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256" r:id="rId2"/>
    <p:sldId id="409" r:id="rId3"/>
    <p:sldId id="568" r:id="rId4"/>
    <p:sldId id="506" r:id="rId5"/>
    <p:sldId id="553" r:id="rId6"/>
    <p:sldId id="554" r:id="rId7"/>
    <p:sldId id="569" r:id="rId8"/>
    <p:sldId id="555" r:id="rId9"/>
    <p:sldId id="557" r:id="rId10"/>
    <p:sldId id="556" r:id="rId11"/>
    <p:sldId id="570" r:id="rId12"/>
    <p:sldId id="558" r:id="rId13"/>
    <p:sldId id="559" r:id="rId14"/>
    <p:sldId id="560" r:id="rId15"/>
    <p:sldId id="561" r:id="rId16"/>
    <p:sldId id="562" r:id="rId17"/>
    <p:sldId id="542" r:id="rId18"/>
    <p:sldId id="543" r:id="rId19"/>
    <p:sldId id="571" r:id="rId20"/>
    <p:sldId id="544" r:id="rId21"/>
    <p:sldId id="363" r:id="rId22"/>
  </p:sldIdLst>
  <p:sldSz cx="9144000" cy="5143500" type="screen16x9"/>
  <p:notesSz cx="6858000" cy="9144000"/>
  <p:embeddedFontLst>
    <p:embeddedFont>
      <p:font typeface="Amatic SC" panose="020B0604020202020204" charset="-79"/>
      <p:regular r:id="rId24"/>
      <p:bold r:id="rId25"/>
    </p:embeddedFont>
    <p:embeddedFont>
      <p:font typeface="Archivo" panose="020B0604020202020204" charset="0"/>
      <p:regular r:id="rId26"/>
      <p:bold r:id="rId27"/>
      <p:italic r:id="rId28"/>
      <p:boldItalic r:id="rId29"/>
    </p:embeddedFont>
    <p:embeddedFont>
      <p:font typeface="Arial Black" panose="020B0A04020102020204" pitchFamily="34" charset="0"/>
      <p:bold r:id="rId30"/>
    </p:embeddedFont>
    <p:embeddedFont>
      <p:font typeface="Chelsea Market" panose="020B0604020202020204" charset="0"/>
      <p:regular r:id="rId31"/>
    </p:embeddedFont>
    <p:embeddedFont>
      <p:font typeface="Paytone One" panose="020B0604020202020204" charset="0"/>
      <p:regular r:id="rId32"/>
    </p:embeddedFont>
    <p:embeddedFont>
      <p:font typeface="Signika Negative" panose="020B0604020202020204" charset="0"/>
      <p:regular r:id="rId33"/>
      <p:bold r:id="rId34"/>
    </p:embeddedFont>
    <p:embeddedFont>
      <p:font typeface="Signika Negative Ligh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568"/>
            <p14:sldId id="506"/>
            <p14:sldId id="553"/>
            <p14:sldId id="554"/>
            <p14:sldId id="569"/>
            <p14:sldId id="555"/>
            <p14:sldId id="557"/>
            <p14:sldId id="556"/>
            <p14:sldId id="570"/>
            <p14:sldId id="558"/>
            <p14:sldId id="559"/>
            <p14:sldId id="560"/>
            <p14:sldId id="561"/>
            <p14:sldId id="562"/>
            <p14:sldId id="542"/>
            <p14:sldId id="543"/>
            <p14:sldId id="571"/>
            <p14:sldId id="544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8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3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1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299" y="3091831"/>
            <a:ext cx="3460611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5-</a:t>
            </a:r>
            <a:r>
              <a:rPr lang="en-US" sz="2400" dirty="0"/>
              <a:t>Introduction to Intel Machine Language</a:t>
            </a:r>
            <a:endParaRPr lang="en"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8975" indent="-457200" defTabSz="365760"/>
            <a:r>
              <a:rPr lang="en-US" sz="2400" dirty="0"/>
              <a:t>Specifically, what was the error?</a:t>
            </a:r>
          </a:p>
          <a:p>
            <a:pPr marL="688975" indent="-457200" defTabSz="365760"/>
            <a:r>
              <a:rPr lang="en-US" sz="2400" dirty="0"/>
              <a:t>Why did the error occur in the link process, and not the assembly process?</a:t>
            </a:r>
          </a:p>
          <a:p>
            <a:pPr marL="688975" indent="-457200" defTabSz="365760"/>
            <a:endParaRPr lang="en-US" sz="2400" dirty="0"/>
          </a:p>
          <a:p>
            <a:pPr marL="574675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should give us some insight into what happens in the assembly (also compile) step and what happens in the link step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354243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Sample Program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69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uploaded the sample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also uploaded the output from assembling the sample program with the –a option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/>
              <a:t>Let’s look </a:t>
            </a:r>
            <a:r>
              <a:rPr lang="en-US" sz="2400" dirty="0"/>
              <a:t>into the listing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97242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compare the </a:t>
            </a:r>
            <a:r>
              <a:rPr lang="en-US" sz="2400" dirty="0" err="1"/>
              <a:t>eax</a:t>
            </a:r>
            <a:r>
              <a:rPr lang="en-US" sz="2400" dirty="0"/>
              <a:t> listing against the %</a:t>
            </a:r>
            <a:r>
              <a:rPr lang="en-US" sz="2400" dirty="0" err="1"/>
              <a:t>eax</a:t>
            </a:r>
            <a:r>
              <a:rPr lang="en-US" sz="2400" dirty="0"/>
              <a:t> listing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listings are the same except for Line 23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the </a:t>
            </a:r>
            <a:r>
              <a:rPr lang="en-US" sz="2400" dirty="0" err="1"/>
              <a:t>eax</a:t>
            </a:r>
            <a:r>
              <a:rPr lang="en-US" sz="2400" dirty="0"/>
              <a:t> version, it takes 10 bytes, while in the %</a:t>
            </a:r>
            <a:r>
              <a:rPr lang="en-US" sz="2400" dirty="0" err="1"/>
              <a:t>eax</a:t>
            </a:r>
            <a:r>
              <a:rPr lang="en-US" sz="2400" dirty="0"/>
              <a:t> version, it only takes 5 bytes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Can we explain 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the Listings</a:t>
            </a:r>
          </a:p>
        </p:txBody>
      </p:sp>
    </p:spTree>
    <p:extLst>
      <p:ext uri="{BB962C8B-B14F-4D97-AF65-F5344CB8AC3E}">
        <p14:creationId xmlns:p14="http://schemas.microsoft.com/office/powerpoint/2010/main" val="111866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look into the binary file generated by the </a:t>
            </a:r>
            <a:r>
              <a:rPr lang="en-US" sz="2400" dirty="0" err="1"/>
              <a:t>ld</a:t>
            </a:r>
            <a:r>
              <a:rPr lang="en-US" sz="2400" dirty="0"/>
              <a:t> step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several bytes of header information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data section starts at Byte 1536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Can we identify the data section?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Binary File from the </a:t>
            </a:r>
            <a:r>
              <a:rPr lang="en-US" dirty="0" err="1"/>
              <a:t>ld</a:t>
            </a:r>
            <a:r>
              <a:rPr lang="en-US" dirty="0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24545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see if we can find the actual generated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Byte 0 of the .text section is Byte 1024 in the listing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.text Section</a:t>
            </a:r>
          </a:p>
        </p:txBody>
      </p:sp>
    </p:spTree>
    <p:extLst>
      <p:ext uri="{BB962C8B-B14F-4D97-AF65-F5344CB8AC3E}">
        <p14:creationId xmlns:p14="http://schemas.microsoft.com/office/powerpoint/2010/main" val="183018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as Output and the Executable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0680"/>
              </p:ext>
            </p:extLst>
          </p:nvPr>
        </p:nvGraphicFramePr>
        <p:xfrm>
          <a:off x="1524200" y="1600670"/>
          <a:ext cx="6096000" cy="3048000"/>
        </p:xfrm>
        <a:graphic>
          <a:graphicData uri="http://schemas.openxmlformats.org/drawingml/2006/table">
            <a:tbl>
              <a:tblPr firstRow="1" bandRow="1">
                <a:tableStyleId>{7A18D28E-21B2-4CDA-8CFF-4755CA59463A}</a:tableStyleId>
              </a:tblPr>
              <a:tblGrid>
                <a:gridCol w="147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as</a:t>
                      </a:r>
                      <a:r>
                        <a:rPr lang="en-US" baseline="0" dirty="0">
                          <a:latin typeface="Arial Black" panose="020B0A04020102020204" pitchFamily="34" charset="0"/>
                        </a:rPr>
                        <a:t> output (text section)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Executable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1024 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B804000000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B804000000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1029 (405)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BB00000000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BB00000000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1034 (40A)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B900000000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B900204000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1039 (40F)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0319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1041 (411)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83C104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83C104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1044 (414)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1045 (415)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Arial Black" panose="020B0A04020102020204" pitchFamily="34" charset="0"/>
                        </a:rPr>
                        <a:t>75F8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75F8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1047 (417)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891D1000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891D10204000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1053 (41D)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909090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909090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7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JUMP Instructions</a:t>
            </a:r>
            <a:endParaRPr sz="36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96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 that in the machine cycle, it increments the PC right after fetching the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adds the length of the current instruction to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sets up the PC for the next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now knows where to go to find the next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PC in the Machine Cycle</a:t>
            </a:r>
          </a:p>
        </p:txBody>
      </p:sp>
    </p:spTree>
    <p:extLst>
      <p:ext uri="{BB962C8B-B14F-4D97-AF65-F5344CB8AC3E}">
        <p14:creationId xmlns:p14="http://schemas.microsoft.com/office/powerpoint/2010/main" val="259585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All the jump instructions do is to change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after a JUMP instruction is decoded, the hardware finds the new value for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puts that into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Then, when the machine cycle says to fetch the next instruction, it gets the correct new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JUMP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724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The Actual Machine Language vs. Assembly Language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book says that the assembly is just a mechanical process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really 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machine cycle itself is also a very mechanical process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can be done mindlessly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Mechanical Process</a:t>
            </a:r>
          </a:p>
        </p:txBody>
      </p:sp>
    </p:spTree>
    <p:extLst>
      <p:ext uri="{BB962C8B-B14F-4D97-AF65-F5344CB8AC3E}">
        <p14:creationId xmlns:p14="http://schemas.microsoft.com/office/powerpoint/2010/main" val="337149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35805" y="75553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Actual Machine Language vs. Assembly Language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Machine language, as we know is a series of 0s and 1s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would take too long to memorize those 0s and 1s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 we use mnemonics like </a:t>
            </a:r>
            <a:r>
              <a:rPr lang="en-US" sz="2400" dirty="0" err="1"/>
              <a:t>movl</a:t>
            </a:r>
            <a:r>
              <a:rPr lang="en-US" sz="2400" dirty="0"/>
              <a:t>, </a:t>
            </a:r>
            <a:r>
              <a:rPr lang="en-US" sz="2400" dirty="0" err="1"/>
              <a:t>addw</a:t>
            </a:r>
            <a:r>
              <a:rPr lang="en-US" sz="2400" dirty="0"/>
              <a:t>, </a:t>
            </a:r>
            <a:r>
              <a:rPr lang="en-US" sz="2400" dirty="0" err="1"/>
              <a:t>andb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idea of this chapter is to review the assembly process to see how our program is turned into binary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068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this chapter, we will use some binary, but most of what we look at will be in hex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That’s what the assembler produces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Remember, a byte contains two </a:t>
            </a:r>
            <a:r>
              <a:rPr lang="en-US" sz="2200"/>
              <a:t>hex digits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Hex View of Binary</a:t>
            </a:r>
          </a:p>
        </p:txBody>
      </p:sp>
    </p:spTree>
    <p:extLst>
      <p:ext uri="{BB962C8B-B14F-4D97-AF65-F5344CB8AC3E}">
        <p14:creationId xmlns:p14="http://schemas.microsoft.com/office/powerpoint/2010/main" val="345053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main goal here is to watch the translation process for assembler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 secondary goal is to notice how that works for a high level language compiler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Side Goal</a:t>
            </a:r>
          </a:p>
        </p:txBody>
      </p:sp>
    </p:spTree>
    <p:extLst>
      <p:ext uri="{BB962C8B-B14F-4D97-AF65-F5344CB8AC3E}">
        <p14:creationId xmlns:p14="http://schemas.microsoft.com/office/powerpoint/2010/main" val="17683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Assembly (Compile) Process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31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1: Preprocess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step expands #includes and does other similar things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2: Convert C++ to assembly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3</a:t>
            </a:r>
            <a:r>
              <a:rPr lang="en-US" sz="2400"/>
              <a:t>: Assemble </a:t>
            </a:r>
            <a:r>
              <a:rPr lang="en-US" sz="2400" dirty="0"/>
              <a:t>that resulting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4: Link the code with missing modules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generates an executable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3200" dirty="0" err="1"/>
              <a:t>gcc’s</a:t>
            </a:r>
            <a:r>
              <a:rPr lang="en-US" sz="3200" dirty="0"/>
              <a:t> C and C++ Compile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9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deleted the % from the first </a:t>
            </a:r>
            <a:r>
              <a:rPr lang="en-US" sz="2400" dirty="0" err="1"/>
              <a:t>eax</a:t>
            </a:r>
            <a:r>
              <a:rPr lang="en-US" sz="2400" dirty="0"/>
              <a:t> in the assembly process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what resulted from the as and </a:t>
            </a:r>
            <a:r>
              <a:rPr lang="en-US" sz="2400" dirty="0" err="1"/>
              <a:t>ld</a:t>
            </a:r>
            <a:endParaRPr lang="en-US" sz="2400" dirty="0"/>
          </a:p>
          <a:p>
            <a:pPr marL="231775" indent="0" defTabSz="365760">
              <a:buNone/>
            </a:pPr>
            <a:r>
              <a:rPr lang="en-US" sz="2400" dirty="0"/>
              <a:t>as -o samp2.o samp2.asm</a:t>
            </a:r>
          </a:p>
          <a:p>
            <a:pPr marL="231775" indent="0" defTabSz="365760">
              <a:buNone/>
            </a:pPr>
            <a:endParaRPr lang="en-US" sz="2400" dirty="0"/>
          </a:p>
          <a:p>
            <a:pPr marL="231775" indent="0" defTabSz="365760">
              <a:buNone/>
            </a:pPr>
            <a:r>
              <a:rPr lang="en-US" sz="2400" dirty="0" err="1"/>
              <a:t>ld</a:t>
            </a:r>
            <a:r>
              <a:rPr lang="en-US" sz="2400" dirty="0"/>
              <a:t> -o samp2.out samp2.o</a:t>
            </a:r>
          </a:p>
          <a:p>
            <a:pPr marL="688975" lvl="1" indent="0" algn="l" defTabSz="365760">
              <a:buNone/>
            </a:pPr>
            <a:r>
              <a:rPr lang="en-US" sz="2200" dirty="0"/>
              <a:t>samp2.o:fake:(.text+0x2):</a:t>
            </a:r>
          </a:p>
          <a:p>
            <a:pPr marL="688975" lvl="1" indent="0" algn="l" defTabSz="365760">
              <a:buNone/>
            </a:pPr>
            <a:r>
              <a:rPr lang="en-US" sz="2200" dirty="0"/>
              <a:t>undefined reference to `</a:t>
            </a:r>
            <a:r>
              <a:rPr lang="en-US" sz="2200" dirty="0" err="1"/>
              <a:t>eax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3200" dirty="0"/>
              <a:t>Checking the Assembly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6100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705</Words>
  <Application>Microsoft Office PowerPoint</Application>
  <PresentationFormat>On-screen Show (16:9)</PresentationFormat>
  <Paragraphs>110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Archivo</vt:lpstr>
      <vt:lpstr>Signika Negative Light</vt:lpstr>
      <vt:lpstr>Arial Black</vt:lpstr>
      <vt:lpstr>Roboto Condensed Light</vt:lpstr>
      <vt:lpstr>Paytone One</vt:lpstr>
      <vt:lpstr>Chelsea Market</vt:lpstr>
      <vt:lpstr>Signika Negative</vt:lpstr>
      <vt:lpstr>Arial</vt:lpstr>
      <vt:lpstr>Amatic SC</vt:lpstr>
      <vt:lpstr>Wingdings</vt:lpstr>
      <vt:lpstr>Distance Learning by Slidesgo</vt:lpstr>
      <vt:lpstr>CS118 Assembly Language</vt:lpstr>
      <vt:lpstr>Section 1</vt:lpstr>
      <vt:lpstr>Actual Machine Language vs. Assembly Language</vt:lpstr>
      <vt:lpstr>Machine Language</vt:lpstr>
      <vt:lpstr>The Hex View of Binary</vt:lpstr>
      <vt:lpstr>A Side Goal</vt:lpstr>
      <vt:lpstr>The Assembly (Compile) Process</vt:lpstr>
      <vt:lpstr>gcc’s C and C++ Compile Process</vt:lpstr>
      <vt:lpstr>Checking the Assembly Process</vt:lpstr>
      <vt:lpstr>What Happened?</vt:lpstr>
      <vt:lpstr>The Sample Program</vt:lpstr>
      <vt:lpstr>The Sample Program</vt:lpstr>
      <vt:lpstr>Comparing the Listings</vt:lpstr>
      <vt:lpstr>The Binary File from the ld Step</vt:lpstr>
      <vt:lpstr>The .text Section</vt:lpstr>
      <vt:lpstr>Comparing as Output and the Executable</vt:lpstr>
      <vt:lpstr>The JUMP Instructions</vt:lpstr>
      <vt:lpstr>The PC in the Machine Cycle</vt:lpstr>
      <vt:lpstr>The JUMP Instructions</vt:lpstr>
      <vt:lpstr>A Mechanical Process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222</cp:revision>
  <dcterms:modified xsi:type="dcterms:W3CDTF">2021-07-20T23:34:29Z</dcterms:modified>
</cp:coreProperties>
</file>