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9" r:id="rId4"/>
    <p:sldId id="305" r:id="rId5"/>
    <p:sldId id="302" r:id="rId6"/>
    <p:sldId id="260" r:id="rId7"/>
    <p:sldId id="304" r:id="rId8"/>
    <p:sldId id="262" r:id="rId9"/>
    <p:sldId id="274" r:id="rId10"/>
    <p:sldId id="261" r:id="rId11"/>
    <p:sldId id="263" r:id="rId12"/>
    <p:sldId id="306" r:id="rId13"/>
    <p:sldId id="301" r:id="rId14"/>
    <p:sldId id="276" r:id="rId15"/>
    <p:sldId id="307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arlow Condensed ExtraBold" panose="00000906000000000000" pitchFamily="2" charset="0"/>
      <p:bold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Overpass Mono" panose="020B0604020202020204" charset="0"/>
      <p:regular r:id="rId23"/>
      <p:bold r:id="rId24"/>
    </p:embeddedFont>
    <p:embeddedFont>
      <p:font typeface="Raleway SemiBold" pitchFamily="2" charset="0"/>
      <p:bold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CD8"/>
    <a:srgbClr val="66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2841DA-1FAA-4354-A213-906D0E6CEF1F}">
  <a:tblStyle styleId="{ED2841DA-1FAA-4354-A213-906D0E6CEF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E8288C-CF32-454E-9BDF-FA68CDF191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09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75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59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09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233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98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8b34d0e6d4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8b34d0e6d4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62" r:id="rId7"/>
    <p:sldLayoutId id="2147483665" r:id="rId8"/>
    <p:sldLayoutId id="2147483666" r:id="rId9"/>
    <p:sldLayoutId id="214748366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623400" y="7922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PetShopMoreira.exe</a:t>
            </a:r>
            <a:endParaRPr sz="44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23400" y="2783035"/>
            <a:ext cx="8520600" cy="115511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UC – Programação De Soluções Computacionais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Universidade Anhembi Morumbi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2"/>
                </a:solidFill>
              </a:rPr>
              <a:t>Unidade - Mooca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48416"/>
            <a:ext cx="8425200" cy="8466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ENTENDENDO O PROGRAMA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DEFINIÇÃO DAS CLASSES SIMPLES</a:t>
            </a:r>
            <a:endParaRPr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5461595" y="1894778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819516" y="1848928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374463" y="2146653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070902" y="1552103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003410" y="1497528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Pessoa</a:t>
            </a:r>
            <a:endParaRPr dirty="0"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6539970" y="1552103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Funcionario</a:t>
            </a:r>
            <a:endParaRPr dirty="0"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5607469" y="1597953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5002505" y="1597953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4788277" y="1894778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151325" y="2192503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251762" y="1552103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520606" y="1849353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003408" y="1930375"/>
            <a:ext cx="2083995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Classe abstrata que servirá de herança para Funcionário, possui os atributos: </a:t>
            </a:r>
            <a:r>
              <a:rPr lang="pt-BR" sz="1000" b="1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nome, </a:t>
            </a:r>
            <a:r>
              <a:rPr lang="pt-BR" sz="1000" b="1" dirty="0" err="1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pt-BR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numtelef</a:t>
            </a:r>
            <a:r>
              <a:rPr lang="pt-BR" sz="1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  <a:endParaRPr sz="10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2" name="Google Shape;422;p34"/>
          <p:cNvSpPr/>
          <p:nvPr/>
        </p:nvSpPr>
        <p:spPr>
          <a:xfrm>
            <a:off x="1255694" y="1708564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22;p34">
            <a:extLst>
              <a:ext uri="{FF2B5EF4-FFF2-40B4-BE49-F238E27FC236}">
                <a16:creationId xmlns:a16="http://schemas.microsoft.com/office/drawing/2014/main" id="{13BBC59F-67CA-4FCD-A17B-360FCAAD9585}"/>
              </a:ext>
            </a:extLst>
          </p:cNvPr>
          <p:cNvSpPr/>
          <p:nvPr/>
        </p:nvSpPr>
        <p:spPr>
          <a:xfrm>
            <a:off x="5775644" y="178944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422;p34">
            <a:extLst>
              <a:ext uri="{FF2B5EF4-FFF2-40B4-BE49-F238E27FC236}">
                <a16:creationId xmlns:a16="http://schemas.microsoft.com/office/drawing/2014/main" id="{3D99ED66-0A9E-490B-B672-EF5187E5BBB1}"/>
              </a:ext>
            </a:extLst>
          </p:cNvPr>
          <p:cNvSpPr/>
          <p:nvPr/>
        </p:nvSpPr>
        <p:spPr>
          <a:xfrm>
            <a:off x="5701547" y="2675828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414;p34">
            <a:extLst>
              <a:ext uri="{FF2B5EF4-FFF2-40B4-BE49-F238E27FC236}">
                <a16:creationId xmlns:a16="http://schemas.microsoft.com/office/drawing/2014/main" id="{D7C43060-9479-4FAF-93C3-53B8F8F77EF8}"/>
              </a:ext>
            </a:extLst>
          </p:cNvPr>
          <p:cNvSpPr txBox="1">
            <a:spLocks/>
          </p:cNvSpPr>
          <p:nvPr/>
        </p:nvSpPr>
        <p:spPr>
          <a:xfrm flipH="1">
            <a:off x="6533118" y="1924824"/>
            <a:ext cx="2236419" cy="58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pt-BR" sz="1000" dirty="0"/>
              <a:t>Filha de Pessoa. Responsável por determinar o que um funcionário é. Armazena os seguintes atributos: </a:t>
            </a:r>
            <a:r>
              <a:rPr lang="pt-BR" sz="1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b="1" dirty="0" err="1">
                <a:solidFill>
                  <a:schemeClr val="tx2">
                    <a:lumMod val="75000"/>
                  </a:schemeClr>
                </a:solidFill>
              </a:rPr>
              <a:t>user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, senha; </a:t>
            </a:r>
            <a:r>
              <a:rPr lang="pt-BR" sz="1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BR" sz="1000" b="1" dirty="0" err="1">
                <a:solidFill>
                  <a:schemeClr val="tx2">
                    <a:lumMod val="75000"/>
                  </a:schemeClr>
                </a:solidFill>
              </a:rPr>
              <a:t>totalId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pt-BR" sz="1000" b="1" dirty="0" err="1">
                <a:solidFill>
                  <a:schemeClr val="tx2">
                    <a:lumMod val="75000"/>
                  </a:schemeClr>
                </a:solidFill>
              </a:rPr>
              <a:t>static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), </a:t>
            </a:r>
            <a:r>
              <a:rPr lang="pt-BR" sz="1000" b="1" dirty="0" err="1">
                <a:solidFill>
                  <a:schemeClr val="tx2">
                    <a:lumMod val="75000"/>
                  </a:schemeClr>
                </a:solidFill>
              </a:rPr>
              <a:t>idpessoal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; </a:t>
            </a:r>
            <a:r>
              <a:rPr lang="pt-BR" sz="1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Boolean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</a:rPr>
              <a:t> admin. </a:t>
            </a:r>
          </a:p>
          <a:p>
            <a:pPr marL="0" indent="0"/>
            <a:endParaRPr lang="pt-BR" dirty="0"/>
          </a:p>
          <a:p>
            <a:pPr marL="0" indent="0"/>
            <a:endParaRPr lang="pt-BR" dirty="0"/>
          </a:p>
        </p:txBody>
      </p:sp>
      <p:sp>
        <p:nvSpPr>
          <p:cNvPr id="103" name="Google Shape;389;p34">
            <a:extLst>
              <a:ext uri="{FF2B5EF4-FFF2-40B4-BE49-F238E27FC236}">
                <a16:creationId xmlns:a16="http://schemas.microsoft.com/office/drawing/2014/main" id="{E81E5C68-629D-4D46-954A-E8AC654339B9}"/>
              </a:ext>
            </a:extLst>
          </p:cNvPr>
          <p:cNvSpPr/>
          <p:nvPr/>
        </p:nvSpPr>
        <p:spPr>
          <a:xfrm flipH="1">
            <a:off x="3014474" y="3571841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392;p34">
            <a:extLst>
              <a:ext uri="{FF2B5EF4-FFF2-40B4-BE49-F238E27FC236}">
                <a16:creationId xmlns:a16="http://schemas.microsoft.com/office/drawing/2014/main" id="{D9449310-8DAE-4FFD-ADF4-81255BE8E927}"/>
              </a:ext>
            </a:extLst>
          </p:cNvPr>
          <p:cNvSpPr/>
          <p:nvPr/>
        </p:nvSpPr>
        <p:spPr>
          <a:xfrm flipH="1">
            <a:off x="2569421" y="3869566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393;p34">
            <a:extLst>
              <a:ext uri="{FF2B5EF4-FFF2-40B4-BE49-F238E27FC236}">
                <a16:creationId xmlns:a16="http://schemas.microsoft.com/office/drawing/2014/main" id="{BE771B6C-DB87-4D68-B955-62B7EAABD166}"/>
              </a:ext>
            </a:extLst>
          </p:cNvPr>
          <p:cNvSpPr/>
          <p:nvPr/>
        </p:nvSpPr>
        <p:spPr>
          <a:xfrm rot="16200000" flipH="1">
            <a:off x="3265860" y="3275016"/>
            <a:ext cx="773400" cy="7734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" name="Google Shape;394;p34">
            <a:extLst>
              <a:ext uri="{FF2B5EF4-FFF2-40B4-BE49-F238E27FC236}">
                <a16:creationId xmlns:a16="http://schemas.microsoft.com/office/drawing/2014/main" id="{C6C3EA33-E412-44B2-9334-823E388DE52D}"/>
              </a:ext>
            </a:extLst>
          </p:cNvPr>
          <p:cNvSpPr txBox="1">
            <a:spLocks/>
          </p:cNvSpPr>
          <p:nvPr/>
        </p:nvSpPr>
        <p:spPr>
          <a:xfrm flipH="1">
            <a:off x="4198368" y="3220441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/>
              <a:t>Horario</a:t>
            </a:r>
            <a:endParaRPr lang="en-US" dirty="0"/>
          </a:p>
        </p:txBody>
      </p:sp>
      <p:sp>
        <p:nvSpPr>
          <p:cNvPr id="107" name="Google Shape;410;p34">
            <a:extLst>
              <a:ext uri="{FF2B5EF4-FFF2-40B4-BE49-F238E27FC236}">
                <a16:creationId xmlns:a16="http://schemas.microsoft.com/office/drawing/2014/main" id="{B312A6FE-C0D7-46FD-8F01-8E5A938D7F0D}"/>
              </a:ext>
            </a:extLst>
          </p:cNvPr>
          <p:cNvSpPr/>
          <p:nvPr/>
        </p:nvSpPr>
        <p:spPr>
          <a:xfrm flipH="1">
            <a:off x="2446720" y="3275016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411;p34">
            <a:extLst>
              <a:ext uri="{FF2B5EF4-FFF2-40B4-BE49-F238E27FC236}">
                <a16:creationId xmlns:a16="http://schemas.microsoft.com/office/drawing/2014/main" id="{7C3A0F87-ADC0-4871-BBD1-D1D2A271F083}"/>
              </a:ext>
            </a:extLst>
          </p:cNvPr>
          <p:cNvSpPr/>
          <p:nvPr/>
        </p:nvSpPr>
        <p:spPr>
          <a:xfrm flipH="1">
            <a:off x="2715564" y="3572266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422;p34">
            <a:extLst>
              <a:ext uri="{FF2B5EF4-FFF2-40B4-BE49-F238E27FC236}">
                <a16:creationId xmlns:a16="http://schemas.microsoft.com/office/drawing/2014/main" id="{68DAE054-9AC0-4770-AD4E-905DCE13DC10}"/>
              </a:ext>
            </a:extLst>
          </p:cNvPr>
          <p:cNvSpPr/>
          <p:nvPr/>
        </p:nvSpPr>
        <p:spPr>
          <a:xfrm>
            <a:off x="3450652" y="3431477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414;p34">
            <a:extLst>
              <a:ext uri="{FF2B5EF4-FFF2-40B4-BE49-F238E27FC236}">
                <a16:creationId xmlns:a16="http://schemas.microsoft.com/office/drawing/2014/main" id="{064D85DC-F676-433D-A6E8-A1D323767A98}"/>
              </a:ext>
            </a:extLst>
          </p:cNvPr>
          <p:cNvSpPr txBox="1">
            <a:spLocks/>
          </p:cNvSpPr>
          <p:nvPr/>
        </p:nvSpPr>
        <p:spPr>
          <a:xfrm flipH="1">
            <a:off x="4198367" y="3565603"/>
            <a:ext cx="2236419" cy="78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pt-BR" sz="1000" dirty="0"/>
              <a:t>Responsável por determinar o que um horário tem. Armazena os seguintes atributos: </a:t>
            </a:r>
            <a:r>
              <a:rPr lang="pt-BR" sz="1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pt-BR" sz="1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dia, hora, dono, raça, </a:t>
            </a:r>
            <a:r>
              <a:rPr lang="pt-BR" sz="1000" b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acao</a:t>
            </a:r>
            <a:r>
              <a:rPr lang="pt-BR" sz="1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; </a:t>
            </a:r>
            <a:r>
              <a:rPr lang="pt-BR" sz="1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Int</a:t>
            </a:r>
            <a:r>
              <a:rPr lang="pt-BR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00" b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qtdHorario</a:t>
            </a:r>
            <a:r>
              <a:rPr lang="pt-BR" sz="1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</a:t>
            </a:r>
            <a:r>
              <a:rPr lang="pt-BR" sz="1000" b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static</a:t>
            </a:r>
            <a:r>
              <a:rPr lang="pt-BR" sz="1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),  </a:t>
            </a:r>
            <a:r>
              <a:rPr lang="pt-BR" sz="1000" b="1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idPessoal</a:t>
            </a:r>
            <a:r>
              <a:rPr lang="pt-BR" sz="1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; </a:t>
            </a:r>
            <a:r>
              <a:rPr lang="pt-BR" sz="1000" b="1" dirty="0">
                <a:solidFill>
                  <a:srgbClr val="66FFDC"/>
                </a:solidFill>
              </a:rPr>
              <a:t>Double: </a:t>
            </a:r>
            <a:r>
              <a:rPr lang="pt-BR" sz="10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valor</a:t>
            </a:r>
            <a:endParaRPr lang="pt-BR" sz="1000" b="1" dirty="0">
              <a:solidFill>
                <a:srgbClr val="66FFDC"/>
              </a:solidFill>
            </a:endParaRPr>
          </a:p>
          <a:p>
            <a:pPr marL="0" indent="0"/>
            <a:endParaRPr lang="pt-BR" dirty="0"/>
          </a:p>
          <a:p>
            <a:pPr marL="0" indent="0"/>
            <a:endParaRPr lang="pt-BR" dirty="0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DE7C1AC-1EB1-457B-AA60-3A2B6FAC108F}"/>
              </a:ext>
            </a:extLst>
          </p:cNvPr>
          <p:cNvCxnSpPr/>
          <p:nvPr/>
        </p:nvCxnSpPr>
        <p:spPr>
          <a:xfrm flipH="1">
            <a:off x="4087403" y="2028679"/>
            <a:ext cx="552330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-1553358" y="466388"/>
            <a:ext cx="6599337" cy="894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ClASSE LOGIN</a:t>
            </a:r>
            <a:endParaRPr dirty="0"/>
          </a:p>
        </p:txBody>
      </p:sp>
      <p:grpSp>
        <p:nvGrpSpPr>
          <p:cNvPr id="58" name="Google Shape;8074;p66">
            <a:extLst>
              <a:ext uri="{FF2B5EF4-FFF2-40B4-BE49-F238E27FC236}">
                <a16:creationId xmlns:a16="http://schemas.microsoft.com/office/drawing/2014/main" id="{9B576F4D-EA3D-418D-BAA2-C26561C146A9}"/>
              </a:ext>
            </a:extLst>
          </p:cNvPr>
          <p:cNvGrpSpPr/>
          <p:nvPr/>
        </p:nvGrpSpPr>
        <p:grpSpPr>
          <a:xfrm>
            <a:off x="3457184" y="511128"/>
            <a:ext cx="604036" cy="537521"/>
            <a:chOff x="2661416" y="2422342"/>
            <a:chExt cx="344059" cy="340671"/>
          </a:xfrm>
          <a:solidFill>
            <a:schemeClr val="bg2"/>
          </a:solidFill>
        </p:grpSpPr>
        <p:sp>
          <p:nvSpPr>
            <p:cNvPr id="59" name="Google Shape;8075;p66">
              <a:extLst>
                <a:ext uri="{FF2B5EF4-FFF2-40B4-BE49-F238E27FC236}">
                  <a16:creationId xmlns:a16="http://schemas.microsoft.com/office/drawing/2014/main" id="{0E6B7D58-7A27-4AAB-BB89-51A2A1DABE7B}"/>
                </a:ext>
              </a:extLst>
            </p:cNvPr>
            <p:cNvSpPr/>
            <p:nvPr/>
          </p:nvSpPr>
          <p:spPr>
            <a:xfrm>
              <a:off x="2906947" y="2604481"/>
              <a:ext cx="39994" cy="39469"/>
            </a:xfrm>
            <a:custGeom>
              <a:avLst/>
              <a:gdLst/>
              <a:ahLst/>
              <a:cxnLst/>
              <a:rect l="l" t="t" r="r" b="b"/>
              <a:pathLst>
                <a:path w="1523" h="1503" extrusionOk="0">
                  <a:moveTo>
                    <a:pt x="0" y="0"/>
                  </a:moveTo>
                  <a:lnTo>
                    <a:pt x="977" y="1503"/>
                  </a:lnTo>
                  <a:lnTo>
                    <a:pt x="1522" y="1503"/>
                  </a:lnTo>
                  <a:cubicBezTo>
                    <a:pt x="1513" y="670"/>
                    <a:pt x="833" y="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076;p66">
              <a:extLst>
                <a:ext uri="{FF2B5EF4-FFF2-40B4-BE49-F238E27FC236}">
                  <a16:creationId xmlns:a16="http://schemas.microsoft.com/office/drawing/2014/main" id="{F505E43D-8022-4B73-A216-8B34790CCEF2}"/>
                </a:ext>
              </a:extLst>
            </p:cNvPr>
            <p:cNvSpPr/>
            <p:nvPr/>
          </p:nvSpPr>
          <p:spPr>
            <a:xfrm>
              <a:off x="2866979" y="2604481"/>
              <a:ext cx="65624" cy="39469"/>
            </a:xfrm>
            <a:custGeom>
              <a:avLst/>
              <a:gdLst/>
              <a:ahLst/>
              <a:cxnLst/>
              <a:rect l="l" t="t" r="r" b="b"/>
              <a:pathLst>
                <a:path w="2499" h="1503" extrusionOk="0">
                  <a:moveTo>
                    <a:pt x="1505" y="0"/>
                  </a:moveTo>
                  <a:cubicBezTo>
                    <a:pt x="680" y="0"/>
                    <a:pt x="10" y="667"/>
                    <a:pt x="1" y="1503"/>
                  </a:cubicBezTo>
                  <a:lnTo>
                    <a:pt x="2499" y="1503"/>
                  </a:lnTo>
                  <a:cubicBezTo>
                    <a:pt x="2499" y="670"/>
                    <a:pt x="2049" y="0"/>
                    <a:pt x="1522" y="0"/>
                  </a:cubicBezTo>
                  <a:cubicBezTo>
                    <a:pt x="1517" y="0"/>
                    <a:pt x="1511" y="0"/>
                    <a:pt x="150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077;p66">
              <a:extLst>
                <a:ext uri="{FF2B5EF4-FFF2-40B4-BE49-F238E27FC236}">
                  <a16:creationId xmlns:a16="http://schemas.microsoft.com/office/drawing/2014/main" id="{AA1EE352-F23E-4FFB-9EE8-F44F73FF998B}"/>
                </a:ext>
              </a:extLst>
            </p:cNvPr>
            <p:cNvSpPr/>
            <p:nvPr/>
          </p:nvSpPr>
          <p:spPr>
            <a:xfrm>
              <a:off x="2906448" y="2539146"/>
              <a:ext cx="21638" cy="43487"/>
            </a:xfrm>
            <a:custGeom>
              <a:avLst/>
              <a:gdLst/>
              <a:ahLst/>
              <a:cxnLst/>
              <a:rect l="l" t="t" r="r" b="b"/>
              <a:pathLst>
                <a:path w="824" h="1656" extrusionOk="0">
                  <a:moveTo>
                    <a:pt x="0" y="0"/>
                  </a:moveTo>
                  <a:lnTo>
                    <a:pt x="0" y="1656"/>
                  </a:lnTo>
                  <a:cubicBezTo>
                    <a:pt x="460" y="1656"/>
                    <a:pt x="823" y="1282"/>
                    <a:pt x="823" y="833"/>
                  </a:cubicBezTo>
                  <a:cubicBezTo>
                    <a:pt x="823" y="373"/>
                    <a:pt x="460" y="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078;p66">
              <a:extLst>
                <a:ext uri="{FF2B5EF4-FFF2-40B4-BE49-F238E27FC236}">
                  <a16:creationId xmlns:a16="http://schemas.microsoft.com/office/drawing/2014/main" id="{62FC8648-0549-4585-B87D-FBBC63694331}"/>
                </a:ext>
              </a:extLst>
            </p:cNvPr>
            <p:cNvSpPr/>
            <p:nvPr/>
          </p:nvSpPr>
          <p:spPr>
            <a:xfrm>
              <a:off x="2759681" y="2604481"/>
              <a:ext cx="39968" cy="39469"/>
            </a:xfrm>
            <a:custGeom>
              <a:avLst/>
              <a:gdLst/>
              <a:ahLst/>
              <a:cxnLst/>
              <a:rect l="l" t="t" r="r" b="b"/>
              <a:pathLst>
                <a:path w="1522" h="1503" extrusionOk="0">
                  <a:moveTo>
                    <a:pt x="18" y="0"/>
                  </a:moveTo>
                  <a:cubicBezTo>
                    <a:pt x="12" y="0"/>
                    <a:pt x="6" y="0"/>
                    <a:pt x="0" y="0"/>
                  </a:cubicBezTo>
                  <a:lnTo>
                    <a:pt x="967" y="1503"/>
                  </a:lnTo>
                  <a:lnTo>
                    <a:pt x="1522" y="1503"/>
                  </a:lnTo>
                  <a:cubicBezTo>
                    <a:pt x="1512" y="667"/>
                    <a:pt x="842" y="0"/>
                    <a:pt x="1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079;p66">
              <a:extLst>
                <a:ext uri="{FF2B5EF4-FFF2-40B4-BE49-F238E27FC236}">
                  <a16:creationId xmlns:a16="http://schemas.microsoft.com/office/drawing/2014/main" id="{9BAA87AD-B008-492D-8306-1539E3EDEF13}"/>
                </a:ext>
              </a:extLst>
            </p:cNvPr>
            <p:cNvSpPr/>
            <p:nvPr/>
          </p:nvSpPr>
          <p:spPr>
            <a:xfrm>
              <a:off x="2719713" y="2604481"/>
              <a:ext cx="65361" cy="39469"/>
            </a:xfrm>
            <a:custGeom>
              <a:avLst/>
              <a:gdLst/>
              <a:ahLst/>
              <a:cxnLst/>
              <a:rect l="l" t="t" r="r" b="b"/>
              <a:pathLst>
                <a:path w="2489" h="1503" extrusionOk="0">
                  <a:moveTo>
                    <a:pt x="1505" y="0"/>
                  </a:moveTo>
                  <a:cubicBezTo>
                    <a:pt x="680" y="0"/>
                    <a:pt x="10" y="667"/>
                    <a:pt x="1" y="1503"/>
                  </a:cubicBezTo>
                  <a:lnTo>
                    <a:pt x="2489" y="1503"/>
                  </a:lnTo>
                  <a:cubicBezTo>
                    <a:pt x="2489" y="670"/>
                    <a:pt x="2049" y="0"/>
                    <a:pt x="1522" y="0"/>
                  </a:cubicBezTo>
                  <a:cubicBezTo>
                    <a:pt x="1516" y="0"/>
                    <a:pt x="1511" y="0"/>
                    <a:pt x="1505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080;p66">
              <a:extLst>
                <a:ext uri="{FF2B5EF4-FFF2-40B4-BE49-F238E27FC236}">
                  <a16:creationId xmlns:a16="http://schemas.microsoft.com/office/drawing/2014/main" id="{6FF99200-ED15-4308-8D39-B21BE14ADE2D}"/>
                </a:ext>
              </a:extLst>
            </p:cNvPr>
            <p:cNvSpPr/>
            <p:nvPr/>
          </p:nvSpPr>
          <p:spPr>
            <a:xfrm>
              <a:off x="2759182" y="2539146"/>
              <a:ext cx="21875" cy="43487"/>
            </a:xfrm>
            <a:custGeom>
              <a:avLst/>
              <a:gdLst/>
              <a:ahLst/>
              <a:cxnLst/>
              <a:rect l="l" t="t" r="r" b="b"/>
              <a:pathLst>
                <a:path w="833" h="1656" extrusionOk="0">
                  <a:moveTo>
                    <a:pt x="0" y="0"/>
                  </a:moveTo>
                  <a:lnTo>
                    <a:pt x="0" y="1656"/>
                  </a:lnTo>
                  <a:cubicBezTo>
                    <a:pt x="460" y="1656"/>
                    <a:pt x="833" y="1282"/>
                    <a:pt x="833" y="833"/>
                  </a:cubicBezTo>
                  <a:cubicBezTo>
                    <a:pt x="833" y="373"/>
                    <a:pt x="460" y="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081;p66">
              <a:extLst>
                <a:ext uri="{FF2B5EF4-FFF2-40B4-BE49-F238E27FC236}">
                  <a16:creationId xmlns:a16="http://schemas.microsoft.com/office/drawing/2014/main" id="{CD89A367-B2DA-43ED-BD47-2BF8347A6D7D}"/>
                </a:ext>
              </a:extLst>
            </p:cNvPr>
            <p:cNvSpPr/>
            <p:nvPr/>
          </p:nvSpPr>
          <p:spPr>
            <a:xfrm>
              <a:off x="2833314" y="2606477"/>
              <a:ext cx="53544" cy="53570"/>
            </a:xfrm>
            <a:custGeom>
              <a:avLst/>
              <a:gdLst/>
              <a:ahLst/>
              <a:cxnLst/>
              <a:rect l="l" t="t" r="r" b="b"/>
              <a:pathLst>
                <a:path w="2039" h="2040" extrusionOk="0">
                  <a:moveTo>
                    <a:pt x="0" y="1"/>
                  </a:moveTo>
                  <a:lnTo>
                    <a:pt x="1216" y="2039"/>
                  </a:lnTo>
                  <a:lnTo>
                    <a:pt x="2039" y="2039"/>
                  </a:lnTo>
                  <a:cubicBezTo>
                    <a:pt x="2039" y="910"/>
                    <a:pt x="1130" y="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082;p66">
              <a:extLst>
                <a:ext uri="{FF2B5EF4-FFF2-40B4-BE49-F238E27FC236}">
                  <a16:creationId xmlns:a16="http://schemas.microsoft.com/office/drawing/2014/main" id="{8FF0642C-C881-490A-AA13-2208A79E5BBA}"/>
                </a:ext>
              </a:extLst>
            </p:cNvPr>
            <p:cNvSpPr/>
            <p:nvPr/>
          </p:nvSpPr>
          <p:spPr>
            <a:xfrm>
              <a:off x="2779770" y="2606477"/>
              <a:ext cx="85476" cy="53570"/>
            </a:xfrm>
            <a:custGeom>
              <a:avLst/>
              <a:gdLst/>
              <a:ahLst/>
              <a:cxnLst/>
              <a:rect l="l" t="t" r="r" b="b"/>
              <a:pathLst>
                <a:path w="3255" h="2040" extrusionOk="0">
                  <a:moveTo>
                    <a:pt x="2039" y="1"/>
                  </a:moveTo>
                  <a:cubicBezTo>
                    <a:pt x="910" y="1"/>
                    <a:pt x="1" y="910"/>
                    <a:pt x="1" y="2039"/>
                  </a:cubicBezTo>
                  <a:lnTo>
                    <a:pt x="3255" y="2039"/>
                  </a:lnTo>
                  <a:cubicBezTo>
                    <a:pt x="3255" y="910"/>
                    <a:pt x="2709" y="1"/>
                    <a:pt x="203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083;p66">
              <a:extLst>
                <a:ext uri="{FF2B5EF4-FFF2-40B4-BE49-F238E27FC236}">
                  <a16:creationId xmlns:a16="http://schemas.microsoft.com/office/drawing/2014/main" id="{9B468D4D-1200-4616-A5D2-450F350D2E7F}"/>
                </a:ext>
              </a:extLst>
            </p:cNvPr>
            <p:cNvSpPr/>
            <p:nvPr/>
          </p:nvSpPr>
          <p:spPr>
            <a:xfrm>
              <a:off x="2833813" y="2525570"/>
              <a:ext cx="29437" cy="59085"/>
            </a:xfrm>
            <a:custGeom>
              <a:avLst/>
              <a:gdLst/>
              <a:ahLst/>
              <a:cxnLst/>
              <a:rect l="l" t="t" r="r" b="b"/>
              <a:pathLst>
                <a:path w="1121" h="2250" extrusionOk="0">
                  <a:moveTo>
                    <a:pt x="1" y="0"/>
                  </a:moveTo>
                  <a:lnTo>
                    <a:pt x="1" y="2249"/>
                  </a:lnTo>
                  <a:cubicBezTo>
                    <a:pt x="623" y="2249"/>
                    <a:pt x="1120" y="1742"/>
                    <a:pt x="1120" y="1120"/>
                  </a:cubicBezTo>
                  <a:cubicBezTo>
                    <a:pt x="1120" y="498"/>
                    <a:pt x="623" y="0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084;p66">
              <a:extLst>
                <a:ext uri="{FF2B5EF4-FFF2-40B4-BE49-F238E27FC236}">
                  <a16:creationId xmlns:a16="http://schemas.microsoft.com/office/drawing/2014/main" id="{B6B7EBC7-8570-47FE-A485-13E3C6874E81}"/>
                </a:ext>
              </a:extLst>
            </p:cNvPr>
            <p:cNvSpPr/>
            <p:nvPr/>
          </p:nvSpPr>
          <p:spPr>
            <a:xfrm>
              <a:off x="2803404" y="2525570"/>
              <a:ext cx="45010" cy="59085"/>
            </a:xfrm>
            <a:custGeom>
              <a:avLst/>
              <a:gdLst/>
              <a:ahLst/>
              <a:cxnLst/>
              <a:rect l="l" t="t" r="r" b="b"/>
              <a:pathLst>
                <a:path w="1714" h="2250" extrusionOk="0">
                  <a:moveTo>
                    <a:pt x="1130" y="0"/>
                  </a:moveTo>
                  <a:cubicBezTo>
                    <a:pt x="508" y="0"/>
                    <a:pt x="1" y="498"/>
                    <a:pt x="1" y="1120"/>
                  </a:cubicBezTo>
                  <a:cubicBezTo>
                    <a:pt x="1" y="1742"/>
                    <a:pt x="508" y="2249"/>
                    <a:pt x="1130" y="2249"/>
                  </a:cubicBezTo>
                  <a:lnTo>
                    <a:pt x="1159" y="2249"/>
                  </a:lnTo>
                  <a:cubicBezTo>
                    <a:pt x="1465" y="2230"/>
                    <a:pt x="1714" y="1732"/>
                    <a:pt x="1714" y="1120"/>
                  </a:cubicBezTo>
                  <a:cubicBezTo>
                    <a:pt x="1714" y="507"/>
                    <a:pt x="1465" y="10"/>
                    <a:pt x="115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085;p66">
              <a:extLst>
                <a:ext uri="{FF2B5EF4-FFF2-40B4-BE49-F238E27FC236}">
                  <a16:creationId xmlns:a16="http://schemas.microsoft.com/office/drawing/2014/main" id="{FF8A0D47-D023-4EBA-8A14-D8038C6764B1}"/>
                </a:ext>
              </a:extLst>
            </p:cNvPr>
            <p:cNvSpPr/>
            <p:nvPr/>
          </p:nvSpPr>
          <p:spPr>
            <a:xfrm>
              <a:off x="2737570" y="2539146"/>
              <a:ext cx="28912" cy="43487"/>
            </a:xfrm>
            <a:custGeom>
              <a:avLst/>
              <a:gdLst/>
              <a:ahLst/>
              <a:cxnLst/>
              <a:rect l="l" t="t" r="r" b="b"/>
              <a:pathLst>
                <a:path w="1101" h="1656" extrusionOk="0">
                  <a:moveTo>
                    <a:pt x="823" y="0"/>
                  </a:moveTo>
                  <a:cubicBezTo>
                    <a:pt x="364" y="0"/>
                    <a:pt x="0" y="373"/>
                    <a:pt x="0" y="833"/>
                  </a:cubicBezTo>
                  <a:cubicBezTo>
                    <a:pt x="0" y="1282"/>
                    <a:pt x="364" y="1656"/>
                    <a:pt x="823" y="1656"/>
                  </a:cubicBezTo>
                  <a:cubicBezTo>
                    <a:pt x="986" y="1656"/>
                    <a:pt x="1101" y="1292"/>
                    <a:pt x="1101" y="833"/>
                  </a:cubicBezTo>
                  <a:cubicBezTo>
                    <a:pt x="1101" y="373"/>
                    <a:pt x="976" y="0"/>
                    <a:pt x="82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086;p66">
              <a:extLst>
                <a:ext uri="{FF2B5EF4-FFF2-40B4-BE49-F238E27FC236}">
                  <a16:creationId xmlns:a16="http://schemas.microsoft.com/office/drawing/2014/main" id="{25496EEB-9C39-4C71-8849-74FC49AEBDF7}"/>
                </a:ext>
              </a:extLst>
            </p:cNvPr>
            <p:cNvSpPr/>
            <p:nvPr/>
          </p:nvSpPr>
          <p:spPr>
            <a:xfrm>
              <a:off x="2884573" y="2539146"/>
              <a:ext cx="29175" cy="43487"/>
            </a:xfrm>
            <a:custGeom>
              <a:avLst/>
              <a:gdLst/>
              <a:ahLst/>
              <a:cxnLst/>
              <a:rect l="l" t="t" r="r" b="b"/>
              <a:pathLst>
                <a:path w="1111" h="1656" extrusionOk="0">
                  <a:moveTo>
                    <a:pt x="833" y="0"/>
                  </a:moveTo>
                  <a:cubicBezTo>
                    <a:pt x="374" y="0"/>
                    <a:pt x="1" y="373"/>
                    <a:pt x="1" y="833"/>
                  </a:cubicBezTo>
                  <a:cubicBezTo>
                    <a:pt x="1" y="1282"/>
                    <a:pt x="374" y="1656"/>
                    <a:pt x="833" y="1656"/>
                  </a:cubicBezTo>
                  <a:cubicBezTo>
                    <a:pt x="986" y="1656"/>
                    <a:pt x="1111" y="1292"/>
                    <a:pt x="1111" y="833"/>
                  </a:cubicBezTo>
                  <a:cubicBezTo>
                    <a:pt x="1111" y="373"/>
                    <a:pt x="986" y="0"/>
                    <a:pt x="833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087;p66">
              <a:extLst>
                <a:ext uri="{FF2B5EF4-FFF2-40B4-BE49-F238E27FC236}">
                  <a16:creationId xmlns:a16="http://schemas.microsoft.com/office/drawing/2014/main" id="{191B3017-D4F3-4723-93E8-7CEEBAFA9AEF}"/>
                </a:ext>
              </a:extLst>
            </p:cNvPr>
            <p:cNvSpPr/>
            <p:nvPr/>
          </p:nvSpPr>
          <p:spPr>
            <a:xfrm>
              <a:off x="2661416" y="2422342"/>
              <a:ext cx="344059" cy="340671"/>
            </a:xfrm>
            <a:custGeom>
              <a:avLst/>
              <a:gdLst/>
              <a:ahLst/>
              <a:cxnLst/>
              <a:rect l="l" t="t" r="r" b="b"/>
              <a:pathLst>
                <a:path w="13102" h="12973" extrusionOk="0">
                  <a:moveTo>
                    <a:pt x="6757" y="1127"/>
                  </a:moveTo>
                  <a:cubicBezTo>
                    <a:pt x="9551" y="1232"/>
                    <a:pt x="11800" y="3481"/>
                    <a:pt x="11906" y="6276"/>
                  </a:cubicBezTo>
                  <a:lnTo>
                    <a:pt x="11418" y="6276"/>
                  </a:lnTo>
                  <a:cubicBezTo>
                    <a:pt x="11140" y="6276"/>
                    <a:pt x="11140" y="6687"/>
                    <a:pt x="11418" y="6687"/>
                  </a:cubicBezTo>
                  <a:lnTo>
                    <a:pt x="11906" y="6687"/>
                  </a:lnTo>
                  <a:cubicBezTo>
                    <a:pt x="11800" y="9492"/>
                    <a:pt x="9551" y="11741"/>
                    <a:pt x="6757" y="11846"/>
                  </a:cubicBezTo>
                  <a:lnTo>
                    <a:pt x="6757" y="11358"/>
                  </a:lnTo>
                  <a:cubicBezTo>
                    <a:pt x="6757" y="11219"/>
                    <a:pt x="6652" y="11150"/>
                    <a:pt x="6546" y="11150"/>
                  </a:cubicBezTo>
                  <a:cubicBezTo>
                    <a:pt x="6441" y="11150"/>
                    <a:pt x="6336" y="11219"/>
                    <a:pt x="6336" y="11358"/>
                  </a:cubicBezTo>
                  <a:lnTo>
                    <a:pt x="6336" y="11846"/>
                  </a:lnTo>
                  <a:cubicBezTo>
                    <a:pt x="3541" y="11741"/>
                    <a:pt x="1292" y="9492"/>
                    <a:pt x="1187" y="6697"/>
                  </a:cubicBezTo>
                  <a:lnTo>
                    <a:pt x="1675" y="6697"/>
                  </a:lnTo>
                  <a:cubicBezTo>
                    <a:pt x="1953" y="6697"/>
                    <a:pt x="1953" y="6285"/>
                    <a:pt x="1675" y="6285"/>
                  </a:cubicBezTo>
                  <a:lnTo>
                    <a:pt x="1187" y="6285"/>
                  </a:lnTo>
                  <a:cubicBezTo>
                    <a:pt x="1292" y="3481"/>
                    <a:pt x="3541" y="1232"/>
                    <a:pt x="6336" y="1127"/>
                  </a:cubicBezTo>
                  <a:lnTo>
                    <a:pt x="6336" y="1615"/>
                  </a:lnTo>
                  <a:cubicBezTo>
                    <a:pt x="6336" y="1754"/>
                    <a:pt x="6441" y="1823"/>
                    <a:pt x="6546" y="1823"/>
                  </a:cubicBezTo>
                  <a:cubicBezTo>
                    <a:pt x="6652" y="1823"/>
                    <a:pt x="6757" y="1754"/>
                    <a:pt x="6757" y="1615"/>
                  </a:cubicBezTo>
                  <a:lnTo>
                    <a:pt x="6757" y="1127"/>
                  </a:lnTo>
                  <a:close/>
                  <a:moveTo>
                    <a:pt x="6546" y="0"/>
                  </a:moveTo>
                  <a:cubicBezTo>
                    <a:pt x="6441" y="0"/>
                    <a:pt x="6336" y="70"/>
                    <a:pt x="6336" y="208"/>
                  </a:cubicBezTo>
                  <a:lnTo>
                    <a:pt x="6336" y="716"/>
                  </a:lnTo>
                  <a:cubicBezTo>
                    <a:pt x="3312" y="821"/>
                    <a:pt x="881" y="3252"/>
                    <a:pt x="775" y="6285"/>
                  </a:cubicBezTo>
                  <a:lnTo>
                    <a:pt x="278" y="6285"/>
                  </a:lnTo>
                  <a:cubicBezTo>
                    <a:pt x="0" y="6285"/>
                    <a:pt x="0" y="6697"/>
                    <a:pt x="278" y="6697"/>
                  </a:cubicBezTo>
                  <a:lnTo>
                    <a:pt x="775" y="6697"/>
                  </a:lnTo>
                  <a:cubicBezTo>
                    <a:pt x="890" y="9721"/>
                    <a:pt x="3312" y="12152"/>
                    <a:pt x="6345" y="12267"/>
                  </a:cubicBezTo>
                  <a:lnTo>
                    <a:pt x="6345" y="12765"/>
                  </a:lnTo>
                  <a:cubicBezTo>
                    <a:pt x="6345" y="12903"/>
                    <a:pt x="6448" y="12973"/>
                    <a:pt x="6551" y="12973"/>
                  </a:cubicBezTo>
                  <a:cubicBezTo>
                    <a:pt x="6654" y="12973"/>
                    <a:pt x="6757" y="12903"/>
                    <a:pt x="6757" y="12765"/>
                  </a:cubicBezTo>
                  <a:lnTo>
                    <a:pt x="6757" y="12267"/>
                  </a:lnTo>
                  <a:cubicBezTo>
                    <a:pt x="9791" y="12152"/>
                    <a:pt x="12212" y="9721"/>
                    <a:pt x="12327" y="6697"/>
                  </a:cubicBezTo>
                  <a:lnTo>
                    <a:pt x="12834" y="6697"/>
                  </a:lnTo>
                  <a:cubicBezTo>
                    <a:pt x="13099" y="6697"/>
                    <a:pt x="13102" y="6285"/>
                    <a:pt x="12843" y="6285"/>
                  </a:cubicBezTo>
                  <a:cubicBezTo>
                    <a:pt x="12840" y="6285"/>
                    <a:pt x="12837" y="6285"/>
                    <a:pt x="12834" y="6285"/>
                  </a:cubicBezTo>
                  <a:lnTo>
                    <a:pt x="12317" y="6285"/>
                  </a:lnTo>
                  <a:cubicBezTo>
                    <a:pt x="12212" y="3252"/>
                    <a:pt x="9781" y="821"/>
                    <a:pt x="6757" y="716"/>
                  </a:cubicBezTo>
                  <a:lnTo>
                    <a:pt x="6757" y="208"/>
                  </a:lnTo>
                  <a:cubicBezTo>
                    <a:pt x="6757" y="70"/>
                    <a:pt x="6652" y="0"/>
                    <a:pt x="6546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9086F545-748A-45CE-BA3B-FE0354534689}"/>
              </a:ext>
            </a:extLst>
          </p:cNvPr>
          <p:cNvSpPr/>
          <p:nvPr/>
        </p:nvSpPr>
        <p:spPr>
          <a:xfrm>
            <a:off x="4769705" y="252836"/>
            <a:ext cx="3831525" cy="1275487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Google Shape;380;p33">
            <a:extLst>
              <a:ext uri="{FF2B5EF4-FFF2-40B4-BE49-F238E27FC236}">
                <a16:creationId xmlns:a16="http://schemas.microsoft.com/office/drawing/2014/main" id="{7AE5E754-683D-48CC-89B9-2611DEFAE1AC}"/>
              </a:ext>
            </a:extLst>
          </p:cNvPr>
          <p:cNvSpPr txBox="1">
            <a:spLocks/>
          </p:cNvSpPr>
          <p:nvPr/>
        </p:nvSpPr>
        <p:spPr>
          <a:xfrm>
            <a:off x="4757209" y="306969"/>
            <a:ext cx="3844021" cy="148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Login, </a:t>
            </a:r>
            <a:r>
              <a:rPr lang="en-US" dirty="0" err="1"/>
              <a:t>busca</a:t>
            </a:r>
            <a:r>
              <a:rPr lang="en-US" dirty="0"/>
              <a:t> no </a:t>
            </a:r>
            <a:r>
              <a:rPr lang="en-US" dirty="0" err="1"/>
              <a:t>vetor</a:t>
            </a:r>
            <a:r>
              <a:rPr lang="en-US" dirty="0"/>
              <a:t> que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banco de dados,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passados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e </a:t>
            </a:r>
            <a:r>
              <a:rPr lang="en-US" dirty="0" err="1"/>
              <a:t>valida</a:t>
            </a:r>
            <a:r>
              <a:rPr lang="en-US" dirty="0"/>
              <a:t> se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</a:t>
            </a:r>
            <a:r>
              <a:rPr lang="en-US" dirty="0" err="1"/>
              <a:t>existem</a:t>
            </a:r>
            <a:r>
              <a:rPr lang="en-US" dirty="0"/>
              <a:t> e </a:t>
            </a:r>
            <a:r>
              <a:rPr lang="en-US" dirty="0" err="1"/>
              <a:t>coincidem</a:t>
            </a:r>
            <a:r>
              <a:rPr lang="en-US" dirty="0"/>
              <a:t>, </a:t>
            </a:r>
            <a:r>
              <a:rPr lang="en-US" dirty="0" err="1"/>
              <a:t>caso</a:t>
            </a:r>
            <a:r>
              <a:rPr lang="en-US" dirty="0"/>
              <a:t> sim, </a:t>
            </a:r>
            <a:r>
              <a:rPr lang="en-US" dirty="0" err="1"/>
              <a:t>permite</a:t>
            </a:r>
            <a:r>
              <a:rPr lang="en-US" dirty="0"/>
              <a:t> o login.</a:t>
            </a:r>
          </a:p>
        </p:txBody>
      </p:sp>
      <p:sp>
        <p:nvSpPr>
          <p:cNvPr id="74" name="Google Shape;380;p33">
            <a:extLst>
              <a:ext uri="{FF2B5EF4-FFF2-40B4-BE49-F238E27FC236}">
                <a16:creationId xmlns:a16="http://schemas.microsoft.com/office/drawing/2014/main" id="{935FC347-EEC5-4B91-B6DD-A8AE8873963F}"/>
              </a:ext>
            </a:extLst>
          </p:cNvPr>
          <p:cNvSpPr txBox="1">
            <a:spLocks/>
          </p:cNvSpPr>
          <p:nvPr/>
        </p:nvSpPr>
        <p:spPr>
          <a:xfrm>
            <a:off x="243842" y="1647877"/>
            <a:ext cx="4231004" cy="114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</a:rPr>
              <a:t>private static </a:t>
            </a:r>
            <a:r>
              <a:rPr lang="en-US" sz="1000" dirty="0" err="1">
                <a:solidFill>
                  <a:schemeClr val="bg2"/>
                </a:solidFill>
              </a:rPr>
              <a:t>boolean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/>
              <a:t>loginAprovado</a:t>
            </a:r>
            <a:r>
              <a:rPr lang="en-US" sz="1000" dirty="0">
                <a:solidFill>
                  <a:schemeClr val="bg2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</a:rPr>
              <a:t>private static </a:t>
            </a:r>
            <a:r>
              <a:rPr lang="en-US" sz="1000" dirty="0" err="1">
                <a:solidFill>
                  <a:schemeClr val="bg2"/>
                </a:solidFill>
              </a:rPr>
              <a:t>Funcionario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/>
              <a:t>funcionarioLogado</a:t>
            </a:r>
            <a:r>
              <a:rPr lang="en-US" sz="1000" dirty="0">
                <a:solidFill>
                  <a:schemeClr val="bg2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</a:rPr>
              <a:t>private static </a:t>
            </a:r>
            <a:r>
              <a:rPr lang="en-US" sz="1000" dirty="0" err="1">
                <a:solidFill>
                  <a:schemeClr val="bg2"/>
                </a:solidFill>
              </a:rPr>
              <a:t>boolean</a:t>
            </a:r>
            <a:r>
              <a:rPr lang="en-US" sz="1000" dirty="0">
                <a:solidFill>
                  <a:schemeClr val="bg2"/>
                </a:solidFill>
              </a:rPr>
              <a:t> </a:t>
            </a:r>
            <a:r>
              <a:rPr lang="en-US" sz="1000" dirty="0" err="1"/>
              <a:t>bg</a:t>
            </a:r>
            <a:r>
              <a:rPr lang="en-US" sz="1000" dirty="0">
                <a:solidFill>
                  <a:schemeClr val="bg2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</a:rPr>
              <a:t>private static int </a:t>
            </a:r>
            <a:r>
              <a:rPr lang="en-US" sz="1000" dirty="0"/>
              <a:t>x</a:t>
            </a:r>
            <a:r>
              <a:rPr lang="en-US" sz="1000" dirty="0">
                <a:solidFill>
                  <a:schemeClr val="bg2"/>
                </a:solidFill>
              </a:rPr>
              <a:t>;</a:t>
            </a:r>
            <a:r>
              <a:rPr lang="en-US" sz="1000" dirty="0"/>
              <a:t>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</a:rPr>
              <a:t>private static int </a:t>
            </a:r>
            <a:r>
              <a:rPr lang="en-US" sz="1000" dirty="0" err="1"/>
              <a:t>contador</a:t>
            </a:r>
            <a:r>
              <a:rPr lang="en-US" sz="1000" dirty="0">
                <a:solidFill>
                  <a:schemeClr val="bg2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</a:rPr>
              <a:t>private static int</a:t>
            </a:r>
            <a:r>
              <a:rPr lang="en-US" sz="1000" dirty="0"/>
              <a:t> num = </a:t>
            </a:r>
            <a:r>
              <a:rPr lang="en-US" sz="1000" dirty="0">
                <a:solidFill>
                  <a:schemeClr val="tx2"/>
                </a:solidFill>
              </a:rPr>
              <a:t>0</a:t>
            </a:r>
            <a:r>
              <a:rPr lang="en-US" sz="1000" dirty="0">
                <a:solidFill>
                  <a:schemeClr val="bg2"/>
                </a:solidFill>
              </a:rPr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75" name="Google Shape;666;p43">
            <a:extLst>
              <a:ext uri="{FF2B5EF4-FFF2-40B4-BE49-F238E27FC236}">
                <a16:creationId xmlns:a16="http://schemas.microsoft.com/office/drawing/2014/main" id="{3B6D1171-0C7E-4CC5-99F2-860A0C976847}"/>
              </a:ext>
            </a:extLst>
          </p:cNvPr>
          <p:cNvSpPr txBox="1">
            <a:spLocks/>
          </p:cNvSpPr>
          <p:nvPr/>
        </p:nvSpPr>
        <p:spPr>
          <a:xfrm>
            <a:off x="88049" y="1156760"/>
            <a:ext cx="19575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err="1"/>
              <a:t>Atributos</a:t>
            </a:r>
            <a:r>
              <a:rPr lang="en-US" sz="1800" dirty="0"/>
              <a:t>:</a:t>
            </a:r>
          </a:p>
        </p:txBody>
      </p:sp>
      <p:sp>
        <p:nvSpPr>
          <p:cNvPr id="28" name="Google Shape;666;p43">
            <a:extLst>
              <a:ext uri="{FF2B5EF4-FFF2-40B4-BE49-F238E27FC236}">
                <a16:creationId xmlns:a16="http://schemas.microsoft.com/office/drawing/2014/main" id="{FA3F0860-764A-4BB4-86B6-2325DE6F6EF7}"/>
              </a:ext>
            </a:extLst>
          </p:cNvPr>
          <p:cNvSpPr txBox="1">
            <a:spLocks/>
          </p:cNvSpPr>
          <p:nvPr/>
        </p:nvSpPr>
        <p:spPr>
          <a:xfrm>
            <a:off x="-149018" y="2679588"/>
            <a:ext cx="19575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 err="1"/>
              <a:t>Método</a:t>
            </a:r>
            <a:r>
              <a:rPr lang="en-US" sz="1800" dirty="0"/>
              <a:t>:</a:t>
            </a:r>
          </a:p>
        </p:txBody>
      </p:sp>
      <p:sp>
        <p:nvSpPr>
          <p:cNvPr id="29" name="Google Shape;386;p34">
            <a:extLst>
              <a:ext uri="{FF2B5EF4-FFF2-40B4-BE49-F238E27FC236}">
                <a16:creationId xmlns:a16="http://schemas.microsoft.com/office/drawing/2014/main" id="{180226B4-9635-49D5-B11C-F5411F931876}"/>
              </a:ext>
            </a:extLst>
          </p:cNvPr>
          <p:cNvSpPr txBox="1">
            <a:spLocks/>
          </p:cNvSpPr>
          <p:nvPr/>
        </p:nvSpPr>
        <p:spPr>
          <a:xfrm>
            <a:off x="-230137" y="3380787"/>
            <a:ext cx="4802137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400" dirty="0" err="1">
                <a:solidFill>
                  <a:schemeClr val="tx2"/>
                </a:solidFill>
              </a:rPr>
              <a:t>Public</a:t>
            </a:r>
            <a:r>
              <a:rPr lang="pt-BR" sz="1400" dirty="0">
                <a:solidFill>
                  <a:schemeClr val="tx2"/>
                </a:solidFill>
              </a:rPr>
              <a:t> </a:t>
            </a:r>
            <a:r>
              <a:rPr lang="pt-BR" sz="1400" dirty="0" err="1">
                <a:solidFill>
                  <a:schemeClr val="tx2"/>
                </a:solidFill>
              </a:rPr>
              <a:t>Static</a:t>
            </a:r>
            <a:r>
              <a:rPr lang="pt-BR" sz="1400" dirty="0">
                <a:solidFill>
                  <a:schemeClr val="tx2"/>
                </a:solidFill>
              </a:rPr>
              <a:t> </a:t>
            </a:r>
            <a:r>
              <a:rPr lang="pt-BR" sz="1400" dirty="0" err="1">
                <a:solidFill>
                  <a:schemeClr val="tx2"/>
                </a:solidFill>
              </a:rPr>
              <a:t>Void</a:t>
            </a:r>
            <a:r>
              <a:rPr lang="pt-BR" sz="1400" dirty="0">
                <a:solidFill>
                  <a:schemeClr val="tx2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realizarLogin</a:t>
            </a:r>
            <a:r>
              <a:rPr lang="pt-BR" sz="1400" dirty="0">
                <a:solidFill>
                  <a:schemeClr val="bg1"/>
                </a:solidFill>
              </a:rPr>
              <a:t>()</a:t>
            </a:r>
            <a:r>
              <a:rPr lang="pt-BR" sz="1400" dirty="0">
                <a:solidFill>
                  <a:schemeClr val="tx2"/>
                </a:solidFill>
              </a:rPr>
              <a:t>;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A65FD39C-7FA7-43DF-BAFE-1772DADB1C50}"/>
              </a:ext>
            </a:extLst>
          </p:cNvPr>
          <p:cNvSpPr/>
          <p:nvPr/>
        </p:nvSpPr>
        <p:spPr>
          <a:xfrm>
            <a:off x="4267200" y="3142827"/>
            <a:ext cx="1544320" cy="311573"/>
          </a:xfrm>
          <a:prstGeom prst="rightArrow">
            <a:avLst/>
          </a:prstGeom>
          <a:ln>
            <a:solidFill>
              <a:srgbClr val="4A3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A3CD8"/>
                </a:solidFill>
              </a:ln>
              <a:solidFill>
                <a:srgbClr val="4A3CD8"/>
              </a:solidFill>
            </a:endParaRPr>
          </a:p>
        </p:txBody>
      </p:sp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D810BC6F-CDC9-4CA4-9405-C90F741AAEC6}"/>
              </a:ext>
            </a:extLst>
          </p:cNvPr>
          <p:cNvSpPr/>
          <p:nvPr/>
        </p:nvSpPr>
        <p:spPr>
          <a:xfrm rot="10800000">
            <a:off x="4267200" y="3625799"/>
            <a:ext cx="1544320" cy="311573"/>
          </a:xfrm>
          <a:prstGeom prst="rightArrow">
            <a:avLst/>
          </a:prstGeom>
          <a:ln>
            <a:solidFill>
              <a:srgbClr val="4A3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oogle Shape;16267;p70">
            <a:extLst>
              <a:ext uri="{FF2B5EF4-FFF2-40B4-BE49-F238E27FC236}">
                <a16:creationId xmlns:a16="http://schemas.microsoft.com/office/drawing/2014/main" id="{960F0D99-0AC7-41F5-981D-30009BAE2A97}"/>
              </a:ext>
            </a:extLst>
          </p:cNvPr>
          <p:cNvGrpSpPr/>
          <p:nvPr/>
        </p:nvGrpSpPr>
        <p:grpSpPr>
          <a:xfrm>
            <a:off x="6679219" y="3160206"/>
            <a:ext cx="1167014" cy="931185"/>
            <a:chOff x="6093907" y="2461832"/>
            <a:chExt cx="364441" cy="339091"/>
          </a:xfrm>
          <a:solidFill>
            <a:schemeClr val="bg2"/>
          </a:solidFill>
        </p:grpSpPr>
        <p:sp>
          <p:nvSpPr>
            <p:cNvPr id="33" name="Google Shape;16268;p70">
              <a:extLst>
                <a:ext uri="{FF2B5EF4-FFF2-40B4-BE49-F238E27FC236}">
                  <a16:creationId xmlns:a16="http://schemas.microsoft.com/office/drawing/2014/main" id="{510C4F4E-E8AE-4F68-8531-216A4655BBC6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269;p70">
              <a:extLst>
                <a:ext uri="{FF2B5EF4-FFF2-40B4-BE49-F238E27FC236}">
                  <a16:creationId xmlns:a16="http://schemas.microsoft.com/office/drawing/2014/main" id="{7F9DD00E-D07B-423F-B3FF-7E223B836D4B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270;p70">
              <a:extLst>
                <a:ext uri="{FF2B5EF4-FFF2-40B4-BE49-F238E27FC236}">
                  <a16:creationId xmlns:a16="http://schemas.microsoft.com/office/drawing/2014/main" id="{7573EDD7-C238-4F06-835F-9816CDF414E1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271;p70">
              <a:extLst>
                <a:ext uri="{FF2B5EF4-FFF2-40B4-BE49-F238E27FC236}">
                  <a16:creationId xmlns:a16="http://schemas.microsoft.com/office/drawing/2014/main" id="{3AA64F4D-6F0F-4F18-9EFE-5F2CADF9031C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272;p70">
              <a:extLst>
                <a:ext uri="{FF2B5EF4-FFF2-40B4-BE49-F238E27FC236}">
                  <a16:creationId xmlns:a16="http://schemas.microsoft.com/office/drawing/2014/main" id="{5931EB74-740E-4341-A8F4-E0B48C184B43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273;p70">
              <a:extLst>
                <a:ext uri="{FF2B5EF4-FFF2-40B4-BE49-F238E27FC236}">
                  <a16:creationId xmlns:a16="http://schemas.microsoft.com/office/drawing/2014/main" id="{1C10C275-3AAE-47CA-9A84-FFE23499B7D4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274;p70">
              <a:extLst>
                <a:ext uri="{FF2B5EF4-FFF2-40B4-BE49-F238E27FC236}">
                  <a16:creationId xmlns:a16="http://schemas.microsoft.com/office/drawing/2014/main" id="{E6440D79-0B40-4A0B-B2F3-FCF0B6E636E0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275;p70">
              <a:extLst>
                <a:ext uri="{FF2B5EF4-FFF2-40B4-BE49-F238E27FC236}">
                  <a16:creationId xmlns:a16="http://schemas.microsoft.com/office/drawing/2014/main" id="{511F547E-6295-4AA4-B353-EA94462291C2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276;p70">
              <a:extLst>
                <a:ext uri="{FF2B5EF4-FFF2-40B4-BE49-F238E27FC236}">
                  <a16:creationId xmlns:a16="http://schemas.microsoft.com/office/drawing/2014/main" id="{D9445EA8-66F2-4933-92C0-9505728AD591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277;p70">
              <a:extLst>
                <a:ext uri="{FF2B5EF4-FFF2-40B4-BE49-F238E27FC236}">
                  <a16:creationId xmlns:a16="http://schemas.microsoft.com/office/drawing/2014/main" id="{123D8236-35B6-49D8-870F-DE217DFF0AE6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386;p34">
            <a:extLst>
              <a:ext uri="{FF2B5EF4-FFF2-40B4-BE49-F238E27FC236}">
                <a16:creationId xmlns:a16="http://schemas.microsoft.com/office/drawing/2014/main" id="{D5634795-F928-46FA-9906-84BE771DFC18}"/>
              </a:ext>
            </a:extLst>
          </p:cNvPr>
          <p:cNvSpPr txBox="1">
            <a:spLocks/>
          </p:cNvSpPr>
          <p:nvPr/>
        </p:nvSpPr>
        <p:spPr>
          <a:xfrm>
            <a:off x="5621661" y="4120875"/>
            <a:ext cx="3435922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 err="1">
                <a:solidFill>
                  <a:schemeClr val="bg2"/>
                </a:solidFill>
              </a:rPr>
              <a:t>BancoBDDS.</a:t>
            </a:r>
            <a:r>
              <a:rPr lang="pt-BR" sz="1600" dirty="0" err="1">
                <a:solidFill>
                  <a:schemeClr val="bg1"/>
                </a:solidFill>
              </a:rPr>
              <a:t>funcionários</a:t>
            </a:r>
            <a:r>
              <a:rPr lang="pt-BR" sz="1600" dirty="0">
                <a:solidFill>
                  <a:schemeClr val="bg1"/>
                </a:solidFill>
              </a:rPr>
              <a:t>[];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1D83FBC7-FAD7-4464-BF10-2E7397232EBD}"/>
              </a:ext>
            </a:extLst>
          </p:cNvPr>
          <p:cNvSpPr/>
          <p:nvPr/>
        </p:nvSpPr>
        <p:spPr>
          <a:xfrm rot="5400000">
            <a:off x="1947937" y="3850744"/>
            <a:ext cx="616373" cy="421150"/>
          </a:xfrm>
          <a:prstGeom prst="notchedRightArrow">
            <a:avLst/>
          </a:prstGeom>
          <a:ln>
            <a:solidFill>
              <a:srgbClr val="4A3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80;p33">
            <a:extLst>
              <a:ext uri="{FF2B5EF4-FFF2-40B4-BE49-F238E27FC236}">
                <a16:creationId xmlns:a16="http://schemas.microsoft.com/office/drawing/2014/main" id="{42DC16AE-BF38-45F8-9A0B-64724B69DE10}"/>
              </a:ext>
            </a:extLst>
          </p:cNvPr>
          <p:cNvSpPr txBox="1">
            <a:spLocks/>
          </p:cNvSpPr>
          <p:nvPr/>
        </p:nvSpPr>
        <p:spPr>
          <a:xfrm>
            <a:off x="1361622" y="4344988"/>
            <a:ext cx="2254638" cy="87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pt-BR" sz="1050" dirty="0"/>
              <a:t>P</a:t>
            </a:r>
            <a:r>
              <a:rPr lang="en-US" sz="1050" dirty="0" err="1"/>
              <a:t>ercorre</a:t>
            </a:r>
            <a:r>
              <a:rPr lang="en-US" sz="1050" dirty="0"/>
              <a:t> o banco de dados e </a:t>
            </a:r>
            <a:r>
              <a:rPr lang="en-US" sz="1050" dirty="0" err="1"/>
              <a:t>verifica</a:t>
            </a:r>
            <a:r>
              <a:rPr lang="en-US" sz="1050" dirty="0"/>
              <a:t> se </a:t>
            </a:r>
            <a:r>
              <a:rPr lang="en-US" sz="1050" dirty="0" err="1"/>
              <a:t>os</a:t>
            </a:r>
            <a:r>
              <a:rPr lang="en-US" sz="1050" dirty="0"/>
              <a:t> dados </a:t>
            </a:r>
            <a:r>
              <a:rPr lang="en-US" sz="1050" dirty="0" err="1"/>
              <a:t>inseridos</a:t>
            </a:r>
            <a:r>
              <a:rPr lang="en-US" sz="1050" dirty="0"/>
              <a:t> </a:t>
            </a:r>
            <a:r>
              <a:rPr lang="en-US" sz="1050" dirty="0" err="1"/>
              <a:t>pelo</a:t>
            </a:r>
            <a:r>
              <a:rPr lang="en-US" sz="1050" dirty="0"/>
              <a:t> </a:t>
            </a:r>
            <a:r>
              <a:rPr lang="en-US" sz="1050" dirty="0" err="1"/>
              <a:t>usuário</a:t>
            </a:r>
            <a:r>
              <a:rPr lang="en-US" sz="1050" dirty="0"/>
              <a:t> </a:t>
            </a:r>
            <a:r>
              <a:rPr lang="en-US" sz="1050" dirty="0" err="1"/>
              <a:t>existem</a:t>
            </a:r>
            <a:r>
              <a:rPr lang="en-US" sz="1050" dirty="0"/>
              <a:t> e </a:t>
            </a:r>
            <a:r>
              <a:rPr lang="en-US" sz="1050" dirty="0" err="1"/>
              <a:t>coincidem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6486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49029" y="34843"/>
            <a:ext cx="3758442" cy="70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  <a:endParaRPr dirty="0"/>
          </a:p>
        </p:txBody>
      </p:sp>
      <p:grpSp>
        <p:nvGrpSpPr>
          <p:cNvPr id="87" name="Google Shape;16267;p70">
            <a:extLst>
              <a:ext uri="{FF2B5EF4-FFF2-40B4-BE49-F238E27FC236}">
                <a16:creationId xmlns:a16="http://schemas.microsoft.com/office/drawing/2014/main" id="{99268B81-7855-473B-8FCA-D42E692D17D9}"/>
              </a:ext>
            </a:extLst>
          </p:cNvPr>
          <p:cNvGrpSpPr/>
          <p:nvPr/>
        </p:nvGrpSpPr>
        <p:grpSpPr>
          <a:xfrm>
            <a:off x="3729531" y="75299"/>
            <a:ext cx="598631" cy="522244"/>
            <a:chOff x="6093907" y="2461832"/>
            <a:chExt cx="364441" cy="339091"/>
          </a:xfrm>
          <a:solidFill>
            <a:schemeClr val="bg2"/>
          </a:solidFill>
        </p:grpSpPr>
        <p:sp>
          <p:nvSpPr>
            <p:cNvPr id="88" name="Google Shape;16268;p70">
              <a:extLst>
                <a:ext uri="{FF2B5EF4-FFF2-40B4-BE49-F238E27FC236}">
                  <a16:creationId xmlns:a16="http://schemas.microsoft.com/office/drawing/2014/main" id="{41070338-368B-4440-AD19-2FF2C8940394}"/>
                </a:ext>
              </a:extLst>
            </p:cNvPr>
            <p:cNvSpPr/>
            <p:nvPr/>
          </p:nvSpPr>
          <p:spPr>
            <a:xfrm>
              <a:off x="6094668" y="2515573"/>
              <a:ext cx="283070" cy="233890"/>
            </a:xfrm>
            <a:custGeom>
              <a:avLst/>
              <a:gdLst/>
              <a:ahLst/>
              <a:cxnLst/>
              <a:rect l="l" t="t" r="r" b="b"/>
              <a:pathLst>
                <a:path w="10798" h="8922" extrusionOk="0">
                  <a:moveTo>
                    <a:pt x="0" y="1"/>
                  </a:moveTo>
                  <a:lnTo>
                    <a:pt x="0" y="6857"/>
                  </a:lnTo>
                  <a:cubicBezTo>
                    <a:pt x="0" y="7998"/>
                    <a:pt x="2411" y="8922"/>
                    <a:pt x="5399" y="8922"/>
                  </a:cubicBezTo>
                  <a:lnTo>
                    <a:pt x="5875" y="8922"/>
                  </a:lnTo>
                  <a:cubicBezTo>
                    <a:pt x="8633" y="8821"/>
                    <a:pt x="10798" y="7940"/>
                    <a:pt x="10798" y="6872"/>
                  </a:cubicBezTo>
                  <a:lnTo>
                    <a:pt x="10798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269;p70">
              <a:extLst>
                <a:ext uri="{FF2B5EF4-FFF2-40B4-BE49-F238E27FC236}">
                  <a16:creationId xmlns:a16="http://schemas.microsoft.com/office/drawing/2014/main" id="{F0351BB4-999C-470A-8F45-8089AEAA2C11}"/>
                </a:ext>
              </a:extLst>
            </p:cNvPr>
            <p:cNvSpPr/>
            <p:nvPr/>
          </p:nvSpPr>
          <p:spPr>
            <a:xfrm>
              <a:off x="6234682" y="2576497"/>
              <a:ext cx="143055" cy="172967"/>
            </a:xfrm>
            <a:custGeom>
              <a:avLst/>
              <a:gdLst/>
              <a:ahLst/>
              <a:cxnLst/>
              <a:rect l="l" t="t" r="r" b="b"/>
              <a:pathLst>
                <a:path w="5457" h="6598" extrusionOk="0">
                  <a:moveTo>
                    <a:pt x="3580" y="1"/>
                  </a:moveTo>
                  <a:cubicBezTo>
                    <a:pt x="3248" y="1"/>
                    <a:pt x="2974" y="275"/>
                    <a:pt x="2974" y="621"/>
                  </a:cubicBezTo>
                  <a:lnTo>
                    <a:pt x="2974" y="1127"/>
                  </a:lnTo>
                  <a:cubicBezTo>
                    <a:pt x="2757" y="1228"/>
                    <a:pt x="2555" y="1358"/>
                    <a:pt x="2353" y="1487"/>
                  </a:cubicBezTo>
                  <a:lnTo>
                    <a:pt x="1906" y="1228"/>
                  </a:lnTo>
                  <a:cubicBezTo>
                    <a:pt x="1809" y="1177"/>
                    <a:pt x="1706" y="1153"/>
                    <a:pt x="1605" y="1153"/>
                  </a:cubicBezTo>
                  <a:cubicBezTo>
                    <a:pt x="1391" y="1153"/>
                    <a:pt x="1186" y="1262"/>
                    <a:pt x="1069" y="1459"/>
                  </a:cubicBezTo>
                  <a:lnTo>
                    <a:pt x="159" y="3032"/>
                  </a:lnTo>
                  <a:cubicBezTo>
                    <a:pt x="0" y="3321"/>
                    <a:pt x="101" y="3696"/>
                    <a:pt x="390" y="3869"/>
                  </a:cubicBezTo>
                  <a:lnTo>
                    <a:pt x="852" y="4129"/>
                  </a:lnTo>
                  <a:cubicBezTo>
                    <a:pt x="823" y="4245"/>
                    <a:pt x="823" y="4375"/>
                    <a:pt x="823" y="4490"/>
                  </a:cubicBezTo>
                  <a:cubicBezTo>
                    <a:pt x="823" y="4606"/>
                    <a:pt x="838" y="4735"/>
                    <a:pt x="852" y="4851"/>
                  </a:cubicBezTo>
                  <a:lnTo>
                    <a:pt x="390" y="5111"/>
                  </a:lnTo>
                  <a:cubicBezTo>
                    <a:pt x="101" y="5284"/>
                    <a:pt x="0" y="5659"/>
                    <a:pt x="159" y="5948"/>
                  </a:cubicBezTo>
                  <a:lnTo>
                    <a:pt x="534" y="6598"/>
                  </a:lnTo>
                  <a:cubicBezTo>
                    <a:pt x="3292" y="6497"/>
                    <a:pt x="5457" y="5616"/>
                    <a:pt x="5457" y="4548"/>
                  </a:cubicBezTo>
                  <a:lnTo>
                    <a:pt x="5457" y="15"/>
                  </a:lnTo>
                  <a:lnTo>
                    <a:pt x="5442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270;p70">
              <a:extLst>
                <a:ext uri="{FF2B5EF4-FFF2-40B4-BE49-F238E27FC236}">
                  <a16:creationId xmlns:a16="http://schemas.microsoft.com/office/drawing/2014/main" id="{4C50C4E3-33E6-4340-AC46-79914911A85F}"/>
                </a:ext>
              </a:extLst>
            </p:cNvPr>
            <p:cNvSpPr/>
            <p:nvPr/>
          </p:nvSpPr>
          <p:spPr>
            <a:xfrm>
              <a:off x="6094274" y="2515573"/>
              <a:ext cx="283463" cy="65118"/>
            </a:xfrm>
            <a:custGeom>
              <a:avLst/>
              <a:gdLst/>
              <a:ahLst/>
              <a:cxnLst/>
              <a:rect l="l" t="t" r="r" b="b"/>
              <a:pathLst>
                <a:path w="10813" h="2484" extrusionOk="0">
                  <a:moveTo>
                    <a:pt x="1" y="1"/>
                  </a:moveTo>
                  <a:lnTo>
                    <a:pt x="1" y="982"/>
                  </a:lnTo>
                  <a:cubicBezTo>
                    <a:pt x="419" y="1372"/>
                    <a:pt x="896" y="1675"/>
                    <a:pt x="1444" y="1863"/>
                  </a:cubicBezTo>
                  <a:cubicBezTo>
                    <a:pt x="2513" y="2267"/>
                    <a:pt x="3913" y="2483"/>
                    <a:pt x="5414" y="2483"/>
                  </a:cubicBezTo>
                  <a:cubicBezTo>
                    <a:pt x="6901" y="2483"/>
                    <a:pt x="8316" y="2267"/>
                    <a:pt x="9384" y="1863"/>
                  </a:cubicBezTo>
                  <a:cubicBezTo>
                    <a:pt x="9918" y="1675"/>
                    <a:pt x="10409" y="1372"/>
                    <a:pt x="10813" y="982"/>
                  </a:cubicBezTo>
                  <a:lnTo>
                    <a:pt x="10813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271;p70">
              <a:extLst>
                <a:ext uri="{FF2B5EF4-FFF2-40B4-BE49-F238E27FC236}">
                  <a16:creationId xmlns:a16="http://schemas.microsoft.com/office/drawing/2014/main" id="{131B64B0-A7E1-42EC-88CB-3FC2AE04A255}"/>
                </a:ext>
              </a:extLst>
            </p:cNvPr>
            <p:cNvSpPr/>
            <p:nvPr/>
          </p:nvSpPr>
          <p:spPr>
            <a:xfrm>
              <a:off x="6094668" y="2612070"/>
              <a:ext cx="283070" cy="137393"/>
            </a:xfrm>
            <a:custGeom>
              <a:avLst/>
              <a:gdLst/>
              <a:ahLst/>
              <a:cxnLst/>
              <a:rect l="l" t="t" r="r" b="b"/>
              <a:pathLst>
                <a:path w="10798" h="5241" extrusionOk="0">
                  <a:moveTo>
                    <a:pt x="0" y="1"/>
                  </a:moveTo>
                  <a:lnTo>
                    <a:pt x="0" y="3176"/>
                  </a:lnTo>
                  <a:cubicBezTo>
                    <a:pt x="0" y="4317"/>
                    <a:pt x="2411" y="5241"/>
                    <a:pt x="5399" y="5241"/>
                  </a:cubicBezTo>
                  <a:lnTo>
                    <a:pt x="5875" y="5241"/>
                  </a:lnTo>
                  <a:cubicBezTo>
                    <a:pt x="8633" y="5140"/>
                    <a:pt x="10798" y="4259"/>
                    <a:pt x="10798" y="3191"/>
                  </a:cubicBezTo>
                  <a:lnTo>
                    <a:pt x="10798" y="1"/>
                  </a:lnTo>
                  <a:cubicBezTo>
                    <a:pt x="10798" y="1127"/>
                    <a:pt x="8402" y="2050"/>
                    <a:pt x="5428" y="2050"/>
                  </a:cubicBezTo>
                  <a:lnTo>
                    <a:pt x="5399" y="2050"/>
                  </a:ln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272;p70">
              <a:extLst>
                <a:ext uri="{FF2B5EF4-FFF2-40B4-BE49-F238E27FC236}">
                  <a16:creationId xmlns:a16="http://schemas.microsoft.com/office/drawing/2014/main" id="{9574E412-C2F0-42DA-B711-D1440D1B6C0D}"/>
                </a:ext>
              </a:extLst>
            </p:cNvPr>
            <p:cNvSpPr/>
            <p:nvPr/>
          </p:nvSpPr>
          <p:spPr>
            <a:xfrm>
              <a:off x="6234682" y="2612070"/>
              <a:ext cx="143055" cy="137393"/>
            </a:xfrm>
            <a:custGeom>
              <a:avLst/>
              <a:gdLst/>
              <a:ahLst/>
              <a:cxnLst/>
              <a:rect l="l" t="t" r="r" b="b"/>
              <a:pathLst>
                <a:path w="5457" h="5241" extrusionOk="0">
                  <a:moveTo>
                    <a:pt x="5457" y="1"/>
                  </a:moveTo>
                  <a:cubicBezTo>
                    <a:pt x="5457" y="1127"/>
                    <a:pt x="3061" y="2050"/>
                    <a:pt x="87" y="2050"/>
                  </a:cubicBezTo>
                  <a:cubicBezTo>
                    <a:pt x="116" y="2238"/>
                    <a:pt x="217" y="2411"/>
                    <a:pt x="390" y="2512"/>
                  </a:cubicBezTo>
                  <a:lnTo>
                    <a:pt x="852" y="2772"/>
                  </a:lnTo>
                  <a:cubicBezTo>
                    <a:pt x="823" y="2888"/>
                    <a:pt x="823" y="3003"/>
                    <a:pt x="823" y="3133"/>
                  </a:cubicBezTo>
                  <a:cubicBezTo>
                    <a:pt x="823" y="3249"/>
                    <a:pt x="838" y="3378"/>
                    <a:pt x="852" y="3494"/>
                  </a:cubicBezTo>
                  <a:lnTo>
                    <a:pt x="390" y="3754"/>
                  </a:lnTo>
                  <a:cubicBezTo>
                    <a:pt x="101" y="3927"/>
                    <a:pt x="0" y="4302"/>
                    <a:pt x="159" y="4591"/>
                  </a:cubicBezTo>
                  <a:lnTo>
                    <a:pt x="534" y="5241"/>
                  </a:lnTo>
                  <a:cubicBezTo>
                    <a:pt x="3292" y="5140"/>
                    <a:pt x="5457" y="4259"/>
                    <a:pt x="5457" y="3191"/>
                  </a:cubicBezTo>
                  <a:lnTo>
                    <a:pt x="5457" y="1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273;p70">
              <a:extLst>
                <a:ext uri="{FF2B5EF4-FFF2-40B4-BE49-F238E27FC236}">
                  <a16:creationId xmlns:a16="http://schemas.microsoft.com/office/drawing/2014/main" id="{556BB48C-33AB-49E2-B9CF-B2F70DDF6FAB}"/>
                </a:ext>
              </a:extLst>
            </p:cNvPr>
            <p:cNvSpPr/>
            <p:nvPr/>
          </p:nvSpPr>
          <p:spPr>
            <a:xfrm>
              <a:off x="6093907" y="2612070"/>
              <a:ext cx="283830" cy="66245"/>
            </a:xfrm>
            <a:custGeom>
              <a:avLst/>
              <a:gdLst/>
              <a:ahLst/>
              <a:cxnLst/>
              <a:rect l="l" t="t" r="r" b="b"/>
              <a:pathLst>
                <a:path w="10827" h="2527" extrusionOk="0">
                  <a:moveTo>
                    <a:pt x="0" y="1"/>
                  </a:moveTo>
                  <a:lnTo>
                    <a:pt x="0" y="1011"/>
                  </a:lnTo>
                  <a:cubicBezTo>
                    <a:pt x="405" y="1415"/>
                    <a:pt x="895" y="1718"/>
                    <a:pt x="1444" y="1892"/>
                  </a:cubicBezTo>
                  <a:cubicBezTo>
                    <a:pt x="2512" y="2296"/>
                    <a:pt x="3912" y="2527"/>
                    <a:pt x="5414" y="2527"/>
                  </a:cubicBezTo>
                  <a:cubicBezTo>
                    <a:pt x="6900" y="2527"/>
                    <a:pt x="8315" y="2296"/>
                    <a:pt x="9383" y="1892"/>
                  </a:cubicBezTo>
                  <a:cubicBezTo>
                    <a:pt x="9917" y="1718"/>
                    <a:pt x="10408" y="1415"/>
                    <a:pt x="10827" y="1011"/>
                  </a:cubicBezTo>
                  <a:lnTo>
                    <a:pt x="10827" y="1"/>
                  </a:lnTo>
                  <a:cubicBezTo>
                    <a:pt x="10827" y="1141"/>
                    <a:pt x="8373" y="2050"/>
                    <a:pt x="5399" y="2050"/>
                  </a:cubicBezTo>
                  <a:cubicBezTo>
                    <a:pt x="2411" y="2050"/>
                    <a:pt x="0" y="1141"/>
                    <a:pt x="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274;p70">
              <a:extLst>
                <a:ext uri="{FF2B5EF4-FFF2-40B4-BE49-F238E27FC236}">
                  <a16:creationId xmlns:a16="http://schemas.microsoft.com/office/drawing/2014/main" id="{E268F3F3-ABAD-4436-832B-9F4BAC0E7979}"/>
                </a:ext>
              </a:extLst>
            </p:cNvPr>
            <p:cNvSpPr/>
            <p:nvPr/>
          </p:nvSpPr>
          <p:spPr>
            <a:xfrm>
              <a:off x="6094668" y="2461832"/>
              <a:ext cx="283070" cy="107875"/>
            </a:xfrm>
            <a:custGeom>
              <a:avLst/>
              <a:gdLst/>
              <a:ahLst/>
              <a:cxnLst/>
              <a:rect l="l" t="t" r="r" b="b"/>
              <a:pathLst>
                <a:path w="10798" h="4115" extrusionOk="0">
                  <a:moveTo>
                    <a:pt x="5399" y="1"/>
                  </a:moveTo>
                  <a:cubicBezTo>
                    <a:pt x="2411" y="1"/>
                    <a:pt x="0" y="925"/>
                    <a:pt x="0" y="2051"/>
                  </a:cubicBezTo>
                  <a:cubicBezTo>
                    <a:pt x="0" y="3191"/>
                    <a:pt x="2411" y="4115"/>
                    <a:pt x="5399" y="4115"/>
                  </a:cubicBezTo>
                  <a:cubicBezTo>
                    <a:pt x="8373" y="4115"/>
                    <a:pt x="10798" y="3191"/>
                    <a:pt x="10798" y="2051"/>
                  </a:cubicBezTo>
                  <a:cubicBezTo>
                    <a:pt x="10798" y="925"/>
                    <a:pt x="8373" y="1"/>
                    <a:pt x="539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275;p70">
              <a:extLst>
                <a:ext uri="{FF2B5EF4-FFF2-40B4-BE49-F238E27FC236}">
                  <a16:creationId xmlns:a16="http://schemas.microsoft.com/office/drawing/2014/main" id="{5339F80F-67CB-43A3-99CA-6BDBE305778D}"/>
                </a:ext>
              </a:extLst>
            </p:cNvPr>
            <p:cNvSpPr/>
            <p:nvPr/>
          </p:nvSpPr>
          <p:spPr>
            <a:xfrm>
              <a:off x="6247160" y="2587848"/>
              <a:ext cx="211188" cy="213076"/>
            </a:xfrm>
            <a:custGeom>
              <a:avLst/>
              <a:gdLst/>
              <a:ahLst/>
              <a:cxnLst/>
              <a:rect l="l" t="t" r="r" b="b"/>
              <a:pathLst>
                <a:path w="8056" h="8128" extrusionOk="0">
                  <a:moveTo>
                    <a:pt x="3119" y="1"/>
                  </a:moveTo>
                  <a:cubicBezTo>
                    <a:pt x="3018" y="1"/>
                    <a:pt x="2946" y="87"/>
                    <a:pt x="2946" y="188"/>
                  </a:cubicBezTo>
                  <a:lnTo>
                    <a:pt x="2946" y="997"/>
                  </a:lnTo>
                  <a:cubicBezTo>
                    <a:pt x="2570" y="1127"/>
                    <a:pt x="2224" y="1314"/>
                    <a:pt x="1935" y="1574"/>
                  </a:cubicBezTo>
                  <a:lnTo>
                    <a:pt x="1228" y="1170"/>
                  </a:lnTo>
                  <a:cubicBezTo>
                    <a:pt x="1198" y="1150"/>
                    <a:pt x="1165" y="1141"/>
                    <a:pt x="1132" y="1141"/>
                  </a:cubicBezTo>
                  <a:cubicBezTo>
                    <a:pt x="1069" y="1141"/>
                    <a:pt x="1006" y="1176"/>
                    <a:pt x="968" y="1242"/>
                  </a:cubicBezTo>
                  <a:lnTo>
                    <a:pt x="73" y="2816"/>
                  </a:lnTo>
                  <a:cubicBezTo>
                    <a:pt x="15" y="2902"/>
                    <a:pt x="44" y="3018"/>
                    <a:pt x="145" y="3061"/>
                  </a:cubicBezTo>
                  <a:lnTo>
                    <a:pt x="838" y="3465"/>
                  </a:lnTo>
                  <a:cubicBezTo>
                    <a:pt x="766" y="3855"/>
                    <a:pt x="766" y="4259"/>
                    <a:pt x="838" y="4634"/>
                  </a:cubicBezTo>
                  <a:lnTo>
                    <a:pt x="131" y="5053"/>
                  </a:lnTo>
                  <a:cubicBezTo>
                    <a:pt x="30" y="5096"/>
                    <a:pt x="1" y="5212"/>
                    <a:pt x="58" y="5313"/>
                  </a:cubicBezTo>
                  <a:lnTo>
                    <a:pt x="953" y="6886"/>
                  </a:lnTo>
                  <a:cubicBezTo>
                    <a:pt x="993" y="6946"/>
                    <a:pt x="1061" y="6978"/>
                    <a:pt x="1127" y="6978"/>
                  </a:cubicBezTo>
                  <a:cubicBezTo>
                    <a:pt x="1157" y="6978"/>
                    <a:pt x="1186" y="6972"/>
                    <a:pt x="1213" y="6959"/>
                  </a:cubicBezTo>
                  <a:lnTo>
                    <a:pt x="1921" y="6540"/>
                  </a:lnTo>
                  <a:cubicBezTo>
                    <a:pt x="2209" y="6800"/>
                    <a:pt x="2556" y="7002"/>
                    <a:pt x="2931" y="7132"/>
                  </a:cubicBezTo>
                  <a:lnTo>
                    <a:pt x="2931" y="7940"/>
                  </a:lnTo>
                  <a:cubicBezTo>
                    <a:pt x="2931" y="8041"/>
                    <a:pt x="3003" y="8128"/>
                    <a:pt x="3104" y="8128"/>
                  </a:cubicBezTo>
                  <a:lnTo>
                    <a:pt x="4923" y="8128"/>
                  </a:lnTo>
                  <a:cubicBezTo>
                    <a:pt x="5024" y="8128"/>
                    <a:pt x="5111" y="8041"/>
                    <a:pt x="5111" y="7940"/>
                  </a:cubicBezTo>
                  <a:lnTo>
                    <a:pt x="5111" y="7132"/>
                  </a:lnTo>
                  <a:cubicBezTo>
                    <a:pt x="5472" y="7002"/>
                    <a:pt x="5818" y="6800"/>
                    <a:pt x="6107" y="6540"/>
                  </a:cubicBezTo>
                  <a:lnTo>
                    <a:pt x="6814" y="6959"/>
                  </a:lnTo>
                  <a:cubicBezTo>
                    <a:pt x="6841" y="6972"/>
                    <a:pt x="6871" y="6978"/>
                    <a:pt x="6900" y="6978"/>
                  </a:cubicBezTo>
                  <a:cubicBezTo>
                    <a:pt x="6967" y="6978"/>
                    <a:pt x="7034" y="6946"/>
                    <a:pt x="7074" y="6886"/>
                  </a:cubicBezTo>
                  <a:lnTo>
                    <a:pt x="7969" y="5313"/>
                  </a:lnTo>
                  <a:cubicBezTo>
                    <a:pt x="8027" y="5226"/>
                    <a:pt x="7998" y="5111"/>
                    <a:pt x="7911" y="5053"/>
                  </a:cubicBezTo>
                  <a:lnTo>
                    <a:pt x="7204" y="4649"/>
                  </a:lnTo>
                  <a:cubicBezTo>
                    <a:pt x="7247" y="4461"/>
                    <a:pt x="7276" y="4259"/>
                    <a:pt x="7276" y="4057"/>
                  </a:cubicBezTo>
                  <a:cubicBezTo>
                    <a:pt x="7276" y="3869"/>
                    <a:pt x="7262" y="3667"/>
                    <a:pt x="7233" y="3480"/>
                  </a:cubicBezTo>
                  <a:lnTo>
                    <a:pt x="7926" y="3075"/>
                  </a:lnTo>
                  <a:cubicBezTo>
                    <a:pt x="8027" y="3018"/>
                    <a:pt x="8056" y="2902"/>
                    <a:pt x="7998" y="2816"/>
                  </a:cubicBezTo>
                  <a:lnTo>
                    <a:pt x="7103" y="1242"/>
                  </a:lnTo>
                  <a:cubicBezTo>
                    <a:pt x="7065" y="1176"/>
                    <a:pt x="7002" y="1141"/>
                    <a:pt x="6939" y="1141"/>
                  </a:cubicBezTo>
                  <a:cubicBezTo>
                    <a:pt x="6906" y="1141"/>
                    <a:pt x="6873" y="1150"/>
                    <a:pt x="6843" y="1170"/>
                  </a:cubicBezTo>
                  <a:lnTo>
                    <a:pt x="6136" y="1574"/>
                  </a:lnTo>
                  <a:cubicBezTo>
                    <a:pt x="5847" y="1329"/>
                    <a:pt x="5501" y="1127"/>
                    <a:pt x="5125" y="997"/>
                  </a:cubicBezTo>
                  <a:lnTo>
                    <a:pt x="5125" y="188"/>
                  </a:lnTo>
                  <a:cubicBezTo>
                    <a:pt x="5125" y="87"/>
                    <a:pt x="5053" y="1"/>
                    <a:pt x="495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276;p70">
              <a:extLst>
                <a:ext uri="{FF2B5EF4-FFF2-40B4-BE49-F238E27FC236}">
                  <a16:creationId xmlns:a16="http://schemas.microsoft.com/office/drawing/2014/main" id="{11B2EF65-3908-41BA-AD1D-8925604128D5}"/>
                </a:ext>
              </a:extLst>
            </p:cNvPr>
            <p:cNvSpPr/>
            <p:nvPr/>
          </p:nvSpPr>
          <p:spPr>
            <a:xfrm>
              <a:off x="6300141" y="2654670"/>
              <a:ext cx="91988" cy="78907"/>
            </a:xfrm>
            <a:custGeom>
              <a:avLst/>
              <a:gdLst/>
              <a:ahLst/>
              <a:cxnLst/>
              <a:rect l="l" t="t" r="r" b="b"/>
              <a:pathLst>
                <a:path w="3509" h="3010" extrusionOk="0">
                  <a:moveTo>
                    <a:pt x="1993" y="1"/>
                  </a:moveTo>
                  <a:cubicBezTo>
                    <a:pt x="1623" y="1"/>
                    <a:pt x="1247" y="137"/>
                    <a:pt x="939" y="440"/>
                  </a:cubicBezTo>
                  <a:cubicBezTo>
                    <a:pt x="1" y="1393"/>
                    <a:pt x="665" y="3009"/>
                    <a:pt x="2007" y="3009"/>
                  </a:cubicBezTo>
                  <a:cubicBezTo>
                    <a:pt x="2844" y="3009"/>
                    <a:pt x="3508" y="2345"/>
                    <a:pt x="3508" y="1508"/>
                  </a:cubicBezTo>
                  <a:cubicBezTo>
                    <a:pt x="3508" y="599"/>
                    <a:pt x="2767" y="1"/>
                    <a:pt x="199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277;p70">
              <a:extLst>
                <a:ext uri="{FF2B5EF4-FFF2-40B4-BE49-F238E27FC236}">
                  <a16:creationId xmlns:a16="http://schemas.microsoft.com/office/drawing/2014/main" id="{283A35DD-1A5B-469F-BCE7-6593C68A3DC9}"/>
                </a:ext>
              </a:extLst>
            </p:cNvPr>
            <p:cNvSpPr/>
            <p:nvPr/>
          </p:nvSpPr>
          <p:spPr>
            <a:xfrm>
              <a:off x="6324730" y="2666571"/>
              <a:ext cx="55654" cy="55654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69" y="0"/>
                  </a:moveTo>
                  <a:cubicBezTo>
                    <a:pt x="477" y="0"/>
                    <a:pt x="1" y="477"/>
                    <a:pt x="1" y="1054"/>
                  </a:cubicBezTo>
                  <a:cubicBezTo>
                    <a:pt x="1" y="1646"/>
                    <a:pt x="477" y="2122"/>
                    <a:pt x="1069" y="2122"/>
                  </a:cubicBezTo>
                  <a:cubicBezTo>
                    <a:pt x="1661" y="2122"/>
                    <a:pt x="2123" y="1646"/>
                    <a:pt x="2123" y="1054"/>
                  </a:cubicBezTo>
                  <a:cubicBezTo>
                    <a:pt x="2123" y="477"/>
                    <a:pt x="1661" y="0"/>
                    <a:pt x="106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7ADF2D2-FA5B-4486-BB07-6DE613FAAD49}"/>
              </a:ext>
            </a:extLst>
          </p:cNvPr>
          <p:cNvSpPr/>
          <p:nvPr/>
        </p:nvSpPr>
        <p:spPr>
          <a:xfrm>
            <a:off x="340737" y="597545"/>
            <a:ext cx="3269449" cy="912908"/>
          </a:xfrm>
          <a:prstGeom prst="roundRect">
            <a:avLst/>
          </a:prstGeom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523AE31-2C50-4ADB-9D0A-148C80E05514}"/>
              </a:ext>
            </a:extLst>
          </p:cNvPr>
          <p:cNvSpPr/>
          <p:nvPr/>
        </p:nvSpPr>
        <p:spPr>
          <a:xfrm>
            <a:off x="4869853" y="4206239"/>
            <a:ext cx="1070187" cy="602826"/>
          </a:xfrm>
          <a:prstGeom prst="rightArrow">
            <a:avLst/>
          </a:prstGeom>
          <a:solidFill>
            <a:srgbClr val="4A3C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723;p47">
            <a:extLst>
              <a:ext uri="{FF2B5EF4-FFF2-40B4-BE49-F238E27FC236}">
                <a16:creationId xmlns:a16="http://schemas.microsoft.com/office/drawing/2014/main" id="{C612205D-64F4-4291-A61E-7D13DDFB5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0287" y="557916"/>
            <a:ext cx="3339899" cy="992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Classe </a:t>
            </a:r>
            <a:r>
              <a:rPr lang="pt-BR" sz="1050" dirty="0" err="1"/>
              <a:t>BandoDDS</a:t>
            </a:r>
            <a:r>
              <a:rPr lang="pt-BR" sz="1050" dirty="0"/>
              <a:t> com os 2 vetores que foram usados como banco de dados, sendo eles, o vetor </a:t>
            </a:r>
            <a:r>
              <a:rPr lang="pt-BR" sz="1050" dirty="0" err="1"/>
              <a:t>Funcionarios</a:t>
            </a:r>
            <a:r>
              <a:rPr lang="pt-BR" sz="1050" dirty="0"/>
              <a:t> e o Vetor Horários, além disso também está presente na classe, seus métodos de acesso, herdados da interface </a:t>
            </a:r>
            <a:r>
              <a:rPr lang="pt-BR" sz="1050" dirty="0" err="1"/>
              <a:t>AcoesBBDS</a:t>
            </a: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109" name="Google Shape;386;p34">
            <a:extLst>
              <a:ext uri="{FF2B5EF4-FFF2-40B4-BE49-F238E27FC236}">
                <a16:creationId xmlns:a16="http://schemas.microsoft.com/office/drawing/2014/main" id="{0C60654D-63C9-4190-A395-D5B06766C6AA}"/>
              </a:ext>
            </a:extLst>
          </p:cNvPr>
          <p:cNvSpPr txBox="1">
            <a:spLocks/>
          </p:cNvSpPr>
          <p:nvPr/>
        </p:nvSpPr>
        <p:spPr>
          <a:xfrm>
            <a:off x="6258559" y="4337614"/>
            <a:ext cx="1434793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2"/>
                </a:solidFill>
              </a:rPr>
              <a:t>@OVERRIDE</a:t>
            </a:r>
          </a:p>
        </p:txBody>
      </p:sp>
      <p:grpSp>
        <p:nvGrpSpPr>
          <p:cNvPr id="113" name="Google Shape;4474;p60">
            <a:extLst>
              <a:ext uri="{FF2B5EF4-FFF2-40B4-BE49-F238E27FC236}">
                <a16:creationId xmlns:a16="http://schemas.microsoft.com/office/drawing/2014/main" id="{0E642991-E846-49BB-9342-EC980F6D3E81}"/>
              </a:ext>
            </a:extLst>
          </p:cNvPr>
          <p:cNvGrpSpPr/>
          <p:nvPr/>
        </p:nvGrpSpPr>
        <p:grpSpPr>
          <a:xfrm>
            <a:off x="5679943" y="427998"/>
            <a:ext cx="2239741" cy="667910"/>
            <a:chOff x="2373234" y="2761962"/>
            <a:chExt cx="708828" cy="268106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4" name="Google Shape;4475;p60">
              <a:extLst>
                <a:ext uri="{FF2B5EF4-FFF2-40B4-BE49-F238E27FC236}">
                  <a16:creationId xmlns:a16="http://schemas.microsoft.com/office/drawing/2014/main" id="{0643EA47-035C-4E34-91ED-FFACB7840E57}"/>
                </a:ext>
              </a:extLst>
            </p:cNvPr>
            <p:cNvSpPr/>
            <p:nvPr/>
          </p:nvSpPr>
          <p:spPr>
            <a:xfrm>
              <a:off x="2418065" y="2799334"/>
              <a:ext cx="619167" cy="193359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476;p60">
              <a:extLst>
                <a:ext uri="{FF2B5EF4-FFF2-40B4-BE49-F238E27FC236}">
                  <a16:creationId xmlns:a16="http://schemas.microsoft.com/office/drawing/2014/main" id="{5A9A1BA0-8886-48A4-BA8C-07758250C6B2}"/>
                </a:ext>
              </a:extLst>
            </p:cNvPr>
            <p:cNvSpPr/>
            <p:nvPr/>
          </p:nvSpPr>
          <p:spPr>
            <a:xfrm>
              <a:off x="2373234" y="2761962"/>
              <a:ext cx="248482" cy="268106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507;p60">
              <a:extLst>
                <a:ext uri="{FF2B5EF4-FFF2-40B4-BE49-F238E27FC236}">
                  <a16:creationId xmlns:a16="http://schemas.microsoft.com/office/drawing/2014/main" id="{43ABD2D3-AF5F-47DE-9428-64D63EEDC09B}"/>
                </a:ext>
              </a:extLst>
            </p:cNvPr>
            <p:cNvSpPr/>
            <p:nvPr/>
          </p:nvSpPr>
          <p:spPr>
            <a:xfrm>
              <a:off x="2833559" y="2761962"/>
              <a:ext cx="248503" cy="268106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386;p34">
            <a:extLst>
              <a:ext uri="{FF2B5EF4-FFF2-40B4-BE49-F238E27FC236}">
                <a16:creationId xmlns:a16="http://schemas.microsoft.com/office/drawing/2014/main" id="{3248F70A-0587-4640-AF32-285DB04B432A}"/>
              </a:ext>
            </a:extLst>
          </p:cNvPr>
          <p:cNvSpPr txBox="1">
            <a:spLocks/>
          </p:cNvSpPr>
          <p:nvPr/>
        </p:nvSpPr>
        <p:spPr>
          <a:xfrm>
            <a:off x="6082418" y="539131"/>
            <a:ext cx="1434793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 err="1">
                <a:solidFill>
                  <a:schemeClr val="bg1"/>
                </a:solidFill>
              </a:rPr>
              <a:t>AcoesBDDS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8" name="Google Shape;386;p34">
            <a:extLst>
              <a:ext uri="{FF2B5EF4-FFF2-40B4-BE49-F238E27FC236}">
                <a16:creationId xmlns:a16="http://schemas.microsoft.com/office/drawing/2014/main" id="{4C946BD8-7FD9-4AF7-83A5-B1BB70507D04}"/>
              </a:ext>
            </a:extLst>
          </p:cNvPr>
          <p:cNvSpPr txBox="1">
            <a:spLocks/>
          </p:cNvSpPr>
          <p:nvPr/>
        </p:nvSpPr>
        <p:spPr>
          <a:xfrm>
            <a:off x="6034645" y="74117"/>
            <a:ext cx="1576799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tx2"/>
                </a:solidFill>
              </a:rPr>
              <a:t>I</a:t>
            </a:r>
            <a:r>
              <a:rPr lang="en-US" sz="1600" dirty="0">
                <a:solidFill>
                  <a:schemeClr val="tx2"/>
                </a:solidFill>
              </a:rPr>
              <a:t>NTERFACE:</a:t>
            </a:r>
          </a:p>
        </p:txBody>
      </p:sp>
      <p:sp>
        <p:nvSpPr>
          <p:cNvPr id="151" name="Google Shape;4257;p60">
            <a:extLst>
              <a:ext uri="{FF2B5EF4-FFF2-40B4-BE49-F238E27FC236}">
                <a16:creationId xmlns:a16="http://schemas.microsoft.com/office/drawing/2014/main" id="{BFA90C4C-AF48-4F48-A0AE-319AFA154763}"/>
              </a:ext>
            </a:extLst>
          </p:cNvPr>
          <p:cNvSpPr/>
          <p:nvPr/>
        </p:nvSpPr>
        <p:spPr>
          <a:xfrm>
            <a:off x="5679943" y="1298241"/>
            <a:ext cx="220831" cy="212212"/>
          </a:xfrm>
          <a:prstGeom prst="flowChartConnector">
            <a:avLst/>
          </a:prstGeom>
          <a:solidFill>
            <a:srgbClr val="4A3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4257;p60">
            <a:extLst>
              <a:ext uri="{FF2B5EF4-FFF2-40B4-BE49-F238E27FC236}">
                <a16:creationId xmlns:a16="http://schemas.microsoft.com/office/drawing/2014/main" id="{8EBD84B4-C5D8-4116-82D8-43397607D2A0}"/>
              </a:ext>
            </a:extLst>
          </p:cNvPr>
          <p:cNvSpPr/>
          <p:nvPr/>
        </p:nvSpPr>
        <p:spPr>
          <a:xfrm>
            <a:off x="5679943" y="1691454"/>
            <a:ext cx="220831" cy="212212"/>
          </a:xfrm>
          <a:prstGeom prst="flowChartConnector">
            <a:avLst/>
          </a:prstGeom>
          <a:solidFill>
            <a:srgbClr val="4A3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4257;p60">
            <a:extLst>
              <a:ext uri="{FF2B5EF4-FFF2-40B4-BE49-F238E27FC236}">
                <a16:creationId xmlns:a16="http://schemas.microsoft.com/office/drawing/2014/main" id="{2DDC43C5-DD7B-4307-B653-B4896E3F89F3}"/>
              </a:ext>
            </a:extLst>
          </p:cNvPr>
          <p:cNvSpPr/>
          <p:nvPr/>
        </p:nvSpPr>
        <p:spPr>
          <a:xfrm>
            <a:off x="5679942" y="2084667"/>
            <a:ext cx="220831" cy="212212"/>
          </a:xfrm>
          <a:prstGeom prst="flowChartConnector">
            <a:avLst/>
          </a:prstGeom>
          <a:solidFill>
            <a:srgbClr val="4A3C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B322B751-E6A8-4788-9438-DC415659BA4E}"/>
              </a:ext>
            </a:extLst>
          </p:cNvPr>
          <p:cNvCxnSpPr>
            <a:cxnSpLocks/>
          </p:cNvCxnSpPr>
          <p:nvPr/>
        </p:nvCxnSpPr>
        <p:spPr>
          <a:xfrm>
            <a:off x="5940040" y="2201333"/>
            <a:ext cx="94605" cy="0"/>
          </a:xfrm>
          <a:prstGeom prst="line">
            <a:avLst/>
          </a:prstGeom>
          <a:ln w="28575">
            <a:solidFill>
              <a:srgbClr val="4A3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id="{85AE3B39-A368-4B75-8093-8485770FA8D4}"/>
              </a:ext>
            </a:extLst>
          </p:cNvPr>
          <p:cNvCxnSpPr>
            <a:cxnSpLocks/>
          </p:cNvCxnSpPr>
          <p:nvPr/>
        </p:nvCxnSpPr>
        <p:spPr>
          <a:xfrm>
            <a:off x="5940040" y="1825413"/>
            <a:ext cx="94605" cy="0"/>
          </a:xfrm>
          <a:prstGeom prst="line">
            <a:avLst/>
          </a:prstGeom>
          <a:ln w="28575">
            <a:solidFill>
              <a:srgbClr val="4A3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id="{A509602F-A020-4DC9-8470-E67F0863EBDF}"/>
              </a:ext>
            </a:extLst>
          </p:cNvPr>
          <p:cNvCxnSpPr>
            <a:cxnSpLocks/>
          </p:cNvCxnSpPr>
          <p:nvPr/>
        </p:nvCxnSpPr>
        <p:spPr>
          <a:xfrm>
            <a:off x="5940040" y="1425786"/>
            <a:ext cx="94605" cy="0"/>
          </a:xfrm>
          <a:prstGeom prst="line">
            <a:avLst/>
          </a:prstGeom>
          <a:ln w="28575">
            <a:solidFill>
              <a:srgbClr val="4A3C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386;p34">
            <a:extLst>
              <a:ext uri="{FF2B5EF4-FFF2-40B4-BE49-F238E27FC236}">
                <a16:creationId xmlns:a16="http://schemas.microsoft.com/office/drawing/2014/main" id="{DF1C4947-AA8E-446A-B445-F1AAE6564F02}"/>
              </a:ext>
            </a:extLst>
          </p:cNvPr>
          <p:cNvSpPr txBox="1">
            <a:spLocks/>
          </p:cNvSpPr>
          <p:nvPr/>
        </p:nvSpPr>
        <p:spPr>
          <a:xfrm>
            <a:off x="6034645" y="1275178"/>
            <a:ext cx="2612531" cy="31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900" dirty="0" err="1">
                <a:solidFill>
                  <a:schemeClr val="tx2"/>
                </a:solidFill>
              </a:rPr>
              <a:t>Void</a:t>
            </a:r>
            <a:r>
              <a:rPr lang="pt-BR" sz="900" dirty="0">
                <a:solidFill>
                  <a:schemeClr val="tx2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cadastrarHorário</a:t>
            </a:r>
            <a:r>
              <a:rPr lang="pt-BR" sz="800" dirty="0">
                <a:solidFill>
                  <a:schemeClr val="bg1"/>
                </a:solidFill>
              </a:rPr>
              <a:t>();</a:t>
            </a: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161" name="Google Shape;386;p34">
            <a:extLst>
              <a:ext uri="{FF2B5EF4-FFF2-40B4-BE49-F238E27FC236}">
                <a16:creationId xmlns:a16="http://schemas.microsoft.com/office/drawing/2014/main" id="{FF37CCFF-6418-4BDC-A461-942F92156A74}"/>
              </a:ext>
            </a:extLst>
          </p:cNvPr>
          <p:cNvSpPr txBox="1">
            <a:spLocks/>
          </p:cNvSpPr>
          <p:nvPr/>
        </p:nvSpPr>
        <p:spPr>
          <a:xfrm>
            <a:off x="6034645" y="1670343"/>
            <a:ext cx="2612531" cy="31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900" dirty="0">
                <a:solidFill>
                  <a:schemeClr val="tx2"/>
                </a:solidFill>
              </a:rPr>
              <a:t>Void </a:t>
            </a:r>
            <a:r>
              <a:rPr lang="en-US" sz="800" dirty="0" err="1">
                <a:solidFill>
                  <a:schemeClr val="bg1"/>
                </a:solidFill>
              </a:rPr>
              <a:t>cadastrarUsuário</a:t>
            </a:r>
            <a:r>
              <a:rPr lang="en-US" sz="800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62" name="Google Shape;386;p34">
            <a:extLst>
              <a:ext uri="{FF2B5EF4-FFF2-40B4-BE49-F238E27FC236}">
                <a16:creationId xmlns:a16="http://schemas.microsoft.com/office/drawing/2014/main" id="{5180C460-681C-4C8F-803C-1FE4A6E96B1E}"/>
              </a:ext>
            </a:extLst>
          </p:cNvPr>
          <p:cNvSpPr txBox="1">
            <a:spLocks/>
          </p:cNvSpPr>
          <p:nvPr/>
        </p:nvSpPr>
        <p:spPr>
          <a:xfrm>
            <a:off x="6034644" y="2042518"/>
            <a:ext cx="2612531" cy="31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900" dirty="0">
                <a:solidFill>
                  <a:schemeClr val="tx2"/>
                </a:solidFill>
              </a:rPr>
              <a:t>Void </a:t>
            </a:r>
            <a:r>
              <a:rPr lang="en-US" sz="800" dirty="0" err="1">
                <a:solidFill>
                  <a:schemeClr val="bg1"/>
                </a:solidFill>
              </a:rPr>
              <a:t>cadastroSys</a:t>
            </a:r>
            <a:r>
              <a:rPr lang="en-US" sz="800" dirty="0">
                <a:solidFill>
                  <a:schemeClr val="bg1"/>
                </a:solidFill>
              </a:rPr>
              <a:t>(String nm, String </a:t>
            </a:r>
            <a:r>
              <a:rPr lang="en-US" sz="800" dirty="0" err="1">
                <a:solidFill>
                  <a:schemeClr val="bg1"/>
                </a:solidFill>
              </a:rPr>
              <a:t>usr</a:t>
            </a:r>
            <a:r>
              <a:rPr lang="en-US" sz="800" dirty="0">
                <a:solidFill>
                  <a:schemeClr val="bg1"/>
                </a:solidFill>
              </a:rPr>
              <a:t>, String </a:t>
            </a:r>
            <a:r>
              <a:rPr lang="en-US" sz="800" dirty="0" err="1">
                <a:solidFill>
                  <a:schemeClr val="bg1"/>
                </a:solidFill>
              </a:rPr>
              <a:t>snh</a:t>
            </a:r>
            <a:r>
              <a:rPr lang="en-US" sz="800" dirty="0">
                <a:solidFill>
                  <a:schemeClr val="bg1"/>
                </a:solidFill>
              </a:rPr>
              <a:t>, </a:t>
            </a:r>
            <a:r>
              <a:rPr lang="en-US" sz="800" dirty="0" err="1">
                <a:solidFill>
                  <a:schemeClr val="bg1"/>
                </a:solidFill>
              </a:rPr>
              <a:t>boolean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adm</a:t>
            </a:r>
            <a:r>
              <a:rPr lang="en-US" sz="8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64" name="Seta: para a Direita 163">
            <a:extLst>
              <a:ext uri="{FF2B5EF4-FFF2-40B4-BE49-F238E27FC236}">
                <a16:creationId xmlns:a16="http://schemas.microsoft.com/office/drawing/2014/main" id="{D8616ED4-7BFA-4177-92B9-EF1EBE99090B}"/>
              </a:ext>
            </a:extLst>
          </p:cNvPr>
          <p:cNvSpPr/>
          <p:nvPr/>
        </p:nvSpPr>
        <p:spPr>
          <a:xfrm rot="16200000">
            <a:off x="6440862" y="3108407"/>
            <a:ext cx="1070187" cy="602826"/>
          </a:xfrm>
          <a:prstGeom prst="rightArrow">
            <a:avLst/>
          </a:prstGeom>
          <a:solidFill>
            <a:srgbClr val="4A3C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386;p34">
            <a:extLst>
              <a:ext uri="{FF2B5EF4-FFF2-40B4-BE49-F238E27FC236}">
                <a16:creationId xmlns:a16="http://schemas.microsoft.com/office/drawing/2014/main" id="{59C29059-71A2-4317-BF85-DFA40C2C0193}"/>
              </a:ext>
            </a:extLst>
          </p:cNvPr>
          <p:cNvSpPr txBox="1">
            <a:spLocks/>
          </p:cNvSpPr>
          <p:nvPr/>
        </p:nvSpPr>
        <p:spPr>
          <a:xfrm>
            <a:off x="1047849" y="1670343"/>
            <a:ext cx="1554481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bg1"/>
                </a:solidFill>
              </a:rPr>
              <a:t>Atributos: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6" name="Google Shape;723;p47">
            <a:extLst>
              <a:ext uri="{FF2B5EF4-FFF2-40B4-BE49-F238E27FC236}">
                <a16:creationId xmlns:a16="http://schemas.microsoft.com/office/drawing/2014/main" id="{472EECF8-3AD0-4D8B-AC3E-424F2EC5670F}"/>
              </a:ext>
            </a:extLst>
          </p:cNvPr>
          <p:cNvSpPr txBox="1">
            <a:spLocks/>
          </p:cNvSpPr>
          <p:nvPr/>
        </p:nvSpPr>
        <p:spPr>
          <a:xfrm>
            <a:off x="340737" y="2072564"/>
            <a:ext cx="3109606" cy="6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private </a:t>
            </a:r>
            <a:r>
              <a:rPr lang="en-US" sz="800" dirty="0" err="1">
                <a:solidFill>
                  <a:schemeClr val="bg2"/>
                </a:solidFill>
              </a:rPr>
              <a:t>boolean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/>
              <a:t>admcheck</a:t>
            </a:r>
            <a:r>
              <a:rPr lang="en-US" sz="800" dirty="0"/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private </a:t>
            </a:r>
            <a:r>
              <a:rPr lang="en-US" sz="800" dirty="0" err="1">
                <a:solidFill>
                  <a:schemeClr val="bg2"/>
                </a:solidFill>
              </a:rPr>
              <a:t>boolean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/>
              <a:t>idExist</a:t>
            </a:r>
            <a:r>
              <a:rPr lang="en-US" sz="800" dirty="0"/>
              <a:t>;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private </a:t>
            </a:r>
            <a:r>
              <a:rPr lang="en-US" sz="800" dirty="0" err="1">
                <a:solidFill>
                  <a:schemeClr val="bg2"/>
                </a:solidFill>
              </a:rPr>
              <a:t>boolean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/>
              <a:t>firstHorario</a:t>
            </a:r>
            <a:r>
              <a:rPr lang="en-US" sz="800" dirty="0"/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private </a:t>
            </a:r>
            <a:r>
              <a:rPr lang="en-US" sz="800" dirty="0" err="1">
                <a:solidFill>
                  <a:schemeClr val="bg2"/>
                </a:solidFill>
              </a:rPr>
              <a:t>boolean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/>
              <a:t>firstCadastro</a:t>
            </a:r>
            <a:r>
              <a:rPr lang="en-US" sz="800" dirty="0"/>
              <a:t>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 err="1"/>
              <a:t>Instancia</a:t>
            </a:r>
            <a:r>
              <a:rPr lang="en-US" sz="800" dirty="0"/>
              <a:t> do </a:t>
            </a:r>
            <a:r>
              <a:rPr lang="en-US" sz="800" dirty="0" err="1"/>
              <a:t>Jpanel</a:t>
            </a:r>
            <a:endParaRPr lang="en-US" sz="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 err="1"/>
              <a:t>Instancia</a:t>
            </a:r>
            <a:r>
              <a:rPr lang="en-US" sz="800" dirty="0"/>
              <a:t> do </a:t>
            </a:r>
            <a:r>
              <a:rPr lang="en-US" sz="800" dirty="0" err="1"/>
              <a:t>JTextField</a:t>
            </a:r>
            <a:endParaRPr lang="en-US" sz="800" dirty="0"/>
          </a:p>
        </p:txBody>
      </p:sp>
      <p:sp>
        <p:nvSpPr>
          <p:cNvPr id="167" name="Google Shape;723;p47">
            <a:extLst>
              <a:ext uri="{FF2B5EF4-FFF2-40B4-BE49-F238E27FC236}">
                <a16:creationId xmlns:a16="http://schemas.microsoft.com/office/drawing/2014/main" id="{77D990EC-3E09-4387-9277-EBF60496333E}"/>
              </a:ext>
            </a:extLst>
          </p:cNvPr>
          <p:cNvSpPr txBox="1">
            <a:spLocks/>
          </p:cNvSpPr>
          <p:nvPr/>
        </p:nvSpPr>
        <p:spPr>
          <a:xfrm>
            <a:off x="348473" y="3045690"/>
            <a:ext cx="3767944" cy="6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static </a:t>
            </a:r>
            <a:r>
              <a:rPr lang="en-US" sz="800" dirty="0" err="1">
                <a:solidFill>
                  <a:schemeClr val="bg2"/>
                </a:solidFill>
              </a:rPr>
              <a:t>Horario</a:t>
            </a:r>
            <a:r>
              <a:rPr lang="en-US" sz="800" dirty="0">
                <a:solidFill>
                  <a:schemeClr val="bg2"/>
                </a:solidFill>
              </a:rPr>
              <a:t>[] </a:t>
            </a:r>
            <a:r>
              <a:rPr lang="en-US" sz="800" dirty="0" err="1"/>
              <a:t>horarios</a:t>
            </a:r>
            <a:r>
              <a:rPr lang="en-US" sz="800" dirty="0"/>
              <a:t> = </a:t>
            </a:r>
            <a:r>
              <a:rPr lang="en-US" sz="800" dirty="0">
                <a:solidFill>
                  <a:schemeClr val="tx2"/>
                </a:solidFill>
              </a:rPr>
              <a:t>new</a:t>
            </a:r>
            <a:r>
              <a:rPr lang="en-US" sz="800" dirty="0"/>
              <a:t> </a:t>
            </a:r>
            <a:r>
              <a:rPr lang="en-US" sz="800" dirty="0" err="1">
                <a:solidFill>
                  <a:schemeClr val="bg2"/>
                </a:solidFill>
              </a:rPr>
              <a:t>Horario</a:t>
            </a:r>
            <a:r>
              <a:rPr lang="en-US" sz="800" dirty="0">
                <a:solidFill>
                  <a:schemeClr val="bg2"/>
                </a:solidFill>
              </a:rPr>
              <a:t>[</a:t>
            </a:r>
            <a:r>
              <a:rPr lang="en-US" sz="800" dirty="0" err="1">
                <a:solidFill>
                  <a:schemeClr val="bg2"/>
                </a:solidFill>
              </a:rPr>
              <a:t>Horario.getQtdHorario</a:t>
            </a:r>
            <a:r>
              <a:rPr lang="en-US" sz="800" dirty="0">
                <a:solidFill>
                  <a:schemeClr val="bg2"/>
                </a:solidFill>
              </a:rPr>
              <a:t>() + 3];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2"/>
                </a:solidFill>
              </a:rPr>
              <a:t>static </a:t>
            </a:r>
            <a:r>
              <a:rPr lang="en-US" sz="800" dirty="0" err="1">
                <a:solidFill>
                  <a:schemeClr val="bg2"/>
                </a:solidFill>
              </a:rPr>
              <a:t>Funcionario</a:t>
            </a:r>
            <a:r>
              <a:rPr lang="en-US" sz="800" dirty="0">
                <a:solidFill>
                  <a:schemeClr val="bg2"/>
                </a:solidFill>
              </a:rPr>
              <a:t>[] </a:t>
            </a:r>
            <a:r>
              <a:rPr lang="en-US" sz="800" dirty="0" err="1">
                <a:solidFill>
                  <a:schemeClr val="bg1"/>
                </a:solidFill>
              </a:rPr>
              <a:t>funcionarios</a:t>
            </a:r>
            <a:r>
              <a:rPr lang="en-US" sz="800" dirty="0">
                <a:solidFill>
                  <a:schemeClr val="bg2"/>
                </a:solidFill>
              </a:rPr>
              <a:t> =  </a:t>
            </a:r>
            <a:r>
              <a:rPr lang="en-US" sz="800" dirty="0">
                <a:solidFill>
                  <a:schemeClr val="tx2"/>
                </a:solidFill>
              </a:rPr>
              <a:t>new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>
                <a:solidFill>
                  <a:schemeClr val="bg2"/>
                </a:solidFill>
              </a:rPr>
              <a:t>Funcionario</a:t>
            </a:r>
            <a:r>
              <a:rPr lang="en-US" sz="800" dirty="0">
                <a:solidFill>
                  <a:schemeClr val="bg2"/>
                </a:solidFill>
              </a:rPr>
              <a:t>[</a:t>
            </a:r>
            <a:r>
              <a:rPr lang="en-US" sz="800" dirty="0" err="1">
                <a:solidFill>
                  <a:schemeClr val="bg2"/>
                </a:solidFill>
              </a:rPr>
              <a:t>Funcionario.getTotalid</a:t>
            </a:r>
            <a:r>
              <a:rPr lang="en-US" sz="800" dirty="0">
                <a:solidFill>
                  <a:schemeClr val="bg2"/>
                </a:solidFill>
              </a:rPr>
              <a:t>() + 3];</a:t>
            </a:r>
          </a:p>
        </p:txBody>
      </p:sp>
      <p:sp>
        <p:nvSpPr>
          <p:cNvPr id="168" name="Google Shape;386;p34">
            <a:extLst>
              <a:ext uri="{FF2B5EF4-FFF2-40B4-BE49-F238E27FC236}">
                <a16:creationId xmlns:a16="http://schemas.microsoft.com/office/drawing/2014/main" id="{CA6E783C-0892-4BDF-829E-9C37767E99C0}"/>
              </a:ext>
            </a:extLst>
          </p:cNvPr>
          <p:cNvSpPr txBox="1">
            <a:spLocks/>
          </p:cNvSpPr>
          <p:nvPr/>
        </p:nvSpPr>
        <p:spPr>
          <a:xfrm>
            <a:off x="1047849" y="2673617"/>
            <a:ext cx="1554481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bg1"/>
                </a:solidFill>
              </a:rPr>
              <a:t>Vetores: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7A9E1A2-6A23-4357-9E47-56F3B1DADA95}"/>
              </a:ext>
            </a:extLst>
          </p:cNvPr>
          <p:cNvSpPr/>
          <p:nvPr/>
        </p:nvSpPr>
        <p:spPr>
          <a:xfrm>
            <a:off x="373907" y="2084667"/>
            <a:ext cx="3076436" cy="487083"/>
          </a:xfrm>
          <a:prstGeom prst="roundRect">
            <a:avLst/>
          </a:prstGeom>
          <a:noFill/>
          <a:ln>
            <a:solidFill>
              <a:srgbClr val="4A3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DC8D2BF7-5720-49A8-BD9A-5D0BDE89A8FE}"/>
              </a:ext>
            </a:extLst>
          </p:cNvPr>
          <p:cNvSpPr/>
          <p:nvPr/>
        </p:nvSpPr>
        <p:spPr>
          <a:xfrm>
            <a:off x="340737" y="3045692"/>
            <a:ext cx="3855013" cy="547728"/>
          </a:xfrm>
          <a:prstGeom prst="roundRect">
            <a:avLst/>
          </a:prstGeom>
          <a:noFill/>
          <a:ln>
            <a:solidFill>
              <a:srgbClr val="4A3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386;p34">
            <a:extLst>
              <a:ext uri="{FF2B5EF4-FFF2-40B4-BE49-F238E27FC236}">
                <a16:creationId xmlns:a16="http://schemas.microsoft.com/office/drawing/2014/main" id="{97939A58-C2C2-4396-9EB2-2AEEF994B813}"/>
              </a:ext>
            </a:extLst>
          </p:cNvPr>
          <p:cNvSpPr txBox="1">
            <a:spLocks/>
          </p:cNvSpPr>
          <p:nvPr/>
        </p:nvSpPr>
        <p:spPr>
          <a:xfrm>
            <a:off x="1118299" y="3665138"/>
            <a:ext cx="1554481" cy="40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dirty="0">
                <a:solidFill>
                  <a:schemeClr val="bg1"/>
                </a:solidFill>
              </a:rPr>
              <a:t>Métodos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3" name="Retângulo: Cantos Arredondados 172">
            <a:extLst>
              <a:ext uri="{FF2B5EF4-FFF2-40B4-BE49-F238E27FC236}">
                <a16:creationId xmlns:a16="http://schemas.microsoft.com/office/drawing/2014/main" id="{D78058A4-B1DE-4A9D-8418-0B59C0379877}"/>
              </a:ext>
            </a:extLst>
          </p:cNvPr>
          <p:cNvSpPr/>
          <p:nvPr/>
        </p:nvSpPr>
        <p:spPr>
          <a:xfrm>
            <a:off x="270288" y="4063749"/>
            <a:ext cx="3180056" cy="813449"/>
          </a:xfrm>
          <a:prstGeom prst="roundRect">
            <a:avLst/>
          </a:prstGeom>
          <a:noFill/>
          <a:ln>
            <a:solidFill>
              <a:srgbClr val="4A3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Google Shape;723;p47">
            <a:extLst>
              <a:ext uri="{FF2B5EF4-FFF2-40B4-BE49-F238E27FC236}">
                <a16:creationId xmlns:a16="http://schemas.microsoft.com/office/drawing/2014/main" id="{646D9976-4B25-409C-83EE-CCF258D8FEF4}"/>
              </a:ext>
            </a:extLst>
          </p:cNvPr>
          <p:cNvSpPr txBox="1">
            <a:spLocks/>
          </p:cNvSpPr>
          <p:nvPr/>
        </p:nvSpPr>
        <p:spPr>
          <a:xfrm>
            <a:off x="270287" y="4106987"/>
            <a:ext cx="3767944" cy="74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</a:rPr>
              <a:t>Void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cadastrarHorário</a:t>
            </a:r>
            <a:r>
              <a:rPr lang="en-US" sz="800" dirty="0">
                <a:solidFill>
                  <a:schemeClr val="bg1"/>
                </a:solidFill>
              </a:rPr>
              <a:t>();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</a:rPr>
              <a:t>Void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CadastrarUsuário</a:t>
            </a:r>
            <a:r>
              <a:rPr lang="en-US" sz="800" dirty="0">
                <a:solidFill>
                  <a:schemeClr val="bg1"/>
                </a:solidFill>
              </a:rPr>
              <a:t>();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2"/>
                </a:solidFill>
              </a:rPr>
              <a:t>Void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cadastroSys</a:t>
            </a:r>
            <a:r>
              <a:rPr lang="en-US" sz="800" dirty="0">
                <a:solidFill>
                  <a:schemeClr val="bg2"/>
                </a:solidFill>
              </a:rPr>
              <a:t> </a:t>
            </a:r>
            <a:r>
              <a:rPr lang="en-US" sz="800" dirty="0">
                <a:solidFill>
                  <a:schemeClr val="bg1"/>
                </a:solidFill>
              </a:rPr>
              <a:t>(</a:t>
            </a:r>
            <a:r>
              <a:rPr lang="en-US" sz="800" dirty="0">
                <a:solidFill>
                  <a:schemeClr val="bg2"/>
                </a:solidFill>
              </a:rPr>
              <a:t>String</a:t>
            </a:r>
            <a:r>
              <a:rPr lang="en-US" sz="800" dirty="0">
                <a:solidFill>
                  <a:schemeClr val="bg1"/>
                </a:solidFill>
              </a:rPr>
              <a:t> nm, </a:t>
            </a:r>
            <a:r>
              <a:rPr lang="en-US" sz="800" dirty="0">
                <a:solidFill>
                  <a:schemeClr val="bg2"/>
                </a:solidFill>
              </a:rPr>
              <a:t>String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usr</a:t>
            </a:r>
            <a:r>
              <a:rPr lang="en-US" sz="800" dirty="0">
                <a:solidFill>
                  <a:schemeClr val="bg1"/>
                </a:solidFill>
              </a:rPr>
              <a:t>, </a:t>
            </a:r>
            <a:r>
              <a:rPr lang="en-US" sz="800" dirty="0">
                <a:solidFill>
                  <a:schemeClr val="bg2"/>
                </a:solidFill>
              </a:rPr>
              <a:t>String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snh</a:t>
            </a:r>
            <a:r>
              <a:rPr lang="en-US" sz="800" dirty="0">
                <a:solidFill>
                  <a:schemeClr val="bg1"/>
                </a:solidFill>
              </a:rPr>
              <a:t>, </a:t>
            </a:r>
            <a:r>
              <a:rPr lang="en-US" sz="800" dirty="0" err="1">
                <a:solidFill>
                  <a:schemeClr val="bg2"/>
                </a:solidFill>
              </a:rPr>
              <a:t>boolean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adm</a:t>
            </a:r>
            <a:r>
              <a:rPr lang="en-US" sz="800" dirty="0">
                <a:solidFill>
                  <a:schemeClr val="bg1"/>
                </a:solidFill>
              </a:rPr>
              <a:t>);</a:t>
            </a:r>
            <a:endParaRPr lang="en-US" sz="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 txBox="1">
            <a:spLocks noGrp="1"/>
          </p:cNvSpPr>
          <p:nvPr>
            <p:ph type="title"/>
          </p:nvPr>
        </p:nvSpPr>
        <p:spPr>
          <a:xfrm>
            <a:off x="2121315" y="13982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ENUMS</a:t>
            </a:r>
            <a:endParaRPr dirty="0"/>
          </a:p>
        </p:txBody>
      </p:sp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2755248" y="3321744"/>
            <a:ext cx="2211374" cy="952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tx2"/>
                </a:solidFill>
              </a:rPr>
              <a:t>DEZMANHA(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10:00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),</a:t>
            </a:r>
            <a:r>
              <a:rPr lang="pt-BR" sz="1050" dirty="0"/>
              <a:t> </a:t>
            </a:r>
            <a:r>
              <a:rPr lang="pt-BR" sz="1050" dirty="0">
                <a:solidFill>
                  <a:schemeClr val="tx2"/>
                </a:solidFill>
              </a:rPr>
              <a:t>QUATORZETARDE(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14:00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),</a:t>
            </a:r>
            <a:r>
              <a:rPr lang="pt-BR" sz="1050" dirty="0"/>
              <a:t> </a:t>
            </a:r>
            <a:r>
              <a:rPr lang="pt-BR" sz="1050" dirty="0">
                <a:solidFill>
                  <a:schemeClr val="tx2"/>
                </a:solidFill>
              </a:rPr>
              <a:t>DEZESSEISTARDE(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16:00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),</a:t>
            </a:r>
            <a:r>
              <a:rPr lang="pt-BR" sz="1050" dirty="0"/>
              <a:t> </a:t>
            </a:r>
            <a:r>
              <a:rPr lang="pt-BR" sz="1050" dirty="0">
                <a:solidFill>
                  <a:schemeClr val="tx2"/>
                </a:solidFill>
              </a:rPr>
              <a:t>DEZENOVENOITE(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19:00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);</a:t>
            </a:r>
            <a:endParaRPr sz="1050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770474" y="2871371"/>
            <a:ext cx="2211374" cy="453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HORARIOS</a:t>
            </a:r>
            <a:endParaRPr sz="1800" dirty="0"/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09364" y="3383627"/>
            <a:ext cx="2226600" cy="1556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>
                <a:solidFill>
                  <a:schemeClr val="tx2"/>
                </a:solidFill>
              </a:rPr>
              <a:t>TOSASIMPLES(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Tosa Simples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,</a:t>
            </a:r>
            <a:r>
              <a:rPr lang="pt-BR" sz="1050" dirty="0"/>
              <a:t> 50</a:t>
            </a:r>
            <a:r>
              <a:rPr lang="pt-BR" sz="1050" dirty="0">
                <a:solidFill>
                  <a:schemeClr val="tx2"/>
                </a:solidFill>
              </a:rPr>
              <a:t>)</a:t>
            </a:r>
            <a:r>
              <a:rPr lang="pt-BR" sz="1050" dirty="0"/>
              <a:t>,     </a:t>
            </a:r>
            <a:r>
              <a:rPr lang="pt-BR" sz="1050" dirty="0">
                <a:solidFill>
                  <a:schemeClr val="tx2"/>
                </a:solidFill>
              </a:rPr>
              <a:t>TOSACOMPLETA(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Tosa Higiênica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,</a:t>
            </a:r>
            <a:r>
              <a:rPr lang="pt-BR" sz="1050" dirty="0"/>
              <a:t> 85</a:t>
            </a:r>
            <a:r>
              <a:rPr lang="pt-BR" sz="1050" dirty="0">
                <a:solidFill>
                  <a:schemeClr val="tx2"/>
                </a:solidFill>
              </a:rPr>
              <a:t>),</a:t>
            </a:r>
            <a:r>
              <a:rPr lang="pt-BR" sz="1050" dirty="0"/>
              <a:t>     </a:t>
            </a:r>
            <a:r>
              <a:rPr lang="pt-BR" sz="1050" dirty="0">
                <a:solidFill>
                  <a:schemeClr val="tx2"/>
                </a:solidFill>
              </a:rPr>
              <a:t>BANHO(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Banho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, 45</a:t>
            </a:r>
            <a:r>
              <a:rPr lang="pt-BR" sz="1050" dirty="0">
                <a:solidFill>
                  <a:schemeClr val="tx2"/>
                </a:solidFill>
              </a:rPr>
              <a:t>), </a:t>
            </a:r>
            <a:r>
              <a:rPr lang="pt-BR" sz="1050" dirty="0"/>
              <a:t>    </a:t>
            </a:r>
            <a:r>
              <a:rPr lang="pt-BR" sz="1050" dirty="0">
                <a:solidFill>
                  <a:schemeClr val="tx2"/>
                </a:solidFill>
              </a:rPr>
              <a:t>BANHOETOSA(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/>
              <a:t>Banho e Tosa</a:t>
            </a:r>
            <a:r>
              <a:rPr lang="pt-BR" sz="1050" dirty="0">
                <a:solidFill>
                  <a:schemeClr val="bg2"/>
                </a:solidFill>
              </a:rPr>
              <a:t>"</a:t>
            </a:r>
            <a:r>
              <a:rPr lang="pt-BR" sz="1050" dirty="0">
                <a:solidFill>
                  <a:schemeClr val="tx2"/>
                </a:solidFill>
              </a:rPr>
              <a:t>,</a:t>
            </a:r>
            <a:r>
              <a:rPr lang="pt-BR" sz="1050" dirty="0"/>
              <a:t> 110</a:t>
            </a:r>
            <a:r>
              <a:rPr lang="pt-BR" sz="1050" dirty="0">
                <a:solidFill>
                  <a:schemeClr val="tx2"/>
                </a:solidFill>
              </a:rPr>
              <a:t>);</a:t>
            </a:r>
            <a:endParaRPr sz="1050" dirty="0">
              <a:solidFill>
                <a:schemeClr val="tx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6009364" y="2884957"/>
            <a:ext cx="2226600" cy="46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SERVIÇOS</a:t>
            </a:r>
            <a:endParaRPr sz="1800" dirty="0"/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0517;p67">
            <a:extLst>
              <a:ext uri="{FF2B5EF4-FFF2-40B4-BE49-F238E27FC236}">
                <a16:creationId xmlns:a16="http://schemas.microsoft.com/office/drawing/2014/main" id="{675E1160-C7FD-4D1A-B0D8-1CF81193B3C7}"/>
              </a:ext>
            </a:extLst>
          </p:cNvPr>
          <p:cNvGrpSpPr/>
          <p:nvPr/>
        </p:nvGrpSpPr>
        <p:grpSpPr>
          <a:xfrm>
            <a:off x="6549472" y="2078641"/>
            <a:ext cx="1146384" cy="668999"/>
            <a:chOff x="3523772" y="3404422"/>
            <a:chExt cx="362008" cy="244175"/>
          </a:xfrm>
          <a:solidFill>
            <a:schemeClr val="tx2"/>
          </a:solidFill>
        </p:grpSpPr>
        <p:sp>
          <p:nvSpPr>
            <p:cNvPr id="24" name="Google Shape;10518;p67">
              <a:extLst>
                <a:ext uri="{FF2B5EF4-FFF2-40B4-BE49-F238E27FC236}">
                  <a16:creationId xmlns:a16="http://schemas.microsoft.com/office/drawing/2014/main" id="{26194E20-87E9-4929-B74D-B517C6459DFE}"/>
                </a:ext>
              </a:extLst>
            </p:cNvPr>
            <p:cNvSpPr/>
            <p:nvPr/>
          </p:nvSpPr>
          <p:spPr>
            <a:xfrm>
              <a:off x="3566244" y="3404579"/>
              <a:ext cx="122677" cy="233256"/>
            </a:xfrm>
            <a:custGeom>
              <a:avLst/>
              <a:gdLst/>
              <a:ahLst/>
              <a:cxnLst/>
              <a:rect l="l" t="t" r="r" b="b"/>
              <a:pathLst>
                <a:path w="4685" h="8908" extrusionOk="0">
                  <a:moveTo>
                    <a:pt x="1882" y="1"/>
                  </a:moveTo>
                  <a:cubicBezTo>
                    <a:pt x="1557" y="1"/>
                    <a:pt x="1231" y="211"/>
                    <a:pt x="1203" y="637"/>
                  </a:cubicBezTo>
                  <a:cubicBezTo>
                    <a:pt x="1107" y="503"/>
                    <a:pt x="955" y="408"/>
                    <a:pt x="792" y="379"/>
                  </a:cubicBezTo>
                  <a:cubicBezTo>
                    <a:pt x="754" y="370"/>
                    <a:pt x="716" y="370"/>
                    <a:pt x="668" y="370"/>
                  </a:cubicBezTo>
                  <a:cubicBezTo>
                    <a:pt x="296" y="370"/>
                    <a:pt x="1" y="675"/>
                    <a:pt x="1" y="1047"/>
                  </a:cubicBezTo>
                  <a:lnTo>
                    <a:pt x="1" y="8908"/>
                  </a:lnTo>
                  <a:lnTo>
                    <a:pt x="4685" y="8908"/>
                  </a:lnTo>
                  <a:lnTo>
                    <a:pt x="4666" y="2068"/>
                  </a:lnTo>
                  <a:cubicBezTo>
                    <a:pt x="4666" y="1744"/>
                    <a:pt x="4407" y="1531"/>
                    <a:pt x="4136" y="1531"/>
                  </a:cubicBezTo>
                  <a:cubicBezTo>
                    <a:pt x="4007" y="1531"/>
                    <a:pt x="3876" y="1579"/>
                    <a:pt x="3769" y="1686"/>
                  </a:cubicBezTo>
                  <a:lnTo>
                    <a:pt x="3769" y="1219"/>
                  </a:lnTo>
                  <a:cubicBezTo>
                    <a:pt x="3763" y="806"/>
                    <a:pt x="3426" y="544"/>
                    <a:pt x="3081" y="544"/>
                  </a:cubicBezTo>
                  <a:cubicBezTo>
                    <a:pt x="2891" y="544"/>
                    <a:pt x="2699" y="623"/>
                    <a:pt x="2557" y="799"/>
                  </a:cubicBezTo>
                  <a:lnTo>
                    <a:pt x="2557" y="675"/>
                  </a:lnTo>
                  <a:cubicBezTo>
                    <a:pt x="2557" y="228"/>
                    <a:pt x="2220" y="1"/>
                    <a:pt x="188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19;p67">
              <a:extLst>
                <a:ext uri="{FF2B5EF4-FFF2-40B4-BE49-F238E27FC236}">
                  <a16:creationId xmlns:a16="http://schemas.microsoft.com/office/drawing/2014/main" id="{ABF60841-D44C-4943-8D40-F596DA0448D8}"/>
                </a:ext>
              </a:extLst>
            </p:cNvPr>
            <p:cNvSpPr/>
            <p:nvPr/>
          </p:nvSpPr>
          <p:spPr>
            <a:xfrm>
              <a:off x="3566244" y="3511179"/>
              <a:ext cx="78476" cy="126657"/>
            </a:xfrm>
            <a:custGeom>
              <a:avLst/>
              <a:gdLst/>
              <a:ahLst/>
              <a:cxnLst/>
              <a:rect l="l" t="t" r="r" b="b"/>
              <a:pathLst>
                <a:path w="2997" h="4837" extrusionOk="0">
                  <a:moveTo>
                    <a:pt x="1" y="0"/>
                  </a:moveTo>
                  <a:lnTo>
                    <a:pt x="1" y="4837"/>
                  </a:lnTo>
                  <a:lnTo>
                    <a:pt x="2996" y="4837"/>
                  </a:lnTo>
                  <a:lnTo>
                    <a:pt x="2996" y="2996"/>
                  </a:lnTo>
                  <a:cubicBezTo>
                    <a:pt x="2996" y="1345"/>
                    <a:pt x="1651" y="0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20;p67">
              <a:extLst>
                <a:ext uri="{FF2B5EF4-FFF2-40B4-BE49-F238E27FC236}">
                  <a16:creationId xmlns:a16="http://schemas.microsoft.com/office/drawing/2014/main" id="{3E94B505-9646-43D8-BE38-7FD88E402489}"/>
                </a:ext>
              </a:extLst>
            </p:cNvPr>
            <p:cNvSpPr/>
            <p:nvPr/>
          </p:nvSpPr>
          <p:spPr>
            <a:xfrm>
              <a:off x="3586852" y="3414504"/>
              <a:ext cx="11390" cy="95759"/>
            </a:xfrm>
            <a:custGeom>
              <a:avLst/>
              <a:gdLst/>
              <a:ahLst/>
              <a:cxnLst/>
              <a:rect l="l" t="t" r="r" b="b"/>
              <a:pathLst>
                <a:path w="435" h="3657" extrusionOk="0">
                  <a:moveTo>
                    <a:pt x="15" y="0"/>
                  </a:moveTo>
                  <a:lnTo>
                    <a:pt x="15" y="3435"/>
                  </a:lnTo>
                  <a:cubicBezTo>
                    <a:pt x="1" y="3582"/>
                    <a:pt x="108" y="3656"/>
                    <a:pt x="216" y="3656"/>
                  </a:cubicBezTo>
                  <a:cubicBezTo>
                    <a:pt x="325" y="3656"/>
                    <a:pt x="435" y="3582"/>
                    <a:pt x="425" y="3435"/>
                  </a:cubicBezTo>
                  <a:lnTo>
                    <a:pt x="425" y="258"/>
                  </a:lnTo>
                  <a:cubicBezTo>
                    <a:pt x="320" y="124"/>
                    <a:pt x="177" y="29"/>
                    <a:pt x="1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21;p67">
              <a:extLst>
                <a:ext uri="{FF2B5EF4-FFF2-40B4-BE49-F238E27FC236}">
                  <a16:creationId xmlns:a16="http://schemas.microsoft.com/office/drawing/2014/main" id="{28E6B212-1158-4C36-92B9-0D5F6EDEA838}"/>
                </a:ext>
              </a:extLst>
            </p:cNvPr>
            <p:cNvSpPr/>
            <p:nvPr/>
          </p:nvSpPr>
          <p:spPr>
            <a:xfrm>
              <a:off x="3622202" y="3405758"/>
              <a:ext cx="11521" cy="103928"/>
            </a:xfrm>
            <a:custGeom>
              <a:avLst/>
              <a:gdLst/>
              <a:ahLst/>
              <a:cxnLst/>
              <a:rect l="l" t="t" r="r" b="b"/>
              <a:pathLst>
                <a:path w="440" h="3969" extrusionOk="0">
                  <a:moveTo>
                    <a:pt x="10" y="0"/>
                  </a:moveTo>
                  <a:cubicBezTo>
                    <a:pt x="10" y="10"/>
                    <a:pt x="10" y="29"/>
                    <a:pt x="10" y="39"/>
                  </a:cubicBezTo>
                  <a:cubicBezTo>
                    <a:pt x="29" y="229"/>
                    <a:pt x="20" y="2719"/>
                    <a:pt x="0" y="3759"/>
                  </a:cubicBezTo>
                  <a:cubicBezTo>
                    <a:pt x="0" y="3874"/>
                    <a:pt x="96" y="3969"/>
                    <a:pt x="210" y="3969"/>
                  </a:cubicBezTo>
                  <a:cubicBezTo>
                    <a:pt x="325" y="3969"/>
                    <a:pt x="411" y="3883"/>
                    <a:pt x="411" y="3769"/>
                  </a:cubicBezTo>
                  <a:cubicBezTo>
                    <a:pt x="411" y="3759"/>
                    <a:pt x="420" y="3034"/>
                    <a:pt x="430" y="2299"/>
                  </a:cubicBezTo>
                  <a:cubicBezTo>
                    <a:pt x="439" y="1660"/>
                    <a:pt x="439" y="1145"/>
                    <a:pt x="430" y="754"/>
                  </a:cubicBezTo>
                  <a:lnTo>
                    <a:pt x="430" y="630"/>
                  </a:lnTo>
                  <a:cubicBezTo>
                    <a:pt x="430" y="353"/>
                    <a:pt x="268" y="105"/>
                    <a:pt x="1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22;p67">
              <a:extLst>
                <a:ext uri="{FF2B5EF4-FFF2-40B4-BE49-F238E27FC236}">
                  <a16:creationId xmlns:a16="http://schemas.microsoft.com/office/drawing/2014/main" id="{84218AFE-89CF-4ADD-828F-A49EA1184488}"/>
                </a:ext>
              </a:extLst>
            </p:cNvPr>
            <p:cNvSpPr/>
            <p:nvPr/>
          </p:nvSpPr>
          <p:spPr>
            <a:xfrm>
              <a:off x="3654174" y="3420002"/>
              <a:ext cx="11024" cy="89317"/>
            </a:xfrm>
            <a:custGeom>
              <a:avLst/>
              <a:gdLst/>
              <a:ahLst/>
              <a:cxnLst/>
              <a:rect l="l" t="t" r="r" b="b"/>
              <a:pathLst>
                <a:path w="421" h="3411" extrusionOk="0">
                  <a:moveTo>
                    <a:pt x="1" y="0"/>
                  </a:moveTo>
                  <a:lnTo>
                    <a:pt x="1" y="3225"/>
                  </a:lnTo>
                  <a:cubicBezTo>
                    <a:pt x="10" y="3349"/>
                    <a:pt x="110" y="3411"/>
                    <a:pt x="210" y="3411"/>
                  </a:cubicBezTo>
                  <a:cubicBezTo>
                    <a:pt x="311" y="3411"/>
                    <a:pt x="411" y="3349"/>
                    <a:pt x="420" y="3225"/>
                  </a:cubicBezTo>
                  <a:lnTo>
                    <a:pt x="420" y="630"/>
                  </a:lnTo>
                  <a:cubicBezTo>
                    <a:pt x="420" y="353"/>
                    <a:pt x="258" y="105"/>
                    <a:pt x="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23;p67">
              <a:extLst>
                <a:ext uri="{FF2B5EF4-FFF2-40B4-BE49-F238E27FC236}">
                  <a16:creationId xmlns:a16="http://schemas.microsoft.com/office/drawing/2014/main" id="{1F088470-5AAE-4800-909D-2EB5823B9184}"/>
                </a:ext>
              </a:extLst>
            </p:cNvPr>
            <p:cNvSpPr/>
            <p:nvPr/>
          </p:nvSpPr>
          <p:spPr>
            <a:xfrm>
              <a:off x="3523772" y="3493320"/>
              <a:ext cx="90469" cy="144515"/>
            </a:xfrm>
            <a:custGeom>
              <a:avLst/>
              <a:gdLst/>
              <a:ahLst/>
              <a:cxnLst/>
              <a:rect l="l" t="t" r="r" b="b"/>
              <a:pathLst>
                <a:path w="3455" h="5519" extrusionOk="0">
                  <a:moveTo>
                    <a:pt x="683" y="0"/>
                  </a:moveTo>
                  <a:cubicBezTo>
                    <a:pt x="523" y="0"/>
                    <a:pt x="363" y="62"/>
                    <a:pt x="239" y="186"/>
                  </a:cubicBezTo>
                  <a:cubicBezTo>
                    <a:pt x="1" y="425"/>
                    <a:pt x="1" y="825"/>
                    <a:pt x="239" y="1064"/>
                  </a:cubicBezTo>
                  <a:lnTo>
                    <a:pt x="1623" y="2447"/>
                  </a:lnTo>
                  <a:lnTo>
                    <a:pt x="1623" y="5519"/>
                  </a:lnTo>
                  <a:lnTo>
                    <a:pt x="3454" y="5519"/>
                  </a:lnTo>
                  <a:lnTo>
                    <a:pt x="3454" y="4107"/>
                  </a:lnTo>
                  <a:cubicBezTo>
                    <a:pt x="3454" y="3067"/>
                    <a:pt x="3034" y="2075"/>
                    <a:pt x="2300" y="1350"/>
                  </a:cubicBezTo>
                  <a:lnTo>
                    <a:pt x="1126" y="186"/>
                  </a:lnTo>
                  <a:cubicBezTo>
                    <a:pt x="1002" y="62"/>
                    <a:pt x="843" y="0"/>
                    <a:pt x="68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24;p67">
              <a:extLst>
                <a:ext uri="{FF2B5EF4-FFF2-40B4-BE49-F238E27FC236}">
                  <a16:creationId xmlns:a16="http://schemas.microsoft.com/office/drawing/2014/main" id="{7CF0AEF0-B2AD-4025-935C-8B05E9C6206A}"/>
                </a:ext>
              </a:extLst>
            </p:cNvPr>
            <p:cNvSpPr/>
            <p:nvPr/>
          </p:nvSpPr>
          <p:spPr>
            <a:xfrm>
              <a:off x="3557263" y="3624324"/>
              <a:ext cx="140404" cy="24273"/>
            </a:xfrm>
            <a:custGeom>
              <a:avLst/>
              <a:gdLst/>
              <a:ahLst/>
              <a:cxnLst/>
              <a:rect l="l" t="t" r="r" b="b"/>
              <a:pathLst>
                <a:path w="5362" h="927" extrusionOk="0">
                  <a:moveTo>
                    <a:pt x="219" y="1"/>
                  </a:moveTo>
                  <a:cubicBezTo>
                    <a:pt x="105" y="1"/>
                    <a:pt x="0" y="106"/>
                    <a:pt x="0" y="230"/>
                  </a:cubicBezTo>
                  <a:lnTo>
                    <a:pt x="0" y="707"/>
                  </a:lnTo>
                  <a:cubicBezTo>
                    <a:pt x="0" y="821"/>
                    <a:pt x="105" y="926"/>
                    <a:pt x="219" y="926"/>
                  </a:cubicBezTo>
                  <a:lnTo>
                    <a:pt x="5142" y="926"/>
                  </a:lnTo>
                  <a:cubicBezTo>
                    <a:pt x="5266" y="926"/>
                    <a:pt x="5362" y="821"/>
                    <a:pt x="5362" y="707"/>
                  </a:cubicBezTo>
                  <a:lnTo>
                    <a:pt x="5362" y="230"/>
                  </a:lnTo>
                  <a:cubicBezTo>
                    <a:pt x="5362" y="106"/>
                    <a:pt x="5266" y="1"/>
                    <a:pt x="514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25;p67">
              <a:extLst>
                <a:ext uri="{FF2B5EF4-FFF2-40B4-BE49-F238E27FC236}">
                  <a16:creationId xmlns:a16="http://schemas.microsoft.com/office/drawing/2014/main" id="{963DE2B5-FFE3-434D-93B4-27245B03B6EB}"/>
                </a:ext>
              </a:extLst>
            </p:cNvPr>
            <p:cNvSpPr/>
            <p:nvPr/>
          </p:nvSpPr>
          <p:spPr>
            <a:xfrm>
              <a:off x="3720631" y="3404422"/>
              <a:ext cx="122677" cy="233413"/>
            </a:xfrm>
            <a:custGeom>
              <a:avLst/>
              <a:gdLst/>
              <a:ahLst/>
              <a:cxnLst/>
              <a:rect l="l" t="t" r="r" b="b"/>
              <a:pathLst>
                <a:path w="4685" h="8914" extrusionOk="0">
                  <a:moveTo>
                    <a:pt x="2786" y="1"/>
                  </a:moveTo>
                  <a:cubicBezTo>
                    <a:pt x="2473" y="1"/>
                    <a:pt x="2160" y="199"/>
                    <a:pt x="2118" y="605"/>
                  </a:cubicBezTo>
                  <a:cubicBezTo>
                    <a:pt x="2118" y="624"/>
                    <a:pt x="2118" y="652"/>
                    <a:pt x="2118" y="681"/>
                  </a:cubicBezTo>
                  <a:lnTo>
                    <a:pt x="2118" y="815"/>
                  </a:lnTo>
                  <a:cubicBezTo>
                    <a:pt x="1986" y="642"/>
                    <a:pt x="1789" y="548"/>
                    <a:pt x="1585" y="548"/>
                  </a:cubicBezTo>
                  <a:cubicBezTo>
                    <a:pt x="1496" y="548"/>
                    <a:pt x="1404" y="567"/>
                    <a:pt x="1317" y="605"/>
                  </a:cubicBezTo>
                  <a:cubicBezTo>
                    <a:pt x="1069" y="710"/>
                    <a:pt x="906" y="958"/>
                    <a:pt x="906" y="1225"/>
                  </a:cubicBezTo>
                  <a:lnTo>
                    <a:pt x="906" y="1683"/>
                  </a:lnTo>
                  <a:cubicBezTo>
                    <a:pt x="797" y="1579"/>
                    <a:pt x="666" y="1533"/>
                    <a:pt x="537" y="1533"/>
                  </a:cubicBezTo>
                  <a:cubicBezTo>
                    <a:pt x="262" y="1533"/>
                    <a:pt x="0" y="1746"/>
                    <a:pt x="0" y="2064"/>
                  </a:cubicBezTo>
                  <a:lnTo>
                    <a:pt x="0" y="8914"/>
                  </a:lnTo>
                  <a:lnTo>
                    <a:pt x="4684" y="8914"/>
                  </a:lnTo>
                  <a:lnTo>
                    <a:pt x="4684" y="1053"/>
                  </a:lnTo>
                  <a:cubicBezTo>
                    <a:pt x="4684" y="677"/>
                    <a:pt x="4388" y="375"/>
                    <a:pt x="4015" y="375"/>
                  </a:cubicBezTo>
                  <a:cubicBezTo>
                    <a:pt x="4009" y="375"/>
                    <a:pt x="4003" y="376"/>
                    <a:pt x="3997" y="376"/>
                  </a:cubicBezTo>
                  <a:cubicBezTo>
                    <a:pt x="3959" y="376"/>
                    <a:pt x="3921" y="376"/>
                    <a:pt x="3883" y="385"/>
                  </a:cubicBezTo>
                  <a:cubicBezTo>
                    <a:pt x="3711" y="414"/>
                    <a:pt x="3568" y="509"/>
                    <a:pt x="3463" y="643"/>
                  </a:cubicBezTo>
                  <a:cubicBezTo>
                    <a:pt x="3444" y="218"/>
                    <a:pt x="3115" y="1"/>
                    <a:pt x="278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26;p67">
              <a:extLst>
                <a:ext uri="{FF2B5EF4-FFF2-40B4-BE49-F238E27FC236}">
                  <a16:creationId xmlns:a16="http://schemas.microsoft.com/office/drawing/2014/main" id="{5E22EB6B-CA3B-42FC-92D9-BE433E99F69D}"/>
                </a:ext>
              </a:extLst>
            </p:cNvPr>
            <p:cNvSpPr/>
            <p:nvPr/>
          </p:nvSpPr>
          <p:spPr>
            <a:xfrm>
              <a:off x="3764831" y="3511179"/>
              <a:ext cx="78476" cy="126657"/>
            </a:xfrm>
            <a:custGeom>
              <a:avLst/>
              <a:gdLst/>
              <a:ahLst/>
              <a:cxnLst/>
              <a:rect l="l" t="t" r="r" b="b"/>
              <a:pathLst>
                <a:path w="2997" h="4837" extrusionOk="0">
                  <a:moveTo>
                    <a:pt x="2996" y="0"/>
                  </a:moveTo>
                  <a:cubicBezTo>
                    <a:pt x="1336" y="0"/>
                    <a:pt x="1" y="1345"/>
                    <a:pt x="1" y="2996"/>
                  </a:cubicBezTo>
                  <a:lnTo>
                    <a:pt x="1" y="4837"/>
                  </a:lnTo>
                  <a:lnTo>
                    <a:pt x="2996" y="4837"/>
                  </a:lnTo>
                  <a:lnTo>
                    <a:pt x="299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27;p67">
              <a:extLst>
                <a:ext uri="{FF2B5EF4-FFF2-40B4-BE49-F238E27FC236}">
                  <a16:creationId xmlns:a16="http://schemas.microsoft.com/office/drawing/2014/main" id="{3822B1A1-1EF5-474E-9494-2BE0D6C3AC2E}"/>
                </a:ext>
              </a:extLst>
            </p:cNvPr>
            <p:cNvSpPr/>
            <p:nvPr/>
          </p:nvSpPr>
          <p:spPr>
            <a:xfrm>
              <a:off x="3811546" y="3414504"/>
              <a:ext cx="10762" cy="94764"/>
            </a:xfrm>
            <a:custGeom>
              <a:avLst/>
              <a:gdLst/>
              <a:ahLst/>
              <a:cxnLst/>
              <a:rect l="l" t="t" r="r" b="b"/>
              <a:pathLst>
                <a:path w="411" h="3619" extrusionOk="0">
                  <a:moveTo>
                    <a:pt x="411" y="0"/>
                  </a:moveTo>
                  <a:cubicBezTo>
                    <a:pt x="249" y="29"/>
                    <a:pt x="96" y="124"/>
                    <a:pt x="1" y="258"/>
                  </a:cubicBezTo>
                  <a:lnTo>
                    <a:pt x="1" y="3425"/>
                  </a:lnTo>
                  <a:cubicBezTo>
                    <a:pt x="10" y="3554"/>
                    <a:pt x="108" y="3618"/>
                    <a:pt x="206" y="3618"/>
                  </a:cubicBezTo>
                  <a:cubicBezTo>
                    <a:pt x="304" y="3618"/>
                    <a:pt x="401" y="3554"/>
                    <a:pt x="411" y="3425"/>
                  </a:cubicBezTo>
                  <a:lnTo>
                    <a:pt x="41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528;p67">
              <a:extLst>
                <a:ext uri="{FF2B5EF4-FFF2-40B4-BE49-F238E27FC236}">
                  <a16:creationId xmlns:a16="http://schemas.microsoft.com/office/drawing/2014/main" id="{5241857D-18A4-496B-99F4-F9BDE68D9CBE}"/>
                </a:ext>
              </a:extLst>
            </p:cNvPr>
            <p:cNvSpPr/>
            <p:nvPr/>
          </p:nvSpPr>
          <p:spPr>
            <a:xfrm>
              <a:off x="3776091" y="3472372"/>
              <a:ext cx="11260" cy="37340"/>
            </a:xfrm>
            <a:custGeom>
              <a:avLst/>
              <a:gdLst/>
              <a:ahLst/>
              <a:cxnLst/>
              <a:rect l="l" t="t" r="r" b="b"/>
              <a:pathLst>
                <a:path w="430" h="1426" extrusionOk="0">
                  <a:moveTo>
                    <a:pt x="205" y="1"/>
                  </a:moveTo>
                  <a:cubicBezTo>
                    <a:pt x="103" y="1"/>
                    <a:pt x="0" y="70"/>
                    <a:pt x="0" y="204"/>
                  </a:cubicBezTo>
                  <a:cubicBezTo>
                    <a:pt x="10" y="481"/>
                    <a:pt x="10" y="805"/>
                    <a:pt x="10" y="1215"/>
                  </a:cubicBezTo>
                  <a:cubicBezTo>
                    <a:pt x="10" y="1330"/>
                    <a:pt x="95" y="1425"/>
                    <a:pt x="210" y="1425"/>
                  </a:cubicBezTo>
                  <a:cubicBezTo>
                    <a:pt x="215" y="1425"/>
                    <a:pt x="221" y="1426"/>
                    <a:pt x="226" y="1426"/>
                  </a:cubicBezTo>
                  <a:cubicBezTo>
                    <a:pt x="333" y="1426"/>
                    <a:pt x="420" y="1334"/>
                    <a:pt x="420" y="1225"/>
                  </a:cubicBezTo>
                  <a:cubicBezTo>
                    <a:pt x="429" y="805"/>
                    <a:pt x="429" y="471"/>
                    <a:pt x="410" y="185"/>
                  </a:cubicBezTo>
                  <a:cubicBezTo>
                    <a:pt x="397" y="61"/>
                    <a:pt x="301" y="1"/>
                    <a:pt x="20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529;p67">
              <a:extLst>
                <a:ext uri="{FF2B5EF4-FFF2-40B4-BE49-F238E27FC236}">
                  <a16:creationId xmlns:a16="http://schemas.microsoft.com/office/drawing/2014/main" id="{9603CE94-40D2-4F97-9147-98828FEF88CD}"/>
                </a:ext>
              </a:extLst>
            </p:cNvPr>
            <p:cNvSpPr/>
            <p:nvPr/>
          </p:nvSpPr>
          <p:spPr>
            <a:xfrm>
              <a:off x="3744355" y="3420238"/>
              <a:ext cx="10762" cy="89265"/>
            </a:xfrm>
            <a:custGeom>
              <a:avLst/>
              <a:gdLst/>
              <a:ahLst/>
              <a:cxnLst/>
              <a:rect l="l" t="t" r="r" b="b"/>
              <a:pathLst>
                <a:path w="411" h="3409" extrusionOk="0">
                  <a:moveTo>
                    <a:pt x="411" y="1"/>
                  </a:moveTo>
                  <a:cubicBezTo>
                    <a:pt x="163" y="106"/>
                    <a:pt x="0" y="354"/>
                    <a:pt x="0" y="621"/>
                  </a:cubicBezTo>
                  <a:lnTo>
                    <a:pt x="0" y="3216"/>
                  </a:lnTo>
                  <a:cubicBezTo>
                    <a:pt x="10" y="3344"/>
                    <a:pt x="108" y="3409"/>
                    <a:pt x="206" y="3409"/>
                  </a:cubicBezTo>
                  <a:cubicBezTo>
                    <a:pt x="303" y="3409"/>
                    <a:pt x="401" y="3344"/>
                    <a:pt x="411" y="3216"/>
                  </a:cubicBezTo>
                  <a:lnTo>
                    <a:pt x="411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30;p67">
              <a:extLst>
                <a:ext uri="{FF2B5EF4-FFF2-40B4-BE49-F238E27FC236}">
                  <a16:creationId xmlns:a16="http://schemas.microsoft.com/office/drawing/2014/main" id="{831563DA-F474-4A62-A7C1-25306E889EC7}"/>
                </a:ext>
              </a:extLst>
            </p:cNvPr>
            <p:cNvSpPr/>
            <p:nvPr/>
          </p:nvSpPr>
          <p:spPr>
            <a:xfrm>
              <a:off x="3795311" y="3493320"/>
              <a:ext cx="90469" cy="144515"/>
            </a:xfrm>
            <a:custGeom>
              <a:avLst/>
              <a:gdLst/>
              <a:ahLst/>
              <a:cxnLst/>
              <a:rect l="l" t="t" r="r" b="b"/>
              <a:pathLst>
                <a:path w="3455" h="5519" extrusionOk="0">
                  <a:moveTo>
                    <a:pt x="2773" y="0"/>
                  </a:moveTo>
                  <a:cubicBezTo>
                    <a:pt x="2615" y="0"/>
                    <a:pt x="2457" y="62"/>
                    <a:pt x="2338" y="186"/>
                  </a:cubicBezTo>
                  <a:lnTo>
                    <a:pt x="1155" y="1350"/>
                  </a:lnTo>
                  <a:cubicBezTo>
                    <a:pt x="420" y="2075"/>
                    <a:pt x="1" y="3067"/>
                    <a:pt x="1" y="4107"/>
                  </a:cubicBezTo>
                  <a:lnTo>
                    <a:pt x="1" y="5519"/>
                  </a:lnTo>
                  <a:lnTo>
                    <a:pt x="1832" y="5519"/>
                  </a:lnTo>
                  <a:lnTo>
                    <a:pt x="1832" y="2447"/>
                  </a:lnTo>
                  <a:lnTo>
                    <a:pt x="3216" y="1064"/>
                  </a:lnTo>
                  <a:cubicBezTo>
                    <a:pt x="3454" y="825"/>
                    <a:pt x="3454" y="425"/>
                    <a:pt x="3216" y="186"/>
                  </a:cubicBezTo>
                  <a:cubicBezTo>
                    <a:pt x="3092" y="62"/>
                    <a:pt x="2932" y="0"/>
                    <a:pt x="277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531;p67">
              <a:extLst>
                <a:ext uri="{FF2B5EF4-FFF2-40B4-BE49-F238E27FC236}">
                  <a16:creationId xmlns:a16="http://schemas.microsoft.com/office/drawing/2014/main" id="{8D2C10C7-7D88-4B50-B128-E14CE2C41AB3}"/>
                </a:ext>
              </a:extLst>
            </p:cNvPr>
            <p:cNvSpPr/>
            <p:nvPr/>
          </p:nvSpPr>
          <p:spPr>
            <a:xfrm>
              <a:off x="3711624" y="3624324"/>
              <a:ext cx="140666" cy="24273"/>
            </a:xfrm>
            <a:custGeom>
              <a:avLst/>
              <a:gdLst/>
              <a:ahLst/>
              <a:cxnLst/>
              <a:rect l="l" t="t" r="r" b="b"/>
              <a:pathLst>
                <a:path w="5372" h="927" extrusionOk="0">
                  <a:moveTo>
                    <a:pt x="230" y="1"/>
                  </a:moveTo>
                  <a:cubicBezTo>
                    <a:pt x="106" y="1"/>
                    <a:pt x="1" y="106"/>
                    <a:pt x="10" y="230"/>
                  </a:cubicBezTo>
                  <a:lnTo>
                    <a:pt x="10" y="707"/>
                  </a:lnTo>
                  <a:cubicBezTo>
                    <a:pt x="10" y="831"/>
                    <a:pt x="106" y="926"/>
                    <a:pt x="230" y="926"/>
                  </a:cubicBezTo>
                  <a:lnTo>
                    <a:pt x="5143" y="926"/>
                  </a:lnTo>
                  <a:cubicBezTo>
                    <a:pt x="5267" y="926"/>
                    <a:pt x="5372" y="821"/>
                    <a:pt x="5362" y="707"/>
                  </a:cubicBezTo>
                  <a:lnTo>
                    <a:pt x="5362" y="230"/>
                  </a:lnTo>
                  <a:cubicBezTo>
                    <a:pt x="5362" y="106"/>
                    <a:pt x="5267" y="1"/>
                    <a:pt x="514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532;p67">
              <a:extLst>
                <a:ext uri="{FF2B5EF4-FFF2-40B4-BE49-F238E27FC236}">
                  <a16:creationId xmlns:a16="http://schemas.microsoft.com/office/drawing/2014/main" id="{32A446A2-99A2-42D0-ACE3-28EC79DEB2D8}"/>
                </a:ext>
              </a:extLst>
            </p:cNvPr>
            <p:cNvSpPr/>
            <p:nvPr/>
          </p:nvSpPr>
          <p:spPr>
            <a:xfrm>
              <a:off x="3776327" y="3405758"/>
              <a:ext cx="10762" cy="56795"/>
            </a:xfrm>
            <a:custGeom>
              <a:avLst/>
              <a:gdLst/>
              <a:ahLst/>
              <a:cxnLst/>
              <a:rect l="l" t="t" r="r" b="b"/>
              <a:pathLst>
                <a:path w="411" h="2169" extrusionOk="0">
                  <a:moveTo>
                    <a:pt x="411" y="0"/>
                  </a:moveTo>
                  <a:cubicBezTo>
                    <a:pt x="182" y="96"/>
                    <a:pt x="20" y="306"/>
                    <a:pt x="1" y="554"/>
                  </a:cubicBezTo>
                  <a:lnTo>
                    <a:pt x="1" y="1975"/>
                  </a:lnTo>
                  <a:cubicBezTo>
                    <a:pt x="10" y="2104"/>
                    <a:pt x="108" y="2168"/>
                    <a:pt x="206" y="2168"/>
                  </a:cubicBezTo>
                  <a:cubicBezTo>
                    <a:pt x="304" y="2168"/>
                    <a:pt x="401" y="2104"/>
                    <a:pt x="411" y="1975"/>
                  </a:cubicBezTo>
                  <a:lnTo>
                    <a:pt x="41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572;p64">
            <a:extLst>
              <a:ext uri="{FF2B5EF4-FFF2-40B4-BE49-F238E27FC236}">
                <a16:creationId xmlns:a16="http://schemas.microsoft.com/office/drawing/2014/main" id="{F50E5D8D-1129-4B0C-A7C7-197DDD97E095}"/>
              </a:ext>
            </a:extLst>
          </p:cNvPr>
          <p:cNvGrpSpPr/>
          <p:nvPr/>
        </p:nvGrpSpPr>
        <p:grpSpPr>
          <a:xfrm>
            <a:off x="3427423" y="1901713"/>
            <a:ext cx="811880" cy="806457"/>
            <a:chOff x="5873617" y="2309901"/>
            <a:chExt cx="345720" cy="345720"/>
          </a:xfrm>
          <a:solidFill>
            <a:schemeClr val="bg2"/>
          </a:solidFill>
        </p:grpSpPr>
        <p:sp>
          <p:nvSpPr>
            <p:cNvPr id="40" name="Google Shape;5573;p64">
              <a:extLst>
                <a:ext uri="{FF2B5EF4-FFF2-40B4-BE49-F238E27FC236}">
                  <a16:creationId xmlns:a16="http://schemas.microsoft.com/office/drawing/2014/main" id="{9297C10E-5D7A-415E-981F-00D94814720E}"/>
                </a:ext>
              </a:extLst>
            </p:cNvPr>
            <p:cNvSpPr/>
            <p:nvPr/>
          </p:nvSpPr>
          <p:spPr>
            <a:xfrm>
              <a:off x="5873617" y="2309901"/>
              <a:ext cx="345720" cy="345720"/>
            </a:xfrm>
            <a:custGeom>
              <a:avLst/>
              <a:gdLst/>
              <a:ahLst/>
              <a:cxnLst/>
              <a:rect l="l" t="t" r="r" b="b"/>
              <a:pathLst>
                <a:path w="13159" h="13159" extrusionOk="0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74;p64">
              <a:extLst>
                <a:ext uri="{FF2B5EF4-FFF2-40B4-BE49-F238E27FC236}">
                  <a16:creationId xmlns:a16="http://schemas.microsoft.com/office/drawing/2014/main" id="{6832A93B-8D9C-4C1F-BC89-F8864BEDC397}"/>
                </a:ext>
              </a:extLst>
            </p:cNvPr>
            <p:cNvSpPr/>
            <p:nvPr/>
          </p:nvSpPr>
          <p:spPr>
            <a:xfrm>
              <a:off x="5899496" y="2335779"/>
              <a:ext cx="293963" cy="293963"/>
            </a:xfrm>
            <a:custGeom>
              <a:avLst/>
              <a:gdLst/>
              <a:ahLst/>
              <a:cxnLst/>
              <a:rect l="l" t="t" r="r" b="b"/>
              <a:pathLst>
                <a:path w="11189" h="11189" extrusionOk="0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75;p64">
              <a:extLst>
                <a:ext uri="{FF2B5EF4-FFF2-40B4-BE49-F238E27FC236}">
                  <a16:creationId xmlns:a16="http://schemas.microsoft.com/office/drawing/2014/main" id="{BD0984E0-CF0B-451D-B660-574C0C87DD52}"/>
                </a:ext>
              </a:extLst>
            </p:cNvPr>
            <p:cNvSpPr/>
            <p:nvPr/>
          </p:nvSpPr>
          <p:spPr>
            <a:xfrm>
              <a:off x="6041288" y="2356088"/>
              <a:ext cx="10404" cy="131888"/>
            </a:xfrm>
            <a:custGeom>
              <a:avLst/>
              <a:gdLst/>
              <a:ahLst/>
              <a:cxnLst/>
              <a:rect l="l" t="t" r="r" b="b"/>
              <a:pathLst>
                <a:path w="396" h="5020" extrusionOk="0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76;p64">
              <a:extLst>
                <a:ext uri="{FF2B5EF4-FFF2-40B4-BE49-F238E27FC236}">
                  <a16:creationId xmlns:a16="http://schemas.microsoft.com/office/drawing/2014/main" id="{E91726EA-0B9F-4088-8BCB-A570C5BFEF38}"/>
                </a:ext>
              </a:extLst>
            </p:cNvPr>
            <p:cNvSpPr/>
            <p:nvPr/>
          </p:nvSpPr>
          <p:spPr>
            <a:xfrm>
              <a:off x="6039449" y="2477546"/>
              <a:ext cx="135435" cy="10430"/>
            </a:xfrm>
            <a:custGeom>
              <a:avLst/>
              <a:gdLst/>
              <a:ahLst/>
              <a:cxnLst/>
              <a:rect l="l" t="t" r="r" b="b"/>
              <a:pathLst>
                <a:path w="5155" h="397" extrusionOk="0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77;p64">
              <a:extLst>
                <a:ext uri="{FF2B5EF4-FFF2-40B4-BE49-F238E27FC236}">
                  <a16:creationId xmlns:a16="http://schemas.microsoft.com/office/drawing/2014/main" id="{93A82308-494F-4EF5-A66E-750D320EF750}"/>
                </a:ext>
              </a:extLst>
            </p:cNvPr>
            <p:cNvSpPr/>
            <p:nvPr/>
          </p:nvSpPr>
          <p:spPr>
            <a:xfrm>
              <a:off x="5935778" y="2372035"/>
              <a:ext cx="283559" cy="273968"/>
            </a:xfrm>
            <a:custGeom>
              <a:avLst/>
              <a:gdLst/>
              <a:ahLst/>
              <a:cxnLst/>
              <a:rect l="l" t="t" r="r" b="b"/>
              <a:pathLst>
                <a:path w="10474" h="9819" extrusionOk="0">
                  <a:moveTo>
                    <a:pt x="7893" y="1"/>
                  </a:moveTo>
                  <a:cubicBezTo>
                    <a:pt x="9815" y="2213"/>
                    <a:pt x="9697" y="5543"/>
                    <a:pt x="7623" y="7617"/>
                  </a:cubicBezTo>
                  <a:cubicBezTo>
                    <a:pt x="6532" y="8704"/>
                    <a:pt x="5100" y="9254"/>
                    <a:pt x="3664" y="9254"/>
                  </a:cubicBezTo>
                  <a:cubicBezTo>
                    <a:pt x="2361" y="9254"/>
                    <a:pt x="1056" y="8801"/>
                    <a:pt x="0" y="7887"/>
                  </a:cubicBezTo>
                  <a:lnTo>
                    <a:pt x="0" y="7887"/>
                  </a:lnTo>
                  <a:cubicBezTo>
                    <a:pt x="1112" y="9170"/>
                    <a:pt x="2669" y="9818"/>
                    <a:pt x="4229" y="9818"/>
                  </a:cubicBezTo>
                  <a:cubicBezTo>
                    <a:pt x="5657" y="9818"/>
                    <a:pt x="7088" y="9275"/>
                    <a:pt x="8185" y="8179"/>
                  </a:cubicBezTo>
                  <a:cubicBezTo>
                    <a:pt x="10474" y="5883"/>
                    <a:pt x="10342" y="2123"/>
                    <a:pt x="789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78;p64">
              <a:extLst>
                <a:ext uri="{FF2B5EF4-FFF2-40B4-BE49-F238E27FC236}">
                  <a16:creationId xmlns:a16="http://schemas.microsoft.com/office/drawing/2014/main" id="{7965056B-7178-452E-854B-153D296245C4}"/>
                </a:ext>
              </a:extLst>
            </p:cNvPr>
            <p:cNvSpPr/>
            <p:nvPr/>
          </p:nvSpPr>
          <p:spPr>
            <a:xfrm>
              <a:off x="5918097" y="2477546"/>
              <a:ext cx="21333" cy="10430"/>
            </a:xfrm>
            <a:custGeom>
              <a:avLst/>
              <a:gdLst/>
              <a:ahLst/>
              <a:cxnLst/>
              <a:rect l="l" t="t" r="r" b="b"/>
              <a:pathLst>
                <a:path w="812" h="397" extrusionOk="0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79;p64">
              <a:extLst>
                <a:ext uri="{FF2B5EF4-FFF2-40B4-BE49-F238E27FC236}">
                  <a16:creationId xmlns:a16="http://schemas.microsoft.com/office/drawing/2014/main" id="{D3AB4EB6-D7C5-4EE1-87F5-0A27F42F0EBB}"/>
                </a:ext>
              </a:extLst>
            </p:cNvPr>
            <p:cNvSpPr/>
            <p:nvPr/>
          </p:nvSpPr>
          <p:spPr>
            <a:xfrm>
              <a:off x="6041288" y="2591542"/>
              <a:ext cx="10404" cy="1797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80;p64">
              <a:extLst>
                <a:ext uri="{FF2B5EF4-FFF2-40B4-BE49-F238E27FC236}">
                  <a16:creationId xmlns:a16="http://schemas.microsoft.com/office/drawing/2014/main" id="{21475FEB-E2B0-47E9-B056-5880F7DD607E}"/>
                </a:ext>
              </a:extLst>
            </p:cNvPr>
            <p:cNvSpPr/>
            <p:nvPr/>
          </p:nvSpPr>
          <p:spPr>
            <a:xfrm>
              <a:off x="5953144" y="2391556"/>
              <a:ext cx="19836" cy="15869"/>
            </a:xfrm>
            <a:custGeom>
              <a:avLst/>
              <a:gdLst/>
              <a:ahLst/>
              <a:cxnLst/>
              <a:rect l="l" t="t" r="r" b="b"/>
              <a:pathLst>
                <a:path w="755" h="604" extrusionOk="0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81;p64">
              <a:extLst>
                <a:ext uri="{FF2B5EF4-FFF2-40B4-BE49-F238E27FC236}">
                  <a16:creationId xmlns:a16="http://schemas.microsoft.com/office/drawing/2014/main" id="{5930BE71-9546-4E76-89CC-1325FC1702A0}"/>
                </a:ext>
              </a:extLst>
            </p:cNvPr>
            <p:cNvSpPr/>
            <p:nvPr/>
          </p:nvSpPr>
          <p:spPr>
            <a:xfrm>
              <a:off x="6119686" y="2557939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82;p64">
              <a:extLst>
                <a:ext uri="{FF2B5EF4-FFF2-40B4-BE49-F238E27FC236}">
                  <a16:creationId xmlns:a16="http://schemas.microsoft.com/office/drawing/2014/main" id="{0A403FAD-53B7-4190-8A21-6B5DABA4B374}"/>
                </a:ext>
              </a:extLst>
            </p:cNvPr>
            <p:cNvSpPr/>
            <p:nvPr/>
          </p:nvSpPr>
          <p:spPr>
            <a:xfrm>
              <a:off x="6120185" y="2391556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83;p64">
              <a:extLst>
                <a:ext uri="{FF2B5EF4-FFF2-40B4-BE49-F238E27FC236}">
                  <a16:creationId xmlns:a16="http://schemas.microsoft.com/office/drawing/2014/main" id="{FD8B6DB4-6E7A-4BC6-A8C5-A228DB5FCF56}"/>
                </a:ext>
              </a:extLst>
            </p:cNvPr>
            <p:cNvSpPr/>
            <p:nvPr/>
          </p:nvSpPr>
          <p:spPr>
            <a:xfrm>
              <a:off x="5953617" y="2557939"/>
              <a:ext cx="19862" cy="15869"/>
            </a:xfrm>
            <a:custGeom>
              <a:avLst/>
              <a:gdLst/>
              <a:ahLst/>
              <a:cxnLst/>
              <a:rect l="l" t="t" r="r" b="b"/>
              <a:pathLst>
                <a:path w="756" h="604" extrusionOk="0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84;p64">
              <a:extLst>
                <a:ext uri="{FF2B5EF4-FFF2-40B4-BE49-F238E27FC236}">
                  <a16:creationId xmlns:a16="http://schemas.microsoft.com/office/drawing/2014/main" id="{52BED210-51CF-4143-89D2-6FBDDCA6571C}"/>
                </a:ext>
              </a:extLst>
            </p:cNvPr>
            <p:cNvSpPr/>
            <p:nvPr/>
          </p:nvSpPr>
          <p:spPr>
            <a:xfrm>
              <a:off x="5927056" y="2429887"/>
              <a:ext cx="21859" cy="13425"/>
            </a:xfrm>
            <a:custGeom>
              <a:avLst/>
              <a:gdLst/>
              <a:ahLst/>
              <a:cxnLst/>
              <a:rect l="l" t="t" r="r" b="b"/>
              <a:pathLst>
                <a:path w="832" h="511" extrusionOk="0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85;p64">
              <a:extLst>
                <a:ext uri="{FF2B5EF4-FFF2-40B4-BE49-F238E27FC236}">
                  <a16:creationId xmlns:a16="http://schemas.microsoft.com/office/drawing/2014/main" id="{3A5CD62A-9520-4E51-94F9-E8F20642F650}"/>
                </a:ext>
              </a:extLst>
            </p:cNvPr>
            <p:cNvSpPr/>
            <p:nvPr/>
          </p:nvSpPr>
          <p:spPr>
            <a:xfrm>
              <a:off x="6143751" y="2522077"/>
              <a:ext cx="21832" cy="13452"/>
            </a:xfrm>
            <a:custGeom>
              <a:avLst/>
              <a:gdLst/>
              <a:ahLst/>
              <a:cxnLst/>
              <a:rect l="l" t="t" r="r" b="b"/>
              <a:pathLst>
                <a:path w="831" h="512" extrusionOk="0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86;p64">
              <a:extLst>
                <a:ext uri="{FF2B5EF4-FFF2-40B4-BE49-F238E27FC236}">
                  <a16:creationId xmlns:a16="http://schemas.microsoft.com/office/drawing/2014/main" id="{041C1CE8-862E-42CD-8ADF-DECB6FD3ED6D}"/>
                </a:ext>
              </a:extLst>
            </p:cNvPr>
            <p:cNvSpPr/>
            <p:nvPr/>
          </p:nvSpPr>
          <p:spPr>
            <a:xfrm>
              <a:off x="6084822" y="2365730"/>
              <a:ext cx="15816" cy="17261"/>
            </a:xfrm>
            <a:custGeom>
              <a:avLst/>
              <a:gdLst/>
              <a:ahLst/>
              <a:cxnLst/>
              <a:rect l="l" t="t" r="r" b="b"/>
              <a:pathLst>
                <a:path w="602" h="657" extrusionOk="0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87;p64">
              <a:extLst>
                <a:ext uri="{FF2B5EF4-FFF2-40B4-BE49-F238E27FC236}">
                  <a16:creationId xmlns:a16="http://schemas.microsoft.com/office/drawing/2014/main" id="{7B61FE97-EB7F-4A9F-B99C-3AEC804117F8}"/>
                </a:ext>
              </a:extLst>
            </p:cNvPr>
            <p:cNvSpPr/>
            <p:nvPr/>
          </p:nvSpPr>
          <p:spPr>
            <a:xfrm>
              <a:off x="5992632" y="2582399"/>
              <a:ext cx="15816" cy="17287"/>
            </a:xfrm>
            <a:custGeom>
              <a:avLst/>
              <a:gdLst/>
              <a:ahLst/>
              <a:cxnLst/>
              <a:rect l="l" t="t" r="r" b="b"/>
              <a:pathLst>
                <a:path w="602" h="658" extrusionOk="0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88;p64">
              <a:extLst>
                <a:ext uri="{FF2B5EF4-FFF2-40B4-BE49-F238E27FC236}">
                  <a16:creationId xmlns:a16="http://schemas.microsoft.com/office/drawing/2014/main" id="{389F6763-0BDE-4523-A677-497E466BD3AB}"/>
                </a:ext>
              </a:extLst>
            </p:cNvPr>
            <p:cNvSpPr/>
            <p:nvPr/>
          </p:nvSpPr>
          <p:spPr>
            <a:xfrm>
              <a:off x="5994445" y="2364758"/>
              <a:ext cx="15527" cy="17524"/>
            </a:xfrm>
            <a:custGeom>
              <a:avLst/>
              <a:gdLst/>
              <a:ahLst/>
              <a:cxnLst/>
              <a:rect l="l" t="t" r="r" b="b"/>
              <a:pathLst>
                <a:path w="591" h="667" extrusionOk="0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89;p64">
              <a:extLst>
                <a:ext uri="{FF2B5EF4-FFF2-40B4-BE49-F238E27FC236}">
                  <a16:creationId xmlns:a16="http://schemas.microsoft.com/office/drawing/2014/main" id="{1AE5E66B-3567-472E-BF0A-F402458EC27D}"/>
                </a:ext>
              </a:extLst>
            </p:cNvPr>
            <p:cNvSpPr/>
            <p:nvPr/>
          </p:nvSpPr>
          <p:spPr>
            <a:xfrm>
              <a:off x="6082641" y="2583161"/>
              <a:ext cx="15527" cy="17419"/>
            </a:xfrm>
            <a:custGeom>
              <a:avLst/>
              <a:gdLst/>
              <a:ahLst/>
              <a:cxnLst/>
              <a:rect l="l" t="t" r="r" b="b"/>
              <a:pathLst>
                <a:path w="591" h="663" extrusionOk="0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90;p64">
              <a:extLst>
                <a:ext uri="{FF2B5EF4-FFF2-40B4-BE49-F238E27FC236}">
                  <a16:creationId xmlns:a16="http://schemas.microsoft.com/office/drawing/2014/main" id="{B74A41A5-1DC3-4353-817B-D2C2DFC2997A}"/>
                </a:ext>
              </a:extLst>
            </p:cNvPr>
            <p:cNvSpPr/>
            <p:nvPr/>
          </p:nvSpPr>
          <p:spPr>
            <a:xfrm>
              <a:off x="6144776" y="2431936"/>
              <a:ext cx="22069" cy="13399"/>
            </a:xfrm>
            <a:custGeom>
              <a:avLst/>
              <a:gdLst/>
              <a:ahLst/>
              <a:cxnLst/>
              <a:rect l="l" t="t" r="r" b="b"/>
              <a:pathLst>
                <a:path w="840" h="510" extrusionOk="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91;p64">
              <a:extLst>
                <a:ext uri="{FF2B5EF4-FFF2-40B4-BE49-F238E27FC236}">
                  <a16:creationId xmlns:a16="http://schemas.microsoft.com/office/drawing/2014/main" id="{472E6C3B-91A7-4078-827E-BA4486363B9A}"/>
                </a:ext>
              </a:extLst>
            </p:cNvPr>
            <p:cNvSpPr/>
            <p:nvPr/>
          </p:nvSpPr>
          <p:spPr>
            <a:xfrm>
              <a:off x="5926530" y="2520081"/>
              <a:ext cx="21964" cy="13268"/>
            </a:xfrm>
            <a:custGeom>
              <a:avLst/>
              <a:gdLst/>
              <a:ahLst/>
              <a:cxnLst/>
              <a:rect l="l" t="t" r="r" b="b"/>
              <a:pathLst>
                <a:path w="836" h="505" extrusionOk="0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DA755A57-04E7-4396-8F7B-19D23A98D53A}"/>
              </a:ext>
            </a:extLst>
          </p:cNvPr>
          <p:cNvSpPr/>
          <p:nvPr/>
        </p:nvSpPr>
        <p:spPr>
          <a:xfrm>
            <a:off x="7271677" y="-5111"/>
            <a:ext cx="1872323" cy="66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723;p47">
            <a:extLst>
              <a:ext uri="{FF2B5EF4-FFF2-40B4-BE49-F238E27FC236}">
                <a16:creationId xmlns:a16="http://schemas.microsoft.com/office/drawing/2014/main" id="{4B49913B-D843-411D-BBA2-2D11014AB8F2}"/>
              </a:ext>
            </a:extLst>
          </p:cNvPr>
          <p:cNvSpPr txBox="1">
            <a:spLocks/>
          </p:cNvSpPr>
          <p:nvPr/>
        </p:nvSpPr>
        <p:spPr>
          <a:xfrm>
            <a:off x="2519680" y="723038"/>
            <a:ext cx="5350933" cy="681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naheim"/>
              <a:buNone/>
              <a:defRPr sz="2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sz="1050" dirty="0" err="1"/>
              <a:t>Foi</a:t>
            </a:r>
            <a:r>
              <a:rPr lang="en-US" sz="1050" dirty="0"/>
              <a:t> </a:t>
            </a:r>
            <a:r>
              <a:rPr lang="en-US" sz="1050" dirty="0" err="1"/>
              <a:t>feito</a:t>
            </a:r>
            <a:r>
              <a:rPr lang="en-US" sz="1050" dirty="0"/>
              <a:t> o </a:t>
            </a:r>
            <a:r>
              <a:rPr lang="en-US" sz="1050" dirty="0" err="1"/>
              <a:t>uso</a:t>
            </a:r>
            <a:r>
              <a:rPr lang="en-US" sz="1050" dirty="0"/>
              <a:t> de </a:t>
            </a:r>
            <a:r>
              <a:rPr lang="en-US" sz="1050" dirty="0" err="1"/>
              <a:t>enumeradores</a:t>
            </a:r>
            <a:r>
              <a:rPr lang="en-US" sz="1050" dirty="0"/>
              <a:t> </a:t>
            </a:r>
            <a:r>
              <a:rPr lang="en-US" sz="1050" dirty="0" err="1"/>
              <a:t>nesta</a:t>
            </a:r>
            <a:r>
              <a:rPr lang="en-US" sz="1050" dirty="0"/>
              <a:t> </a:t>
            </a:r>
            <a:r>
              <a:rPr lang="en-US" sz="1050" dirty="0" err="1"/>
              <a:t>aplicação</a:t>
            </a:r>
            <a:r>
              <a:rPr lang="en-US" sz="1050" dirty="0"/>
              <a:t> para </a:t>
            </a:r>
            <a:r>
              <a:rPr lang="en-US" sz="1050" dirty="0" err="1"/>
              <a:t>servir</a:t>
            </a:r>
            <a:r>
              <a:rPr lang="en-US" sz="1050" dirty="0"/>
              <a:t> </a:t>
            </a:r>
            <a:r>
              <a:rPr lang="en-US" sz="1050" dirty="0" err="1"/>
              <a:t>como</a:t>
            </a:r>
            <a:r>
              <a:rPr lang="en-US" sz="1050" dirty="0"/>
              <a:t> </a:t>
            </a:r>
            <a:r>
              <a:rPr lang="en-US" sz="1050" dirty="0" err="1"/>
              <a:t>opções</a:t>
            </a:r>
            <a:r>
              <a:rPr lang="en-US" sz="1050" dirty="0"/>
              <a:t> no </a:t>
            </a:r>
            <a:r>
              <a:rPr lang="en-US" sz="1050" dirty="0" err="1"/>
              <a:t>JOptionPane</a:t>
            </a:r>
            <a:r>
              <a:rPr lang="en-US" sz="1050" dirty="0"/>
              <a:t>, </a:t>
            </a:r>
            <a:r>
              <a:rPr lang="en-US" sz="1050" dirty="0" err="1"/>
              <a:t>fazendo</a:t>
            </a:r>
            <a:r>
              <a:rPr lang="en-US" sz="1050" dirty="0"/>
              <a:t> o </a:t>
            </a:r>
            <a:r>
              <a:rPr lang="en-US" sz="1050" dirty="0" err="1"/>
              <a:t>úsuário</a:t>
            </a:r>
            <a:r>
              <a:rPr lang="en-US" sz="1050" dirty="0"/>
              <a:t> </a:t>
            </a:r>
            <a:r>
              <a:rPr lang="en-US" sz="1050" dirty="0" err="1"/>
              <a:t>escolher</a:t>
            </a:r>
            <a:r>
              <a:rPr lang="en-US" sz="1050" dirty="0"/>
              <a:t> </a:t>
            </a:r>
            <a:r>
              <a:rPr lang="en-US" sz="1050" dirty="0" err="1"/>
              <a:t>uma</a:t>
            </a:r>
            <a:r>
              <a:rPr lang="en-US" sz="1050" dirty="0"/>
              <a:t> </a:t>
            </a:r>
            <a:r>
              <a:rPr lang="en-US" sz="1050" dirty="0" err="1"/>
              <a:t>opção</a:t>
            </a:r>
            <a:r>
              <a:rPr lang="en-US" sz="1050" dirty="0"/>
              <a:t> </a:t>
            </a:r>
            <a:r>
              <a:rPr lang="en-US" sz="1050" dirty="0" err="1"/>
              <a:t>predefinida</a:t>
            </a:r>
            <a:r>
              <a:rPr lang="en-US" sz="1050" dirty="0"/>
              <a:t>.</a:t>
            </a:r>
          </a:p>
          <a:p>
            <a:pPr marL="0" indent="0"/>
            <a:endParaRPr lang="en-US" sz="1050" dirty="0"/>
          </a:p>
          <a:p>
            <a:pPr marL="0" indent="0"/>
            <a:endParaRPr lang="en-US" sz="1050" dirty="0"/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35D2DEB-FBED-4B26-9763-8D7DB6083F6F}"/>
              </a:ext>
            </a:extLst>
          </p:cNvPr>
          <p:cNvSpPr/>
          <p:nvPr/>
        </p:nvSpPr>
        <p:spPr>
          <a:xfrm>
            <a:off x="3747633" y="4119448"/>
            <a:ext cx="170657" cy="309049"/>
          </a:xfrm>
          <a:prstGeom prst="downArrow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4" name="Seta: para Baixo 63">
            <a:extLst>
              <a:ext uri="{FF2B5EF4-FFF2-40B4-BE49-F238E27FC236}">
                <a16:creationId xmlns:a16="http://schemas.microsoft.com/office/drawing/2014/main" id="{3D92D68E-1952-4A4C-9EF2-5E8359714263}"/>
              </a:ext>
            </a:extLst>
          </p:cNvPr>
          <p:cNvSpPr/>
          <p:nvPr/>
        </p:nvSpPr>
        <p:spPr>
          <a:xfrm>
            <a:off x="7059021" y="4166194"/>
            <a:ext cx="170657" cy="309049"/>
          </a:xfrm>
          <a:prstGeom prst="down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Google Shape;723;p47">
            <a:extLst>
              <a:ext uri="{FF2B5EF4-FFF2-40B4-BE49-F238E27FC236}">
                <a16:creationId xmlns:a16="http://schemas.microsoft.com/office/drawing/2014/main" id="{6F5A1D1B-35D5-4E7C-8C88-4CD9AC01304A}"/>
              </a:ext>
            </a:extLst>
          </p:cNvPr>
          <p:cNvSpPr txBox="1">
            <a:spLocks/>
          </p:cNvSpPr>
          <p:nvPr/>
        </p:nvSpPr>
        <p:spPr>
          <a:xfrm>
            <a:off x="3046523" y="4428497"/>
            <a:ext cx="1650530" cy="49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pt-BR" sz="800" dirty="0">
                <a:solidFill>
                  <a:schemeClr val="bg1"/>
                </a:solidFill>
              </a:rPr>
              <a:t>Descrição retornável que possui o horário em uma maneira mais legível.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67" name="Google Shape;723;p47">
            <a:extLst>
              <a:ext uri="{FF2B5EF4-FFF2-40B4-BE49-F238E27FC236}">
                <a16:creationId xmlns:a16="http://schemas.microsoft.com/office/drawing/2014/main" id="{46F290F2-D576-4F55-A336-A5CCB2471F6D}"/>
              </a:ext>
            </a:extLst>
          </p:cNvPr>
          <p:cNvSpPr txBox="1">
            <a:spLocks/>
          </p:cNvSpPr>
          <p:nvPr/>
        </p:nvSpPr>
        <p:spPr>
          <a:xfrm>
            <a:off x="6297399" y="4419190"/>
            <a:ext cx="1650530" cy="49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pt-BR" sz="800" dirty="0">
                <a:solidFill>
                  <a:schemeClr val="bg1"/>
                </a:solidFill>
              </a:rPr>
              <a:t>Descrição retornável que possui o nome da operação e o valor da respectiva.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48416"/>
            <a:ext cx="8425200" cy="8466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Obrigado pela sua atenção !</a:t>
            </a:r>
            <a:endParaRPr sz="36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29E0597-96CF-4859-89DB-371A3EA7DC55}"/>
              </a:ext>
            </a:extLst>
          </p:cNvPr>
          <p:cNvSpPr txBox="1">
            <a:spLocks/>
          </p:cNvSpPr>
          <p:nvPr/>
        </p:nvSpPr>
        <p:spPr>
          <a:xfrm>
            <a:off x="2670593" y="2954443"/>
            <a:ext cx="3802814" cy="31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 sz="1600" dirty="0">
                <a:solidFill>
                  <a:schemeClr val="tx2"/>
                </a:solidFill>
              </a:rPr>
              <a:t>Obrigado pelo semestre !</a:t>
            </a:r>
          </a:p>
        </p:txBody>
      </p:sp>
      <p:sp>
        <p:nvSpPr>
          <p:cNvPr id="5" name="Google Shape;375;p32">
            <a:extLst>
              <a:ext uri="{FF2B5EF4-FFF2-40B4-BE49-F238E27FC236}">
                <a16:creationId xmlns:a16="http://schemas.microsoft.com/office/drawing/2014/main" id="{6D1B687E-0026-4B21-BB0F-AB71F23CB6C3}"/>
              </a:ext>
            </a:extLst>
          </p:cNvPr>
          <p:cNvSpPr txBox="1">
            <a:spLocks/>
          </p:cNvSpPr>
          <p:nvPr/>
        </p:nvSpPr>
        <p:spPr>
          <a:xfrm>
            <a:off x="2670593" y="3230034"/>
            <a:ext cx="3802814" cy="31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Overpass Mono"/>
              <a:buNone/>
              <a:defRPr sz="8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Font typeface="Overpass Mono"/>
              <a:buNone/>
              <a:defRPr sz="12500" b="1" i="0" u="none" strike="noStrike" cap="non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rPr lang="pt-BR" sz="900" dirty="0">
                <a:solidFill>
                  <a:schemeClr val="bg1"/>
                </a:solidFill>
              </a:rPr>
              <a:t>BOAS FESTAS E UM ÓTIMO FIM DE ANO !</a:t>
            </a:r>
          </a:p>
        </p:txBody>
      </p:sp>
    </p:spTree>
    <p:extLst>
      <p:ext uri="{BB962C8B-B14F-4D97-AF65-F5344CB8AC3E}">
        <p14:creationId xmlns:p14="http://schemas.microsoft.com/office/powerpoint/2010/main" val="1637055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999024" y="476143"/>
            <a:ext cx="714595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ArrayList</a:t>
            </a:r>
            <a:r>
              <a:rPr lang="en-US" dirty="0"/>
              <a:t>&lt;String&gt; </a:t>
            </a:r>
            <a:r>
              <a:rPr lang="en-US" dirty="0" err="1"/>
              <a:t>Integrantes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421495" y="1629101"/>
            <a:ext cx="6301009" cy="1885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DCDDDE"/>
                </a:solidFill>
                <a:effectLst/>
                <a:latin typeface="gg sans"/>
              </a:rPr>
              <a:t>1° - Jordan </a:t>
            </a:r>
            <a:r>
              <a:rPr lang="pt-BR" sz="2000" b="0" i="0" dirty="0" err="1">
                <a:solidFill>
                  <a:srgbClr val="DCDDDE"/>
                </a:solidFill>
                <a:effectLst/>
                <a:latin typeface="gg sans"/>
              </a:rPr>
              <a:t>Estevan</a:t>
            </a:r>
            <a:r>
              <a:rPr lang="pt-BR" sz="2000" b="0" i="0" dirty="0">
                <a:solidFill>
                  <a:srgbClr val="DCDDDE"/>
                </a:solidFill>
                <a:effectLst/>
                <a:latin typeface="gg sans"/>
              </a:rPr>
              <a:t> Rodrigues Dos Santos - 125221103657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dirty="0">
              <a:solidFill>
                <a:srgbClr val="DCDDDE"/>
              </a:solidFill>
              <a:effectLst/>
              <a:latin typeface="gg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DCDDDE"/>
                </a:solidFill>
                <a:effectLst/>
                <a:latin typeface="gg sans"/>
              </a:rPr>
              <a:t>2° - Gustavo Lopes Silva - 12522212116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0" i="0" dirty="0">
              <a:solidFill>
                <a:srgbClr val="DCDDDE"/>
              </a:solidFill>
              <a:effectLst/>
              <a:latin typeface="gg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dirty="0">
                <a:solidFill>
                  <a:srgbClr val="DCDDDE"/>
                </a:solidFill>
                <a:effectLst/>
                <a:latin typeface="gg sans"/>
              </a:rPr>
              <a:t>3° - Vilson da Silva </a:t>
            </a:r>
            <a:r>
              <a:rPr lang="pt-BR" sz="2000" b="0" i="0" dirty="0" err="1">
                <a:solidFill>
                  <a:srgbClr val="DCDDDE"/>
                </a:solidFill>
                <a:effectLst/>
                <a:latin typeface="gg sans"/>
              </a:rPr>
              <a:t>Juvencio</a:t>
            </a:r>
            <a:r>
              <a:rPr lang="pt-BR" sz="2000" b="0" i="0" dirty="0">
                <a:solidFill>
                  <a:srgbClr val="DCDDDE"/>
                </a:solidFill>
                <a:effectLst/>
                <a:latin typeface="gg sans"/>
              </a:rPr>
              <a:t> Junior - 12522218378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Levando em consideração todas as dificuldades e estresses que enfrentamos na correria do dia, desenvolvemos um App, que efetua a marcação de consultas e simplifica processos do dia a dia de um </a:t>
            </a:r>
            <a:r>
              <a:rPr lang="pt-BR" b="1" dirty="0" err="1"/>
              <a:t>PetShop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INTRODUÇÃO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Codificação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88305" y="1041360"/>
            <a:ext cx="2114700" cy="8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 partir da identificação dos problemas e dificuldades, Levantar os requisitos destinados a resolução do problema.</a:t>
            </a:r>
            <a:endParaRPr sz="105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-82584" y="3480711"/>
            <a:ext cx="4481934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Identificar os problemas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9" y="3752421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Analisar o ambiente a qual o programa será destinado e identificar seus empecilhos.</a:t>
            </a:r>
            <a:endParaRPr sz="105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158975" y="1936221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Testes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Separando os Passos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Passo 1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Passo 2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Passo 3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Passo 4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" name="Google Shape;757;p48">
            <a:extLst>
              <a:ext uri="{FF2B5EF4-FFF2-40B4-BE49-F238E27FC236}">
                <a16:creationId xmlns:a16="http://schemas.microsoft.com/office/drawing/2014/main" id="{52C3E8FF-E983-42F6-ADF6-65F9380BE92B}"/>
              </a:ext>
            </a:extLst>
          </p:cNvPr>
          <p:cNvSpPr txBox="1"/>
          <p:nvPr/>
        </p:nvSpPr>
        <p:spPr>
          <a:xfrm flipH="1">
            <a:off x="1552255" y="1982839"/>
            <a:ext cx="4481934" cy="26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Levantar os requisitos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6" name="Google Shape;756;p48">
            <a:extLst>
              <a:ext uri="{FF2B5EF4-FFF2-40B4-BE49-F238E27FC236}">
                <a16:creationId xmlns:a16="http://schemas.microsoft.com/office/drawing/2014/main" id="{724F55D7-1407-4C5C-98F1-C7C28B5A1DAD}"/>
              </a:ext>
            </a:extLst>
          </p:cNvPr>
          <p:cNvSpPr txBox="1"/>
          <p:nvPr/>
        </p:nvSpPr>
        <p:spPr>
          <a:xfrm flipH="1">
            <a:off x="4399358" y="3688521"/>
            <a:ext cx="2114700" cy="63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Iniciar a codificação do programa, se baseando nos requisitos levantandos pela análise. </a:t>
            </a:r>
            <a:endParaRPr sz="105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7" name="Google Shape;756;p48">
            <a:extLst>
              <a:ext uri="{FF2B5EF4-FFF2-40B4-BE49-F238E27FC236}">
                <a16:creationId xmlns:a16="http://schemas.microsoft.com/office/drawing/2014/main" id="{CF5AC49C-1757-417C-BC83-DCEDF4382C6D}"/>
              </a:ext>
            </a:extLst>
          </p:cNvPr>
          <p:cNvSpPr txBox="1"/>
          <p:nvPr/>
        </p:nvSpPr>
        <p:spPr>
          <a:xfrm flipH="1">
            <a:off x="6179040" y="993315"/>
            <a:ext cx="2114700" cy="86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Após o término da codificação, testar a aplicação e capturar todas as exceções que serão encontradas.</a:t>
            </a:r>
            <a:endParaRPr sz="105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708157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359400" y="2148416"/>
            <a:ext cx="8425200" cy="84666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IDENTIFICANDO O PROBLEMA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409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i="1" dirty="0"/>
              <a:t>Max Frisch</a:t>
            </a:r>
            <a:endParaRPr lang="en-US"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indent="0"/>
            <a:r>
              <a:rPr lang="en-US" dirty="0"/>
              <a:t>“</a:t>
            </a:r>
            <a:r>
              <a:rPr lang="pt-BR" b="1" dirty="0"/>
              <a:t>Tecnologia é a habilidade de organizar o mundo de forma que não tenhamos que senti-lo.”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999024" y="476143"/>
            <a:ext cx="7145950" cy="1013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QUAIS SÃO ESSES PROBLEMAS?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1421492" y="1629101"/>
            <a:ext cx="6301009" cy="32544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2"/>
                </a:solidFill>
              </a:rPr>
              <a:t>FALTA DE ORGANIZAÇÃO –</a:t>
            </a:r>
            <a:r>
              <a:rPr lang="pt-BR" sz="1050" dirty="0"/>
              <a:t> É muito comum que hoje em dia com a quantidade de informações, um comércio acabe cometendo erros por falta de organização, no caso do pet shop, é muito recorrente em um ambiente sem organização perder a data de algum cliente e seus dados.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2"/>
                </a:solidFill>
              </a:rPr>
              <a:t>CONSUMO DE TEMPO –</a:t>
            </a:r>
            <a:r>
              <a:rPr lang="pt-BR" sz="1050" dirty="0"/>
              <a:t> Tempo é dinheiro, isso é um fato, principalmente em um século onde tudo se acelera cada vez mais, dito isto, é notório que os comércios precisam otimizar de alguma forma suas tarefas, e a falta de organização que já foi citada, é uma grande inimiga disso somado a realização de algumas tarefas que poderiam ser automatizadas/otimizadas por um software, um cadastro de horário pode levar de 8 a 13 minutos de maneira manuscrita, enquanto digitalmente este tempo pode cair pela metade.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2"/>
                </a:solidFill>
              </a:rPr>
              <a:t>SEGURANÇA – </a:t>
            </a:r>
            <a:r>
              <a:rPr lang="pt-BR" sz="1050" dirty="0">
                <a:solidFill>
                  <a:schemeClr val="bg1"/>
                </a:solidFill>
              </a:rPr>
              <a:t>Com o avanço da tecnologia também aumenta-se o número de pessoas mal intencionadas, e ninguém quer os dados de seus clientes se perdendo ou sendo alterados, então faz-se explicitamente necessário que acompanhemos esse avanço com 1 passo a frente, mantendo a Segurança dos dados de um cliente nossa grande prioridade, fazendo com que eles não se percam nem sejam alterado.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050" dirty="0">
              <a:solidFill>
                <a:schemeClr val="tx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050" dirty="0">
                <a:solidFill>
                  <a:schemeClr val="tx2"/>
                </a:solidFill>
              </a:rPr>
              <a:t>FALTA DE MODERNIDADE – </a:t>
            </a:r>
            <a:r>
              <a:rPr lang="pt-BR" sz="1050" dirty="0">
                <a:solidFill>
                  <a:schemeClr val="bg1"/>
                </a:solidFill>
              </a:rPr>
              <a:t>Convenhamos que no ápice do século 21 e sua moderna tecnologia, algo que certamente não queremos é nos apegarmos a métodos antigos e datados, sendo que podemos por exemplo, automatizar algumas funções com um alguns cliques.</a:t>
            </a:r>
            <a:endParaRPr lang="pt-BR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12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610131" y="427867"/>
            <a:ext cx="3963300" cy="90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LEVANTANDO SEUS REQUISITOS</a:t>
            </a:r>
            <a:endParaRPr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66DAB97-5FCD-4266-9C73-25ABFAFB6C5C}"/>
              </a:ext>
            </a:extLst>
          </p:cNvPr>
          <p:cNvSpPr/>
          <p:nvPr/>
        </p:nvSpPr>
        <p:spPr>
          <a:xfrm>
            <a:off x="0" y="1808480"/>
            <a:ext cx="3217333" cy="2059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17BA42-A9C0-4FC5-87A2-4ACC6EE7BAA5}"/>
              </a:ext>
            </a:extLst>
          </p:cNvPr>
          <p:cNvSpPr/>
          <p:nvPr/>
        </p:nvSpPr>
        <p:spPr>
          <a:xfrm>
            <a:off x="3141133" y="1822026"/>
            <a:ext cx="152400" cy="2059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80;p33">
            <a:extLst>
              <a:ext uri="{FF2B5EF4-FFF2-40B4-BE49-F238E27FC236}">
                <a16:creationId xmlns:a16="http://schemas.microsoft.com/office/drawing/2014/main" id="{9658D3C4-1B5D-4F9E-AEDB-56890EA66A74}"/>
              </a:ext>
            </a:extLst>
          </p:cNvPr>
          <p:cNvSpPr txBox="1">
            <a:spLocks/>
          </p:cNvSpPr>
          <p:nvPr/>
        </p:nvSpPr>
        <p:spPr>
          <a:xfrm>
            <a:off x="406400" y="2292772"/>
            <a:ext cx="3019213" cy="1090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/>
            <a:r>
              <a:rPr lang="pt-BR" sz="1050" dirty="0"/>
              <a:t>Os </a:t>
            </a:r>
            <a:r>
              <a:rPr lang="en-US" sz="1050" dirty="0" err="1"/>
              <a:t>problemas</a:t>
            </a:r>
            <a:r>
              <a:rPr lang="en-US" sz="1050" dirty="0"/>
              <a:t> </a:t>
            </a:r>
            <a:r>
              <a:rPr lang="en-US" sz="1050" dirty="0" err="1"/>
              <a:t>apresentados</a:t>
            </a:r>
            <a:r>
              <a:rPr lang="en-US" sz="1050" dirty="0"/>
              <a:t> </a:t>
            </a:r>
            <a:r>
              <a:rPr lang="en-US" sz="1050" dirty="0" err="1"/>
              <a:t>anteriormente</a:t>
            </a:r>
            <a:r>
              <a:rPr lang="en-US" sz="1050" dirty="0"/>
              <a:t> </a:t>
            </a:r>
            <a:r>
              <a:rPr lang="en-US" sz="1050" dirty="0" err="1"/>
              <a:t>são</a:t>
            </a:r>
            <a:r>
              <a:rPr lang="en-US" sz="1050" dirty="0"/>
              <a:t> </a:t>
            </a:r>
            <a:r>
              <a:rPr lang="en-US" sz="1050" dirty="0" err="1"/>
              <a:t>muito</a:t>
            </a:r>
            <a:r>
              <a:rPr lang="en-US" sz="1050" dirty="0"/>
              <a:t> </a:t>
            </a:r>
            <a:r>
              <a:rPr lang="en-US" sz="1050" dirty="0" err="1"/>
              <a:t>comuns</a:t>
            </a:r>
            <a:r>
              <a:rPr lang="en-US" sz="1050" dirty="0"/>
              <a:t> </a:t>
            </a:r>
            <a:r>
              <a:rPr lang="en-US" sz="1050" dirty="0" err="1"/>
              <a:t>hoje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dia</a:t>
            </a:r>
            <a:r>
              <a:rPr lang="en-US" sz="1050" dirty="0"/>
              <a:t>, e </a:t>
            </a:r>
            <a:r>
              <a:rPr lang="en-US" sz="1050" dirty="0" err="1"/>
              <a:t>acabam</a:t>
            </a:r>
            <a:r>
              <a:rPr lang="en-US" sz="1050" dirty="0"/>
              <a:t> </a:t>
            </a:r>
            <a:r>
              <a:rPr lang="en-US" sz="1050" dirty="0" err="1"/>
              <a:t>ocorrendo</a:t>
            </a:r>
            <a:r>
              <a:rPr lang="en-US" sz="1050" dirty="0"/>
              <a:t> </a:t>
            </a:r>
            <a:r>
              <a:rPr lang="en-US" sz="1050" dirty="0" err="1"/>
              <a:t>em</a:t>
            </a:r>
            <a:r>
              <a:rPr lang="en-US" sz="1050" dirty="0"/>
              <a:t> </a:t>
            </a:r>
            <a:r>
              <a:rPr lang="en-US" sz="1050" dirty="0" err="1"/>
              <a:t>diversos</a:t>
            </a:r>
            <a:r>
              <a:rPr lang="en-US" sz="1050" dirty="0"/>
              <a:t> </a:t>
            </a:r>
            <a:r>
              <a:rPr lang="en-US" sz="1050" dirty="0" err="1"/>
              <a:t>tipo</a:t>
            </a:r>
            <a:r>
              <a:rPr lang="en-US" sz="1050" dirty="0"/>
              <a:t> de </a:t>
            </a:r>
            <a:r>
              <a:rPr lang="en-US" sz="1050" dirty="0" err="1"/>
              <a:t>instituições</a:t>
            </a:r>
            <a:r>
              <a:rPr lang="en-US" sz="1050" dirty="0"/>
              <a:t> e </a:t>
            </a:r>
            <a:r>
              <a:rPr lang="en-US" sz="1050" dirty="0" err="1"/>
              <a:t>comércios</a:t>
            </a:r>
            <a:r>
              <a:rPr lang="en-US" sz="1050" dirty="0"/>
              <a:t>, </a:t>
            </a:r>
            <a:r>
              <a:rPr lang="en-US" sz="1050" dirty="0" err="1"/>
              <a:t>não</a:t>
            </a:r>
            <a:r>
              <a:rPr lang="en-US" sz="1050" dirty="0"/>
              <a:t> </a:t>
            </a:r>
            <a:r>
              <a:rPr lang="en-US" sz="1050" dirty="0" err="1"/>
              <a:t>ficando</a:t>
            </a:r>
            <a:r>
              <a:rPr lang="en-US" sz="1050" dirty="0"/>
              <a:t> de fora o pet shop </a:t>
            </a:r>
            <a:r>
              <a:rPr lang="en-US" sz="1050" dirty="0" err="1"/>
              <a:t>escolhido</a:t>
            </a:r>
            <a:r>
              <a:rPr lang="en-US" sz="1050" dirty="0"/>
              <a:t> para </a:t>
            </a:r>
            <a:r>
              <a:rPr lang="en-US" sz="1050" dirty="0" err="1"/>
              <a:t>realizar</a:t>
            </a:r>
            <a:r>
              <a:rPr lang="en-US" sz="1050" dirty="0"/>
              <a:t> a </a:t>
            </a:r>
            <a:r>
              <a:rPr lang="en-US" sz="1050" dirty="0" err="1"/>
              <a:t>aplicação</a:t>
            </a:r>
            <a:endParaRPr lang="en-US" sz="1050" dirty="0"/>
          </a:p>
          <a:p>
            <a:pPr marL="0" indent="0" algn="l"/>
            <a:endParaRPr lang="en-US" sz="1050" dirty="0"/>
          </a:p>
        </p:txBody>
      </p:sp>
      <p:sp>
        <p:nvSpPr>
          <p:cNvPr id="11" name="Google Shape;380;p33">
            <a:extLst>
              <a:ext uri="{FF2B5EF4-FFF2-40B4-BE49-F238E27FC236}">
                <a16:creationId xmlns:a16="http://schemas.microsoft.com/office/drawing/2014/main" id="{ABA084E2-D0A7-48EB-8E49-F4BF18AF6EBB}"/>
              </a:ext>
            </a:extLst>
          </p:cNvPr>
          <p:cNvSpPr txBox="1">
            <a:spLocks/>
          </p:cNvSpPr>
          <p:nvPr/>
        </p:nvSpPr>
        <p:spPr>
          <a:xfrm>
            <a:off x="4693920" y="1466426"/>
            <a:ext cx="41520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 sz="1050" dirty="0" err="1">
                <a:solidFill>
                  <a:schemeClr val="tx2"/>
                </a:solidFill>
              </a:rPr>
              <a:t>Dito</a:t>
            </a:r>
            <a:r>
              <a:rPr lang="en-US" sz="1050" dirty="0">
                <a:solidFill>
                  <a:schemeClr val="tx2"/>
                </a:solidFill>
              </a:rPr>
              <a:t> </a:t>
            </a:r>
            <a:r>
              <a:rPr lang="en-US" sz="1050" dirty="0" err="1">
                <a:solidFill>
                  <a:schemeClr val="tx2"/>
                </a:solidFill>
              </a:rPr>
              <a:t>isto</a:t>
            </a:r>
            <a:r>
              <a:rPr lang="en-US" sz="1050" dirty="0"/>
              <a:t>, </a:t>
            </a:r>
            <a:r>
              <a:rPr lang="en-US" sz="1050" dirty="0" err="1"/>
              <a:t>dá</a:t>
            </a:r>
            <a:r>
              <a:rPr lang="en-US" sz="1050" dirty="0"/>
              <a:t> se </a:t>
            </a:r>
            <a:r>
              <a:rPr lang="en-US" sz="1050" dirty="0" err="1"/>
              <a:t>inicio</a:t>
            </a:r>
            <a:r>
              <a:rPr lang="en-US" sz="1050" dirty="0"/>
              <a:t> </a:t>
            </a:r>
            <a:r>
              <a:rPr lang="en-US" sz="1050" dirty="0" err="1"/>
              <a:t>ao</a:t>
            </a:r>
            <a:r>
              <a:rPr lang="en-US" sz="1050" dirty="0"/>
              <a:t> </a:t>
            </a:r>
            <a:r>
              <a:rPr lang="en-US" sz="1050" dirty="0" err="1"/>
              <a:t>levantamento</a:t>
            </a:r>
            <a:r>
              <a:rPr lang="en-US" sz="1050" dirty="0"/>
              <a:t> de </a:t>
            </a:r>
            <a:r>
              <a:rPr lang="en-US" sz="1050" dirty="0" err="1"/>
              <a:t>requisitos</a:t>
            </a:r>
            <a:r>
              <a:rPr lang="en-US" sz="1050" dirty="0"/>
              <a:t> </a:t>
            </a:r>
            <a:r>
              <a:rPr lang="en-US" sz="1050" dirty="0" err="1"/>
              <a:t>visando</a:t>
            </a:r>
            <a:r>
              <a:rPr lang="en-US" sz="1050" dirty="0"/>
              <a:t> a </a:t>
            </a:r>
            <a:r>
              <a:rPr lang="en-US" sz="1050" dirty="0" err="1"/>
              <a:t>otimização</a:t>
            </a:r>
            <a:r>
              <a:rPr lang="en-US" sz="1050" dirty="0"/>
              <a:t> e </a:t>
            </a:r>
            <a:r>
              <a:rPr lang="en-US" sz="1050" dirty="0" err="1"/>
              <a:t>solução</a:t>
            </a:r>
            <a:r>
              <a:rPr lang="en-US" sz="1050" dirty="0"/>
              <a:t> dos </a:t>
            </a:r>
            <a:r>
              <a:rPr lang="en-US" sz="1050" dirty="0" err="1"/>
              <a:t>problemas</a:t>
            </a:r>
            <a:r>
              <a:rPr lang="en-US" sz="1050" dirty="0"/>
              <a:t> </a:t>
            </a:r>
            <a:r>
              <a:rPr lang="en-US" sz="1050" dirty="0" err="1"/>
              <a:t>apresentados</a:t>
            </a:r>
            <a:r>
              <a:rPr lang="en-US" sz="1050" dirty="0"/>
              <a:t> </a:t>
            </a:r>
            <a:r>
              <a:rPr lang="en-US" sz="1050" dirty="0" err="1"/>
              <a:t>anteriormente</a:t>
            </a:r>
            <a:r>
              <a:rPr lang="en-US" sz="1050" dirty="0"/>
              <a:t>: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1D34E9B-8916-4891-A8DF-6E56F5891D67}"/>
              </a:ext>
            </a:extLst>
          </p:cNvPr>
          <p:cNvSpPr/>
          <p:nvPr/>
        </p:nvSpPr>
        <p:spPr>
          <a:xfrm>
            <a:off x="406400" y="2052320"/>
            <a:ext cx="3019213" cy="1469814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50403CD6-5674-4EBC-A49D-D781D7776443}"/>
              </a:ext>
            </a:extLst>
          </p:cNvPr>
          <p:cNvSpPr/>
          <p:nvPr/>
        </p:nvSpPr>
        <p:spPr>
          <a:xfrm>
            <a:off x="3454400" y="1720427"/>
            <a:ext cx="1158323" cy="1159048"/>
          </a:xfrm>
          <a:custGeom>
            <a:avLst/>
            <a:gdLst>
              <a:gd name="connsiteX0" fmla="*/ 0 w 1158323"/>
              <a:gd name="connsiteY0" fmla="*/ 1117600 h 1159048"/>
              <a:gd name="connsiteX1" fmla="*/ 704427 w 1158323"/>
              <a:gd name="connsiteY1" fmla="*/ 1151466 h 1159048"/>
              <a:gd name="connsiteX2" fmla="*/ 1158240 w 1158323"/>
              <a:gd name="connsiteY2" fmla="*/ 1056640 h 1159048"/>
              <a:gd name="connsiteX3" fmla="*/ 745067 w 1158323"/>
              <a:gd name="connsiteY3" fmla="*/ 216746 h 1159048"/>
              <a:gd name="connsiteX4" fmla="*/ 1076960 w 1158323"/>
              <a:gd name="connsiteY4" fmla="*/ 0 h 115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323" h="1159048">
                <a:moveTo>
                  <a:pt x="0" y="1117600"/>
                </a:moveTo>
                <a:cubicBezTo>
                  <a:pt x="255693" y="1139613"/>
                  <a:pt x="511387" y="1161626"/>
                  <a:pt x="704427" y="1151466"/>
                </a:cubicBezTo>
                <a:cubicBezTo>
                  <a:pt x="897467" y="1141306"/>
                  <a:pt x="1151467" y="1212427"/>
                  <a:pt x="1158240" y="1056640"/>
                </a:cubicBezTo>
                <a:cubicBezTo>
                  <a:pt x="1165013" y="900853"/>
                  <a:pt x="758614" y="392853"/>
                  <a:pt x="745067" y="216746"/>
                </a:cubicBezTo>
                <a:cubicBezTo>
                  <a:pt x="731520" y="40639"/>
                  <a:pt x="987778" y="33867"/>
                  <a:pt x="1076960" y="0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21DE133-E307-411A-BFB2-0C57CBDC182C}"/>
              </a:ext>
            </a:extLst>
          </p:cNvPr>
          <p:cNvSpPr/>
          <p:nvPr/>
        </p:nvSpPr>
        <p:spPr>
          <a:xfrm>
            <a:off x="4515754" y="1267187"/>
            <a:ext cx="4152053" cy="906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380;p33">
            <a:extLst>
              <a:ext uri="{FF2B5EF4-FFF2-40B4-BE49-F238E27FC236}">
                <a16:creationId xmlns:a16="http://schemas.microsoft.com/office/drawing/2014/main" id="{97822EA5-1195-46AA-BD2C-3B9BD3535174}"/>
              </a:ext>
            </a:extLst>
          </p:cNvPr>
          <p:cNvSpPr txBox="1">
            <a:spLocks/>
          </p:cNvSpPr>
          <p:nvPr/>
        </p:nvSpPr>
        <p:spPr>
          <a:xfrm>
            <a:off x="4700693" y="2231813"/>
            <a:ext cx="4213014" cy="27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endParaRPr lang="en-US" sz="1050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AA3ADB2-702E-430B-AD7F-AD78941EAE93}"/>
              </a:ext>
            </a:extLst>
          </p:cNvPr>
          <p:cNvSpPr/>
          <p:nvPr/>
        </p:nvSpPr>
        <p:spPr>
          <a:xfrm>
            <a:off x="4996943" y="2733585"/>
            <a:ext cx="3916764" cy="1912922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380;p33">
            <a:extLst>
              <a:ext uri="{FF2B5EF4-FFF2-40B4-BE49-F238E27FC236}">
                <a16:creationId xmlns:a16="http://schemas.microsoft.com/office/drawing/2014/main" id="{9D6CFFED-347E-4941-9DC2-8537D9FB49A6}"/>
              </a:ext>
            </a:extLst>
          </p:cNvPr>
          <p:cNvSpPr txBox="1">
            <a:spLocks/>
          </p:cNvSpPr>
          <p:nvPr/>
        </p:nvSpPr>
        <p:spPr>
          <a:xfrm>
            <a:off x="4996943" y="2894444"/>
            <a:ext cx="4004734" cy="196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naheim"/>
              <a:buNone/>
              <a:defRPr sz="12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800" dirty="0"/>
              <a:t>RF01 – O Sistema deve ser capaz de cadastrar um horário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pt-BR" sz="8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800" dirty="0"/>
              <a:t>RF02 – O sistema deve ser capaz de armazenar os horário cadastrados em um vetor</a:t>
            </a:r>
          </a:p>
          <a:p>
            <a:pPr marL="0" indent="0" algn="ctr"/>
            <a:endParaRPr lang="pt-BR" sz="8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800" dirty="0"/>
              <a:t>RF03 – O Sistema deve ser capaz de exibir os horários cadastrados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pt-BR" sz="8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pt-BR" sz="800" dirty="0"/>
              <a:t>RF04 – O sistema deve ser capaz de cadastrar novos funcionários</a:t>
            </a:r>
          </a:p>
          <a:p>
            <a:pPr marL="0" indent="0" algn="ctr"/>
            <a:endParaRPr lang="pt-BR" sz="800" dirty="0"/>
          </a:p>
          <a:p>
            <a:pPr marL="0" indent="0" algn="l"/>
            <a:endParaRPr lang="pt-BR" sz="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800" dirty="0"/>
              <a:t>RF05 – O sistema deve ser capaz de armazenar os funcionários em um vetor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pt-BR" sz="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800" dirty="0"/>
              <a:t>RF¨06 – O Sistema deve ser capaz de validar os parâmetros passados pelo usuário na tela de login, percorrendo o vetor de funcionários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800" dirty="0"/>
              <a:t>RF07 - O Sistema </a:t>
            </a:r>
            <a:r>
              <a:rPr lang="en-US" sz="800" dirty="0" err="1"/>
              <a:t>deve</a:t>
            </a:r>
            <a:r>
              <a:rPr lang="en-US" sz="800" dirty="0"/>
              <a:t> ser </a:t>
            </a:r>
            <a:r>
              <a:rPr lang="en-US" sz="800" dirty="0" err="1"/>
              <a:t>capaz</a:t>
            </a:r>
            <a:r>
              <a:rPr lang="en-US" sz="800" dirty="0"/>
              <a:t> de trocar de user </a:t>
            </a:r>
            <a:r>
              <a:rPr lang="en-US" sz="800" dirty="0" err="1"/>
              <a:t>durante</a:t>
            </a:r>
            <a:r>
              <a:rPr lang="en-US" sz="800" dirty="0"/>
              <a:t> </a:t>
            </a:r>
            <a:r>
              <a:rPr lang="en-US" sz="800" dirty="0" err="1"/>
              <a:t>sua</a:t>
            </a:r>
            <a:r>
              <a:rPr lang="en-US" sz="800" dirty="0"/>
              <a:t> </a:t>
            </a:r>
            <a:r>
              <a:rPr lang="en-US" sz="800" dirty="0" err="1"/>
              <a:t>execução</a:t>
            </a:r>
            <a:r>
              <a:rPr lang="en-US" sz="800" dirty="0"/>
              <a:t>.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9559562-04EF-4B11-8424-2633CDE7169B}"/>
              </a:ext>
            </a:extLst>
          </p:cNvPr>
          <p:cNvCxnSpPr>
            <a:stCxn id="14" idx="4"/>
          </p:cNvCxnSpPr>
          <p:nvPr/>
        </p:nvCxnSpPr>
        <p:spPr>
          <a:xfrm>
            <a:off x="6583680" y="217366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8A92251-DAAC-447E-AFFA-E460C8F7F14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6591781" y="2173667"/>
            <a:ext cx="0" cy="55991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5"/>
          <p:cNvPicPr preferRelativeResize="0"/>
          <p:nvPr/>
        </p:nvPicPr>
        <p:blipFill rotWithShape="1">
          <a:blip r:embed="rId3">
            <a:alphaModFix/>
          </a:blip>
          <a:srcRect l="19480" t="1533" r="24168" b="20621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45"/>
          <p:cNvSpPr/>
          <p:nvPr/>
        </p:nvSpPr>
        <p:spPr>
          <a:xfrm>
            <a:off x="4846935" y="2568527"/>
            <a:ext cx="3353952" cy="384832"/>
          </a:xfrm>
          <a:custGeom>
            <a:avLst/>
            <a:gdLst/>
            <a:ahLst/>
            <a:cxnLst/>
            <a:rect l="l" t="t" r="r" b="b"/>
            <a:pathLst>
              <a:path w="104811" h="12026" extrusionOk="0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5"/>
          <p:cNvSpPr txBox="1">
            <a:spLocks noGrp="1"/>
          </p:cNvSpPr>
          <p:nvPr>
            <p:ph type="title"/>
          </p:nvPr>
        </p:nvSpPr>
        <p:spPr>
          <a:xfrm>
            <a:off x="623873" y="2672890"/>
            <a:ext cx="2810352" cy="1046455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DEPOIS DO PROBLEMA</a:t>
            </a:r>
            <a:endParaRPr dirty="0"/>
          </a:p>
        </p:txBody>
      </p:sp>
      <p:sp>
        <p:nvSpPr>
          <p:cNvPr id="687" name="Google Shape;687;p45"/>
          <p:cNvSpPr txBox="1">
            <a:spLocks noGrp="1"/>
          </p:cNvSpPr>
          <p:nvPr>
            <p:ph type="title" idx="3"/>
          </p:nvPr>
        </p:nvSpPr>
        <p:spPr>
          <a:xfrm>
            <a:off x="5445878" y="1359975"/>
            <a:ext cx="2684970" cy="1208552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VEM A SOLUÇÃO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1084</Words>
  <Application>Microsoft Office PowerPoint</Application>
  <PresentationFormat>Apresentação na tela (16:9)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gg sans</vt:lpstr>
      <vt:lpstr>Nunito Light</vt:lpstr>
      <vt:lpstr>Anaheim</vt:lpstr>
      <vt:lpstr>Roboto Condensed Light</vt:lpstr>
      <vt:lpstr>Raleway SemiBold</vt:lpstr>
      <vt:lpstr>Roboto</vt:lpstr>
      <vt:lpstr>Arial</vt:lpstr>
      <vt:lpstr>Overpass Mono</vt:lpstr>
      <vt:lpstr>Barlow Condensed ExtraBold</vt:lpstr>
      <vt:lpstr>Programming Lesson by Slidesgo</vt:lpstr>
      <vt:lpstr>PetShopMoreira.exe</vt:lpstr>
      <vt:lpstr>ArrayList&lt;String&gt; Integrantes</vt:lpstr>
      <vt:lpstr>INTRODUÇÃO</vt:lpstr>
      <vt:lpstr>Separando os Passos</vt:lpstr>
      <vt:lpstr>IDENTIFICANDO O PROBLEMA</vt:lpstr>
      <vt:lpstr>—Max Frisch</vt:lpstr>
      <vt:lpstr>E QUAIS SÃO ESSES PROBLEMAS?</vt:lpstr>
      <vt:lpstr>LEVANTANDO SEUS REQUISITOS</vt:lpstr>
      <vt:lpstr>E DEPOIS DO PROBLEMA</vt:lpstr>
      <vt:lpstr>ENTENDENDO O PROGRAMA</vt:lpstr>
      <vt:lpstr>DEFINIÇÃO DAS CLASSES SIMPLES</vt:lpstr>
      <vt:lpstr>ClASSE LOGIN</vt:lpstr>
      <vt:lpstr>BANCO DE DADOS</vt:lpstr>
      <vt:lpstr>ENUMS</vt:lpstr>
      <vt:lpstr>Obrigado pela sua atenção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PetShopMoreira.exe</dc:title>
  <dc:creator>Administrator</dc:creator>
  <cp:lastModifiedBy>Administrator</cp:lastModifiedBy>
  <cp:revision>27</cp:revision>
  <dcterms:modified xsi:type="dcterms:W3CDTF">2022-12-13T05:37:55Z</dcterms:modified>
</cp:coreProperties>
</file>