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640080" rtl="0" eaLnBrk="1" latinLnBrk="0" hangingPunct="1">
      <a:defRPr kumimoji="1" sz="2500" kern="1200">
        <a:solidFill>
          <a:schemeClr val="tx1"/>
        </a:solidFill>
        <a:latin typeface="+mn-lt"/>
        <a:ea typeface="+mn-ea"/>
        <a:cs typeface="+mn-cs"/>
      </a:defRPr>
    </a:lvl1pPr>
    <a:lvl2pPr marL="640080" algn="l" defTabSz="640080" rtl="0" eaLnBrk="1" latinLnBrk="0" hangingPunct="1">
      <a:defRPr kumimoji="1" sz="2500" kern="1200">
        <a:solidFill>
          <a:schemeClr val="tx1"/>
        </a:solidFill>
        <a:latin typeface="+mn-lt"/>
        <a:ea typeface="+mn-ea"/>
        <a:cs typeface="+mn-cs"/>
      </a:defRPr>
    </a:lvl2pPr>
    <a:lvl3pPr marL="1280160" algn="l" defTabSz="640080" rtl="0" eaLnBrk="1" latinLnBrk="0" hangingPunct="1">
      <a:defRPr kumimoji="1" sz="2500" kern="1200">
        <a:solidFill>
          <a:schemeClr val="tx1"/>
        </a:solidFill>
        <a:latin typeface="+mn-lt"/>
        <a:ea typeface="+mn-ea"/>
        <a:cs typeface="+mn-cs"/>
      </a:defRPr>
    </a:lvl3pPr>
    <a:lvl4pPr marL="1920240" algn="l" defTabSz="640080" rtl="0" eaLnBrk="1" latinLnBrk="0" hangingPunct="1">
      <a:defRPr kumimoji="1" sz="2500" kern="1200">
        <a:solidFill>
          <a:schemeClr val="tx1"/>
        </a:solidFill>
        <a:latin typeface="+mn-lt"/>
        <a:ea typeface="+mn-ea"/>
        <a:cs typeface="+mn-cs"/>
      </a:defRPr>
    </a:lvl4pPr>
    <a:lvl5pPr marL="2560320" algn="l" defTabSz="640080" rtl="0" eaLnBrk="1" latinLnBrk="0" hangingPunct="1">
      <a:defRPr kumimoji="1" sz="2500" kern="1200">
        <a:solidFill>
          <a:schemeClr val="tx1"/>
        </a:solidFill>
        <a:latin typeface="+mn-lt"/>
        <a:ea typeface="+mn-ea"/>
        <a:cs typeface="+mn-cs"/>
      </a:defRPr>
    </a:lvl5pPr>
    <a:lvl6pPr marL="3200400" algn="l" defTabSz="640080" rtl="0" eaLnBrk="1" latinLnBrk="0" hangingPunct="1">
      <a:defRPr kumimoji="1" sz="2500" kern="1200">
        <a:solidFill>
          <a:schemeClr val="tx1"/>
        </a:solidFill>
        <a:latin typeface="+mn-lt"/>
        <a:ea typeface="+mn-ea"/>
        <a:cs typeface="+mn-cs"/>
      </a:defRPr>
    </a:lvl6pPr>
    <a:lvl7pPr marL="3840480" algn="l" defTabSz="640080" rtl="0" eaLnBrk="1" latinLnBrk="0" hangingPunct="1">
      <a:defRPr kumimoji="1" sz="2500" kern="1200">
        <a:solidFill>
          <a:schemeClr val="tx1"/>
        </a:solidFill>
        <a:latin typeface="+mn-lt"/>
        <a:ea typeface="+mn-ea"/>
        <a:cs typeface="+mn-cs"/>
      </a:defRPr>
    </a:lvl7pPr>
    <a:lvl8pPr marL="4480560" algn="l" defTabSz="640080" rtl="0" eaLnBrk="1" latinLnBrk="0" hangingPunct="1">
      <a:defRPr kumimoji="1" sz="2500" kern="1200">
        <a:solidFill>
          <a:schemeClr val="tx1"/>
        </a:solidFill>
        <a:latin typeface="+mn-lt"/>
        <a:ea typeface="+mn-ea"/>
        <a:cs typeface="+mn-cs"/>
      </a:defRPr>
    </a:lvl8pPr>
    <a:lvl9pPr marL="5120640" algn="l" defTabSz="64008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p:scale>
          <a:sx n="90" d="100"/>
          <a:sy n="90" d="100"/>
        </p:scale>
        <p:origin x="2152" y="-1784"/>
      </p:cViewPr>
      <p:guideLst>
        <p:guide orient="horz" pos="4032"/>
        <p:guide pos="30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4F38B-4B3B-DA46-A84C-9889022A24A4}" type="datetimeFigureOut">
              <a:rPr kumimoji="1" lang="ja-JP" altLang="en-US" smtClean="0"/>
              <a:t>2019/7/30</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B2FF0-4CF0-1544-A5FA-FA73776361CB}" type="slidenum">
              <a:rPr kumimoji="1" lang="ja-JP" altLang="en-US" smtClean="0"/>
              <a:t>‹#›</a:t>
            </a:fld>
            <a:endParaRPr kumimoji="1" lang="ja-JP" altLang="en-US"/>
          </a:p>
        </p:txBody>
      </p:sp>
    </p:spTree>
    <p:extLst>
      <p:ext uri="{BB962C8B-B14F-4D97-AF65-F5344CB8AC3E}">
        <p14:creationId xmlns:p14="http://schemas.microsoft.com/office/powerpoint/2010/main" val="35247026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F9B2FF0-4CF0-1544-A5FA-FA73776361CB}" type="slidenum">
              <a:rPr kumimoji="1" lang="ja-JP" altLang="en-US" smtClean="0"/>
              <a:t>1</a:t>
            </a:fld>
            <a:endParaRPr kumimoji="1" lang="ja-JP" altLang="en-US"/>
          </a:p>
        </p:txBody>
      </p:sp>
    </p:spTree>
    <p:extLst>
      <p:ext uri="{BB962C8B-B14F-4D97-AF65-F5344CB8AC3E}">
        <p14:creationId xmlns:p14="http://schemas.microsoft.com/office/powerpoint/2010/main" val="296404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4"/>
            <a:ext cx="8161020" cy="2744047"/>
          </a:xfrm>
        </p:spPr>
        <p:txBody>
          <a:bodyPr/>
          <a:lstStyle/>
          <a:p>
            <a:r>
              <a:rPr lang="ja-JP" altLang="en-US"/>
              <a:t>マスタ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60870" y="512658"/>
            <a:ext cx="2160270" cy="10922847"/>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80060" y="512658"/>
            <a:ext cx="6320790" cy="10922847"/>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4"/>
            <a:ext cx="8161020" cy="2542540"/>
          </a:xfrm>
        </p:spPr>
        <p:txBody>
          <a:bodyPr anchor="t"/>
          <a:lstStyle>
            <a:lvl1pPr algn="l">
              <a:defRPr sz="5600" b="1" cap="all"/>
            </a:lvl1pPr>
          </a:lstStyle>
          <a:p>
            <a:r>
              <a:rPr lang="ja-JP" altLang="en-US"/>
              <a:t>マスタ タイトルの書式設定</a:t>
            </a:r>
          </a:p>
        </p:txBody>
      </p:sp>
      <p:sp>
        <p:nvSpPr>
          <p:cNvPr id="3" name="テキスト プレースホルダ 2"/>
          <p:cNvSpPr>
            <a:spLocks noGrp="1"/>
          </p:cNvSpPr>
          <p:nvPr>
            <p:ph type="body" idx="1"/>
          </p:nvPr>
        </p:nvSpPr>
        <p:spPr>
          <a:xfrm>
            <a:off x="758429" y="5425865"/>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ja-JP" altLang="en-US"/>
              <a:t>マスタ テキストの書式設定</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8006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88061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4"/>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80060" y="2865544"/>
            <a:ext cx="4242197"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80060" y="4059766"/>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877277" y="2865544"/>
            <a:ext cx="4243864"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877277" y="4059766"/>
            <a:ext cx="4243864"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8" name="フッター プレースホルダ 7"/>
          <p:cNvSpPr>
            <a:spLocks noGrp="1"/>
          </p:cNvSpPr>
          <p:nvPr>
            <p:ph type="ftr" sz="quarter" idx="11"/>
          </p:nvPr>
        </p:nvSpPr>
        <p:spPr/>
        <p:txBody>
          <a:bodyPr/>
          <a:lstStyle/>
          <a:p>
            <a:endParaRPr lang="ja-JP" altLang="en-US"/>
          </a:p>
        </p:txBody>
      </p:sp>
      <p:sp>
        <p:nvSpPr>
          <p:cNvPr id="9" name="スライド番号プレースホルダ 8"/>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付プレースホルダ 2"/>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4" name="フッター プレースホルダ 3"/>
          <p:cNvSpPr>
            <a:spLocks noGrp="1"/>
          </p:cNvSpPr>
          <p:nvPr>
            <p:ph type="ftr" sz="quarter" idx="11"/>
          </p:nvPr>
        </p:nvSpPr>
        <p:spPr/>
        <p:txBody>
          <a:bodyPr/>
          <a:lstStyle/>
          <a:p>
            <a:endParaRPr lang="ja-JP" altLang="en-US"/>
          </a:p>
        </p:txBody>
      </p:sp>
      <p:sp>
        <p:nvSpPr>
          <p:cNvPr id="5" name="スライド番号プレースホルダ 4"/>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3" name="フッター プレースホルダ 2"/>
          <p:cNvSpPr>
            <a:spLocks noGrp="1"/>
          </p:cNvSpPr>
          <p:nvPr>
            <p:ph type="ftr" sz="quarter" idx="11"/>
          </p:nvPr>
        </p:nvSpPr>
        <p:spPr/>
        <p:txBody>
          <a:bodyPr/>
          <a:lstStyle/>
          <a:p>
            <a:endParaRPr lang="ja-JP" altLang="en-US"/>
          </a:p>
        </p:txBody>
      </p:sp>
      <p:sp>
        <p:nvSpPr>
          <p:cNvPr id="4" name="スライド番号プレースホルダ 3"/>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09693"/>
            <a:ext cx="3158729" cy="2169160"/>
          </a:xfrm>
        </p:spPr>
        <p:txBody>
          <a:bodyPr anchor="b"/>
          <a:lstStyle>
            <a:lvl1pPr algn="l">
              <a:defRPr sz="2800" b="1"/>
            </a:lvl1pPr>
          </a:lstStyle>
          <a:p>
            <a:r>
              <a:rPr lang="ja-JP" altLang="en-US"/>
              <a:t>マスタ タイトルの書式設定</a:t>
            </a:r>
          </a:p>
        </p:txBody>
      </p:sp>
      <p:sp>
        <p:nvSpPr>
          <p:cNvPr id="3" name="コンテンツ プレースホルダ 2"/>
          <p:cNvSpPr>
            <a:spLocks noGrp="1"/>
          </p:cNvSpPr>
          <p:nvPr>
            <p:ph idx="1"/>
          </p:nvPr>
        </p:nvSpPr>
        <p:spPr>
          <a:xfrm>
            <a:off x="3753802" y="509694"/>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80060" y="2678854"/>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ja-JP" altLang="en-US"/>
              <a:t>マスタ テキストの書式設定</a:t>
            </a:r>
          </a:p>
        </p:txBody>
      </p:sp>
      <p:sp>
        <p:nvSpPr>
          <p:cNvPr id="5" name="日付プレースホルダ 4"/>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0"/>
            <a:ext cx="5760720" cy="1057911"/>
          </a:xfrm>
        </p:spPr>
        <p:txBody>
          <a:bodyPr anchor="b"/>
          <a:lstStyle>
            <a:lvl1pPr algn="l">
              <a:defRPr sz="2800" b="1"/>
            </a:lvl1pPr>
          </a:lstStyle>
          <a:p>
            <a:r>
              <a:rPr lang="ja-JP" altLang="en-US"/>
              <a:t>マスタ タイトルの書式設定</a:t>
            </a:r>
          </a:p>
        </p:txBody>
      </p:sp>
      <p:sp>
        <p:nvSpPr>
          <p:cNvPr id="3" name="図プレースホルダ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ja-JP" altLang="en-US"/>
          </a:p>
        </p:txBody>
      </p:sp>
      <p:sp>
        <p:nvSpPr>
          <p:cNvPr id="4" name="テキスト プレースホルダ 3"/>
          <p:cNvSpPr>
            <a:spLocks noGrp="1"/>
          </p:cNvSpPr>
          <p:nvPr>
            <p:ph type="body" sz="half" idx="2"/>
          </p:nvPr>
        </p:nvSpPr>
        <p:spPr>
          <a:xfrm>
            <a:off x="1881902" y="10019031"/>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ja-JP" altLang="en-US"/>
              <a:t>マスタ テキストの書式設定</a:t>
            </a:r>
          </a:p>
        </p:txBody>
      </p:sp>
      <p:sp>
        <p:nvSpPr>
          <p:cNvPr id="5" name="日付プレースホルダ 4"/>
          <p:cNvSpPr>
            <a:spLocks noGrp="1"/>
          </p:cNvSpPr>
          <p:nvPr>
            <p:ph type="dt" sz="half" idx="10"/>
          </p:nvPr>
        </p:nvSpPr>
        <p:spPr/>
        <p:txBody>
          <a:bodyPr/>
          <a:lstStyle/>
          <a:p>
            <a:fld id="{DCD420D7-458A-704B-9C57-3EFCD1EEA13A}" type="datetimeFigureOut">
              <a:rPr lang="ja-JP" altLang="en-US" smtClean="0"/>
              <a:pPr/>
              <a:t>2019/7/30</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80060" y="512658"/>
            <a:ext cx="8641080" cy="2133600"/>
          </a:xfrm>
          <a:prstGeom prst="rect">
            <a:avLst/>
          </a:prstGeom>
        </p:spPr>
        <p:txBody>
          <a:bodyPr vert="horz" lIns="128016" tIns="64008" rIns="128016" bIns="64008" rtlCol="0" anchor="ctr">
            <a:normAutofit/>
          </a:bodyPr>
          <a:lstStyle/>
          <a:p>
            <a:r>
              <a:rPr lang="ja-JP" altLang="en-US"/>
              <a:t>マスタ タイトルの書式設定</a:t>
            </a:r>
          </a:p>
        </p:txBody>
      </p:sp>
      <p:sp>
        <p:nvSpPr>
          <p:cNvPr id="3" name="テキスト プレースホルダ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80060" y="11865187"/>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DCD420D7-458A-704B-9C57-3EFCD1EEA13A}" type="datetimeFigureOut">
              <a:rPr lang="ja-JP" altLang="en-US" smtClean="0"/>
              <a:pPr/>
              <a:t>2019/7/30</a:t>
            </a:fld>
            <a:endParaRPr lang="ja-JP" altLang="en-US"/>
          </a:p>
        </p:txBody>
      </p:sp>
      <p:sp>
        <p:nvSpPr>
          <p:cNvPr id="5" name="フッター プレースホルダ 4"/>
          <p:cNvSpPr>
            <a:spLocks noGrp="1"/>
          </p:cNvSpPr>
          <p:nvPr>
            <p:ph type="ftr" sz="quarter" idx="3"/>
          </p:nvPr>
        </p:nvSpPr>
        <p:spPr>
          <a:xfrm>
            <a:off x="3280410" y="11865187"/>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ja-JP" altLang="en-US"/>
          </a:p>
        </p:txBody>
      </p:sp>
      <p:sp>
        <p:nvSpPr>
          <p:cNvPr id="6" name="スライド番号プレースホルダ 5"/>
          <p:cNvSpPr>
            <a:spLocks noGrp="1"/>
          </p:cNvSpPr>
          <p:nvPr>
            <p:ph type="sldNum" sz="quarter" idx="4"/>
          </p:nvPr>
        </p:nvSpPr>
        <p:spPr>
          <a:xfrm>
            <a:off x="6880860" y="11865187"/>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486CA71A-2397-7F40-90C5-94E462F40B80}"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4008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640080" rtl="0" eaLnBrk="1" latinLnBrk="0" hangingPunct="1">
        <a:spcBef>
          <a:spcPct val="20000"/>
        </a:spcBef>
        <a:buFont typeface="Arial"/>
        <a:buChar char="•"/>
        <a:defRPr kumimoji="1" sz="4500" kern="1200">
          <a:solidFill>
            <a:schemeClr val="tx1"/>
          </a:solidFill>
          <a:latin typeface="+mn-lt"/>
          <a:ea typeface="+mn-ea"/>
          <a:cs typeface="+mn-cs"/>
        </a:defRPr>
      </a:lvl1pPr>
      <a:lvl2pPr marL="1040130" indent="-400050" algn="l" defTabSz="640080" rtl="0" eaLnBrk="1" latinLnBrk="0" hangingPunct="1">
        <a:spcBef>
          <a:spcPct val="20000"/>
        </a:spcBef>
        <a:buFont typeface="Arial"/>
        <a:buChar char="–"/>
        <a:defRPr kumimoji="1" sz="3900" kern="1200">
          <a:solidFill>
            <a:schemeClr val="tx1"/>
          </a:solidFill>
          <a:latin typeface="+mn-lt"/>
          <a:ea typeface="+mn-ea"/>
          <a:cs typeface="+mn-cs"/>
        </a:defRPr>
      </a:lvl2pPr>
      <a:lvl3pPr marL="1600200" indent="-320040" algn="l" defTabSz="640080" rtl="0" eaLnBrk="1" latinLnBrk="0" hangingPunct="1">
        <a:spcBef>
          <a:spcPct val="20000"/>
        </a:spcBef>
        <a:buFont typeface="Arial"/>
        <a:buChar char="•"/>
        <a:defRPr kumimoji="1" sz="3400" kern="1200">
          <a:solidFill>
            <a:schemeClr val="tx1"/>
          </a:solidFill>
          <a:latin typeface="+mn-lt"/>
          <a:ea typeface="+mn-ea"/>
          <a:cs typeface="+mn-cs"/>
        </a:defRPr>
      </a:lvl3pPr>
      <a:lvl4pPr marL="224028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4pPr>
      <a:lvl5pPr marL="288036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5pPr>
      <a:lvl6pPr marL="352044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6pPr>
      <a:lvl7pPr marL="416052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7pPr>
      <a:lvl8pPr marL="480060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8pPr>
      <a:lvl9pPr marL="544068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40080" rtl="0" eaLnBrk="1" latinLnBrk="0" hangingPunct="1">
        <a:defRPr kumimoji="1" sz="2500" kern="1200">
          <a:solidFill>
            <a:schemeClr val="tx1"/>
          </a:solidFill>
          <a:latin typeface="+mn-lt"/>
          <a:ea typeface="+mn-ea"/>
          <a:cs typeface="+mn-cs"/>
        </a:defRPr>
      </a:lvl1pPr>
      <a:lvl2pPr marL="640080" algn="l" defTabSz="640080" rtl="0" eaLnBrk="1" latinLnBrk="0" hangingPunct="1">
        <a:defRPr kumimoji="1" sz="2500" kern="1200">
          <a:solidFill>
            <a:schemeClr val="tx1"/>
          </a:solidFill>
          <a:latin typeface="+mn-lt"/>
          <a:ea typeface="+mn-ea"/>
          <a:cs typeface="+mn-cs"/>
        </a:defRPr>
      </a:lvl2pPr>
      <a:lvl3pPr marL="1280160" algn="l" defTabSz="640080" rtl="0" eaLnBrk="1" latinLnBrk="0" hangingPunct="1">
        <a:defRPr kumimoji="1" sz="2500" kern="1200">
          <a:solidFill>
            <a:schemeClr val="tx1"/>
          </a:solidFill>
          <a:latin typeface="+mn-lt"/>
          <a:ea typeface="+mn-ea"/>
          <a:cs typeface="+mn-cs"/>
        </a:defRPr>
      </a:lvl3pPr>
      <a:lvl4pPr marL="1920240" algn="l" defTabSz="640080" rtl="0" eaLnBrk="1" latinLnBrk="0" hangingPunct="1">
        <a:defRPr kumimoji="1" sz="2500" kern="1200">
          <a:solidFill>
            <a:schemeClr val="tx1"/>
          </a:solidFill>
          <a:latin typeface="+mn-lt"/>
          <a:ea typeface="+mn-ea"/>
          <a:cs typeface="+mn-cs"/>
        </a:defRPr>
      </a:lvl4pPr>
      <a:lvl5pPr marL="2560320" algn="l" defTabSz="640080" rtl="0" eaLnBrk="1" latinLnBrk="0" hangingPunct="1">
        <a:defRPr kumimoji="1" sz="2500" kern="1200">
          <a:solidFill>
            <a:schemeClr val="tx1"/>
          </a:solidFill>
          <a:latin typeface="+mn-lt"/>
          <a:ea typeface="+mn-ea"/>
          <a:cs typeface="+mn-cs"/>
        </a:defRPr>
      </a:lvl5pPr>
      <a:lvl6pPr marL="3200400" algn="l" defTabSz="640080" rtl="0" eaLnBrk="1" latinLnBrk="0" hangingPunct="1">
        <a:defRPr kumimoji="1" sz="2500" kern="1200">
          <a:solidFill>
            <a:schemeClr val="tx1"/>
          </a:solidFill>
          <a:latin typeface="+mn-lt"/>
          <a:ea typeface="+mn-ea"/>
          <a:cs typeface="+mn-cs"/>
        </a:defRPr>
      </a:lvl6pPr>
      <a:lvl7pPr marL="3840480" algn="l" defTabSz="640080" rtl="0" eaLnBrk="1" latinLnBrk="0" hangingPunct="1">
        <a:defRPr kumimoji="1" sz="2500" kern="1200">
          <a:solidFill>
            <a:schemeClr val="tx1"/>
          </a:solidFill>
          <a:latin typeface="+mn-lt"/>
          <a:ea typeface="+mn-ea"/>
          <a:cs typeface="+mn-cs"/>
        </a:defRPr>
      </a:lvl7pPr>
      <a:lvl8pPr marL="4480560" algn="l" defTabSz="640080" rtl="0" eaLnBrk="1" latinLnBrk="0" hangingPunct="1">
        <a:defRPr kumimoji="1" sz="2500" kern="1200">
          <a:solidFill>
            <a:schemeClr val="tx1"/>
          </a:solidFill>
          <a:latin typeface="+mn-lt"/>
          <a:ea typeface="+mn-ea"/>
          <a:cs typeface="+mn-cs"/>
        </a:defRPr>
      </a:lvl8pPr>
      <a:lvl9pPr marL="5120640" algn="l" defTabSz="64008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tamedata.web.fc2.com/index.html"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Arthur1/linguistics" TargetMode="External"/><Relationship Id="rId5" Type="http://schemas.openxmlformats.org/officeDocument/2006/relationships/image" Target="../media/image1.png"/><Relationship Id="rId4" Type="http://schemas.openxmlformats.org/officeDocument/2006/relationships/hyperlink" Target="http://j-lyric.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52300B-E342-CC42-947F-B2C2279010A7}"/>
              </a:ext>
            </a:extLst>
          </p:cNvPr>
          <p:cNvSpPr txBox="1">
            <a:spLocks/>
          </p:cNvSpPr>
          <p:nvPr/>
        </p:nvSpPr>
        <p:spPr>
          <a:xfrm>
            <a:off x="1514472" y="133622"/>
            <a:ext cx="7828918" cy="867930"/>
          </a:xfrm>
          <a:prstGeom prst="rect">
            <a:avLst/>
          </a:prstGeom>
        </p:spPr>
        <p:txBody>
          <a:bodyPr vert="horz" lIns="128016" tIns="64008" rIns="128016" bIns="64008" rtlCol="0" anchor="ctr">
            <a:normAutofit/>
          </a:bodyPr>
          <a:lstStyle>
            <a:lvl1pPr algn="ctr" defTabSz="640080" rtl="0" eaLnBrk="1" latinLnBrk="0" hangingPunct="1">
              <a:spcBef>
                <a:spcPct val="0"/>
              </a:spcBef>
              <a:buNone/>
              <a:defRPr kumimoji="1" sz="6200" kern="1200">
                <a:solidFill>
                  <a:schemeClr val="tx1"/>
                </a:solidFill>
                <a:latin typeface="+mj-lt"/>
                <a:ea typeface="+mj-ea"/>
                <a:cs typeface="+mj-cs"/>
              </a:defRPr>
            </a:lvl1pPr>
          </a:lstStyle>
          <a:p>
            <a:r>
              <a:rPr lang="ja-JP" altLang="en-US" sz="3200" b="1">
                <a:latin typeface="Hiragino Kaku Gothic Pro W6" panose="020B0300000000000000" pitchFamily="34" charset="-128"/>
                <a:ea typeface="Hiragino Kaku Gothic Pro W6" panose="020B0300000000000000" pitchFamily="34" charset="-128"/>
              </a:rPr>
              <a:t>カラオケで人気な曲の歌詞の表現特性</a:t>
            </a:r>
            <a:endParaRPr lang="ja-JP" altLang="en-US" sz="3200" b="1" dirty="0">
              <a:latin typeface="Hiragino Kaku Gothic Pro W6" panose="020B0300000000000000" pitchFamily="34" charset="-128"/>
              <a:ea typeface="Hiragino Kaku Gothic Pro W6" panose="020B0300000000000000" pitchFamily="34" charset="-128"/>
            </a:endParaRPr>
          </a:p>
        </p:txBody>
      </p:sp>
      <p:sp>
        <p:nvSpPr>
          <p:cNvPr id="3" name="テキスト ボックス 2">
            <a:extLst>
              <a:ext uri="{FF2B5EF4-FFF2-40B4-BE49-F238E27FC236}">
                <a16:creationId xmlns:a16="http://schemas.microsoft.com/office/drawing/2014/main" id="{4C4446F8-BDB2-4641-AE15-1625B322FC31}"/>
              </a:ext>
            </a:extLst>
          </p:cNvPr>
          <p:cNvSpPr txBox="1"/>
          <p:nvPr/>
        </p:nvSpPr>
        <p:spPr>
          <a:xfrm>
            <a:off x="1495738" y="840366"/>
            <a:ext cx="7843206" cy="437043"/>
          </a:xfrm>
          <a:prstGeom prst="rect">
            <a:avLst/>
          </a:prstGeom>
          <a:noFill/>
        </p:spPr>
        <p:txBody>
          <a:bodyPr wrap="square" lIns="128016" tIns="64008" rIns="128016" bIns="64008" rtlCol="0">
            <a:spAutoFit/>
          </a:bodyPr>
          <a:lstStyle/>
          <a:p>
            <a:pPr algn="ctr"/>
            <a:r>
              <a:rPr lang="ja-JP" altLang="en-US" sz="2000">
                <a:latin typeface="Hiragino Kaku Gothic Pro W3" panose="020B0300000000000000" pitchFamily="34" charset="-128"/>
                <a:ea typeface="Hiragino Kaku Gothic Pro W3" panose="020B0300000000000000" pitchFamily="34" charset="-128"/>
              </a:rPr>
              <a:t>朝倉</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一希</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東京工業大学</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工学部</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情報工学科</a:t>
            </a:r>
            <a:r>
              <a:rPr lang="en-US" altLang="ja-JP" sz="2000" dirty="0">
                <a:latin typeface="Hiragino Kaku Gothic Pro W3" panose="020B0300000000000000" pitchFamily="34" charset="-128"/>
                <a:ea typeface="Hiragino Kaku Gothic Pro W3" panose="020B0300000000000000" pitchFamily="34" charset="-128"/>
              </a:rPr>
              <a:t> 2</a:t>
            </a:r>
            <a:r>
              <a:rPr lang="ja-JP" altLang="en-US" sz="2000">
                <a:latin typeface="Hiragino Kaku Gothic Pro W3" panose="020B0300000000000000" pitchFamily="34" charset="-128"/>
                <a:ea typeface="Hiragino Kaku Gothic Pro W3" panose="020B0300000000000000" pitchFamily="34" charset="-128"/>
              </a:rPr>
              <a:t>年</a:t>
            </a:r>
            <a:endParaRPr lang="ja-JP" altLang="en-US" sz="2000" dirty="0">
              <a:latin typeface="Hiragino Kaku Gothic Pro W3" panose="020B0300000000000000" pitchFamily="34" charset="-128"/>
              <a:ea typeface="Hiragino Kaku Gothic Pro W3" panose="020B0300000000000000" pitchFamily="34" charset="-128"/>
            </a:endParaRPr>
          </a:p>
        </p:txBody>
      </p:sp>
      <p:sp>
        <p:nvSpPr>
          <p:cNvPr id="4" name="テキスト ボックス 3">
            <a:extLst>
              <a:ext uri="{FF2B5EF4-FFF2-40B4-BE49-F238E27FC236}">
                <a16:creationId xmlns:a16="http://schemas.microsoft.com/office/drawing/2014/main" id="{25E76BE9-E2BF-2A4D-9B0E-DE37724DF88C}"/>
              </a:ext>
            </a:extLst>
          </p:cNvPr>
          <p:cNvSpPr txBox="1"/>
          <p:nvPr/>
        </p:nvSpPr>
        <p:spPr>
          <a:xfrm>
            <a:off x="262256" y="1619159"/>
            <a:ext cx="4322996" cy="1791260"/>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1. </a:t>
            </a:r>
            <a:r>
              <a:rPr lang="ja-JP" altLang="en-US" sz="1800" b="1">
                <a:latin typeface="Hiragino Kaku Gothic Pro W6" panose="020B0300000000000000" pitchFamily="34" charset="-128"/>
                <a:ea typeface="Hiragino Kaku Gothic Pro W6" panose="020B0300000000000000" pitchFamily="34" charset="-128"/>
              </a:rPr>
              <a:t>はじめに</a:t>
            </a:r>
            <a:endParaRPr lang="en-US" altLang="ja-JP" sz="1800" b="1" dirty="0">
              <a:latin typeface="Hiragino Kaku Gothic Pro W6" panose="020B0300000000000000" pitchFamily="34" charset="-128"/>
              <a:ea typeface="Hiragino Kaku Gothic Pro W6" panose="020B0300000000000000" pitchFamily="34" charset="-128"/>
            </a:endParaRPr>
          </a:p>
          <a:p>
            <a:pPr algn="just"/>
            <a:r>
              <a:rPr lang="ja-JP" altLang="en-US" sz="1500">
                <a:latin typeface="Hiragino Kaku Gothic Pro W3" panose="020B0300000000000000" pitchFamily="34" charset="-128"/>
                <a:ea typeface="Hiragino Kaku Gothic Pro W3" panose="020B0300000000000000" pitchFamily="34" charset="-128"/>
              </a:rPr>
              <a:t>　歌の歌詞に出現する語彙を分析する研究はすでにいくつかなされている</a:t>
            </a:r>
            <a:r>
              <a:rPr lang="en-US" altLang="ja-JP" sz="1500" baseline="30000" dirty="0">
                <a:latin typeface="Hiragino Kaku Gothic Pro W3" panose="020B0300000000000000" pitchFamily="34" charset="-128"/>
                <a:ea typeface="Hiragino Kaku Gothic Pro W3" panose="020B0300000000000000" pitchFamily="34" charset="-128"/>
              </a:rPr>
              <a:t>[1][2]</a:t>
            </a:r>
            <a:r>
              <a:rPr lang="ja-JP" altLang="en-US" sz="1500">
                <a:latin typeface="Hiragino Kaku Gothic Pro W3" panose="020B0300000000000000" pitchFamily="34" charset="-128"/>
                <a:ea typeface="Hiragino Kaku Gothic Pro W3" panose="020B0300000000000000" pitchFamily="34" charset="-128"/>
              </a:rPr>
              <a:t>。狩歌</a:t>
            </a:r>
            <a:r>
              <a:rPr lang="en-US" altLang="ja-JP" sz="1500" baseline="30000" dirty="0">
                <a:latin typeface="Hiragino Kaku Gothic Pro W3" panose="020B0300000000000000" pitchFamily="34" charset="-128"/>
                <a:ea typeface="Hiragino Kaku Gothic Pro W3" panose="020B0300000000000000" pitchFamily="34" charset="-128"/>
              </a:rPr>
              <a:t>[3]</a:t>
            </a:r>
            <a:r>
              <a:rPr lang="ja-JP" altLang="en-US" sz="1500">
                <a:latin typeface="Hiragino Kaku Gothic Pro W3" panose="020B0300000000000000" pitchFamily="34" charset="-128"/>
                <a:ea typeface="Hiragino Kaku Gothic Pro W3" panose="020B0300000000000000" pitchFamily="34" charset="-128"/>
              </a:rPr>
              <a:t>という歌詞によく出現する語を使用したボードゲームも知られている。今回は、カラオケでよく歌われる曲の歌詞について形態素解析を行い、ヒット音楽との違いについて考察する。</a:t>
            </a:r>
            <a:endParaRPr kumimoji="1" lang="ja-JP" altLang="en-US" sz="1500" dirty="0">
              <a:latin typeface="Hiragino Kaku Gothic Pro W3" panose="020B0300000000000000" pitchFamily="34" charset="-128"/>
              <a:ea typeface="Hiragino Kaku Gothic Pro W3" panose="020B0300000000000000" pitchFamily="34" charset="-128"/>
            </a:endParaRPr>
          </a:p>
        </p:txBody>
      </p:sp>
      <p:sp>
        <p:nvSpPr>
          <p:cNvPr id="5" name="テキスト ボックス 4">
            <a:extLst>
              <a:ext uri="{FF2B5EF4-FFF2-40B4-BE49-F238E27FC236}">
                <a16:creationId xmlns:a16="http://schemas.microsoft.com/office/drawing/2014/main" id="{61B77452-F42D-BE4C-85A8-8385ADCCFA87}"/>
              </a:ext>
            </a:extLst>
          </p:cNvPr>
          <p:cNvSpPr txBox="1"/>
          <p:nvPr/>
        </p:nvSpPr>
        <p:spPr>
          <a:xfrm>
            <a:off x="5015948" y="1619159"/>
            <a:ext cx="4322996" cy="3176254"/>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4. </a:t>
            </a:r>
            <a:r>
              <a:rPr lang="ja-JP" altLang="en-US" sz="1800" b="1">
                <a:latin typeface="Hiragino Kaku Gothic Pro W6" panose="020B0300000000000000" pitchFamily="34" charset="-128"/>
                <a:ea typeface="Hiragino Kaku Gothic Pro W6" panose="020B0300000000000000" pitchFamily="34" charset="-128"/>
              </a:rPr>
              <a:t>考察</a:t>
            </a:r>
            <a:endParaRPr lang="en-US" altLang="ja-JP" sz="1800" b="1" dirty="0">
              <a:latin typeface="Hiragino Kaku Gothic Pro W6" panose="020B0300000000000000" pitchFamily="34" charset="-128"/>
              <a:ea typeface="Hiragino Kaku Gothic Pro W6" panose="020B0300000000000000" pitchFamily="34" charset="-128"/>
            </a:endParaRPr>
          </a:p>
          <a:p>
            <a:pPr algn="just"/>
            <a:r>
              <a:rPr lang="ja-JP" altLang="en-US" sz="1500">
                <a:latin typeface="Hiragino Kaku Gothic Pro W3" panose="020B0300000000000000" pitchFamily="34" charset="-128"/>
                <a:ea typeface="Hiragino Kaku Gothic Pro W3" panose="020B0300000000000000" pitchFamily="34" charset="-128"/>
              </a:rPr>
              <a:t>　図</a:t>
            </a:r>
            <a:r>
              <a:rPr lang="en-US" altLang="ja-JP" sz="1500" dirty="0">
                <a:latin typeface="Hiragino Kaku Gothic Pro W3" panose="020B0300000000000000" pitchFamily="34" charset="-128"/>
                <a:ea typeface="Hiragino Kaku Gothic Pro W3" panose="020B0300000000000000" pitchFamily="34" charset="-128"/>
              </a:rPr>
              <a:t>1</a:t>
            </a:r>
            <a:r>
              <a:rPr lang="ja-JP" altLang="en-US" sz="1500">
                <a:latin typeface="Hiragino Kaku Gothic Pro W3" panose="020B0300000000000000" pitchFamily="34" charset="-128"/>
                <a:ea typeface="Hiragino Kaku Gothic Pro W3" panose="020B0300000000000000" pitchFamily="34" charset="-128"/>
              </a:rPr>
              <a:t>より、カラオケと</a:t>
            </a:r>
            <a:r>
              <a:rPr lang="en-US" altLang="ja-JP" sz="1500" dirty="0">
                <a:latin typeface="Hiragino Kaku Gothic Pro W3" panose="020B0300000000000000" pitchFamily="34" charset="-128"/>
                <a:ea typeface="Hiragino Kaku Gothic Pro W3" panose="020B0300000000000000" pitchFamily="34" charset="-128"/>
              </a:rPr>
              <a:t>USEN</a:t>
            </a:r>
            <a:r>
              <a:rPr lang="ja-JP" altLang="en-US" sz="1500">
                <a:latin typeface="Hiragino Kaku Gothic Pro W3" panose="020B0300000000000000" pitchFamily="34" charset="-128"/>
                <a:ea typeface="Hiragino Kaku Gothic Pro W3" panose="020B0300000000000000" pitchFamily="34" charset="-128"/>
              </a:rPr>
              <a:t>における語の出現率には強い正の相関があることがわかる。両方のランキングに出現する曲も</a:t>
            </a:r>
            <a:r>
              <a:rPr lang="en-US" altLang="ja-JP" sz="1500" dirty="0">
                <a:latin typeface="Hiragino Kaku Gothic Pro W3" panose="020B0300000000000000" pitchFamily="34" charset="-128"/>
                <a:ea typeface="Hiragino Kaku Gothic Pro W3" panose="020B0300000000000000" pitchFamily="34" charset="-128"/>
              </a:rPr>
              <a:t>1</a:t>
            </a:r>
            <a:r>
              <a:rPr lang="ja-JP" altLang="en-US" sz="1500">
                <a:latin typeface="Hiragino Kaku Gothic Pro W3" panose="020B0300000000000000" pitchFamily="34" charset="-128"/>
                <a:ea typeface="Hiragino Kaku Gothic Pro W3" panose="020B0300000000000000" pitchFamily="34" charset="-128"/>
              </a:rPr>
              <a:t>割程度あるものの、全体として含まれる語に大きな違いはないと言える。また、「恋」「好き」「抱きしめる」など恋愛に関連する語が多く出現している。</a:t>
            </a:r>
            <a:endParaRPr lang="en-US" altLang="ja-JP" sz="1500" dirty="0">
              <a:latin typeface="Hiragino Kaku Gothic Pro W3" panose="020B0300000000000000" pitchFamily="34" charset="-128"/>
              <a:ea typeface="Hiragino Kaku Gothic Pro W3" panose="020B0300000000000000" pitchFamily="34" charset="-128"/>
            </a:endParaRPr>
          </a:p>
          <a:p>
            <a:pPr algn="just"/>
            <a:r>
              <a:rPr lang="ja-JP" altLang="en-US" sz="1500">
                <a:latin typeface="Hiragino Kaku Gothic Pro W3" panose="020B0300000000000000" pitchFamily="34" charset="-128"/>
                <a:ea typeface="Hiragino Kaku Gothic Pro W3" panose="020B0300000000000000" pitchFamily="34" charset="-128"/>
              </a:rPr>
              <a:t>　抽出された語には人称代名詞も多い。「俺」「僕」「お前」「あんた」という一般に男性が使う人称代名詞はカラオケの比率が低く、「あたし」「あなた」という一般に女性が使う代名詞は高い。カラオケの方が女性目線の曲が多いと言える。</a:t>
            </a:r>
            <a:endParaRPr lang="en-US" altLang="ja-JP" sz="1500" dirty="0">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9148F29D-79B6-7B47-8288-1622FFD61F1F}"/>
              </a:ext>
            </a:extLst>
          </p:cNvPr>
          <p:cNvSpPr txBox="1"/>
          <p:nvPr/>
        </p:nvSpPr>
        <p:spPr>
          <a:xfrm>
            <a:off x="262254" y="3418658"/>
            <a:ext cx="4322996" cy="2252924"/>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2. </a:t>
            </a:r>
            <a:r>
              <a:rPr lang="ja-JP" altLang="en-US" sz="1800" b="1">
                <a:latin typeface="Hiragino Kaku Gothic Pro W6" panose="020B0300000000000000" pitchFamily="34" charset="-128"/>
                <a:ea typeface="Hiragino Kaku Gothic Pro W6" panose="020B0300000000000000" pitchFamily="34" charset="-128"/>
              </a:rPr>
              <a:t>方法</a:t>
            </a:r>
            <a:endParaRPr lang="en-US" altLang="ja-JP" sz="1800" b="1" dirty="0">
              <a:latin typeface="Hiragino Kaku Gothic Pro W6" panose="020B0300000000000000" pitchFamily="34" charset="-128"/>
              <a:ea typeface="Hiragino Kaku Gothic Pro W6" panose="020B0300000000000000" pitchFamily="34" charset="-128"/>
            </a:endParaRPr>
          </a:p>
          <a:p>
            <a:pPr algn="just" latinLnBrk="1"/>
            <a:r>
              <a:rPr lang="ja-JP" altLang="en-US" sz="1500">
                <a:latin typeface="Hiragino Kaku Gothic Pro W3" panose="020B0300000000000000" pitchFamily="34" charset="-128"/>
                <a:ea typeface="Hiragino Kaku Gothic Pro W3" panose="020B0300000000000000" pitchFamily="34" charset="-128"/>
              </a:rPr>
              <a:t>　</a:t>
            </a:r>
            <a:r>
              <a:rPr lang="en-US" altLang="ja-JP" sz="1500" dirty="0">
                <a:latin typeface="Hiragino Kaku Gothic Pro W3" panose="020B0300000000000000" pitchFamily="34" charset="-128"/>
                <a:ea typeface="Hiragino Kaku Gothic Pro W3" panose="020B0300000000000000" pitchFamily="34" charset="-128"/>
              </a:rPr>
              <a:t>1980</a:t>
            </a:r>
            <a:r>
              <a:rPr lang="ja-JP" altLang="en-US" sz="1500">
                <a:latin typeface="Hiragino Kaku Gothic Pro W3" panose="020B0300000000000000" pitchFamily="34" charset="-128"/>
                <a:ea typeface="Hiragino Kaku Gothic Pro W3" panose="020B0300000000000000" pitchFamily="34" charset="-128"/>
              </a:rPr>
              <a:t>年から</a:t>
            </a:r>
            <a:r>
              <a:rPr lang="en-US" altLang="ja-JP" sz="1500" dirty="0">
                <a:latin typeface="Hiragino Kaku Gothic Pro W3" panose="020B0300000000000000" pitchFamily="34" charset="-128"/>
                <a:ea typeface="Hiragino Kaku Gothic Pro W3" panose="020B0300000000000000" pitchFamily="34" charset="-128"/>
              </a:rPr>
              <a:t>2018</a:t>
            </a:r>
            <a:r>
              <a:rPr lang="ja-JP" altLang="en-US" sz="1500">
                <a:latin typeface="Hiragino Kaku Gothic Pro W3" panose="020B0300000000000000" pitchFamily="34" charset="-128"/>
                <a:ea typeface="Hiragino Kaku Gothic Pro W3" panose="020B0300000000000000" pitchFamily="34" charset="-128"/>
              </a:rPr>
              <a:t>年までのカラオケランキング・</a:t>
            </a:r>
            <a:r>
              <a:rPr lang="en-US" altLang="ja-JP" sz="1500" dirty="0">
                <a:latin typeface="Hiragino Kaku Gothic Pro W3" panose="020B0300000000000000" pitchFamily="34" charset="-128"/>
                <a:ea typeface="Hiragino Kaku Gothic Pro W3" panose="020B0300000000000000" pitchFamily="34" charset="-128"/>
              </a:rPr>
              <a:t>USEN</a:t>
            </a:r>
            <a:r>
              <a:rPr lang="ja-JP" altLang="en-US" sz="1500">
                <a:latin typeface="Hiragino Kaku Gothic Pro W3" panose="020B0300000000000000" pitchFamily="34" charset="-128"/>
                <a:ea typeface="Hiragino Kaku Gothic Pro W3" panose="020B0300000000000000" pitchFamily="34" charset="-128"/>
              </a:rPr>
              <a:t>ランキングを「エンタメデータ</a:t>
            </a:r>
            <a:r>
              <a:rPr lang="en-US" altLang="ja-JP" sz="1500" dirty="0">
                <a:latin typeface="Hiragino Kaku Gothic Pro W3" panose="020B0300000000000000" pitchFamily="34" charset="-128"/>
                <a:ea typeface="Hiragino Kaku Gothic Pro W3" panose="020B0300000000000000" pitchFamily="34" charset="-128"/>
              </a:rPr>
              <a:t>&amp;</a:t>
            </a:r>
            <a:r>
              <a:rPr lang="ja-JP" altLang="en-US" sz="1500">
                <a:latin typeface="Hiragino Kaku Gothic Pro W3" panose="020B0300000000000000" pitchFamily="34" charset="-128"/>
                <a:ea typeface="Hiragino Kaku Gothic Pro W3" panose="020B0300000000000000" pitchFamily="34" charset="-128"/>
              </a:rPr>
              <a:t>ランキング」</a:t>
            </a:r>
            <a:r>
              <a:rPr lang="en-US" altLang="ja-JP" sz="1500" dirty="0">
                <a:latin typeface="Hiragino Kaku Gothic Pro W3" panose="020B0300000000000000" pitchFamily="34" charset="-128"/>
                <a:ea typeface="Hiragino Kaku Gothic Pro W3" panose="020B0300000000000000" pitchFamily="34" charset="-128"/>
              </a:rPr>
              <a:t>(</a:t>
            </a:r>
            <a:r>
              <a:rPr lang="en-US" altLang="ja-JP" sz="1500" dirty="0">
                <a:latin typeface="Ricty Discord" panose="020B0509020203020207" pitchFamily="49" charset="-128"/>
                <a:ea typeface="Ricty Discord" panose="020B0509020203020207" pitchFamily="49" charset="-128"/>
                <a:hlinkClick r:id="rId3"/>
              </a:rPr>
              <a:t>https://entamedata.web.fc2.com/index.html</a:t>
            </a:r>
            <a:r>
              <a:rPr lang="en-US" altLang="ja-JP" sz="1500" dirty="0">
                <a:latin typeface="Hiragino Kaku Gothic Pro W3" panose="020B0300000000000000" pitchFamily="34" charset="-128"/>
                <a:ea typeface="Hiragino Kaku Gothic Pro W3" panose="020B0300000000000000" pitchFamily="34" charset="-128"/>
              </a:rPr>
              <a:t>)</a:t>
            </a:r>
            <a:r>
              <a:rPr lang="ja-JP" altLang="en-US" sz="1500">
                <a:latin typeface="Hiragino Kaku Gothic Pro W3" panose="020B0300000000000000" pitchFamily="34" charset="-128"/>
                <a:ea typeface="Hiragino Kaku Gothic Pro W3" panose="020B0300000000000000" pitchFamily="34" charset="-128"/>
              </a:rPr>
              <a:t>より取得する。ランキングに出現した歌の歌詞を「</a:t>
            </a:r>
            <a:r>
              <a:rPr lang="en-US" altLang="ja-JP" sz="1500" dirty="0">
                <a:latin typeface="Hiragino Kaku Gothic Pro W3" panose="020B0300000000000000" pitchFamily="34" charset="-128"/>
                <a:ea typeface="Hiragino Kaku Gothic Pro W3" panose="020B0300000000000000" pitchFamily="34" charset="-128"/>
              </a:rPr>
              <a:t>J-</a:t>
            </a:r>
            <a:r>
              <a:rPr lang="en-US" altLang="ja-JP" sz="1500" dirty="0" err="1">
                <a:latin typeface="Hiragino Kaku Gothic Pro W3" panose="020B0300000000000000" pitchFamily="34" charset="-128"/>
                <a:ea typeface="Hiragino Kaku Gothic Pro W3" panose="020B0300000000000000" pitchFamily="34" charset="-128"/>
              </a:rPr>
              <a:t>Lyric.net</a:t>
            </a:r>
            <a:r>
              <a:rPr lang="ja-JP" altLang="en-US" sz="1500">
                <a:latin typeface="Hiragino Kaku Gothic Pro W3" panose="020B0300000000000000" pitchFamily="34" charset="-128"/>
                <a:ea typeface="Hiragino Kaku Gothic Pro W3" panose="020B0300000000000000" pitchFamily="34" charset="-128"/>
              </a:rPr>
              <a:t>」</a:t>
            </a:r>
            <a:r>
              <a:rPr lang="en-US" altLang="ja-JP" sz="1500" dirty="0">
                <a:latin typeface="Hiragino Kaku Gothic Pro W3" panose="020B0300000000000000" pitchFamily="34" charset="-128"/>
                <a:ea typeface="Hiragino Kaku Gothic Pro W3" panose="020B0300000000000000" pitchFamily="34" charset="-128"/>
              </a:rPr>
              <a:t>(</a:t>
            </a:r>
            <a:r>
              <a:rPr lang="en-US" altLang="ja-JP" sz="1500" dirty="0">
                <a:latin typeface="Ricty Discord" panose="020B0509020203020207" pitchFamily="49" charset="-128"/>
                <a:ea typeface="Ricty Discord" panose="020B0509020203020207" pitchFamily="49" charset="-128"/>
                <a:hlinkClick r:id="rId4"/>
              </a:rPr>
              <a:t>http://j-lyric.net/</a:t>
            </a:r>
            <a:r>
              <a:rPr lang="en-US" altLang="ja-JP" sz="1500" dirty="0">
                <a:latin typeface="Ricty Discord" panose="020B0509020203020207" pitchFamily="49" charset="-128"/>
                <a:ea typeface="Ricty Discord" panose="020B0509020203020207" pitchFamily="49" charset="-128"/>
              </a:rPr>
              <a:t>)</a:t>
            </a:r>
            <a:r>
              <a:rPr lang="ja-JP" altLang="en-US" sz="1500">
                <a:latin typeface="Hiragino Kaku Gothic Pro W3" panose="020B0300000000000000" pitchFamily="34" charset="-128"/>
                <a:ea typeface="Hiragino Kaku Gothic Pro W3" panose="020B0300000000000000" pitchFamily="34" charset="-128"/>
              </a:rPr>
              <a:t>より取得する。それらの歌詞を</a:t>
            </a:r>
            <a:r>
              <a:rPr lang="en-US" altLang="ja-JP" sz="1500" dirty="0" err="1">
                <a:latin typeface="Hiragino Kaku Gothic Pro W3" panose="020B0300000000000000" pitchFamily="34" charset="-128"/>
                <a:ea typeface="Hiragino Kaku Gothic Pro W3" panose="020B0300000000000000" pitchFamily="34" charset="-128"/>
              </a:rPr>
              <a:t>MeCab</a:t>
            </a:r>
            <a:r>
              <a:rPr lang="ja-JP" altLang="en-US" sz="1500">
                <a:latin typeface="Hiragino Kaku Gothic Pro W3" panose="020B0300000000000000" pitchFamily="34" charset="-128"/>
                <a:ea typeface="Hiragino Kaku Gothic Pro W3" panose="020B0300000000000000" pitchFamily="34" charset="-128"/>
              </a:rPr>
              <a:t>で形態素解析し、助詞などの不要語を除いた上で語彙の出現回数を数える。</a:t>
            </a:r>
            <a:endParaRPr kumimoji="1" lang="ja-JP" altLang="en-US" sz="1500" dirty="0">
              <a:latin typeface="Hiragino Kaku Gothic Pro W3" panose="020B0300000000000000" pitchFamily="34" charset="-128"/>
              <a:ea typeface="Hiragino Kaku Gothic Pro W3" panose="020B0300000000000000" pitchFamily="34" charset="-128"/>
            </a:endParaRPr>
          </a:p>
        </p:txBody>
      </p:sp>
      <p:sp>
        <p:nvSpPr>
          <p:cNvPr id="7" name="テキスト ボックス 6">
            <a:extLst>
              <a:ext uri="{FF2B5EF4-FFF2-40B4-BE49-F238E27FC236}">
                <a16:creationId xmlns:a16="http://schemas.microsoft.com/office/drawing/2014/main" id="{6D706EE5-8ABC-9246-AF22-19544323E1E9}"/>
              </a:ext>
            </a:extLst>
          </p:cNvPr>
          <p:cNvSpPr txBox="1"/>
          <p:nvPr/>
        </p:nvSpPr>
        <p:spPr>
          <a:xfrm>
            <a:off x="5015948" y="6874657"/>
            <a:ext cx="4322996" cy="1021818"/>
          </a:xfrm>
          <a:prstGeom prst="rect">
            <a:avLst/>
          </a:prstGeom>
          <a:noFill/>
        </p:spPr>
        <p:txBody>
          <a:bodyPr wrap="square" lIns="128016" tIns="64008" rIns="128016" bIns="64008" rtlCol="0">
            <a:spAutoFit/>
          </a:bodyPr>
          <a:lstStyle/>
          <a:p>
            <a:pPr algn="just"/>
            <a:r>
              <a:rPr lang="ja-JP" altLang="en-US" sz="1600" b="1">
                <a:latin typeface="Hiragino Kaku Gothic Pro W6" panose="020B0300000000000000" pitchFamily="34" charset="-128"/>
                <a:ea typeface="Hiragino Kaku Gothic Pro W6" panose="020B0300000000000000" pitchFamily="34" charset="-128"/>
              </a:rPr>
              <a:t>参考文献</a:t>
            </a:r>
            <a:endParaRPr lang="en-US" altLang="ja-JP" sz="1600" b="1" dirty="0">
              <a:latin typeface="Hiragino Kaku Gothic Pro W6" panose="020B0300000000000000" pitchFamily="34" charset="-128"/>
              <a:ea typeface="Hiragino Kaku Gothic Pro W6" panose="020B0300000000000000" pitchFamily="34" charset="-128"/>
            </a:endParaRPr>
          </a:p>
          <a:p>
            <a:pPr algn="just"/>
            <a:r>
              <a:rPr lang="en-US" altLang="ja-JP" sz="1400" dirty="0">
                <a:latin typeface="Hiragino Kaku Gothic Pro W3" panose="020B0300000000000000" pitchFamily="34" charset="-128"/>
                <a:ea typeface="Hiragino Kaku Gothic Pro W3" panose="020B0300000000000000" pitchFamily="34" charset="-128"/>
              </a:rPr>
              <a:t>[1] </a:t>
            </a:r>
            <a:r>
              <a:rPr lang="ja-JP" altLang="en-US" sz="1400">
                <a:latin typeface="Hiragino Kaku Gothic Pro W3" panose="020B0300000000000000" pitchFamily="34" charset="-128"/>
                <a:ea typeface="Hiragino Kaku Gothic Pro W3" panose="020B0300000000000000" pitchFamily="34" charset="-128"/>
              </a:rPr>
              <a:t>片山秋作</a:t>
            </a:r>
            <a:r>
              <a:rPr lang="en-US" altLang="ja-JP" sz="1400" dirty="0">
                <a:latin typeface="Hiragino Kaku Gothic Pro W3" panose="020B0300000000000000" pitchFamily="34" charset="-128"/>
                <a:ea typeface="Hiragino Kaku Gothic Pro W3" panose="020B0300000000000000" pitchFamily="34" charset="-128"/>
              </a:rPr>
              <a:t>(2010) </a:t>
            </a:r>
            <a:r>
              <a:rPr lang="ja-JP" altLang="en-US" sz="1400">
                <a:latin typeface="Hiragino Kaku Gothic Pro W3" panose="020B0300000000000000" pitchFamily="34" charset="-128"/>
                <a:ea typeface="Hiragino Kaku Gothic Pro W3" panose="020B0300000000000000" pitchFamily="34" charset="-128"/>
              </a:rPr>
              <a:t>コブクロの歌詞の表現特性</a:t>
            </a:r>
            <a:endParaRPr lang="en-US" altLang="ja-JP" sz="1400" dirty="0">
              <a:latin typeface="Hiragino Kaku Gothic Pro W3" panose="020B0300000000000000" pitchFamily="34" charset="-128"/>
              <a:ea typeface="Hiragino Kaku Gothic Pro W3" panose="020B0300000000000000" pitchFamily="34" charset="-128"/>
            </a:endParaRPr>
          </a:p>
          <a:p>
            <a:pPr algn="just"/>
            <a:r>
              <a:rPr lang="en-US" altLang="ja-JP" sz="1400" dirty="0">
                <a:latin typeface="Hiragino Kaku Gothic Pro W3" panose="020B0300000000000000" pitchFamily="34" charset="-128"/>
                <a:ea typeface="Hiragino Kaku Gothic Pro W3" panose="020B0300000000000000" pitchFamily="34" charset="-128"/>
              </a:rPr>
              <a:t>[2] </a:t>
            </a:r>
            <a:r>
              <a:rPr lang="ja-JP" altLang="en-US" sz="1400">
                <a:latin typeface="Hiragino Kaku Gothic Pro W3" panose="020B0300000000000000" pitchFamily="34" charset="-128"/>
                <a:ea typeface="Hiragino Kaku Gothic Pro W3" panose="020B0300000000000000" pitchFamily="34" charset="-128"/>
              </a:rPr>
              <a:t>左古輝人</a:t>
            </a:r>
            <a:r>
              <a:rPr lang="en-US" altLang="ja-JP" sz="1400" dirty="0">
                <a:latin typeface="Hiragino Kaku Gothic Pro W3" panose="020B0300000000000000" pitchFamily="34" charset="-128"/>
                <a:ea typeface="Hiragino Kaku Gothic Pro W3" panose="020B0300000000000000" pitchFamily="34" charset="-128"/>
              </a:rPr>
              <a:t>(2015) </a:t>
            </a:r>
            <a:r>
              <a:rPr lang="ja-JP" altLang="en-US" sz="1400">
                <a:latin typeface="Hiragino Kaku Gothic Pro W3" panose="020B0300000000000000" pitchFamily="34" charset="-128"/>
                <a:ea typeface="Hiragino Kaku Gothic Pro W3" panose="020B0300000000000000" pitchFamily="34" charset="-128"/>
              </a:rPr>
              <a:t>ヒットソング歌詞の変遷</a:t>
            </a:r>
            <a:endParaRPr lang="en-US" altLang="ja-JP" sz="1400" dirty="0">
              <a:latin typeface="Hiragino Kaku Gothic Pro W3" panose="020B0300000000000000" pitchFamily="34" charset="-128"/>
              <a:ea typeface="Hiragino Kaku Gothic Pro W3" panose="020B0300000000000000" pitchFamily="34" charset="-128"/>
            </a:endParaRPr>
          </a:p>
          <a:p>
            <a:pPr algn="just"/>
            <a:r>
              <a:rPr lang="en-US" altLang="ja-JP" sz="1400" dirty="0">
                <a:latin typeface="Hiragino Kaku Gothic Pro W3" panose="020B0300000000000000" pitchFamily="34" charset="-128"/>
                <a:ea typeface="Hiragino Kaku Gothic Pro W3" panose="020B0300000000000000" pitchFamily="34" charset="-128"/>
              </a:rPr>
              <a:t>[3] </a:t>
            </a:r>
            <a:r>
              <a:rPr lang="en-US" altLang="ja-JP" sz="1400" dirty="0" err="1">
                <a:latin typeface="Hiragino Kaku Gothic Pro W3" panose="020B0300000000000000" pitchFamily="34" charset="-128"/>
                <a:ea typeface="Hiragino Kaku Gothic Pro W3" panose="020B0300000000000000" pitchFamily="34" charset="-128"/>
              </a:rPr>
              <a:t>Xaquinel</a:t>
            </a:r>
            <a:r>
              <a:rPr lang="en-US" altLang="ja-JP" sz="1400" dirty="0">
                <a:latin typeface="Hiragino Kaku Gothic Pro W3" panose="020B0300000000000000" pitchFamily="34" charset="-128"/>
                <a:ea typeface="Hiragino Kaku Gothic Pro W3" panose="020B0300000000000000" pitchFamily="34" charset="-128"/>
              </a:rPr>
              <a:t>(2016) J-POP</a:t>
            </a:r>
            <a:r>
              <a:rPr lang="ja-JP" altLang="en-US" sz="1400">
                <a:latin typeface="Hiragino Kaku Gothic Pro W3" panose="020B0300000000000000" pitchFamily="34" charset="-128"/>
                <a:ea typeface="Hiragino Kaku Gothic Pro W3" panose="020B0300000000000000" pitchFamily="34" charset="-128"/>
              </a:rPr>
              <a:t>かるた</a:t>
            </a:r>
            <a:r>
              <a:rPr lang="en-US" altLang="ja-JP" sz="1400" dirty="0">
                <a:latin typeface="Hiragino Kaku Gothic Pro W3" panose="020B0300000000000000" pitchFamily="34" charset="-128"/>
                <a:ea typeface="Hiragino Kaku Gothic Pro W3" panose="020B0300000000000000" pitchFamily="34" charset="-128"/>
              </a:rPr>
              <a:t> </a:t>
            </a:r>
            <a:r>
              <a:rPr lang="ja-JP" altLang="en-US" sz="1400">
                <a:latin typeface="Hiragino Kaku Gothic Pro W3" panose="020B0300000000000000" pitchFamily="34" charset="-128"/>
                <a:ea typeface="Hiragino Kaku Gothic Pro W3" panose="020B0300000000000000" pitchFamily="34" charset="-128"/>
              </a:rPr>
              <a:t>狩歌</a:t>
            </a:r>
            <a:endParaRPr lang="ja-JP" altLang="en-US" sz="1400" dirty="0">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ABA77958-ED01-754D-8441-D1018FCBA7A5}"/>
              </a:ext>
            </a:extLst>
          </p:cNvPr>
          <p:cNvSpPr txBox="1"/>
          <p:nvPr/>
        </p:nvSpPr>
        <p:spPr>
          <a:xfrm>
            <a:off x="262254" y="5679821"/>
            <a:ext cx="4322996" cy="2483757"/>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3. </a:t>
            </a:r>
            <a:r>
              <a:rPr lang="ja-JP" altLang="en-US" sz="1800" b="1">
                <a:latin typeface="Hiragino Kaku Gothic Pro W6" panose="020B0300000000000000" pitchFamily="34" charset="-128"/>
                <a:ea typeface="Hiragino Kaku Gothic Pro W6" panose="020B0300000000000000" pitchFamily="34" charset="-128"/>
              </a:rPr>
              <a:t>結果</a:t>
            </a:r>
            <a:endParaRPr lang="en-US" altLang="ja-JP" sz="1800" b="1" dirty="0">
              <a:latin typeface="Hiragino Kaku Gothic Pro W6" panose="020B0300000000000000" pitchFamily="34" charset="-128"/>
              <a:ea typeface="Hiragino Kaku Gothic Pro W6" panose="020B0300000000000000" pitchFamily="34" charset="-128"/>
            </a:endParaRPr>
          </a:p>
          <a:p>
            <a:pPr algn="just" latinLnBrk="1"/>
            <a:r>
              <a:rPr lang="ja-JP" altLang="en-US" sz="1500">
                <a:latin typeface="Hiragino Kaku Gothic Pro W3" panose="020B0300000000000000" pitchFamily="34" charset="-128"/>
                <a:ea typeface="Hiragino Kaku Gothic Pro W3" panose="020B0300000000000000" pitchFamily="34" charset="-128"/>
              </a:rPr>
              <a:t>　各ランキングに登場する曲の歌詞全体について、出現数上位</a:t>
            </a:r>
            <a:r>
              <a:rPr lang="en-US" altLang="ja-JP" sz="1500" dirty="0">
                <a:latin typeface="Hiragino Kaku Gothic Pro W3" panose="020B0300000000000000" pitchFamily="34" charset="-128"/>
                <a:ea typeface="Hiragino Kaku Gothic Pro W3" panose="020B0300000000000000" pitchFamily="34" charset="-128"/>
              </a:rPr>
              <a:t>100</a:t>
            </a:r>
            <a:r>
              <a:rPr lang="ja-JP" altLang="en-US" sz="1500">
                <a:latin typeface="Hiragino Kaku Gothic Pro W3" panose="020B0300000000000000" pitchFamily="34" charset="-128"/>
                <a:ea typeface="Hiragino Kaku Gothic Pro W3" panose="020B0300000000000000" pitchFamily="34" charset="-128"/>
              </a:rPr>
              <a:t>語を抽出した。ただし、助詞や接続詞などの不要語は除外している。</a:t>
            </a:r>
            <a:r>
              <a:rPr lang="en-US" altLang="ja-JP" sz="1500" dirty="0">
                <a:latin typeface="Hiragino Kaku Gothic Pro W3" panose="020B0300000000000000" pitchFamily="34" charset="-128"/>
                <a:ea typeface="Hiragino Kaku Gothic Pro W3" panose="020B0300000000000000" pitchFamily="34" charset="-128"/>
              </a:rPr>
              <a:t>1</a:t>
            </a:r>
            <a:r>
              <a:rPr lang="ja-JP" altLang="en-US" sz="1500">
                <a:latin typeface="Hiragino Kaku Gothic Pro W3" panose="020B0300000000000000" pitchFamily="34" charset="-128"/>
                <a:ea typeface="Hiragino Kaku Gothic Pro W3" panose="020B0300000000000000" pitchFamily="34" charset="-128"/>
              </a:rPr>
              <a:t>曲あたりの語彙出現回数（以下、出現率）を散布図にしたものが図</a:t>
            </a:r>
            <a:r>
              <a:rPr lang="en-US" altLang="ja-JP" sz="1500" dirty="0">
                <a:latin typeface="Hiragino Kaku Gothic Pro W3" panose="020B0300000000000000" pitchFamily="34" charset="-128"/>
                <a:ea typeface="Hiragino Kaku Gothic Pro W3" panose="020B0300000000000000" pitchFamily="34" charset="-128"/>
              </a:rPr>
              <a:t>1</a:t>
            </a:r>
            <a:r>
              <a:rPr lang="ja-JP" altLang="en-US" sz="1500">
                <a:latin typeface="Hiragino Kaku Gothic Pro W3" panose="020B0300000000000000" pitchFamily="34" charset="-128"/>
                <a:ea typeface="Hiragino Kaku Gothic Pro W3" panose="020B0300000000000000" pitchFamily="34" charset="-128"/>
              </a:rPr>
              <a:t>である。</a:t>
            </a:r>
            <a:endParaRPr lang="en-US" altLang="ja-JP" sz="1500" dirty="0">
              <a:latin typeface="Hiragino Kaku Gothic Pro W3" panose="020B0300000000000000" pitchFamily="34" charset="-128"/>
              <a:ea typeface="Hiragino Kaku Gothic Pro W3" panose="020B0300000000000000" pitchFamily="34" charset="-128"/>
            </a:endParaRPr>
          </a:p>
          <a:p>
            <a:pPr algn="just" latinLnBrk="1"/>
            <a:r>
              <a:rPr lang="ja-JP" altLang="en-US" sz="1500">
                <a:latin typeface="Hiragino Kaku Gothic Pro W3" panose="020B0300000000000000" pitchFamily="34" charset="-128"/>
                <a:ea typeface="Hiragino Kaku Gothic Pro W3" panose="020B0300000000000000" pitchFamily="34" charset="-128"/>
              </a:rPr>
              <a:t>　</a:t>
            </a:r>
            <a:r>
              <a:rPr lang="en-US" altLang="ja-JP" sz="1500" dirty="0">
                <a:latin typeface="Hiragino Kaku Gothic Pro W3" panose="020B0300000000000000" pitchFamily="34" charset="-128"/>
                <a:ea typeface="Hiragino Kaku Gothic Pro W3" panose="020B0300000000000000" pitchFamily="34" charset="-128"/>
              </a:rPr>
              <a:t>USEN</a:t>
            </a:r>
            <a:r>
              <a:rPr lang="ja-JP" altLang="en-US" sz="1500">
                <a:latin typeface="Hiragino Kaku Gothic Pro W3" panose="020B0300000000000000" pitchFamily="34" charset="-128"/>
                <a:ea typeface="Hiragino Kaku Gothic Pro W3" panose="020B0300000000000000" pitchFamily="34" charset="-128"/>
              </a:rPr>
              <a:t>の出現率に対するカラオケの出現率の比（以下、比率）の上位および下位</a:t>
            </a:r>
            <a:r>
              <a:rPr lang="en-US" altLang="ja-JP" sz="1500" dirty="0">
                <a:latin typeface="Hiragino Kaku Gothic Pro W3" panose="020B0300000000000000" pitchFamily="34" charset="-128"/>
                <a:ea typeface="Hiragino Kaku Gothic Pro W3" panose="020B0300000000000000" pitchFamily="34" charset="-128"/>
              </a:rPr>
              <a:t>10</a:t>
            </a:r>
            <a:r>
              <a:rPr lang="ja-JP" altLang="en-US" sz="1500">
                <a:latin typeface="Hiragino Kaku Gothic Pro W3" panose="020B0300000000000000" pitchFamily="34" charset="-128"/>
                <a:ea typeface="Hiragino Kaku Gothic Pro W3" panose="020B0300000000000000" pitchFamily="34" charset="-128"/>
              </a:rPr>
              <a:t>語を表</a:t>
            </a:r>
            <a:r>
              <a:rPr lang="en-US" altLang="ja-JP" sz="1500" dirty="0">
                <a:latin typeface="Hiragino Kaku Gothic Pro W3" panose="020B0300000000000000" pitchFamily="34" charset="-128"/>
                <a:ea typeface="Hiragino Kaku Gothic Pro W3" panose="020B0300000000000000" pitchFamily="34" charset="-128"/>
              </a:rPr>
              <a:t>1</a:t>
            </a:r>
            <a:r>
              <a:rPr lang="ja-JP" altLang="en-US" sz="1500">
                <a:latin typeface="Hiragino Kaku Gothic Pro W3" panose="020B0300000000000000" pitchFamily="34" charset="-128"/>
                <a:ea typeface="Hiragino Kaku Gothic Pro W3" panose="020B0300000000000000" pitchFamily="34" charset="-128"/>
              </a:rPr>
              <a:t>にまとめた。この表に示されている語は、</a:t>
            </a:r>
            <a:r>
              <a:rPr lang="en-US" altLang="ja-JP" sz="1500" dirty="0">
                <a:latin typeface="Hiragino Kaku Gothic Pro W3" panose="020B0300000000000000" pitchFamily="34" charset="-128"/>
                <a:ea typeface="Hiragino Kaku Gothic Pro W3" panose="020B0300000000000000" pitchFamily="34" charset="-128"/>
              </a:rPr>
              <a:t>2</a:t>
            </a:r>
            <a:r>
              <a:rPr lang="ja-JP" altLang="en-US" sz="1500">
                <a:latin typeface="Hiragino Kaku Gothic Pro W3" panose="020B0300000000000000" pitchFamily="34" charset="-128"/>
                <a:ea typeface="Hiragino Kaku Gothic Pro W3" panose="020B0300000000000000" pitchFamily="34" charset="-128"/>
              </a:rPr>
              <a:t>項目間で出現率の差が大きいものである。</a:t>
            </a:r>
            <a:endParaRPr kumimoji="1" lang="ja-JP" altLang="en-US" sz="1500" dirty="0">
              <a:latin typeface="Hiragino Kaku Gothic Pro W3" panose="020B0300000000000000" pitchFamily="34" charset="-128"/>
              <a:ea typeface="Hiragino Kaku Gothic Pro W3" panose="020B0300000000000000" pitchFamily="34" charset="-128"/>
            </a:endParaRPr>
          </a:p>
        </p:txBody>
      </p:sp>
      <p:pic>
        <p:nvPicPr>
          <p:cNvPr id="9" name="図 8">
            <a:extLst>
              <a:ext uri="{FF2B5EF4-FFF2-40B4-BE49-F238E27FC236}">
                <a16:creationId xmlns:a16="http://schemas.microsoft.com/office/drawing/2014/main" id="{56AF8E9F-BDD4-9049-85F3-5EB06BE79F55}"/>
              </a:ext>
            </a:extLst>
          </p:cNvPr>
          <p:cNvPicPr>
            <a:picLocks noChangeAspect="1"/>
          </p:cNvPicPr>
          <p:nvPr/>
        </p:nvPicPr>
        <p:blipFill>
          <a:blip r:embed="rId5"/>
          <a:stretch>
            <a:fillRect/>
          </a:stretch>
        </p:blipFill>
        <p:spPr>
          <a:xfrm>
            <a:off x="170975" y="128813"/>
            <a:ext cx="1234119" cy="1246130"/>
          </a:xfrm>
          <a:prstGeom prst="rect">
            <a:avLst/>
          </a:prstGeom>
        </p:spPr>
      </p:pic>
      <p:sp>
        <p:nvSpPr>
          <p:cNvPr id="10" name="正方形/長方形 9">
            <a:extLst>
              <a:ext uri="{FF2B5EF4-FFF2-40B4-BE49-F238E27FC236}">
                <a16:creationId xmlns:a16="http://schemas.microsoft.com/office/drawing/2014/main" id="{AD8EEBE2-0F7E-904B-BBC6-9D9AEEFA2191}"/>
              </a:ext>
            </a:extLst>
          </p:cNvPr>
          <p:cNvSpPr/>
          <p:nvPr/>
        </p:nvSpPr>
        <p:spPr>
          <a:xfrm>
            <a:off x="1514472" y="142877"/>
            <a:ext cx="7843206" cy="118936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FAF1FA7-5B20-414E-A655-9C31487B97AF}"/>
              </a:ext>
            </a:extLst>
          </p:cNvPr>
          <p:cNvSpPr txBox="1"/>
          <p:nvPr/>
        </p:nvSpPr>
        <p:spPr>
          <a:xfrm>
            <a:off x="5015948" y="4795413"/>
            <a:ext cx="4322996" cy="2022092"/>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5. </a:t>
            </a:r>
            <a:r>
              <a:rPr lang="ja-JP" altLang="en-US" sz="1800" b="1">
                <a:latin typeface="Hiragino Kaku Gothic Pro W6" panose="020B0300000000000000" pitchFamily="34" charset="-128"/>
                <a:ea typeface="Hiragino Kaku Gothic Pro W6" panose="020B0300000000000000" pitchFamily="34" charset="-128"/>
              </a:rPr>
              <a:t>おわりに</a:t>
            </a:r>
            <a:endParaRPr lang="en-US" altLang="ja-JP" sz="1600" dirty="0">
              <a:latin typeface="Hiragino Kaku Gothic Pro W3" panose="020B0300000000000000" pitchFamily="34" charset="-128"/>
              <a:ea typeface="Hiragino Kaku Gothic Pro W3" panose="020B0300000000000000" pitchFamily="34" charset="-128"/>
            </a:endParaRPr>
          </a:p>
          <a:p>
            <a:pPr algn="just" latinLnBrk="1"/>
            <a:r>
              <a:rPr lang="ja-JP" altLang="en-US" sz="1500">
                <a:latin typeface="Hiragino Kaku Gothic Pro W3" panose="020B0300000000000000" pitchFamily="34" charset="-128"/>
                <a:ea typeface="Hiragino Kaku Gothic Pro W3" panose="020B0300000000000000" pitchFamily="34" charset="-128"/>
              </a:rPr>
              <a:t>　カラオケ・</a:t>
            </a:r>
            <a:r>
              <a:rPr lang="en-US" altLang="ja-JP" sz="1500" dirty="0">
                <a:latin typeface="Hiragino Kaku Gothic Pro W3" panose="020B0300000000000000" pitchFamily="34" charset="-128"/>
                <a:ea typeface="Hiragino Kaku Gothic Pro W3" panose="020B0300000000000000" pitchFamily="34" charset="-128"/>
              </a:rPr>
              <a:t>USEN</a:t>
            </a:r>
            <a:r>
              <a:rPr lang="ja-JP" altLang="en-US" sz="1500">
                <a:latin typeface="Hiragino Kaku Gothic Pro W3" panose="020B0300000000000000" pitchFamily="34" charset="-128"/>
                <a:ea typeface="Hiragino Kaku Gothic Pro W3" panose="020B0300000000000000" pitchFamily="34" charset="-128"/>
              </a:rPr>
              <a:t>ランキングの曲の歌詞に含まれる語彙の出現数を数えた結果、どちらも恋愛関連の語が多く、カラオケで歌われる歌のほうが女性目線であることが分かった。</a:t>
            </a:r>
            <a:endParaRPr lang="en-US" altLang="ja-JP" sz="1500" dirty="0">
              <a:latin typeface="Hiragino Kaku Gothic Pro W3" panose="020B0300000000000000" pitchFamily="34" charset="-128"/>
              <a:ea typeface="Hiragino Kaku Gothic Pro W3" panose="020B0300000000000000" pitchFamily="34" charset="-128"/>
            </a:endParaRPr>
          </a:p>
          <a:p>
            <a:pPr algn="just" latinLnBrk="1"/>
            <a:r>
              <a:rPr lang="ja-JP" altLang="en-US" sz="1500">
                <a:latin typeface="Hiragino Kaku Gothic Pro W3" panose="020B0300000000000000" pitchFamily="34" charset="-128"/>
                <a:ea typeface="Hiragino Kaku Gothic Pro W3" panose="020B0300000000000000" pitchFamily="34" charset="-128"/>
              </a:rPr>
              <a:t>　本解析のために作成したプログラムを</a:t>
            </a:r>
            <a:r>
              <a:rPr lang="en-US" altLang="ja-JP" sz="1500" dirty="0" err="1">
                <a:latin typeface="Hiragino Kaku Gothic Pro W3" panose="020B0300000000000000" pitchFamily="34" charset="-128"/>
                <a:ea typeface="Hiragino Kaku Gothic Pro W3" panose="020B0300000000000000" pitchFamily="34" charset="-128"/>
              </a:rPr>
              <a:t>Github</a:t>
            </a:r>
            <a:r>
              <a:rPr lang="ja-JP" altLang="en-US" sz="1500">
                <a:latin typeface="Hiragino Kaku Gothic Pro W3" panose="020B0300000000000000" pitchFamily="34" charset="-128"/>
                <a:ea typeface="Hiragino Kaku Gothic Pro W3" panose="020B0300000000000000" pitchFamily="34" charset="-128"/>
              </a:rPr>
              <a:t>にて公開している。</a:t>
            </a:r>
            <a:r>
              <a:rPr lang="en-US" altLang="ja-JP" sz="1500" dirty="0">
                <a:latin typeface="Hiragino Kaku Gothic Pro W3" panose="020B0300000000000000" pitchFamily="34" charset="-128"/>
                <a:ea typeface="Hiragino Kaku Gothic Pro W3" panose="020B0300000000000000" pitchFamily="34" charset="-128"/>
              </a:rPr>
              <a:t>(</a:t>
            </a:r>
            <a:r>
              <a:rPr lang="en-US" altLang="ja-JP" sz="1500" dirty="0">
                <a:latin typeface="Ricty Discord" panose="020B0509020203020207" pitchFamily="49" charset="-128"/>
                <a:ea typeface="Ricty Discord" panose="020B0509020203020207" pitchFamily="49" charset="-128"/>
                <a:hlinkClick r:id="rId6"/>
              </a:rPr>
              <a:t>https://github.com/Arthur1/linguistics</a:t>
            </a:r>
            <a:r>
              <a:rPr lang="en-US" altLang="ja-JP" sz="1500" dirty="0">
                <a:latin typeface="Hiragino Kaku Gothic Pro W3" panose="020B0300000000000000" pitchFamily="34" charset="-128"/>
                <a:ea typeface="Hiragino Kaku Gothic Pro W3" panose="020B0300000000000000" pitchFamily="34" charset="-128"/>
              </a:rPr>
              <a:t>)</a:t>
            </a:r>
          </a:p>
        </p:txBody>
      </p:sp>
      <p:cxnSp>
        <p:nvCxnSpPr>
          <p:cNvPr id="13" name="直線コネクタ 12">
            <a:extLst>
              <a:ext uri="{FF2B5EF4-FFF2-40B4-BE49-F238E27FC236}">
                <a16:creationId xmlns:a16="http://schemas.microsoft.com/office/drawing/2014/main" id="{695090DE-90D0-C742-A356-648D684050E2}"/>
              </a:ext>
            </a:extLst>
          </p:cNvPr>
          <p:cNvCxnSpPr>
            <a:cxnSpLocks/>
          </p:cNvCxnSpPr>
          <p:nvPr/>
        </p:nvCxnSpPr>
        <p:spPr>
          <a:xfrm>
            <a:off x="4800600" y="1623453"/>
            <a:ext cx="0" cy="668234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5" name="図 14">
            <a:extLst>
              <a:ext uri="{FF2B5EF4-FFF2-40B4-BE49-F238E27FC236}">
                <a16:creationId xmlns:a16="http://schemas.microsoft.com/office/drawing/2014/main" id="{4B11C3F5-C78C-0C44-89E8-16C718FEB937}"/>
              </a:ext>
            </a:extLst>
          </p:cNvPr>
          <p:cNvPicPr>
            <a:picLocks noChangeAspect="1"/>
          </p:cNvPicPr>
          <p:nvPr/>
        </p:nvPicPr>
        <p:blipFill>
          <a:blip r:embed="rId7"/>
          <a:srcRect/>
          <a:stretch/>
        </p:blipFill>
        <p:spPr>
          <a:xfrm>
            <a:off x="500800" y="8227869"/>
            <a:ext cx="3845905" cy="3970896"/>
          </a:xfrm>
          <a:prstGeom prst="rect">
            <a:avLst/>
          </a:prstGeom>
        </p:spPr>
      </p:pic>
      <p:sp>
        <p:nvSpPr>
          <p:cNvPr id="16" name="テキスト ボックス 15">
            <a:extLst>
              <a:ext uri="{FF2B5EF4-FFF2-40B4-BE49-F238E27FC236}">
                <a16:creationId xmlns:a16="http://schemas.microsoft.com/office/drawing/2014/main" id="{2901BD4E-68FF-7F49-A052-446C4D74462F}"/>
              </a:ext>
            </a:extLst>
          </p:cNvPr>
          <p:cNvSpPr txBox="1"/>
          <p:nvPr/>
        </p:nvSpPr>
        <p:spPr>
          <a:xfrm>
            <a:off x="262255" y="12198765"/>
            <a:ext cx="4322996" cy="344710"/>
          </a:xfrm>
          <a:prstGeom prst="rect">
            <a:avLst/>
          </a:prstGeom>
          <a:noFill/>
        </p:spPr>
        <p:txBody>
          <a:bodyPr wrap="square" lIns="128016" tIns="64008" rIns="128016" bIns="64008" rtlCol="0">
            <a:spAutoFit/>
          </a:bodyPr>
          <a:lstStyle/>
          <a:p>
            <a:pPr algn="ctr"/>
            <a:r>
              <a:rPr lang="ja-JP" altLang="en-US" sz="1400">
                <a:latin typeface="Hiragino Kaku Gothic Pro W3" panose="020B0300000000000000" pitchFamily="34" charset="-128"/>
                <a:ea typeface="Hiragino Kaku Gothic Pro W3" panose="020B0300000000000000" pitchFamily="34" charset="-128"/>
              </a:rPr>
              <a:t>図</a:t>
            </a:r>
            <a:r>
              <a:rPr lang="en-US" altLang="ja-JP" sz="1400" dirty="0">
                <a:latin typeface="Hiragino Kaku Gothic Pro W3" panose="020B0300000000000000" pitchFamily="34" charset="-128"/>
                <a:ea typeface="Hiragino Kaku Gothic Pro W3" panose="020B0300000000000000" pitchFamily="34" charset="-128"/>
              </a:rPr>
              <a:t>1: </a:t>
            </a:r>
            <a:r>
              <a:rPr lang="ja-JP" altLang="en-US" sz="1400">
                <a:latin typeface="Hiragino Kaku Gothic Pro W3" panose="020B0300000000000000" pitchFamily="34" charset="-128"/>
                <a:ea typeface="Hiragino Kaku Gothic Pro W3" panose="020B0300000000000000" pitchFamily="34" charset="-128"/>
              </a:rPr>
              <a:t>各ランキング</a:t>
            </a:r>
            <a:r>
              <a:rPr lang="en-US" altLang="ja-JP" sz="1400" dirty="0">
                <a:latin typeface="Hiragino Kaku Gothic Pro W3" panose="020B0300000000000000" pitchFamily="34" charset="-128"/>
                <a:ea typeface="Hiragino Kaku Gothic Pro W3" panose="020B0300000000000000" pitchFamily="34" charset="-128"/>
              </a:rPr>
              <a:t>100</a:t>
            </a:r>
            <a:r>
              <a:rPr lang="ja-JP" altLang="en-US" sz="1400">
                <a:latin typeface="Hiragino Kaku Gothic Pro W3" panose="020B0300000000000000" pitchFamily="34" charset="-128"/>
                <a:ea typeface="Hiragino Kaku Gothic Pro W3" panose="020B0300000000000000" pitchFamily="34" charset="-128"/>
              </a:rPr>
              <a:t>位以内の語の出現率</a:t>
            </a:r>
            <a:endParaRPr kumimoji="1" lang="ja-JP" altLang="en-US" sz="1400" dirty="0">
              <a:latin typeface="Hiragino Kaku Gothic Pro W3" panose="020B0300000000000000" pitchFamily="34" charset="-128"/>
              <a:ea typeface="Hiragino Kaku Gothic Pro W3" panose="020B0300000000000000" pitchFamily="34" charset="-128"/>
            </a:endParaRPr>
          </a:p>
        </p:txBody>
      </p:sp>
      <p:graphicFrame>
        <p:nvGraphicFramePr>
          <p:cNvPr id="17" name="表 16">
            <a:extLst>
              <a:ext uri="{FF2B5EF4-FFF2-40B4-BE49-F238E27FC236}">
                <a16:creationId xmlns:a16="http://schemas.microsoft.com/office/drawing/2014/main" id="{A078EB6A-FCE5-DD4F-A2D6-3CF1C3226E60}"/>
              </a:ext>
            </a:extLst>
          </p:cNvPr>
          <p:cNvGraphicFramePr>
            <a:graphicFrameLocks noGrp="1"/>
          </p:cNvGraphicFramePr>
          <p:nvPr>
            <p:extLst>
              <p:ext uri="{D42A27DB-BD31-4B8C-83A1-F6EECF244321}">
                <p14:modId xmlns:p14="http://schemas.microsoft.com/office/powerpoint/2010/main" val="403233118"/>
              </p:ext>
            </p:extLst>
          </p:nvPr>
        </p:nvGraphicFramePr>
        <p:xfrm>
          <a:off x="5312362" y="9185875"/>
          <a:ext cx="3730168" cy="3012890"/>
        </p:xfrm>
        <a:graphic>
          <a:graphicData uri="http://schemas.openxmlformats.org/drawingml/2006/table">
            <a:tbl>
              <a:tblPr firstRow="1" bandRow="1">
                <a:tableStyleId>{5940675A-B579-460E-94D1-54222C63F5DA}</a:tableStyleId>
              </a:tblPr>
              <a:tblGrid>
                <a:gridCol w="932542">
                  <a:extLst>
                    <a:ext uri="{9D8B030D-6E8A-4147-A177-3AD203B41FA5}">
                      <a16:colId xmlns:a16="http://schemas.microsoft.com/office/drawing/2014/main" val="3001158755"/>
                    </a:ext>
                  </a:extLst>
                </a:gridCol>
                <a:gridCol w="932542">
                  <a:extLst>
                    <a:ext uri="{9D8B030D-6E8A-4147-A177-3AD203B41FA5}">
                      <a16:colId xmlns:a16="http://schemas.microsoft.com/office/drawing/2014/main" val="241146497"/>
                    </a:ext>
                  </a:extLst>
                </a:gridCol>
                <a:gridCol w="932542">
                  <a:extLst>
                    <a:ext uri="{9D8B030D-6E8A-4147-A177-3AD203B41FA5}">
                      <a16:colId xmlns:a16="http://schemas.microsoft.com/office/drawing/2014/main" val="2270869465"/>
                    </a:ext>
                  </a:extLst>
                </a:gridCol>
                <a:gridCol w="932542">
                  <a:extLst>
                    <a:ext uri="{9D8B030D-6E8A-4147-A177-3AD203B41FA5}">
                      <a16:colId xmlns:a16="http://schemas.microsoft.com/office/drawing/2014/main" val="2046829813"/>
                    </a:ext>
                  </a:extLst>
                </a:gridCol>
              </a:tblGrid>
              <a:tr h="276143">
                <a:tc>
                  <a:txBody>
                    <a:bodyPr/>
                    <a:lstStyle/>
                    <a:p>
                      <a:pPr algn="ctr"/>
                      <a:r>
                        <a:rPr kumimoji="1" lang="ja-JP" altLang="en-US" sz="1050" b="1" i="0">
                          <a:latin typeface="Hiragino Kaku Gothic Pro W6" panose="020B0300000000000000" pitchFamily="34" charset="-128"/>
                          <a:ea typeface="Hiragino Kaku Gothic Pro W6" panose="020B0300000000000000" pitchFamily="34" charset="-128"/>
                        </a:rPr>
                        <a:t>語彙</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1050" b="1" i="0">
                          <a:latin typeface="Hiragino Kaku Gothic Pro W6" panose="020B0300000000000000" pitchFamily="34" charset="-128"/>
                          <a:ea typeface="Hiragino Kaku Gothic Pro W6" panose="020B0300000000000000" pitchFamily="34" charset="-128"/>
                        </a:rPr>
                        <a:t>比率</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1050" b="1" i="0">
                          <a:latin typeface="Hiragino Kaku Gothic Pro W6" panose="020B0300000000000000" pitchFamily="34" charset="-128"/>
                          <a:ea typeface="Hiragino Kaku Gothic Pro W6" panose="020B0300000000000000" pitchFamily="34" charset="-128"/>
                        </a:rPr>
                        <a:t>語彙</a:t>
                      </a:r>
                    </a:p>
                  </a:txBody>
                  <a:tcPr anchor="ctr"/>
                </a:tc>
                <a:tc>
                  <a:txBody>
                    <a:bodyPr/>
                    <a:lstStyle/>
                    <a:p>
                      <a:pPr algn="ctr"/>
                      <a:r>
                        <a:rPr kumimoji="1" lang="ja-JP" altLang="en-US" sz="1050" b="1" i="0">
                          <a:latin typeface="Hiragino Kaku Gothic Pro W6" panose="020B0300000000000000" pitchFamily="34" charset="-128"/>
                          <a:ea typeface="Hiragino Kaku Gothic Pro W6" panose="020B0300000000000000" pitchFamily="34" charset="-128"/>
                        </a:rPr>
                        <a:t>比率</a:t>
                      </a:r>
                    </a:p>
                  </a:txBody>
                  <a:tcPr anchor="ctr"/>
                </a:tc>
                <a:extLst>
                  <a:ext uri="{0D108BD9-81ED-4DB2-BD59-A6C34878D82A}">
                    <a16:rowId xmlns:a16="http://schemas.microsoft.com/office/drawing/2014/main" val="3390910042"/>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くりかえす</a:t>
                      </a:r>
                    </a:p>
                  </a:txBody>
                  <a:tcPr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1.3606</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キミ</a:t>
                      </a:r>
                    </a:p>
                  </a:txBody>
                  <a:tcPr anchor="ctr">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0.3268</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8288451"/>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会う</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1.3573</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お前</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0.4977</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3621948"/>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恋</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1.3143</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前</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0.6746</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2298225"/>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もっと</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1.3098</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光</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0.6817</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278144"/>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夏</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1.2553</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強い</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0.6995</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4653454"/>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想い</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1.2530</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俺</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0.7033</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703665"/>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夢</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1.2386</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ひとつ</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0.7359</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518710"/>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星</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1.2342</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変わる</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0.7382</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087896"/>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好き</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1.2157</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何</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0.7514</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8845927"/>
                  </a:ext>
                </a:extLst>
              </a:tr>
              <a:tr h="0">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遠い</a:t>
                      </a:r>
                    </a:p>
                  </a:txBody>
                  <a:tcPr anchor="ctr">
                    <a:lnT w="6350" cap="flat" cmpd="sng" algn="ctr">
                      <a:solidFill>
                        <a:schemeClr val="tx1"/>
                      </a:solidFill>
                      <a:prstDash val="solid"/>
                      <a:round/>
                      <a:headEnd type="none" w="med" len="med"/>
                      <a:tailEnd type="none" w="med" len="med"/>
                    </a:lnT>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1.1982</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明日</a:t>
                      </a:r>
                    </a:p>
                  </a:txBody>
                  <a:tcPr anchor="ctr">
                    <a:lnT w="6350" cap="flat" cmpd="sng" algn="ctr">
                      <a:solidFill>
                        <a:schemeClr val="tx1"/>
                      </a:solidFill>
                      <a:prstDash val="solid"/>
                      <a:round/>
                      <a:headEnd type="none" w="med" len="med"/>
                      <a:tailEnd type="none" w="med" len="med"/>
                    </a:lnT>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0.7568</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2022918"/>
                  </a:ext>
                </a:extLst>
              </a:tr>
            </a:tbl>
          </a:graphicData>
        </a:graphic>
      </p:graphicFrame>
      <p:sp>
        <p:nvSpPr>
          <p:cNvPr id="18" name="テキスト ボックス 17">
            <a:extLst>
              <a:ext uri="{FF2B5EF4-FFF2-40B4-BE49-F238E27FC236}">
                <a16:creationId xmlns:a16="http://schemas.microsoft.com/office/drawing/2014/main" id="{3B890CEC-1890-D144-B73E-12288A219ED6}"/>
              </a:ext>
            </a:extLst>
          </p:cNvPr>
          <p:cNvSpPr txBox="1"/>
          <p:nvPr/>
        </p:nvSpPr>
        <p:spPr>
          <a:xfrm>
            <a:off x="5034682" y="8738421"/>
            <a:ext cx="4322996" cy="344710"/>
          </a:xfrm>
          <a:prstGeom prst="rect">
            <a:avLst/>
          </a:prstGeom>
          <a:noFill/>
        </p:spPr>
        <p:txBody>
          <a:bodyPr wrap="square" lIns="128016" tIns="64008" rIns="128016" bIns="64008" rtlCol="0">
            <a:spAutoFit/>
          </a:bodyPr>
          <a:lstStyle/>
          <a:p>
            <a:pPr algn="ctr"/>
            <a:r>
              <a:rPr lang="ja-JP" altLang="en-US" sz="1400">
                <a:latin typeface="Hiragino Kaku Gothic Pro W3" panose="020B0300000000000000" pitchFamily="34" charset="-128"/>
                <a:ea typeface="Hiragino Kaku Gothic Pro W3" panose="020B0300000000000000" pitchFamily="34" charset="-128"/>
              </a:rPr>
              <a:t>表</a:t>
            </a:r>
            <a:r>
              <a:rPr lang="en-US" altLang="ja-JP" sz="1400" dirty="0">
                <a:latin typeface="Hiragino Kaku Gothic Pro W3" panose="020B0300000000000000" pitchFamily="34" charset="-128"/>
                <a:ea typeface="Hiragino Kaku Gothic Pro W3" panose="020B0300000000000000" pitchFamily="34" charset="-128"/>
              </a:rPr>
              <a:t>1: </a:t>
            </a:r>
            <a:r>
              <a:rPr lang="ja-JP" altLang="en-US" sz="1400">
                <a:latin typeface="Hiragino Kaku Gothic Pro W3" panose="020B0300000000000000" pitchFamily="34" charset="-128"/>
                <a:ea typeface="Hiragino Kaku Gothic Pro W3" panose="020B0300000000000000" pitchFamily="34" charset="-128"/>
              </a:rPr>
              <a:t>比率の上位および下位</a:t>
            </a:r>
            <a:r>
              <a:rPr lang="en-US" altLang="ja-JP" sz="1400" dirty="0">
                <a:latin typeface="Hiragino Kaku Gothic Pro W3" panose="020B0300000000000000" pitchFamily="34" charset="-128"/>
                <a:ea typeface="Hiragino Kaku Gothic Pro W3" panose="020B0300000000000000" pitchFamily="34" charset="-128"/>
              </a:rPr>
              <a:t>10</a:t>
            </a:r>
            <a:r>
              <a:rPr lang="ja-JP" altLang="en-US" sz="1400">
                <a:latin typeface="Hiragino Kaku Gothic Pro W3" panose="020B0300000000000000" pitchFamily="34" charset="-128"/>
                <a:ea typeface="Hiragino Kaku Gothic Pro W3" panose="020B0300000000000000" pitchFamily="34" charset="-128"/>
              </a:rPr>
              <a:t>語</a:t>
            </a:r>
            <a:endParaRPr kumimoji="1" lang="ja-JP" altLang="en-US" sz="1400" dirty="0">
              <a:latin typeface="Hiragino Kaku Gothic Pro W3" panose="020B0300000000000000" pitchFamily="34" charset="-128"/>
              <a:ea typeface="Hiragino Kaku Gothic Pro W3" panose="020B0300000000000000" pitchFamily="34"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9600</TotalTime>
  <Words>144</Words>
  <Application>Microsoft Macintosh PowerPoint</Application>
  <PresentationFormat>A3 297x420 mm</PresentationFormat>
  <Paragraphs>66</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Hiragino Kaku Gothic Pro W3</vt:lpstr>
      <vt:lpstr>Hiragino Kaku Gothic Pro W6</vt:lpstr>
      <vt:lpstr>Ricty Discord</vt:lpstr>
      <vt:lpstr>游ゴシック</vt:lpstr>
      <vt:lpstr>Arial</vt:lpstr>
      <vt:lpstr>Calibri</vt:lpstr>
      <vt:lpstr>Office テーマ</vt:lpstr>
      <vt:lpstr>PowerPoint プレゼンテーション</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タイトル：ポスター発表テンプレート</dc:title>
  <dc:creator>Yamagen</dc:creator>
  <cp:lastModifiedBy>T20190067833</cp:lastModifiedBy>
  <cp:revision>62</cp:revision>
  <cp:lastPrinted>2019-07-25T18:31:22Z</cp:lastPrinted>
  <dcterms:created xsi:type="dcterms:W3CDTF">2017-01-15T23:03:56Z</dcterms:created>
  <dcterms:modified xsi:type="dcterms:W3CDTF">2019-07-30T07:40:17Z</dcterms:modified>
</cp:coreProperties>
</file>