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601200" cy="12801600" type="A3"/>
  <p:notesSz cx="6858000" cy="9144000"/>
  <p:defaultTextStyle>
    <a:defPPr>
      <a:defRPr lang="ja-JP"/>
    </a:defPPr>
    <a:lvl1pPr marL="0" algn="l" defTabSz="640080" rtl="0" eaLnBrk="1" latinLnBrk="0" hangingPunct="1">
      <a:defRPr kumimoji="1" sz="2500" kern="1200">
        <a:solidFill>
          <a:schemeClr val="tx1"/>
        </a:solidFill>
        <a:latin typeface="+mn-lt"/>
        <a:ea typeface="+mn-ea"/>
        <a:cs typeface="+mn-cs"/>
      </a:defRPr>
    </a:lvl1pPr>
    <a:lvl2pPr marL="640080" algn="l" defTabSz="640080" rtl="0" eaLnBrk="1" latinLnBrk="0" hangingPunct="1">
      <a:defRPr kumimoji="1" sz="2500" kern="1200">
        <a:solidFill>
          <a:schemeClr val="tx1"/>
        </a:solidFill>
        <a:latin typeface="+mn-lt"/>
        <a:ea typeface="+mn-ea"/>
        <a:cs typeface="+mn-cs"/>
      </a:defRPr>
    </a:lvl2pPr>
    <a:lvl3pPr marL="1280160" algn="l" defTabSz="640080" rtl="0" eaLnBrk="1" latinLnBrk="0" hangingPunct="1">
      <a:defRPr kumimoji="1" sz="2500" kern="1200">
        <a:solidFill>
          <a:schemeClr val="tx1"/>
        </a:solidFill>
        <a:latin typeface="+mn-lt"/>
        <a:ea typeface="+mn-ea"/>
        <a:cs typeface="+mn-cs"/>
      </a:defRPr>
    </a:lvl3pPr>
    <a:lvl4pPr marL="1920240" algn="l" defTabSz="640080" rtl="0" eaLnBrk="1" latinLnBrk="0" hangingPunct="1">
      <a:defRPr kumimoji="1" sz="2500" kern="1200">
        <a:solidFill>
          <a:schemeClr val="tx1"/>
        </a:solidFill>
        <a:latin typeface="+mn-lt"/>
        <a:ea typeface="+mn-ea"/>
        <a:cs typeface="+mn-cs"/>
      </a:defRPr>
    </a:lvl4pPr>
    <a:lvl5pPr marL="2560320" algn="l" defTabSz="640080" rtl="0" eaLnBrk="1" latinLnBrk="0" hangingPunct="1">
      <a:defRPr kumimoji="1" sz="2500" kern="1200">
        <a:solidFill>
          <a:schemeClr val="tx1"/>
        </a:solidFill>
        <a:latin typeface="+mn-lt"/>
        <a:ea typeface="+mn-ea"/>
        <a:cs typeface="+mn-cs"/>
      </a:defRPr>
    </a:lvl5pPr>
    <a:lvl6pPr marL="3200400" algn="l" defTabSz="640080" rtl="0" eaLnBrk="1" latinLnBrk="0" hangingPunct="1">
      <a:defRPr kumimoji="1" sz="2500" kern="1200">
        <a:solidFill>
          <a:schemeClr val="tx1"/>
        </a:solidFill>
        <a:latin typeface="+mn-lt"/>
        <a:ea typeface="+mn-ea"/>
        <a:cs typeface="+mn-cs"/>
      </a:defRPr>
    </a:lvl6pPr>
    <a:lvl7pPr marL="3840480" algn="l" defTabSz="640080" rtl="0" eaLnBrk="1" latinLnBrk="0" hangingPunct="1">
      <a:defRPr kumimoji="1" sz="2500" kern="1200">
        <a:solidFill>
          <a:schemeClr val="tx1"/>
        </a:solidFill>
        <a:latin typeface="+mn-lt"/>
        <a:ea typeface="+mn-ea"/>
        <a:cs typeface="+mn-cs"/>
      </a:defRPr>
    </a:lvl7pPr>
    <a:lvl8pPr marL="4480560" algn="l" defTabSz="640080" rtl="0" eaLnBrk="1" latinLnBrk="0" hangingPunct="1">
      <a:defRPr kumimoji="1" sz="2500" kern="1200">
        <a:solidFill>
          <a:schemeClr val="tx1"/>
        </a:solidFill>
        <a:latin typeface="+mn-lt"/>
        <a:ea typeface="+mn-ea"/>
        <a:cs typeface="+mn-cs"/>
      </a:defRPr>
    </a:lvl8pPr>
    <a:lvl9pPr marL="5120640" algn="l" defTabSz="64008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p:scale>
          <a:sx n="127" d="100"/>
          <a:sy n="127" d="100"/>
        </p:scale>
        <p:origin x="1016" y="144"/>
      </p:cViewPr>
      <p:guideLst>
        <p:guide orient="horz" pos="4032"/>
        <p:guide pos="30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4"/>
            <a:ext cx="8161020" cy="2744047"/>
          </a:xfrm>
        </p:spPr>
        <p:txBody>
          <a:bodyPr/>
          <a:lstStyle/>
          <a:p>
            <a:r>
              <a:rPr lang="ja-JP" altLang="en-US"/>
              <a:t>マスタ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60870" y="512658"/>
            <a:ext cx="2160270" cy="10922847"/>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80060" y="512658"/>
            <a:ext cx="6320790" cy="10922847"/>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4"/>
            <a:ext cx="8161020" cy="2542540"/>
          </a:xfrm>
        </p:spPr>
        <p:txBody>
          <a:bodyPr anchor="t"/>
          <a:lstStyle>
            <a:lvl1pPr algn="l">
              <a:defRPr sz="5600" b="1" cap="all"/>
            </a:lvl1pPr>
          </a:lstStyle>
          <a:p>
            <a:r>
              <a:rPr lang="ja-JP" altLang="en-US"/>
              <a:t>マスタ タイトルの書式設定</a:t>
            </a:r>
          </a:p>
        </p:txBody>
      </p:sp>
      <p:sp>
        <p:nvSpPr>
          <p:cNvPr id="3" name="テキスト プレースホルダ 2"/>
          <p:cNvSpPr>
            <a:spLocks noGrp="1"/>
          </p:cNvSpPr>
          <p:nvPr>
            <p:ph type="body" idx="1"/>
          </p:nvPr>
        </p:nvSpPr>
        <p:spPr>
          <a:xfrm>
            <a:off x="758429" y="5425865"/>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ja-JP" altLang="en-US"/>
              <a:t>マスタ テキストの書式設定</a:t>
            </a:r>
          </a:p>
        </p:txBody>
      </p:sp>
      <p:sp>
        <p:nvSpPr>
          <p:cNvPr id="4" name="日付プレースホルダ 3"/>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5" name="フッター プレースホルダ 4"/>
          <p:cNvSpPr>
            <a:spLocks noGrp="1"/>
          </p:cNvSpPr>
          <p:nvPr>
            <p:ph type="ftr" sz="quarter" idx="11"/>
          </p:nvPr>
        </p:nvSpPr>
        <p:spPr/>
        <p:txBody>
          <a:bodyPr/>
          <a:lstStyle/>
          <a:p>
            <a:endParaRPr lang="ja-JP" altLang="en-US"/>
          </a:p>
        </p:txBody>
      </p:sp>
      <p:sp>
        <p:nvSpPr>
          <p:cNvPr id="6" name="スライド番号プレースホルダ 5"/>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8006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880610" y="2987041"/>
            <a:ext cx="4240530" cy="8448464"/>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4"/>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80060" y="2865544"/>
            <a:ext cx="4242197"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80060" y="4059766"/>
            <a:ext cx="4242197"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877277" y="2865544"/>
            <a:ext cx="4243864" cy="119422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877277" y="4059766"/>
            <a:ext cx="4243864" cy="7375738"/>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6"/>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8" name="フッター プレースホルダ 7"/>
          <p:cNvSpPr>
            <a:spLocks noGrp="1"/>
          </p:cNvSpPr>
          <p:nvPr>
            <p:ph type="ftr" sz="quarter" idx="11"/>
          </p:nvPr>
        </p:nvSpPr>
        <p:spPr/>
        <p:txBody>
          <a:bodyPr/>
          <a:lstStyle/>
          <a:p>
            <a:endParaRPr lang="ja-JP" altLang="en-US"/>
          </a:p>
        </p:txBody>
      </p:sp>
      <p:sp>
        <p:nvSpPr>
          <p:cNvPr id="9" name="スライド番号プレースホルダ 8"/>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付プレースホルダ 2"/>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4" name="フッター プレースホルダ 3"/>
          <p:cNvSpPr>
            <a:spLocks noGrp="1"/>
          </p:cNvSpPr>
          <p:nvPr>
            <p:ph type="ftr" sz="quarter" idx="11"/>
          </p:nvPr>
        </p:nvSpPr>
        <p:spPr/>
        <p:txBody>
          <a:bodyPr/>
          <a:lstStyle/>
          <a:p>
            <a:endParaRPr lang="ja-JP" altLang="en-US"/>
          </a:p>
        </p:txBody>
      </p:sp>
      <p:sp>
        <p:nvSpPr>
          <p:cNvPr id="5" name="スライド番号プレースホルダ 4"/>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3" name="フッター プレースホルダ 2"/>
          <p:cNvSpPr>
            <a:spLocks noGrp="1"/>
          </p:cNvSpPr>
          <p:nvPr>
            <p:ph type="ftr" sz="quarter" idx="11"/>
          </p:nvPr>
        </p:nvSpPr>
        <p:spPr/>
        <p:txBody>
          <a:bodyPr/>
          <a:lstStyle/>
          <a:p>
            <a:endParaRPr lang="ja-JP" altLang="en-US"/>
          </a:p>
        </p:txBody>
      </p:sp>
      <p:sp>
        <p:nvSpPr>
          <p:cNvPr id="4" name="スライド番号プレースホルダ 3"/>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09693"/>
            <a:ext cx="3158729" cy="2169160"/>
          </a:xfrm>
        </p:spPr>
        <p:txBody>
          <a:bodyPr anchor="b"/>
          <a:lstStyle>
            <a:lvl1pPr algn="l">
              <a:defRPr sz="2800" b="1"/>
            </a:lvl1pPr>
          </a:lstStyle>
          <a:p>
            <a:r>
              <a:rPr lang="ja-JP" altLang="en-US"/>
              <a:t>マスタ タイトルの書式設定</a:t>
            </a:r>
          </a:p>
        </p:txBody>
      </p:sp>
      <p:sp>
        <p:nvSpPr>
          <p:cNvPr id="3" name="コンテンツ プレースホルダ 2"/>
          <p:cNvSpPr>
            <a:spLocks noGrp="1"/>
          </p:cNvSpPr>
          <p:nvPr>
            <p:ph idx="1"/>
          </p:nvPr>
        </p:nvSpPr>
        <p:spPr>
          <a:xfrm>
            <a:off x="3753802" y="509694"/>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80060" y="2678854"/>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ja-JP" altLang="en-US"/>
              <a:t>マスタ テキストの書式設定</a:t>
            </a:r>
          </a:p>
        </p:txBody>
      </p:sp>
      <p:sp>
        <p:nvSpPr>
          <p:cNvPr id="5" name="日付プレースホルダ 4"/>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0"/>
            <a:ext cx="5760720" cy="1057911"/>
          </a:xfrm>
        </p:spPr>
        <p:txBody>
          <a:bodyPr anchor="b"/>
          <a:lstStyle>
            <a:lvl1pPr algn="l">
              <a:defRPr sz="2800" b="1"/>
            </a:lvl1pPr>
          </a:lstStyle>
          <a:p>
            <a:r>
              <a:rPr lang="ja-JP" altLang="en-US"/>
              <a:t>マスタ タイトルの書式設定</a:t>
            </a:r>
          </a:p>
        </p:txBody>
      </p:sp>
      <p:sp>
        <p:nvSpPr>
          <p:cNvPr id="3" name="図プレースホルダ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ja-JP" altLang="en-US"/>
          </a:p>
        </p:txBody>
      </p:sp>
      <p:sp>
        <p:nvSpPr>
          <p:cNvPr id="4" name="テキスト プレースホルダ 3"/>
          <p:cNvSpPr>
            <a:spLocks noGrp="1"/>
          </p:cNvSpPr>
          <p:nvPr>
            <p:ph type="body" sz="half" idx="2"/>
          </p:nvPr>
        </p:nvSpPr>
        <p:spPr>
          <a:xfrm>
            <a:off x="1881902" y="10019031"/>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ja-JP" altLang="en-US"/>
              <a:t>マスタ テキストの書式設定</a:t>
            </a:r>
          </a:p>
        </p:txBody>
      </p:sp>
      <p:sp>
        <p:nvSpPr>
          <p:cNvPr id="5" name="日付プレースホルダ 4"/>
          <p:cNvSpPr>
            <a:spLocks noGrp="1"/>
          </p:cNvSpPr>
          <p:nvPr>
            <p:ph type="dt" sz="half" idx="10"/>
          </p:nvPr>
        </p:nvSpPr>
        <p:spPr/>
        <p:txBody>
          <a:bodyPr/>
          <a:lstStyle/>
          <a:p>
            <a:fld id="{DCD420D7-458A-704B-9C57-3EFCD1EEA13A}" type="datetimeFigureOut">
              <a:rPr lang="ja-JP" altLang="en-US" smtClean="0"/>
              <a:pPr/>
              <a:t>2019/7/16</a:t>
            </a:fld>
            <a:endParaRPr lang="ja-JP" altLang="en-US"/>
          </a:p>
        </p:txBody>
      </p:sp>
      <p:sp>
        <p:nvSpPr>
          <p:cNvPr id="6" name="フッター プレースホルダ 5"/>
          <p:cNvSpPr>
            <a:spLocks noGrp="1"/>
          </p:cNvSpPr>
          <p:nvPr>
            <p:ph type="ftr" sz="quarter" idx="11"/>
          </p:nvPr>
        </p:nvSpPr>
        <p:spPr/>
        <p:txBody>
          <a:bodyPr/>
          <a:lstStyle/>
          <a:p>
            <a:endParaRPr lang="ja-JP" altLang="en-US"/>
          </a:p>
        </p:txBody>
      </p:sp>
      <p:sp>
        <p:nvSpPr>
          <p:cNvPr id="7" name="スライド番号プレースホルダ 6"/>
          <p:cNvSpPr>
            <a:spLocks noGrp="1"/>
          </p:cNvSpPr>
          <p:nvPr>
            <p:ph type="sldNum" sz="quarter" idx="12"/>
          </p:nvPr>
        </p:nvSpPr>
        <p:spPr/>
        <p:txBody>
          <a:bodyPr/>
          <a:lstStyle/>
          <a:p>
            <a:fld id="{486CA71A-2397-7F40-90C5-94E462F40B80}"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80060" y="512658"/>
            <a:ext cx="8641080" cy="2133600"/>
          </a:xfrm>
          <a:prstGeom prst="rect">
            <a:avLst/>
          </a:prstGeom>
        </p:spPr>
        <p:txBody>
          <a:bodyPr vert="horz" lIns="128016" tIns="64008" rIns="128016" bIns="64008" rtlCol="0" anchor="ctr">
            <a:normAutofit/>
          </a:bodyPr>
          <a:lstStyle/>
          <a:p>
            <a:r>
              <a:rPr lang="ja-JP" altLang="en-US"/>
              <a:t>マスタ タイトルの書式設定</a:t>
            </a:r>
          </a:p>
        </p:txBody>
      </p:sp>
      <p:sp>
        <p:nvSpPr>
          <p:cNvPr id="3" name="テキスト プレースホルダ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80060" y="11865187"/>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DCD420D7-458A-704B-9C57-3EFCD1EEA13A}" type="datetimeFigureOut">
              <a:rPr lang="ja-JP" altLang="en-US" smtClean="0"/>
              <a:pPr/>
              <a:t>2019/7/16</a:t>
            </a:fld>
            <a:endParaRPr lang="ja-JP" altLang="en-US"/>
          </a:p>
        </p:txBody>
      </p:sp>
      <p:sp>
        <p:nvSpPr>
          <p:cNvPr id="5" name="フッター プレースホルダ 4"/>
          <p:cNvSpPr>
            <a:spLocks noGrp="1"/>
          </p:cNvSpPr>
          <p:nvPr>
            <p:ph type="ftr" sz="quarter" idx="3"/>
          </p:nvPr>
        </p:nvSpPr>
        <p:spPr>
          <a:xfrm>
            <a:off x="3280410" y="11865187"/>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ja-JP" altLang="en-US"/>
          </a:p>
        </p:txBody>
      </p:sp>
      <p:sp>
        <p:nvSpPr>
          <p:cNvPr id="6" name="スライド番号プレースホルダ 5"/>
          <p:cNvSpPr>
            <a:spLocks noGrp="1"/>
          </p:cNvSpPr>
          <p:nvPr>
            <p:ph type="sldNum" sz="quarter" idx="4"/>
          </p:nvPr>
        </p:nvSpPr>
        <p:spPr>
          <a:xfrm>
            <a:off x="6880860" y="11865187"/>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486CA71A-2397-7F40-90C5-94E462F40B80}" type="slidenum">
              <a:rPr lang="ja-JP" altLang="en-US" smtClean="0"/>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4008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640080" rtl="0" eaLnBrk="1" latinLnBrk="0" hangingPunct="1">
        <a:spcBef>
          <a:spcPct val="20000"/>
        </a:spcBef>
        <a:buFont typeface="Arial"/>
        <a:buChar char="•"/>
        <a:defRPr kumimoji="1" sz="4500" kern="1200">
          <a:solidFill>
            <a:schemeClr val="tx1"/>
          </a:solidFill>
          <a:latin typeface="+mn-lt"/>
          <a:ea typeface="+mn-ea"/>
          <a:cs typeface="+mn-cs"/>
        </a:defRPr>
      </a:lvl1pPr>
      <a:lvl2pPr marL="1040130" indent="-400050" algn="l" defTabSz="640080" rtl="0" eaLnBrk="1" latinLnBrk="0" hangingPunct="1">
        <a:spcBef>
          <a:spcPct val="20000"/>
        </a:spcBef>
        <a:buFont typeface="Arial"/>
        <a:buChar char="–"/>
        <a:defRPr kumimoji="1" sz="3900" kern="1200">
          <a:solidFill>
            <a:schemeClr val="tx1"/>
          </a:solidFill>
          <a:latin typeface="+mn-lt"/>
          <a:ea typeface="+mn-ea"/>
          <a:cs typeface="+mn-cs"/>
        </a:defRPr>
      </a:lvl2pPr>
      <a:lvl3pPr marL="1600200" indent="-320040" algn="l" defTabSz="640080" rtl="0" eaLnBrk="1" latinLnBrk="0" hangingPunct="1">
        <a:spcBef>
          <a:spcPct val="20000"/>
        </a:spcBef>
        <a:buFont typeface="Arial"/>
        <a:buChar char="•"/>
        <a:defRPr kumimoji="1" sz="3400" kern="1200">
          <a:solidFill>
            <a:schemeClr val="tx1"/>
          </a:solidFill>
          <a:latin typeface="+mn-lt"/>
          <a:ea typeface="+mn-ea"/>
          <a:cs typeface="+mn-cs"/>
        </a:defRPr>
      </a:lvl3pPr>
      <a:lvl4pPr marL="224028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4pPr>
      <a:lvl5pPr marL="288036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5pPr>
      <a:lvl6pPr marL="352044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6pPr>
      <a:lvl7pPr marL="416052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7pPr>
      <a:lvl8pPr marL="480060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8pPr>
      <a:lvl9pPr marL="5440680" indent="-320040" algn="l" defTabSz="640080"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40080" rtl="0" eaLnBrk="1" latinLnBrk="0" hangingPunct="1">
        <a:defRPr kumimoji="1" sz="2500" kern="1200">
          <a:solidFill>
            <a:schemeClr val="tx1"/>
          </a:solidFill>
          <a:latin typeface="+mn-lt"/>
          <a:ea typeface="+mn-ea"/>
          <a:cs typeface="+mn-cs"/>
        </a:defRPr>
      </a:lvl1pPr>
      <a:lvl2pPr marL="640080" algn="l" defTabSz="640080" rtl="0" eaLnBrk="1" latinLnBrk="0" hangingPunct="1">
        <a:defRPr kumimoji="1" sz="2500" kern="1200">
          <a:solidFill>
            <a:schemeClr val="tx1"/>
          </a:solidFill>
          <a:latin typeface="+mn-lt"/>
          <a:ea typeface="+mn-ea"/>
          <a:cs typeface="+mn-cs"/>
        </a:defRPr>
      </a:lvl2pPr>
      <a:lvl3pPr marL="1280160" algn="l" defTabSz="640080" rtl="0" eaLnBrk="1" latinLnBrk="0" hangingPunct="1">
        <a:defRPr kumimoji="1" sz="2500" kern="1200">
          <a:solidFill>
            <a:schemeClr val="tx1"/>
          </a:solidFill>
          <a:latin typeface="+mn-lt"/>
          <a:ea typeface="+mn-ea"/>
          <a:cs typeface="+mn-cs"/>
        </a:defRPr>
      </a:lvl3pPr>
      <a:lvl4pPr marL="1920240" algn="l" defTabSz="640080" rtl="0" eaLnBrk="1" latinLnBrk="0" hangingPunct="1">
        <a:defRPr kumimoji="1" sz="2500" kern="1200">
          <a:solidFill>
            <a:schemeClr val="tx1"/>
          </a:solidFill>
          <a:latin typeface="+mn-lt"/>
          <a:ea typeface="+mn-ea"/>
          <a:cs typeface="+mn-cs"/>
        </a:defRPr>
      </a:lvl4pPr>
      <a:lvl5pPr marL="2560320" algn="l" defTabSz="640080" rtl="0" eaLnBrk="1" latinLnBrk="0" hangingPunct="1">
        <a:defRPr kumimoji="1" sz="2500" kern="1200">
          <a:solidFill>
            <a:schemeClr val="tx1"/>
          </a:solidFill>
          <a:latin typeface="+mn-lt"/>
          <a:ea typeface="+mn-ea"/>
          <a:cs typeface="+mn-cs"/>
        </a:defRPr>
      </a:lvl5pPr>
      <a:lvl6pPr marL="3200400" algn="l" defTabSz="640080" rtl="0" eaLnBrk="1" latinLnBrk="0" hangingPunct="1">
        <a:defRPr kumimoji="1" sz="2500" kern="1200">
          <a:solidFill>
            <a:schemeClr val="tx1"/>
          </a:solidFill>
          <a:latin typeface="+mn-lt"/>
          <a:ea typeface="+mn-ea"/>
          <a:cs typeface="+mn-cs"/>
        </a:defRPr>
      </a:lvl6pPr>
      <a:lvl7pPr marL="3840480" algn="l" defTabSz="640080" rtl="0" eaLnBrk="1" latinLnBrk="0" hangingPunct="1">
        <a:defRPr kumimoji="1" sz="2500" kern="1200">
          <a:solidFill>
            <a:schemeClr val="tx1"/>
          </a:solidFill>
          <a:latin typeface="+mn-lt"/>
          <a:ea typeface="+mn-ea"/>
          <a:cs typeface="+mn-cs"/>
        </a:defRPr>
      </a:lvl7pPr>
      <a:lvl8pPr marL="4480560" algn="l" defTabSz="640080" rtl="0" eaLnBrk="1" latinLnBrk="0" hangingPunct="1">
        <a:defRPr kumimoji="1" sz="2500" kern="1200">
          <a:solidFill>
            <a:schemeClr val="tx1"/>
          </a:solidFill>
          <a:latin typeface="+mn-lt"/>
          <a:ea typeface="+mn-ea"/>
          <a:cs typeface="+mn-cs"/>
        </a:defRPr>
      </a:lvl8pPr>
      <a:lvl9pPr marL="5120640" algn="l" defTabSz="64008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6701" y="133622"/>
            <a:ext cx="9076689" cy="1014336"/>
          </a:xfrm>
        </p:spPr>
        <p:txBody>
          <a:bodyPr>
            <a:normAutofit/>
          </a:bodyPr>
          <a:lstStyle/>
          <a:p>
            <a:r>
              <a:rPr lang="en-US" altLang="ja-JP" sz="4500" dirty="0"/>
              <a:t> </a:t>
            </a:r>
            <a:r>
              <a:rPr lang="ja-JP" altLang="en-US" sz="4500" dirty="0"/>
              <a:t>研究発表のタイトル</a:t>
            </a:r>
          </a:p>
        </p:txBody>
      </p:sp>
      <p:sp>
        <p:nvSpPr>
          <p:cNvPr id="4" name="テキスト ボックス 3"/>
          <p:cNvSpPr txBox="1"/>
          <p:nvPr/>
        </p:nvSpPr>
        <p:spPr>
          <a:xfrm>
            <a:off x="262257" y="1038788"/>
            <a:ext cx="9076688" cy="898708"/>
          </a:xfrm>
          <a:prstGeom prst="rect">
            <a:avLst/>
          </a:prstGeom>
          <a:noFill/>
        </p:spPr>
        <p:txBody>
          <a:bodyPr wrap="square" lIns="128016" tIns="64008" rIns="128016" bIns="64008" rtlCol="0">
            <a:spAutoFit/>
          </a:bodyPr>
          <a:lstStyle/>
          <a:p>
            <a:pPr algn="ctr"/>
            <a:r>
              <a:rPr lang="ja-JP" altLang="en-US" dirty="0"/>
              <a:t>名前、名前</a:t>
            </a:r>
          </a:p>
          <a:p>
            <a:pPr algn="ctr"/>
            <a:r>
              <a:rPr lang="ja-JP" altLang="en-US" dirty="0">
                <a:latin typeface="+mj-lt"/>
              </a:rPr>
              <a:t>東京工業大学</a:t>
            </a:r>
            <a:r>
              <a:rPr lang="en-US" altLang="ja-JP" dirty="0">
                <a:latin typeface="+mj-lt"/>
              </a:rPr>
              <a:t>○○</a:t>
            </a:r>
            <a:r>
              <a:rPr lang="ja-JP" altLang="en-US" dirty="0">
                <a:latin typeface="+mj-lt"/>
              </a:rPr>
              <a:t>学院</a:t>
            </a:r>
            <a:endParaRPr kumimoji="1" lang="ja-JP" altLang="en-US" dirty="0">
              <a:latin typeface="+mj-lt"/>
            </a:endParaRPr>
          </a:p>
        </p:txBody>
      </p:sp>
      <p:sp>
        <p:nvSpPr>
          <p:cNvPr id="5" name="テキスト ボックス 4"/>
          <p:cNvSpPr txBox="1"/>
          <p:nvPr/>
        </p:nvSpPr>
        <p:spPr>
          <a:xfrm>
            <a:off x="502315" y="1937496"/>
            <a:ext cx="2892450" cy="513987"/>
          </a:xfrm>
          <a:prstGeom prst="rect">
            <a:avLst/>
          </a:prstGeom>
          <a:noFill/>
        </p:spPr>
        <p:txBody>
          <a:bodyPr wrap="square" lIns="128016" tIns="64008" rIns="128016" bIns="64008" rtlCol="0">
            <a:spAutoFit/>
          </a:bodyPr>
          <a:lstStyle/>
          <a:p>
            <a:r>
              <a:rPr lang="ja-JP" altLang="en-US" dirty="0">
                <a:latin typeface="+mj-lt"/>
              </a:rPr>
              <a:t>１．はじめに</a:t>
            </a:r>
            <a:endParaRPr kumimoji="1" lang="ja-JP" altLang="en-US" dirty="0">
              <a:latin typeface="+mj-lt"/>
            </a:endParaRPr>
          </a:p>
        </p:txBody>
      </p:sp>
      <p:sp>
        <p:nvSpPr>
          <p:cNvPr id="6" name="テキスト ボックス 5"/>
          <p:cNvSpPr txBox="1"/>
          <p:nvPr/>
        </p:nvSpPr>
        <p:spPr>
          <a:xfrm>
            <a:off x="721876" y="4937318"/>
            <a:ext cx="1409065" cy="513987"/>
          </a:xfrm>
          <a:prstGeom prst="rect">
            <a:avLst/>
          </a:prstGeom>
          <a:noFill/>
        </p:spPr>
        <p:txBody>
          <a:bodyPr wrap="square" lIns="128016" tIns="64008" rIns="128016" bIns="64008" rtlCol="0">
            <a:spAutoFit/>
          </a:bodyPr>
          <a:lstStyle/>
          <a:p>
            <a:r>
              <a:rPr lang="ja-JP" altLang="en-US" dirty="0">
                <a:latin typeface="+mj-lt"/>
              </a:rPr>
              <a:t>２．方法</a:t>
            </a:r>
            <a:endParaRPr kumimoji="1" lang="ja-JP" altLang="en-US" dirty="0">
              <a:latin typeface="+mj-lt"/>
            </a:endParaRPr>
          </a:p>
        </p:txBody>
      </p:sp>
      <p:sp>
        <p:nvSpPr>
          <p:cNvPr id="13" name="正方形/長方形 12"/>
          <p:cNvSpPr/>
          <p:nvPr/>
        </p:nvSpPr>
        <p:spPr>
          <a:xfrm>
            <a:off x="721876" y="2499373"/>
            <a:ext cx="3900135" cy="2190170"/>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128016" tIns="64008" rIns="128016" bIns="64008" rtlCol="0" anchor="ctr"/>
          <a:lstStyle/>
          <a:p>
            <a:pPr algn="ctr"/>
            <a:endParaRPr kumimoji="1" lang="ja-JP" altLang="en-US" dirty="0"/>
          </a:p>
        </p:txBody>
      </p:sp>
      <p:sp>
        <p:nvSpPr>
          <p:cNvPr id="14" name="テキスト ボックス 13"/>
          <p:cNvSpPr txBox="1"/>
          <p:nvPr/>
        </p:nvSpPr>
        <p:spPr>
          <a:xfrm>
            <a:off x="721876" y="2523798"/>
            <a:ext cx="3560969" cy="513987"/>
          </a:xfrm>
          <a:prstGeom prst="rect">
            <a:avLst/>
          </a:prstGeom>
        </p:spPr>
        <p:style>
          <a:lnRef idx="1">
            <a:schemeClr val="accent1"/>
          </a:lnRef>
          <a:fillRef idx="2">
            <a:schemeClr val="accent1"/>
          </a:fillRef>
          <a:effectRef idx="1">
            <a:schemeClr val="accent1"/>
          </a:effectRef>
          <a:fontRef idx="minor">
            <a:schemeClr val="dk1"/>
          </a:fontRef>
        </p:style>
        <p:txBody>
          <a:bodyPr wrap="none" lIns="128016" tIns="64008" rIns="128016" bIns="64008" rtlCol="0">
            <a:spAutoFit/>
          </a:bodyPr>
          <a:lstStyle/>
          <a:p>
            <a:r>
              <a:rPr kumimoji="1" lang="ja-JP" altLang="en-US" dirty="0"/>
              <a:t>問題点とやることを書く。</a:t>
            </a:r>
          </a:p>
        </p:txBody>
      </p:sp>
      <p:sp>
        <p:nvSpPr>
          <p:cNvPr id="16" name="テキスト ボックス 15"/>
          <p:cNvSpPr txBox="1"/>
          <p:nvPr/>
        </p:nvSpPr>
        <p:spPr>
          <a:xfrm>
            <a:off x="721875" y="5485073"/>
            <a:ext cx="3900135" cy="513987"/>
          </a:xfrm>
          <a:prstGeom prst="rect">
            <a:avLst/>
          </a:prstGeom>
        </p:spPr>
        <p:style>
          <a:lnRef idx="1">
            <a:schemeClr val="accent1"/>
          </a:lnRef>
          <a:fillRef idx="2">
            <a:schemeClr val="accent1"/>
          </a:fillRef>
          <a:effectRef idx="1">
            <a:schemeClr val="accent1"/>
          </a:effectRef>
          <a:fontRef idx="minor">
            <a:schemeClr val="dk1"/>
          </a:fontRef>
        </p:style>
        <p:txBody>
          <a:bodyPr wrap="square" lIns="128016" tIns="64008" rIns="128016" bIns="64008" rtlCol="0">
            <a:spAutoFit/>
          </a:bodyPr>
          <a:lstStyle/>
          <a:p>
            <a:r>
              <a:rPr kumimoji="1" lang="ja-JP" altLang="en-US" dirty="0"/>
              <a:t>明らかにする方法を明解に</a:t>
            </a:r>
            <a:r>
              <a:rPr lang="ja-JP" altLang="en-US" dirty="0"/>
              <a:t>。</a:t>
            </a:r>
            <a:endParaRPr kumimoji="1" lang="en-US" altLang="ja-JP" dirty="0"/>
          </a:p>
        </p:txBody>
      </p:sp>
      <p:sp>
        <p:nvSpPr>
          <p:cNvPr id="18" name="テキスト ボックス 17"/>
          <p:cNvSpPr txBox="1"/>
          <p:nvPr/>
        </p:nvSpPr>
        <p:spPr>
          <a:xfrm>
            <a:off x="1068416" y="3468307"/>
            <a:ext cx="7567877" cy="898708"/>
          </a:xfrm>
          <a:prstGeom prst="rect">
            <a:avLst/>
          </a:prstGeom>
        </p:spPr>
        <p:style>
          <a:lnRef idx="1">
            <a:schemeClr val="accent2"/>
          </a:lnRef>
          <a:fillRef idx="2">
            <a:schemeClr val="accent2"/>
          </a:fillRef>
          <a:effectRef idx="1">
            <a:schemeClr val="accent2"/>
          </a:effectRef>
          <a:fontRef idx="minor">
            <a:schemeClr val="dk1"/>
          </a:fontRef>
        </p:style>
        <p:txBody>
          <a:bodyPr wrap="square" lIns="128016" tIns="64008" rIns="128016" bIns="64008" rtlCol="0">
            <a:spAutoFit/>
          </a:bodyPr>
          <a:lstStyle/>
          <a:p>
            <a:r>
              <a:rPr kumimoji="1" lang="ja-JP" altLang="en-US" dirty="0"/>
              <a:t>ポスターの作り方：　</a:t>
            </a:r>
            <a:r>
              <a:rPr lang="en-US" altLang="ja-JP" dirty="0"/>
              <a:t>A3</a:t>
            </a:r>
            <a:r>
              <a:rPr lang="ja-JP" altLang="en-US" dirty="0"/>
              <a:t>でプリントアウトし、ダンボールなど硬めの紙に貼り付けてできあがり。</a:t>
            </a:r>
            <a:endParaRPr lang="en-US" altLang="ja-JP" dirty="0"/>
          </a:p>
        </p:txBody>
      </p:sp>
      <p:sp>
        <p:nvSpPr>
          <p:cNvPr id="11" name="正方形/長方形 10"/>
          <p:cNvSpPr/>
          <p:nvPr/>
        </p:nvSpPr>
        <p:spPr>
          <a:xfrm>
            <a:off x="727738" y="5485073"/>
            <a:ext cx="3900135" cy="2190170"/>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128016" tIns="64008" rIns="128016" bIns="64008" rtlCol="0" anchor="ctr"/>
          <a:lstStyle/>
          <a:p>
            <a:pPr algn="ctr"/>
            <a:endParaRPr kumimoji="1" lang="ja-JP" altLang="en-US" dirty="0"/>
          </a:p>
        </p:txBody>
      </p:sp>
      <p:sp>
        <p:nvSpPr>
          <p:cNvPr id="12" name="テキスト ボックス 11"/>
          <p:cNvSpPr txBox="1"/>
          <p:nvPr/>
        </p:nvSpPr>
        <p:spPr>
          <a:xfrm>
            <a:off x="4983049" y="1919518"/>
            <a:ext cx="1409065" cy="513987"/>
          </a:xfrm>
          <a:prstGeom prst="rect">
            <a:avLst/>
          </a:prstGeom>
          <a:noFill/>
        </p:spPr>
        <p:txBody>
          <a:bodyPr wrap="square" lIns="128016" tIns="64008" rIns="128016" bIns="64008" rtlCol="0">
            <a:spAutoFit/>
          </a:bodyPr>
          <a:lstStyle/>
          <a:p>
            <a:r>
              <a:rPr kumimoji="1" lang="ja-JP" altLang="en-US" dirty="0">
                <a:latin typeface="+mj-lt"/>
              </a:rPr>
              <a:t>４．考察</a:t>
            </a:r>
          </a:p>
        </p:txBody>
      </p:sp>
      <p:sp>
        <p:nvSpPr>
          <p:cNvPr id="17" name="テキスト ボックス 16"/>
          <p:cNvSpPr txBox="1"/>
          <p:nvPr/>
        </p:nvSpPr>
        <p:spPr>
          <a:xfrm>
            <a:off x="709357" y="7724093"/>
            <a:ext cx="1409065" cy="513987"/>
          </a:xfrm>
          <a:prstGeom prst="rect">
            <a:avLst/>
          </a:prstGeom>
          <a:noFill/>
        </p:spPr>
        <p:txBody>
          <a:bodyPr wrap="square" lIns="128016" tIns="64008" rIns="128016" bIns="64008" rtlCol="0">
            <a:spAutoFit/>
          </a:bodyPr>
          <a:lstStyle/>
          <a:p>
            <a:r>
              <a:rPr kumimoji="1" lang="ja-JP" altLang="en-US" dirty="0">
                <a:latin typeface="+mj-lt"/>
              </a:rPr>
              <a:t>３．結果</a:t>
            </a:r>
          </a:p>
        </p:txBody>
      </p:sp>
      <p:sp>
        <p:nvSpPr>
          <p:cNvPr id="19" name="テキスト ボックス 18"/>
          <p:cNvSpPr txBox="1"/>
          <p:nvPr/>
        </p:nvSpPr>
        <p:spPr>
          <a:xfrm>
            <a:off x="5080741" y="8682258"/>
            <a:ext cx="3964496" cy="960263"/>
          </a:xfrm>
          <a:prstGeom prst="rect">
            <a:avLst/>
          </a:prstGeom>
          <a:noFill/>
        </p:spPr>
        <p:txBody>
          <a:bodyPr wrap="square" lIns="128016" tIns="64008" rIns="128016" bIns="64008" rtlCol="0">
            <a:spAutoFit/>
          </a:bodyPr>
          <a:lstStyle/>
          <a:p>
            <a:r>
              <a:rPr lang="ja-JP" altLang="en-US" sz="2000" dirty="0">
                <a:latin typeface="+mj-lt"/>
              </a:rPr>
              <a:t>文献：　刈干野作（</a:t>
            </a:r>
            <a:r>
              <a:rPr lang="en-US" altLang="ja-JP" sz="2000" dirty="0">
                <a:latin typeface="+mj-lt"/>
              </a:rPr>
              <a:t>2011</a:t>
            </a:r>
            <a:r>
              <a:rPr lang="ja-JP" altLang="en-US" sz="2000" dirty="0">
                <a:latin typeface="+mj-lt"/>
              </a:rPr>
              <a:t>）日本語補語の諸相</a:t>
            </a:r>
            <a:r>
              <a:rPr lang="en-US" altLang="ja-JP" sz="2000" dirty="0">
                <a:latin typeface="+mj-lt"/>
              </a:rPr>
              <a:t> </a:t>
            </a:r>
            <a:r>
              <a:rPr lang="ja-JP" altLang="en-US" sz="2000" dirty="0">
                <a:latin typeface="+mj-lt"/>
              </a:rPr>
              <a:t>くろしろ出版</a:t>
            </a:r>
            <a:r>
              <a:rPr lang="en-US" altLang="ja-JP" sz="2000" dirty="0">
                <a:latin typeface="+mj-lt"/>
              </a:rPr>
              <a:t>.</a:t>
            </a:r>
          </a:p>
          <a:p>
            <a:r>
              <a:rPr lang="ja-JP" altLang="en-US" sz="1400" dirty="0">
                <a:latin typeface="+mj-lt"/>
              </a:rPr>
              <a:t>必ず文献を付ける。</a:t>
            </a:r>
            <a:r>
              <a:rPr lang="en-US" altLang="ja-JP" sz="1400" dirty="0">
                <a:latin typeface="+mj-lt"/>
              </a:rPr>
              <a:t>Google Scholar</a:t>
            </a:r>
            <a:r>
              <a:rPr lang="ja-JP" altLang="en-US" sz="1400" dirty="0">
                <a:latin typeface="+mj-lt"/>
              </a:rPr>
              <a:t>で調べると良い。</a:t>
            </a:r>
            <a:endParaRPr kumimoji="1" lang="ja-JP" altLang="en-US" sz="1400" dirty="0">
              <a:latin typeface="+mj-lt"/>
            </a:endParaRPr>
          </a:p>
        </p:txBody>
      </p:sp>
      <p:sp>
        <p:nvSpPr>
          <p:cNvPr id="20" name="テキスト ボックス 19"/>
          <p:cNvSpPr txBox="1"/>
          <p:nvPr/>
        </p:nvSpPr>
        <p:spPr>
          <a:xfrm>
            <a:off x="5058495" y="6007370"/>
            <a:ext cx="2512563" cy="513987"/>
          </a:xfrm>
          <a:prstGeom prst="rect">
            <a:avLst/>
          </a:prstGeom>
          <a:noFill/>
        </p:spPr>
        <p:txBody>
          <a:bodyPr wrap="square" lIns="128016" tIns="64008" rIns="128016" bIns="64008" rtlCol="0">
            <a:spAutoFit/>
          </a:bodyPr>
          <a:lstStyle/>
          <a:p>
            <a:r>
              <a:rPr lang="ja-JP" altLang="en-US" dirty="0">
                <a:latin typeface="+mj-lt"/>
              </a:rPr>
              <a:t>５．おわりに</a:t>
            </a:r>
            <a:endParaRPr kumimoji="1" lang="ja-JP" altLang="en-US" dirty="0">
              <a:latin typeface="+mj-lt"/>
            </a:endParaRPr>
          </a:p>
        </p:txBody>
      </p:sp>
      <p:sp>
        <p:nvSpPr>
          <p:cNvPr id="21" name="テキスト ボックス 20"/>
          <p:cNvSpPr txBox="1"/>
          <p:nvPr/>
        </p:nvSpPr>
        <p:spPr>
          <a:xfrm>
            <a:off x="818517" y="11911764"/>
            <a:ext cx="3809356" cy="437043"/>
          </a:xfrm>
          <a:prstGeom prst="rect">
            <a:avLst/>
          </a:prstGeom>
          <a:noFill/>
        </p:spPr>
        <p:txBody>
          <a:bodyPr wrap="square" lIns="128016" tIns="64008" rIns="128016" bIns="64008" rtlCol="0">
            <a:spAutoFit/>
          </a:bodyPr>
          <a:lstStyle/>
          <a:p>
            <a:pPr algn="ctr"/>
            <a:r>
              <a:rPr kumimoji="1" lang="ja-JP" altLang="en-US" sz="2000" dirty="0">
                <a:latin typeface="+mj-lt"/>
              </a:rPr>
              <a:t>図１：　図のタイトルを下につける</a:t>
            </a:r>
          </a:p>
        </p:txBody>
      </p:sp>
      <p:sp>
        <p:nvSpPr>
          <p:cNvPr id="22" name="直方体 21"/>
          <p:cNvSpPr/>
          <p:nvPr/>
        </p:nvSpPr>
        <p:spPr>
          <a:xfrm>
            <a:off x="2130941" y="10781829"/>
            <a:ext cx="1085271" cy="899119"/>
          </a:xfrm>
          <a:prstGeom prst="cube">
            <a:avLst/>
          </a:prstGeom>
        </p:spPr>
        <p:style>
          <a:lnRef idx="1">
            <a:schemeClr val="accent1"/>
          </a:lnRef>
          <a:fillRef idx="3">
            <a:schemeClr val="accent1"/>
          </a:fillRef>
          <a:effectRef idx="2">
            <a:schemeClr val="accent1"/>
          </a:effectRef>
          <a:fontRef idx="minor">
            <a:schemeClr val="lt1"/>
          </a:fontRef>
        </p:style>
        <p:txBody>
          <a:bodyPr lIns="128016" tIns="64008" rIns="128016" bIns="64008" rtlCol="0" anchor="ctr"/>
          <a:lstStyle/>
          <a:p>
            <a:pPr algn="ctr"/>
            <a:endParaRPr kumimoji="1" lang="ja-JP" altLang="en-US"/>
          </a:p>
        </p:txBody>
      </p:sp>
      <p:sp>
        <p:nvSpPr>
          <p:cNvPr id="23" name="テキスト ボックス 22"/>
          <p:cNvSpPr txBox="1"/>
          <p:nvPr/>
        </p:nvSpPr>
        <p:spPr>
          <a:xfrm>
            <a:off x="5138188" y="9907059"/>
            <a:ext cx="3809356" cy="437043"/>
          </a:xfrm>
          <a:prstGeom prst="rect">
            <a:avLst/>
          </a:prstGeom>
          <a:noFill/>
        </p:spPr>
        <p:txBody>
          <a:bodyPr wrap="square" lIns="128016" tIns="64008" rIns="128016" bIns="64008" rtlCol="0">
            <a:spAutoFit/>
          </a:bodyPr>
          <a:lstStyle/>
          <a:p>
            <a:pPr algn="ctr"/>
            <a:r>
              <a:rPr lang="ja-JP" altLang="en-US" sz="2000" dirty="0">
                <a:latin typeface="+mj-lt"/>
              </a:rPr>
              <a:t>表</a:t>
            </a:r>
            <a:r>
              <a:rPr kumimoji="1" lang="ja-JP" altLang="en-US" sz="2000" dirty="0">
                <a:latin typeface="+mj-lt"/>
              </a:rPr>
              <a:t>１：　表のタイトルは上につける</a:t>
            </a:r>
          </a:p>
        </p:txBody>
      </p:sp>
      <p:graphicFrame>
        <p:nvGraphicFramePr>
          <p:cNvPr id="24" name="表 23"/>
          <p:cNvGraphicFramePr>
            <a:graphicFrameLocks noGrp="1"/>
          </p:cNvGraphicFramePr>
          <p:nvPr/>
        </p:nvGraphicFramePr>
        <p:xfrm>
          <a:off x="5235880" y="10366616"/>
          <a:ext cx="3809356" cy="2396222"/>
        </p:xfrm>
        <a:graphic>
          <a:graphicData uri="http://schemas.openxmlformats.org/drawingml/2006/table">
            <a:tbl>
              <a:tblPr firstRow="1" bandRow="1">
                <a:tableStyleId>{5C22544A-7EE6-4342-B048-85BDC9FD1C3A}</a:tableStyleId>
              </a:tblPr>
              <a:tblGrid>
                <a:gridCol w="1841232">
                  <a:extLst>
                    <a:ext uri="{9D8B030D-6E8A-4147-A177-3AD203B41FA5}">
                      <a16:colId xmlns:a16="http://schemas.microsoft.com/office/drawing/2014/main" val="20000"/>
                    </a:ext>
                  </a:extLst>
                </a:gridCol>
                <a:gridCol w="1016974">
                  <a:extLst>
                    <a:ext uri="{9D8B030D-6E8A-4147-A177-3AD203B41FA5}">
                      <a16:colId xmlns:a16="http://schemas.microsoft.com/office/drawing/2014/main" val="20001"/>
                    </a:ext>
                  </a:extLst>
                </a:gridCol>
                <a:gridCol w="951150">
                  <a:extLst>
                    <a:ext uri="{9D8B030D-6E8A-4147-A177-3AD203B41FA5}">
                      <a16:colId xmlns:a16="http://schemas.microsoft.com/office/drawing/2014/main" val="20002"/>
                    </a:ext>
                  </a:extLst>
                </a:gridCol>
              </a:tblGrid>
              <a:tr h="607973">
                <a:tc>
                  <a:txBody>
                    <a:bodyPr/>
                    <a:lstStyle/>
                    <a:p>
                      <a:r>
                        <a:rPr kumimoji="1" lang="ja-JP" altLang="en-US" sz="2000" dirty="0">
                          <a:solidFill>
                            <a:schemeClr val="tx1"/>
                          </a:solidFill>
                        </a:rPr>
                        <a:t>言語</a:t>
                      </a:r>
                    </a:p>
                  </a:txBody>
                  <a:tcPr marL="96012" marR="96012" marT="85344" marB="85344">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solidFill>
                            <a:schemeClr val="tx1"/>
                          </a:solidFill>
                        </a:rPr>
                        <a:t>単語数</a:t>
                      </a:r>
                    </a:p>
                  </a:txBody>
                  <a:tcPr marL="96012" marR="96012" marT="85344" marB="85344">
                    <a:lnL w="12700" cap="flat" cmpd="sng" algn="ctr">
                      <a:noFill/>
                      <a:prstDash val="solid"/>
                      <a:round/>
                      <a:headEnd type="none" w="med" len="med"/>
                      <a:tailEnd type="none" w="med" len="med"/>
                    </a:lnL>
                    <a:lnR w="12700" cmpd="sng">
                      <a:noFill/>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solidFill>
                            <a:schemeClr val="tx1"/>
                          </a:solidFill>
                        </a:rPr>
                        <a:t>音節数</a:t>
                      </a:r>
                    </a:p>
                  </a:txBody>
                  <a:tcPr marL="96012" marR="96012" marT="85344" marB="85344">
                    <a:lnL w="12700" cmpd="sng">
                      <a:noFill/>
                    </a:lnL>
                    <a:lnR w="12700" cap="flat" cmpd="sng" algn="ctr">
                      <a:noFill/>
                      <a:prstDash val="solid"/>
                      <a:round/>
                      <a:headEnd type="none" w="med" len="med"/>
                      <a:tailEnd type="none" w="med" len="med"/>
                    </a:lnR>
                    <a:lnT w="19050" cap="flat" cmpd="sng" algn="ctr">
                      <a:solidFill>
                        <a:scrgbClr r="0" g="0" b="0"/>
                      </a:solidFill>
                      <a:prstDash val="solid"/>
                      <a:round/>
                      <a:headEnd type="none" w="med" len="med"/>
                      <a:tailEnd type="none" w="med" len="med"/>
                    </a:lnT>
                    <a:lnB w="635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15934">
                <a:tc>
                  <a:txBody>
                    <a:bodyPr/>
                    <a:lstStyle/>
                    <a:p>
                      <a:r>
                        <a:rPr kumimoji="1" lang="ja-JP" altLang="en-US" sz="2000" dirty="0"/>
                        <a:t>日本語</a:t>
                      </a:r>
                      <a:endParaRPr kumimoji="1" lang="en-US" altLang="ja-JP" sz="2000" dirty="0"/>
                    </a:p>
                    <a:p>
                      <a:r>
                        <a:rPr kumimoji="1" lang="ja-JP" altLang="en-US" sz="2000" dirty="0"/>
                        <a:t>英語</a:t>
                      </a:r>
                      <a:endParaRPr kumimoji="1" lang="en-US" altLang="ja-JP" sz="2000" dirty="0"/>
                    </a:p>
                    <a:p>
                      <a:r>
                        <a:rPr kumimoji="1" lang="ja-JP" altLang="en-US" sz="2000" dirty="0"/>
                        <a:t>韓国語</a:t>
                      </a:r>
                      <a:endParaRPr kumimoji="1" lang="en-US" altLang="ja-JP" sz="2000" dirty="0"/>
                    </a:p>
                    <a:p>
                      <a:r>
                        <a:rPr kumimoji="1" lang="ja-JP" altLang="en-US" sz="2000" dirty="0"/>
                        <a:t>インドネシア語</a:t>
                      </a:r>
                    </a:p>
                  </a:txBody>
                  <a:tcPr marL="96012" marR="96012" marT="85344" marB="85344">
                    <a:lnL w="12700" cap="flat" cmpd="sng" algn="ctr">
                      <a:noFill/>
                      <a:prstDash val="solid"/>
                      <a:round/>
                      <a:headEnd type="none" w="med" len="med"/>
                      <a:tailEnd type="none" w="med" len="med"/>
                    </a:lnL>
                    <a:lnR w="12700" cmpd="sng">
                      <a:noFill/>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sz="2000" dirty="0"/>
                        <a:t>24000</a:t>
                      </a:r>
                    </a:p>
                    <a:p>
                      <a:pPr algn="r"/>
                      <a:r>
                        <a:rPr kumimoji="1" lang="en-US" altLang="ja-JP" sz="2000" dirty="0"/>
                        <a:t>65033</a:t>
                      </a:r>
                    </a:p>
                    <a:p>
                      <a:pPr algn="r"/>
                      <a:r>
                        <a:rPr kumimoji="1" lang="en-US" altLang="ja-JP" sz="2000" dirty="0"/>
                        <a:t>4533</a:t>
                      </a:r>
                    </a:p>
                    <a:p>
                      <a:pPr algn="r"/>
                      <a:r>
                        <a:rPr kumimoji="1" lang="en-US" altLang="ja-JP" sz="2000" dirty="0"/>
                        <a:t>345</a:t>
                      </a:r>
                      <a:endParaRPr kumimoji="1" lang="ja-JP" altLang="en-US" sz="2000" dirty="0"/>
                    </a:p>
                  </a:txBody>
                  <a:tcPr marL="96012" marR="96012" marT="85344" marB="85344">
                    <a:lnL w="12700" cmpd="sng">
                      <a:noFill/>
                    </a:lnL>
                    <a:lnR w="12700" cmpd="sng">
                      <a:noFill/>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kumimoji="1" lang="en-US" altLang="ja-JP" sz="2000" dirty="0"/>
                        <a:t>12</a:t>
                      </a:r>
                    </a:p>
                    <a:p>
                      <a:pPr algn="r"/>
                      <a:r>
                        <a:rPr kumimoji="1" lang="en-US" altLang="ja-JP" sz="2000" dirty="0"/>
                        <a:t>7</a:t>
                      </a:r>
                    </a:p>
                    <a:p>
                      <a:pPr algn="r"/>
                      <a:r>
                        <a:rPr kumimoji="1" lang="en-US" altLang="ja-JP" sz="2000" dirty="0"/>
                        <a:t>21</a:t>
                      </a:r>
                    </a:p>
                    <a:p>
                      <a:pPr algn="r"/>
                      <a:r>
                        <a:rPr kumimoji="1" lang="en-US" altLang="ja-JP" sz="2000" dirty="0"/>
                        <a:t>4</a:t>
                      </a:r>
                      <a:endParaRPr kumimoji="1" lang="ja-JP" altLang="en-US" sz="2000" dirty="0"/>
                    </a:p>
                  </a:txBody>
                  <a:tcPr marL="96012" marR="96012" marT="85344" marB="85344">
                    <a:lnL w="12700" cmpd="sng">
                      <a:noFill/>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6" name="テキスト ボックス 25"/>
          <p:cNvSpPr txBox="1"/>
          <p:nvPr/>
        </p:nvSpPr>
        <p:spPr>
          <a:xfrm>
            <a:off x="733781" y="8302510"/>
            <a:ext cx="3549064" cy="898708"/>
          </a:xfrm>
          <a:prstGeom prst="rect">
            <a:avLst/>
          </a:prstGeom>
        </p:spPr>
        <p:style>
          <a:lnRef idx="1">
            <a:schemeClr val="accent1"/>
          </a:lnRef>
          <a:fillRef idx="2">
            <a:schemeClr val="accent1"/>
          </a:fillRef>
          <a:effectRef idx="1">
            <a:schemeClr val="accent1"/>
          </a:effectRef>
          <a:fontRef idx="minor">
            <a:schemeClr val="dk1"/>
          </a:fontRef>
        </p:style>
        <p:txBody>
          <a:bodyPr wrap="square" lIns="128016" tIns="64008" rIns="128016" bIns="64008" rtlCol="0">
            <a:spAutoFit/>
          </a:bodyPr>
          <a:lstStyle/>
          <a:p>
            <a:r>
              <a:rPr lang="ja-JP" altLang="en-US" dirty="0"/>
              <a:t>方法から得られた事実を淡々と</a:t>
            </a:r>
            <a:r>
              <a:rPr kumimoji="1" lang="ja-JP" altLang="en-US" dirty="0"/>
              <a:t>書く。</a:t>
            </a:r>
          </a:p>
        </p:txBody>
      </p:sp>
      <p:sp>
        <p:nvSpPr>
          <p:cNvPr id="27" name="正方形/長方形 26"/>
          <p:cNvSpPr/>
          <p:nvPr/>
        </p:nvSpPr>
        <p:spPr>
          <a:xfrm>
            <a:off x="5080740" y="6496932"/>
            <a:ext cx="3900135" cy="1992725"/>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128016" tIns="64008" rIns="128016" bIns="64008" rtlCol="0" anchor="ctr"/>
          <a:lstStyle/>
          <a:p>
            <a:pPr algn="ctr"/>
            <a:endParaRPr kumimoji="1" lang="ja-JP" altLang="en-US"/>
          </a:p>
        </p:txBody>
      </p:sp>
      <p:sp>
        <p:nvSpPr>
          <p:cNvPr id="28" name="テキスト ボックス 27"/>
          <p:cNvSpPr txBox="1"/>
          <p:nvPr/>
        </p:nvSpPr>
        <p:spPr>
          <a:xfrm>
            <a:off x="5121371" y="6556304"/>
            <a:ext cx="3441645" cy="1283428"/>
          </a:xfrm>
          <a:prstGeom prst="rect">
            <a:avLst/>
          </a:prstGeom>
        </p:spPr>
        <p:style>
          <a:lnRef idx="1">
            <a:schemeClr val="accent1"/>
          </a:lnRef>
          <a:fillRef idx="2">
            <a:schemeClr val="accent1"/>
          </a:fillRef>
          <a:effectRef idx="1">
            <a:schemeClr val="accent1"/>
          </a:effectRef>
          <a:fontRef idx="minor">
            <a:schemeClr val="dk1"/>
          </a:fontRef>
        </p:style>
        <p:txBody>
          <a:bodyPr wrap="square" lIns="128016" tIns="64008" rIns="128016" bIns="64008" rtlCol="0">
            <a:spAutoFit/>
          </a:bodyPr>
          <a:lstStyle/>
          <a:p>
            <a:r>
              <a:rPr kumimoji="1" lang="ja-JP" altLang="en-US" dirty="0"/>
              <a:t>問題と実施した方法を簡単に書いて、結論を述べる。</a:t>
            </a:r>
          </a:p>
        </p:txBody>
      </p:sp>
      <p:sp>
        <p:nvSpPr>
          <p:cNvPr id="29" name="正方形/長方形 28"/>
          <p:cNvSpPr/>
          <p:nvPr/>
        </p:nvSpPr>
        <p:spPr>
          <a:xfrm>
            <a:off x="5080894" y="2462223"/>
            <a:ext cx="3900135" cy="3536837"/>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128016" tIns="64008" rIns="128016" bIns="64008" rtlCol="0" anchor="ctr"/>
          <a:lstStyle/>
          <a:p>
            <a:pPr algn="ctr"/>
            <a:endParaRPr kumimoji="1" lang="ja-JP" altLang="en-US" dirty="0"/>
          </a:p>
        </p:txBody>
      </p:sp>
      <p:sp>
        <p:nvSpPr>
          <p:cNvPr id="30" name="テキスト ボックス 29"/>
          <p:cNvSpPr txBox="1"/>
          <p:nvPr/>
        </p:nvSpPr>
        <p:spPr>
          <a:xfrm>
            <a:off x="5086936" y="2495210"/>
            <a:ext cx="3894093" cy="513987"/>
          </a:xfrm>
          <a:prstGeom prst="rect">
            <a:avLst/>
          </a:prstGeom>
        </p:spPr>
        <p:style>
          <a:lnRef idx="1">
            <a:schemeClr val="accent1"/>
          </a:lnRef>
          <a:fillRef idx="2">
            <a:schemeClr val="accent1"/>
          </a:fillRef>
          <a:effectRef idx="1">
            <a:schemeClr val="accent1"/>
          </a:effectRef>
          <a:fontRef idx="minor">
            <a:schemeClr val="dk1"/>
          </a:fontRef>
        </p:style>
        <p:txBody>
          <a:bodyPr wrap="none" lIns="128016" tIns="64008" rIns="128016" bIns="64008" rtlCol="0">
            <a:spAutoFit/>
          </a:bodyPr>
          <a:lstStyle/>
          <a:p>
            <a:r>
              <a:rPr kumimoji="1" lang="ja-JP" altLang="en-US" dirty="0"/>
              <a:t>結果からわかることを書く。</a:t>
            </a:r>
          </a:p>
        </p:txBody>
      </p:sp>
      <p:sp>
        <p:nvSpPr>
          <p:cNvPr id="31" name="正方形/長方形 30"/>
          <p:cNvSpPr/>
          <p:nvPr/>
        </p:nvSpPr>
        <p:spPr>
          <a:xfrm>
            <a:off x="813952" y="8267293"/>
            <a:ext cx="3813921" cy="2099324"/>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128016" tIns="64008" rIns="128016" bIns="64008" rtlCol="0" anchor="ctr"/>
          <a:lstStyle/>
          <a:p>
            <a:pPr algn="ct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52300B-E342-CC42-947F-B2C2279010A7}"/>
              </a:ext>
            </a:extLst>
          </p:cNvPr>
          <p:cNvSpPr txBox="1">
            <a:spLocks/>
          </p:cNvSpPr>
          <p:nvPr/>
        </p:nvSpPr>
        <p:spPr>
          <a:xfrm>
            <a:off x="1514472" y="133622"/>
            <a:ext cx="7828918" cy="867930"/>
          </a:xfrm>
          <a:prstGeom prst="rect">
            <a:avLst/>
          </a:prstGeom>
        </p:spPr>
        <p:txBody>
          <a:bodyPr vert="horz" lIns="128016" tIns="64008" rIns="128016" bIns="64008" rtlCol="0" anchor="ctr">
            <a:normAutofit/>
          </a:bodyPr>
          <a:lstStyle>
            <a:lvl1pPr algn="ctr" defTabSz="640080" rtl="0" eaLnBrk="1" latinLnBrk="0" hangingPunct="1">
              <a:spcBef>
                <a:spcPct val="0"/>
              </a:spcBef>
              <a:buNone/>
              <a:defRPr kumimoji="1" sz="6200" kern="1200">
                <a:solidFill>
                  <a:schemeClr val="tx1"/>
                </a:solidFill>
                <a:latin typeface="+mj-lt"/>
                <a:ea typeface="+mj-ea"/>
                <a:cs typeface="+mj-cs"/>
              </a:defRPr>
            </a:lvl1pPr>
          </a:lstStyle>
          <a:p>
            <a:r>
              <a:rPr lang="ja-JP" altLang="en-US" sz="3200" b="1">
                <a:latin typeface="Hiragino Kaku Gothic Pro W6" panose="020B0300000000000000" pitchFamily="34" charset="-128"/>
                <a:ea typeface="Hiragino Kaku Gothic Pro W6" panose="020B0300000000000000" pitchFamily="34" charset="-128"/>
              </a:rPr>
              <a:t>カラオケで人気な曲の歌詞の表現特性</a:t>
            </a:r>
            <a:endParaRPr lang="ja-JP" altLang="en-US" sz="3200" b="1" dirty="0">
              <a:latin typeface="Hiragino Kaku Gothic Pro W6" panose="020B0300000000000000" pitchFamily="34" charset="-128"/>
              <a:ea typeface="Hiragino Kaku Gothic Pro W6" panose="020B0300000000000000" pitchFamily="34" charset="-128"/>
            </a:endParaRPr>
          </a:p>
        </p:txBody>
      </p:sp>
      <p:sp>
        <p:nvSpPr>
          <p:cNvPr id="3" name="テキスト ボックス 2">
            <a:extLst>
              <a:ext uri="{FF2B5EF4-FFF2-40B4-BE49-F238E27FC236}">
                <a16:creationId xmlns:a16="http://schemas.microsoft.com/office/drawing/2014/main" id="{4C4446F8-BDB2-4641-AE15-1625B322FC31}"/>
              </a:ext>
            </a:extLst>
          </p:cNvPr>
          <p:cNvSpPr txBox="1"/>
          <p:nvPr/>
        </p:nvSpPr>
        <p:spPr>
          <a:xfrm>
            <a:off x="1495738" y="840366"/>
            <a:ext cx="7843206" cy="437043"/>
          </a:xfrm>
          <a:prstGeom prst="rect">
            <a:avLst/>
          </a:prstGeom>
          <a:noFill/>
        </p:spPr>
        <p:txBody>
          <a:bodyPr wrap="square" lIns="128016" tIns="64008" rIns="128016" bIns="64008" rtlCol="0">
            <a:spAutoFit/>
          </a:bodyPr>
          <a:lstStyle/>
          <a:p>
            <a:pPr algn="ctr"/>
            <a:r>
              <a:rPr lang="ja-JP" altLang="en-US" sz="2000">
                <a:latin typeface="Hiragino Kaku Gothic Pro W3" panose="020B0300000000000000" pitchFamily="34" charset="-128"/>
                <a:ea typeface="Hiragino Kaku Gothic Pro W3" panose="020B0300000000000000" pitchFamily="34" charset="-128"/>
              </a:rPr>
              <a:t>朝倉一希</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東京工業大学</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工学部</a:t>
            </a:r>
            <a:r>
              <a:rPr lang="en-US" altLang="ja-JP" sz="2000" dirty="0">
                <a:latin typeface="Hiragino Kaku Gothic Pro W3" panose="020B0300000000000000" pitchFamily="34" charset="-128"/>
                <a:ea typeface="Hiragino Kaku Gothic Pro W3" panose="020B0300000000000000" pitchFamily="34" charset="-128"/>
              </a:rPr>
              <a:t> </a:t>
            </a:r>
            <a:r>
              <a:rPr lang="ja-JP" altLang="en-US" sz="2000">
                <a:latin typeface="Hiragino Kaku Gothic Pro W3" panose="020B0300000000000000" pitchFamily="34" charset="-128"/>
                <a:ea typeface="Hiragino Kaku Gothic Pro W3" panose="020B0300000000000000" pitchFamily="34" charset="-128"/>
              </a:rPr>
              <a:t>情報工学科</a:t>
            </a:r>
            <a:endParaRPr lang="ja-JP" altLang="en-US" sz="2000" dirty="0">
              <a:latin typeface="Hiragino Kaku Gothic Pro W3" panose="020B0300000000000000" pitchFamily="34" charset="-128"/>
              <a:ea typeface="Hiragino Kaku Gothic Pro W3" panose="020B0300000000000000" pitchFamily="34" charset="-128"/>
            </a:endParaRPr>
          </a:p>
        </p:txBody>
      </p:sp>
      <p:sp>
        <p:nvSpPr>
          <p:cNvPr id="4" name="テキスト ボックス 3">
            <a:extLst>
              <a:ext uri="{FF2B5EF4-FFF2-40B4-BE49-F238E27FC236}">
                <a16:creationId xmlns:a16="http://schemas.microsoft.com/office/drawing/2014/main" id="{25E76BE9-E2BF-2A4D-9B0E-DE37724DF88C}"/>
              </a:ext>
            </a:extLst>
          </p:cNvPr>
          <p:cNvSpPr txBox="1"/>
          <p:nvPr/>
        </p:nvSpPr>
        <p:spPr>
          <a:xfrm>
            <a:off x="262256" y="1619159"/>
            <a:ext cx="4322996" cy="2160591"/>
          </a:xfrm>
          <a:prstGeom prst="rect">
            <a:avLst/>
          </a:prstGeom>
          <a:noFill/>
        </p:spPr>
        <p:txBody>
          <a:bodyPr wrap="square" lIns="128016" tIns="64008" rIns="128016" bIns="64008" rtlCol="0">
            <a:spAutoFit/>
          </a:bodyPr>
          <a:lstStyle/>
          <a:p>
            <a:pPr algn="just"/>
            <a:r>
              <a:rPr lang="en-US" altLang="ja-JP" sz="2000" b="1" dirty="0">
                <a:latin typeface="Hiragino Kaku Gothic Pro W6" panose="020B0300000000000000" pitchFamily="34" charset="-128"/>
                <a:ea typeface="Hiragino Kaku Gothic Pro W6" panose="020B0300000000000000" pitchFamily="34" charset="-128"/>
              </a:rPr>
              <a:t>1. </a:t>
            </a:r>
            <a:r>
              <a:rPr lang="ja-JP" altLang="en-US" sz="2000" b="1">
                <a:latin typeface="Hiragino Kaku Gothic Pro W6" panose="020B0300000000000000" pitchFamily="34" charset="-128"/>
                <a:ea typeface="Hiragino Kaku Gothic Pro W6" panose="020B0300000000000000" pitchFamily="34" charset="-128"/>
              </a:rPr>
              <a:t>はじめに</a:t>
            </a:r>
            <a:endParaRPr lang="en-US" altLang="ja-JP" sz="2000" b="1" dirty="0">
              <a:latin typeface="Hiragino Kaku Gothic Pro W6" panose="020B0300000000000000" pitchFamily="34" charset="-128"/>
              <a:ea typeface="Hiragino Kaku Gothic Pro W6" panose="020B0300000000000000" pitchFamily="34" charset="-128"/>
            </a:endParaRPr>
          </a:p>
          <a:p>
            <a:pPr algn="just"/>
            <a:r>
              <a:rPr lang="ja-JP" altLang="en-US" sz="1800">
                <a:latin typeface="Hiragino Kaku Gothic Pro W3" panose="020B0300000000000000" pitchFamily="34" charset="-128"/>
                <a:ea typeface="Hiragino Kaku Gothic Pro W3" panose="020B0300000000000000" pitchFamily="34" charset="-128"/>
              </a:rPr>
              <a:t>　歌の歌詞に使用されている語彙を分析する研究はすでにいくつかなされている</a:t>
            </a:r>
            <a:r>
              <a:rPr lang="en-US" altLang="ja-JP" sz="1800" baseline="30000" dirty="0">
                <a:latin typeface="Hiragino Kaku Gothic Pro W3" panose="020B0300000000000000" pitchFamily="34" charset="-128"/>
                <a:ea typeface="Hiragino Kaku Gothic Pro W3" panose="020B0300000000000000" pitchFamily="34" charset="-128"/>
              </a:rPr>
              <a:t>[1][2]</a:t>
            </a:r>
            <a:r>
              <a:rPr lang="ja-JP" altLang="en-US" sz="1800">
                <a:latin typeface="Hiragino Kaku Gothic Pro W3" panose="020B0300000000000000" pitchFamily="34" charset="-128"/>
                <a:ea typeface="Hiragino Kaku Gothic Pro W3" panose="020B0300000000000000" pitchFamily="34" charset="-128"/>
              </a:rPr>
              <a:t>。今回は、カラオケでよく歌われる曲の歌詞について形態素解析を行い、年代による変化や、ヒット音楽との違いについて考察する。</a:t>
            </a:r>
            <a:endParaRPr kumimoji="1" lang="ja-JP" altLang="en-US" sz="1800" dirty="0">
              <a:latin typeface="Hiragino Kaku Gothic Pro W3" panose="020B0300000000000000" pitchFamily="34" charset="-128"/>
              <a:ea typeface="Hiragino Kaku Gothic Pro W3" panose="020B0300000000000000" pitchFamily="34" charset="-128"/>
            </a:endParaRPr>
          </a:p>
        </p:txBody>
      </p:sp>
      <p:sp>
        <p:nvSpPr>
          <p:cNvPr id="5" name="テキスト ボックス 4">
            <a:extLst>
              <a:ext uri="{FF2B5EF4-FFF2-40B4-BE49-F238E27FC236}">
                <a16:creationId xmlns:a16="http://schemas.microsoft.com/office/drawing/2014/main" id="{61B77452-F42D-BE4C-85A8-8385ADCCFA87}"/>
              </a:ext>
            </a:extLst>
          </p:cNvPr>
          <p:cNvSpPr txBox="1"/>
          <p:nvPr/>
        </p:nvSpPr>
        <p:spPr>
          <a:xfrm>
            <a:off x="5015948" y="1619159"/>
            <a:ext cx="4322996" cy="991041"/>
          </a:xfrm>
          <a:prstGeom prst="rect">
            <a:avLst/>
          </a:prstGeom>
          <a:noFill/>
        </p:spPr>
        <p:txBody>
          <a:bodyPr wrap="square" lIns="128016" tIns="64008" rIns="128016" bIns="64008" rtlCol="0">
            <a:spAutoFit/>
          </a:bodyPr>
          <a:lstStyle/>
          <a:p>
            <a:pPr algn="just"/>
            <a:r>
              <a:rPr lang="en-US" altLang="ja-JP" sz="2000" b="1" dirty="0">
                <a:latin typeface="Hiragino Kaku Gothic Pro W6" panose="020B0300000000000000" pitchFamily="34" charset="-128"/>
                <a:ea typeface="Hiragino Kaku Gothic Pro W6" panose="020B0300000000000000" pitchFamily="34" charset="-128"/>
              </a:rPr>
              <a:t>4. </a:t>
            </a:r>
            <a:r>
              <a:rPr lang="ja-JP" altLang="en-US" sz="2000" b="1">
                <a:latin typeface="Hiragino Kaku Gothic Pro W6" panose="020B0300000000000000" pitchFamily="34" charset="-128"/>
                <a:ea typeface="Hiragino Kaku Gothic Pro W6" panose="020B0300000000000000" pitchFamily="34" charset="-128"/>
              </a:rPr>
              <a:t>考察</a:t>
            </a:r>
            <a:endParaRPr lang="en-US" altLang="ja-JP" sz="2000" b="1" dirty="0">
              <a:latin typeface="Hiragino Kaku Gothic Pro W6" panose="020B0300000000000000" pitchFamily="34" charset="-128"/>
              <a:ea typeface="Hiragino Kaku Gothic Pro W6" panose="020B0300000000000000" pitchFamily="34" charset="-128"/>
            </a:endParaRPr>
          </a:p>
          <a:p>
            <a:pPr algn="just"/>
            <a:r>
              <a:rPr lang="ja-JP" altLang="en-US" sz="1800">
                <a:latin typeface="Hiragino Kaku Gothic Pro W3" panose="020B0300000000000000" pitchFamily="34" charset="-128"/>
                <a:ea typeface="Hiragino Kaku Gothic Pro W3" panose="020B0300000000000000" pitchFamily="34" charset="-128"/>
              </a:rPr>
              <a:t>　ということが分かった。と推測される。</a:t>
            </a:r>
            <a:endParaRPr lang="ja-JP" altLang="en-US" sz="1800" dirty="0">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9148F29D-79B6-7B47-8288-1622FFD61F1F}"/>
              </a:ext>
            </a:extLst>
          </p:cNvPr>
          <p:cNvSpPr txBox="1"/>
          <p:nvPr/>
        </p:nvSpPr>
        <p:spPr>
          <a:xfrm>
            <a:off x="262256" y="3963210"/>
            <a:ext cx="4322996" cy="2653034"/>
          </a:xfrm>
          <a:prstGeom prst="rect">
            <a:avLst/>
          </a:prstGeom>
          <a:noFill/>
        </p:spPr>
        <p:txBody>
          <a:bodyPr wrap="square" lIns="128016" tIns="64008" rIns="128016" bIns="64008" rtlCol="0">
            <a:spAutoFit/>
          </a:bodyPr>
          <a:lstStyle/>
          <a:p>
            <a:pPr algn="just"/>
            <a:r>
              <a:rPr lang="en-US" altLang="ja-JP" sz="2000" b="1" dirty="0">
                <a:latin typeface="Hiragino Kaku Gothic Pro W6" panose="020B0300000000000000" pitchFamily="34" charset="-128"/>
                <a:ea typeface="Hiragino Kaku Gothic Pro W6" panose="020B0300000000000000" pitchFamily="34" charset="-128"/>
              </a:rPr>
              <a:t>2. </a:t>
            </a:r>
            <a:r>
              <a:rPr lang="ja-JP" altLang="en-US" sz="2000" b="1">
                <a:latin typeface="Hiragino Kaku Gothic Pro W6" panose="020B0300000000000000" pitchFamily="34" charset="-128"/>
                <a:ea typeface="Hiragino Kaku Gothic Pro W6" panose="020B0300000000000000" pitchFamily="34" charset="-128"/>
              </a:rPr>
              <a:t>方法</a:t>
            </a:r>
            <a:endParaRPr lang="en-US" altLang="ja-JP" sz="2000" b="1" dirty="0">
              <a:latin typeface="Hiragino Kaku Gothic Pro W6" panose="020B0300000000000000" pitchFamily="34" charset="-128"/>
              <a:ea typeface="Hiragino Kaku Gothic Pro W6" panose="020B0300000000000000" pitchFamily="34" charset="-128"/>
            </a:endParaRPr>
          </a:p>
          <a:p>
            <a:pPr algn="just" latinLnBrk="1"/>
            <a:r>
              <a:rPr lang="ja-JP" altLang="en-US" sz="1800">
                <a:latin typeface="Hiragino Kaku Gothic Pro W3" panose="020B0300000000000000" pitchFamily="34" charset="-128"/>
                <a:ea typeface="Hiragino Kaku Gothic Pro W3" panose="020B0300000000000000" pitchFamily="34" charset="-128"/>
              </a:rPr>
              <a:t>　</a:t>
            </a:r>
            <a:r>
              <a:rPr lang="en-US" altLang="ja-JP" sz="1800" dirty="0">
                <a:latin typeface="Hiragino Kaku Gothic Pro W3" panose="020B0300000000000000" pitchFamily="34" charset="-128"/>
                <a:ea typeface="Hiragino Kaku Gothic Pro W3" panose="020B0300000000000000" pitchFamily="34" charset="-128"/>
              </a:rPr>
              <a:t>1980</a:t>
            </a:r>
            <a:r>
              <a:rPr lang="ja-JP" altLang="en-US" sz="1800">
                <a:latin typeface="Hiragino Kaku Gothic Pro W3" panose="020B0300000000000000" pitchFamily="34" charset="-128"/>
                <a:ea typeface="Hiragino Kaku Gothic Pro W3" panose="020B0300000000000000" pitchFamily="34" charset="-128"/>
              </a:rPr>
              <a:t>年から</a:t>
            </a:r>
            <a:r>
              <a:rPr lang="en-US" altLang="ja-JP" sz="1800" dirty="0">
                <a:latin typeface="Hiragino Kaku Gothic Pro W3" panose="020B0300000000000000" pitchFamily="34" charset="-128"/>
                <a:ea typeface="Hiragino Kaku Gothic Pro W3" panose="020B0300000000000000" pitchFamily="34" charset="-128"/>
              </a:rPr>
              <a:t>2018</a:t>
            </a:r>
            <a:r>
              <a:rPr lang="ja-JP" altLang="en-US" sz="1800">
                <a:latin typeface="Hiragino Kaku Gothic Pro W3" panose="020B0300000000000000" pitchFamily="34" charset="-128"/>
                <a:ea typeface="Hiragino Kaku Gothic Pro W3" panose="020B0300000000000000" pitchFamily="34" charset="-128"/>
              </a:rPr>
              <a:t>年までのカラオケランキング・</a:t>
            </a:r>
            <a:r>
              <a:rPr lang="en-US" altLang="ja-JP" sz="1800" dirty="0">
                <a:latin typeface="Hiragino Kaku Gothic Pro W3" panose="020B0300000000000000" pitchFamily="34" charset="-128"/>
                <a:ea typeface="Hiragino Kaku Gothic Pro W3" panose="020B0300000000000000" pitchFamily="34" charset="-128"/>
              </a:rPr>
              <a:t>USEN</a:t>
            </a:r>
            <a:r>
              <a:rPr lang="ja-JP" altLang="en-US" sz="1800">
                <a:latin typeface="Hiragino Kaku Gothic Pro W3" panose="020B0300000000000000" pitchFamily="34" charset="-128"/>
                <a:ea typeface="Hiragino Kaku Gothic Pro W3" panose="020B0300000000000000" pitchFamily="34" charset="-128"/>
              </a:rPr>
              <a:t>ランキングを「エンタメデータ</a:t>
            </a:r>
            <a:r>
              <a:rPr lang="en-US" altLang="ja-JP" sz="1800" dirty="0">
                <a:latin typeface="Hiragino Kaku Gothic Pro W3" panose="020B0300000000000000" pitchFamily="34" charset="-128"/>
                <a:ea typeface="Hiragino Kaku Gothic Pro W3" panose="020B0300000000000000" pitchFamily="34" charset="-128"/>
              </a:rPr>
              <a:t>&amp;</a:t>
            </a:r>
            <a:r>
              <a:rPr lang="ja-JP" altLang="en-US" sz="1800">
                <a:latin typeface="Hiragino Kaku Gothic Pro W3" panose="020B0300000000000000" pitchFamily="34" charset="-128"/>
                <a:ea typeface="Hiragino Kaku Gothic Pro W3" panose="020B0300000000000000" pitchFamily="34" charset="-128"/>
              </a:rPr>
              <a:t>ランキング」</a:t>
            </a:r>
            <a:r>
              <a:rPr lang="en-US" altLang="ja-JP" sz="1800" dirty="0">
                <a:latin typeface="Hiragino Kaku Gothic Pro W3" panose="020B0300000000000000" pitchFamily="34" charset="-128"/>
                <a:ea typeface="Hiragino Kaku Gothic Pro W3" panose="020B0300000000000000" pitchFamily="34" charset="-128"/>
              </a:rPr>
              <a:t>(</a:t>
            </a:r>
            <a:r>
              <a:rPr lang="en-US" altLang="ja-JP" sz="1800" dirty="0">
                <a:latin typeface="Ricty Discord" panose="020B0509020203020207" pitchFamily="49" charset="-128"/>
                <a:ea typeface="Ricty Discord" panose="020B0509020203020207" pitchFamily="49" charset="-128"/>
              </a:rPr>
              <a:t>https://entamedata.web.fc2.com/</a:t>
            </a:r>
            <a:r>
              <a:rPr lang="en-US" altLang="ja-JP" sz="1800" dirty="0" err="1">
                <a:latin typeface="Ricty Discord" panose="020B0509020203020207" pitchFamily="49" charset="-128"/>
                <a:ea typeface="Ricty Discord" panose="020B0509020203020207" pitchFamily="49" charset="-128"/>
              </a:rPr>
              <a:t>index.html</a:t>
            </a:r>
            <a:r>
              <a:rPr lang="en-US" altLang="ja-JP" sz="1800" dirty="0">
                <a:latin typeface="Hiragino Kaku Gothic Pro W3" panose="020B0300000000000000" pitchFamily="34" charset="-128"/>
                <a:ea typeface="Hiragino Kaku Gothic Pro W3" panose="020B0300000000000000" pitchFamily="34" charset="-128"/>
              </a:rPr>
              <a:t>)</a:t>
            </a:r>
            <a:r>
              <a:rPr lang="ja-JP" altLang="en-US" sz="1800">
                <a:latin typeface="Hiragino Kaku Gothic Pro W3" panose="020B0300000000000000" pitchFamily="34" charset="-128"/>
                <a:ea typeface="Hiragino Kaku Gothic Pro W3" panose="020B0300000000000000" pitchFamily="34" charset="-128"/>
              </a:rPr>
              <a:t>より取得した。ランキングに出現した歌の歌詞を「</a:t>
            </a:r>
            <a:r>
              <a:rPr lang="en-US" altLang="ja-JP" sz="1800" dirty="0">
                <a:latin typeface="Hiragino Kaku Gothic Pro W3" panose="020B0300000000000000" pitchFamily="34" charset="-128"/>
                <a:ea typeface="Hiragino Kaku Gothic Pro W3" panose="020B0300000000000000" pitchFamily="34" charset="-128"/>
              </a:rPr>
              <a:t>J-</a:t>
            </a:r>
            <a:r>
              <a:rPr lang="en-US" altLang="ja-JP" sz="1800" dirty="0" err="1">
                <a:latin typeface="Hiragino Kaku Gothic Pro W3" panose="020B0300000000000000" pitchFamily="34" charset="-128"/>
                <a:ea typeface="Hiragino Kaku Gothic Pro W3" panose="020B0300000000000000" pitchFamily="34" charset="-128"/>
              </a:rPr>
              <a:t>Lyric.net</a:t>
            </a:r>
            <a:r>
              <a:rPr lang="ja-JP" altLang="en-US" sz="1800">
                <a:latin typeface="Hiragino Kaku Gothic Pro W3" panose="020B0300000000000000" pitchFamily="34" charset="-128"/>
                <a:ea typeface="Hiragino Kaku Gothic Pro W3" panose="020B0300000000000000" pitchFamily="34" charset="-128"/>
              </a:rPr>
              <a:t>」</a:t>
            </a:r>
            <a:r>
              <a:rPr lang="en-US" altLang="ja-JP" sz="1800" dirty="0">
                <a:latin typeface="Hiragino Kaku Gothic Pro W3" panose="020B0300000000000000" pitchFamily="34" charset="-128"/>
                <a:ea typeface="Hiragino Kaku Gothic Pro W3" panose="020B0300000000000000" pitchFamily="34" charset="-128"/>
              </a:rPr>
              <a:t>(</a:t>
            </a:r>
            <a:r>
              <a:rPr lang="en-US" altLang="ja-JP" sz="1800" dirty="0">
                <a:latin typeface="Ricty Discord" panose="020B0509020203020207" pitchFamily="49" charset="-128"/>
                <a:ea typeface="Ricty Discord" panose="020B0509020203020207" pitchFamily="49" charset="-128"/>
              </a:rPr>
              <a:t>http://j-</a:t>
            </a:r>
            <a:r>
              <a:rPr lang="en-US" altLang="ja-JP" sz="1800" dirty="0" err="1">
                <a:latin typeface="Ricty Discord" panose="020B0509020203020207" pitchFamily="49" charset="-128"/>
                <a:ea typeface="Ricty Discord" panose="020B0509020203020207" pitchFamily="49" charset="-128"/>
              </a:rPr>
              <a:t>lyric.net</a:t>
            </a:r>
            <a:r>
              <a:rPr lang="en-US" altLang="ja-JP" sz="1800" dirty="0">
                <a:latin typeface="Ricty Discord" panose="020B0509020203020207" pitchFamily="49" charset="-128"/>
                <a:ea typeface="Ricty Discord" panose="020B0509020203020207" pitchFamily="49" charset="-128"/>
              </a:rPr>
              <a:t>/)</a:t>
            </a:r>
            <a:r>
              <a:rPr lang="ja-JP" altLang="en-US" sz="1800">
                <a:latin typeface="Hiragino Kaku Gothic Pro W3" panose="020B0300000000000000" pitchFamily="34" charset="-128"/>
                <a:ea typeface="Hiragino Kaku Gothic Pro W3" panose="020B0300000000000000" pitchFamily="34" charset="-128"/>
              </a:rPr>
              <a:t>より取得し、</a:t>
            </a:r>
            <a:r>
              <a:rPr lang="en-US" altLang="ja-JP" sz="1800" dirty="0" err="1">
                <a:latin typeface="Hiragino Kaku Gothic Pro W3" panose="020B0300000000000000" pitchFamily="34" charset="-128"/>
                <a:ea typeface="Hiragino Kaku Gothic Pro W3" panose="020B0300000000000000" pitchFamily="34" charset="-128"/>
              </a:rPr>
              <a:t>MeCab</a:t>
            </a:r>
            <a:r>
              <a:rPr lang="ja-JP" altLang="en-US" sz="1800">
                <a:latin typeface="Hiragino Kaku Gothic Pro W3" panose="020B0300000000000000" pitchFamily="34" charset="-128"/>
                <a:ea typeface="Hiragino Kaku Gothic Pro W3" panose="020B0300000000000000" pitchFamily="34" charset="-128"/>
              </a:rPr>
              <a:t>で形態素解析した。</a:t>
            </a:r>
            <a:endParaRPr kumimoji="1" lang="ja-JP" altLang="en-US" sz="1800" dirty="0">
              <a:latin typeface="Hiragino Kaku Gothic Pro W3" panose="020B0300000000000000" pitchFamily="34" charset="-128"/>
              <a:ea typeface="Hiragino Kaku Gothic Pro W3" panose="020B0300000000000000" pitchFamily="34" charset="-128"/>
            </a:endParaRPr>
          </a:p>
        </p:txBody>
      </p:sp>
      <p:sp>
        <p:nvSpPr>
          <p:cNvPr id="7" name="テキスト ボックス 6">
            <a:extLst>
              <a:ext uri="{FF2B5EF4-FFF2-40B4-BE49-F238E27FC236}">
                <a16:creationId xmlns:a16="http://schemas.microsoft.com/office/drawing/2014/main" id="{6D706EE5-8ABC-9246-AF22-19544323E1E9}"/>
              </a:ext>
            </a:extLst>
          </p:cNvPr>
          <p:cNvSpPr txBox="1"/>
          <p:nvPr/>
        </p:nvSpPr>
        <p:spPr>
          <a:xfrm>
            <a:off x="5015948" y="8004336"/>
            <a:ext cx="4322996" cy="1606594"/>
          </a:xfrm>
          <a:prstGeom prst="rect">
            <a:avLst/>
          </a:prstGeom>
          <a:noFill/>
        </p:spPr>
        <p:txBody>
          <a:bodyPr wrap="square" lIns="128016" tIns="64008" rIns="128016" bIns="64008" rtlCol="0">
            <a:spAutoFit/>
          </a:bodyPr>
          <a:lstStyle/>
          <a:p>
            <a:pPr algn="just"/>
            <a:r>
              <a:rPr lang="ja-JP" altLang="en-US" sz="2000" b="1">
                <a:latin typeface="Hiragino Kaku Gothic Pro W6" panose="020B0300000000000000" pitchFamily="34" charset="-128"/>
                <a:ea typeface="Hiragino Kaku Gothic Pro W6" panose="020B0300000000000000" pitchFamily="34" charset="-128"/>
              </a:rPr>
              <a:t>参考文献</a:t>
            </a:r>
            <a:endParaRPr lang="en-US" altLang="ja-JP" sz="2000" b="1" dirty="0">
              <a:latin typeface="Hiragino Kaku Gothic Pro W6" panose="020B0300000000000000" pitchFamily="34" charset="-128"/>
              <a:ea typeface="Hiragino Kaku Gothic Pro W6" panose="020B0300000000000000" pitchFamily="34" charset="-128"/>
            </a:endParaRPr>
          </a:p>
          <a:p>
            <a:pPr algn="just"/>
            <a:r>
              <a:rPr lang="en-US" altLang="ja-JP" sz="1800" dirty="0">
                <a:latin typeface="Hiragino Kaku Gothic Pro W3" panose="020B0300000000000000" pitchFamily="34" charset="-128"/>
                <a:ea typeface="Hiragino Kaku Gothic Pro W3" panose="020B0300000000000000" pitchFamily="34" charset="-128"/>
              </a:rPr>
              <a:t>[1] </a:t>
            </a:r>
            <a:r>
              <a:rPr lang="ja-JP" altLang="en-US" sz="1800">
                <a:latin typeface="Hiragino Kaku Gothic Pro W3" panose="020B0300000000000000" pitchFamily="34" charset="-128"/>
                <a:ea typeface="Hiragino Kaku Gothic Pro W3" panose="020B0300000000000000" pitchFamily="34" charset="-128"/>
              </a:rPr>
              <a:t>片山秋作</a:t>
            </a:r>
            <a:r>
              <a:rPr lang="en-US" altLang="ja-JP" sz="1800" dirty="0">
                <a:latin typeface="Hiragino Kaku Gothic Pro W3" panose="020B0300000000000000" pitchFamily="34" charset="-128"/>
                <a:ea typeface="Hiragino Kaku Gothic Pro W3" panose="020B0300000000000000" pitchFamily="34" charset="-128"/>
              </a:rPr>
              <a:t>(2010) </a:t>
            </a:r>
            <a:r>
              <a:rPr lang="ja-JP" altLang="en-US" sz="1800">
                <a:latin typeface="Hiragino Kaku Gothic Pro W3" panose="020B0300000000000000" pitchFamily="34" charset="-128"/>
                <a:ea typeface="Hiragino Kaku Gothic Pro W3" panose="020B0300000000000000" pitchFamily="34" charset="-128"/>
              </a:rPr>
              <a:t>コブクロの歌詞の表現特性</a:t>
            </a:r>
            <a:endParaRPr lang="en-US" altLang="ja-JP" sz="1800" dirty="0">
              <a:latin typeface="Hiragino Kaku Gothic Pro W3" panose="020B0300000000000000" pitchFamily="34" charset="-128"/>
              <a:ea typeface="Hiragino Kaku Gothic Pro W3" panose="020B0300000000000000" pitchFamily="34" charset="-128"/>
            </a:endParaRPr>
          </a:p>
          <a:p>
            <a:pPr algn="just"/>
            <a:r>
              <a:rPr lang="en-US" altLang="ja-JP" sz="1800" dirty="0">
                <a:latin typeface="Hiragino Kaku Gothic Pro W3" panose="020B0300000000000000" pitchFamily="34" charset="-128"/>
                <a:ea typeface="Hiragino Kaku Gothic Pro W3" panose="020B0300000000000000" pitchFamily="34" charset="-128"/>
              </a:rPr>
              <a:t>[2] </a:t>
            </a:r>
            <a:r>
              <a:rPr lang="ja-JP" altLang="en-US" sz="1800">
                <a:latin typeface="Hiragino Kaku Gothic Pro W3" panose="020B0300000000000000" pitchFamily="34" charset="-128"/>
                <a:ea typeface="Hiragino Kaku Gothic Pro W3" panose="020B0300000000000000" pitchFamily="34" charset="-128"/>
              </a:rPr>
              <a:t>山下良奈</a:t>
            </a:r>
            <a:r>
              <a:rPr lang="en-US" altLang="ja-JP" sz="1800" dirty="0">
                <a:latin typeface="Hiragino Kaku Gothic Pro W3" panose="020B0300000000000000" pitchFamily="34" charset="-128"/>
                <a:ea typeface="Hiragino Kaku Gothic Pro W3" panose="020B0300000000000000" pitchFamily="34" charset="-128"/>
              </a:rPr>
              <a:t>(2015) </a:t>
            </a:r>
            <a:r>
              <a:rPr lang="ja-JP" altLang="en-US" sz="1800">
                <a:latin typeface="Hiragino Kaku Gothic Pro W3" panose="020B0300000000000000" pitchFamily="34" charset="-128"/>
                <a:ea typeface="Hiragino Kaku Gothic Pro W3" panose="020B0300000000000000" pitchFamily="34" charset="-128"/>
              </a:rPr>
              <a:t>水樹奈々の歌詞の表現特性</a:t>
            </a:r>
            <a:endParaRPr lang="ja-JP" altLang="en-US" sz="1800" dirty="0">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ABA77958-ED01-754D-8441-D1018FCBA7A5}"/>
              </a:ext>
            </a:extLst>
          </p:cNvPr>
          <p:cNvSpPr txBox="1"/>
          <p:nvPr/>
        </p:nvSpPr>
        <p:spPr>
          <a:xfrm>
            <a:off x="262256" y="6799704"/>
            <a:ext cx="4322996" cy="714042"/>
          </a:xfrm>
          <a:prstGeom prst="rect">
            <a:avLst/>
          </a:prstGeom>
          <a:noFill/>
        </p:spPr>
        <p:txBody>
          <a:bodyPr wrap="square" lIns="128016" tIns="64008" rIns="128016" bIns="64008" rtlCol="0">
            <a:spAutoFit/>
          </a:bodyPr>
          <a:lstStyle/>
          <a:p>
            <a:pPr algn="just"/>
            <a:r>
              <a:rPr lang="en-US" altLang="ja-JP" sz="2000" b="1" dirty="0">
                <a:latin typeface="Hiragino Kaku Gothic Pro W6" panose="020B0300000000000000" pitchFamily="34" charset="-128"/>
                <a:ea typeface="Hiragino Kaku Gothic Pro W6" panose="020B0300000000000000" pitchFamily="34" charset="-128"/>
              </a:rPr>
              <a:t>3. </a:t>
            </a:r>
            <a:r>
              <a:rPr lang="ja-JP" altLang="en-US" sz="2000" b="1">
                <a:latin typeface="Hiragino Kaku Gothic Pro W6" panose="020B0300000000000000" pitchFamily="34" charset="-128"/>
                <a:ea typeface="Hiragino Kaku Gothic Pro W6" panose="020B0300000000000000" pitchFamily="34" charset="-128"/>
              </a:rPr>
              <a:t>結果</a:t>
            </a:r>
            <a:endParaRPr lang="en-US" altLang="ja-JP" sz="2000" b="1" dirty="0">
              <a:latin typeface="Hiragino Kaku Gothic Pro W6" panose="020B0300000000000000" pitchFamily="34" charset="-128"/>
              <a:ea typeface="Hiragino Kaku Gothic Pro W6" panose="020B0300000000000000" pitchFamily="34" charset="-128"/>
            </a:endParaRPr>
          </a:p>
          <a:p>
            <a:pPr algn="just" latinLnBrk="1"/>
            <a:r>
              <a:rPr lang="ja-JP" altLang="en-US" sz="1800">
                <a:latin typeface="Hiragino Kaku Gothic Pro W3" panose="020B0300000000000000" pitchFamily="34" charset="-128"/>
                <a:ea typeface="Hiragino Kaku Gothic Pro W3" panose="020B0300000000000000" pitchFamily="34" charset="-128"/>
              </a:rPr>
              <a:t>　表となった。</a:t>
            </a:r>
            <a:endParaRPr kumimoji="1" lang="ja-JP" altLang="en-US" sz="1800" dirty="0">
              <a:latin typeface="Hiragino Kaku Gothic Pro W3" panose="020B0300000000000000" pitchFamily="34" charset="-128"/>
              <a:ea typeface="Hiragino Kaku Gothic Pro W3" panose="020B0300000000000000" pitchFamily="34" charset="-128"/>
            </a:endParaRPr>
          </a:p>
        </p:txBody>
      </p:sp>
      <p:pic>
        <p:nvPicPr>
          <p:cNvPr id="9" name="図 8">
            <a:extLst>
              <a:ext uri="{FF2B5EF4-FFF2-40B4-BE49-F238E27FC236}">
                <a16:creationId xmlns:a16="http://schemas.microsoft.com/office/drawing/2014/main" id="{56AF8E9F-BDD4-9049-85F3-5EB06BE79F55}"/>
              </a:ext>
            </a:extLst>
          </p:cNvPr>
          <p:cNvPicPr>
            <a:picLocks noChangeAspect="1"/>
          </p:cNvPicPr>
          <p:nvPr/>
        </p:nvPicPr>
        <p:blipFill>
          <a:blip r:embed="rId2"/>
          <a:stretch>
            <a:fillRect/>
          </a:stretch>
        </p:blipFill>
        <p:spPr>
          <a:xfrm>
            <a:off x="170975" y="128813"/>
            <a:ext cx="1234119" cy="1246130"/>
          </a:xfrm>
          <a:prstGeom prst="rect">
            <a:avLst/>
          </a:prstGeom>
        </p:spPr>
      </p:pic>
      <p:sp>
        <p:nvSpPr>
          <p:cNvPr id="10" name="正方形/長方形 9">
            <a:extLst>
              <a:ext uri="{FF2B5EF4-FFF2-40B4-BE49-F238E27FC236}">
                <a16:creationId xmlns:a16="http://schemas.microsoft.com/office/drawing/2014/main" id="{AD8EEBE2-0F7E-904B-BBC6-9D9AEEFA2191}"/>
              </a:ext>
            </a:extLst>
          </p:cNvPr>
          <p:cNvSpPr/>
          <p:nvPr/>
        </p:nvSpPr>
        <p:spPr>
          <a:xfrm>
            <a:off x="1514472" y="142877"/>
            <a:ext cx="7843206" cy="118936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FAF1FA7-5B20-414E-A655-9C31487B97AF}"/>
              </a:ext>
            </a:extLst>
          </p:cNvPr>
          <p:cNvSpPr txBox="1"/>
          <p:nvPr/>
        </p:nvSpPr>
        <p:spPr>
          <a:xfrm>
            <a:off x="5015948" y="4003123"/>
            <a:ext cx="4322996" cy="2099036"/>
          </a:xfrm>
          <a:prstGeom prst="rect">
            <a:avLst/>
          </a:prstGeom>
          <a:noFill/>
        </p:spPr>
        <p:txBody>
          <a:bodyPr wrap="square" lIns="128016" tIns="64008" rIns="128016" bIns="64008" rtlCol="0">
            <a:spAutoFit/>
          </a:bodyPr>
          <a:lstStyle/>
          <a:p>
            <a:pPr algn="just"/>
            <a:r>
              <a:rPr lang="en-US" altLang="ja-JP" sz="2000" b="1" dirty="0">
                <a:latin typeface="Hiragino Kaku Gothic Pro W6" panose="020B0300000000000000" pitchFamily="34" charset="-128"/>
                <a:ea typeface="Hiragino Kaku Gothic Pro W6" panose="020B0300000000000000" pitchFamily="34" charset="-128"/>
              </a:rPr>
              <a:t>5. </a:t>
            </a:r>
            <a:r>
              <a:rPr lang="ja-JP" altLang="en-US" sz="2000" b="1">
                <a:latin typeface="Hiragino Kaku Gothic Pro W6" panose="020B0300000000000000" pitchFamily="34" charset="-128"/>
                <a:ea typeface="Hiragino Kaku Gothic Pro W6" panose="020B0300000000000000" pitchFamily="34" charset="-128"/>
              </a:rPr>
              <a:t>おわりに</a:t>
            </a:r>
            <a:endParaRPr lang="en-US" altLang="ja-JP" sz="2000" b="1" dirty="0">
              <a:latin typeface="Hiragino Kaku Gothic Pro W6" panose="020B0300000000000000" pitchFamily="34" charset="-128"/>
              <a:ea typeface="Hiragino Kaku Gothic Pro W6" panose="020B0300000000000000" pitchFamily="34" charset="-128"/>
            </a:endParaRPr>
          </a:p>
          <a:p>
            <a:pPr algn="just" latinLnBrk="1"/>
            <a:r>
              <a:rPr lang="ja-JP" altLang="en-US" sz="1800">
                <a:latin typeface="Hiragino Kaku Gothic Pro W3" panose="020B0300000000000000" pitchFamily="34" charset="-128"/>
                <a:ea typeface="Hiragino Kaku Gothic Pro W3" panose="020B0300000000000000" pitchFamily="34" charset="-128"/>
              </a:rPr>
              <a:t>　カラオケランキングに出現する曲の歌詞について形態素解析を行った結果、が分かった。</a:t>
            </a:r>
            <a:endParaRPr lang="en-US" altLang="ja-JP" sz="1800" dirty="0">
              <a:latin typeface="Hiragino Kaku Gothic Pro W3" panose="020B0300000000000000" pitchFamily="34" charset="-128"/>
              <a:ea typeface="Hiragino Kaku Gothic Pro W3" panose="020B0300000000000000" pitchFamily="34" charset="-128"/>
            </a:endParaRPr>
          </a:p>
          <a:p>
            <a:pPr algn="just" latinLnBrk="1"/>
            <a:r>
              <a:rPr lang="ja-JP" altLang="en-US" sz="1800">
                <a:latin typeface="Hiragino Kaku Gothic Pro W3" panose="020B0300000000000000" pitchFamily="34" charset="-128"/>
                <a:ea typeface="Hiragino Kaku Gothic Pro W3" panose="020B0300000000000000" pitchFamily="34" charset="-128"/>
              </a:rPr>
              <a:t>　本解析のために作成したプログラムを</a:t>
            </a:r>
            <a:r>
              <a:rPr lang="en-US" altLang="ja-JP" sz="1800" dirty="0" err="1">
                <a:latin typeface="Hiragino Kaku Gothic Pro W3" panose="020B0300000000000000" pitchFamily="34" charset="-128"/>
                <a:ea typeface="Hiragino Kaku Gothic Pro W3" panose="020B0300000000000000" pitchFamily="34" charset="-128"/>
              </a:rPr>
              <a:t>Github</a:t>
            </a:r>
            <a:r>
              <a:rPr lang="ja-JP" altLang="en-US" sz="1800">
                <a:latin typeface="Hiragino Kaku Gothic Pro W3" panose="020B0300000000000000" pitchFamily="34" charset="-128"/>
                <a:ea typeface="Hiragino Kaku Gothic Pro W3" panose="020B0300000000000000" pitchFamily="34" charset="-128"/>
              </a:rPr>
              <a:t>にて公開している。</a:t>
            </a:r>
            <a:r>
              <a:rPr lang="en-US" altLang="ja-JP" sz="1800" dirty="0">
                <a:latin typeface="Hiragino Kaku Gothic Pro W3" panose="020B0300000000000000" pitchFamily="34" charset="-128"/>
                <a:ea typeface="Hiragino Kaku Gothic Pro W3" panose="020B0300000000000000" pitchFamily="34" charset="-128"/>
              </a:rPr>
              <a:t>(</a:t>
            </a:r>
            <a:r>
              <a:rPr lang="en-US" altLang="ja-JP" sz="1800" dirty="0">
                <a:latin typeface="Ricty Discord" panose="020B0509020203020207" pitchFamily="49" charset="-128"/>
                <a:ea typeface="Ricty Discord" panose="020B0509020203020207" pitchFamily="49" charset="-128"/>
              </a:rPr>
              <a:t>https://</a:t>
            </a:r>
            <a:r>
              <a:rPr lang="en-US" altLang="ja-JP" sz="1800" dirty="0" err="1">
                <a:latin typeface="Ricty Discord" panose="020B0509020203020207" pitchFamily="49" charset="-128"/>
                <a:ea typeface="Ricty Discord" panose="020B0509020203020207" pitchFamily="49" charset="-128"/>
              </a:rPr>
              <a:t>github.com</a:t>
            </a:r>
            <a:r>
              <a:rPr lang="en-US" altLang="ja-JP" sz="1800" dirty="0">
                <a:latin typeface="Ricty Discord" panose="020B0509020203020207" pitchFamily="49" charset="-128"/>
                <a:ea typeface="Ricty Discord" panose="020B0509020203020207" pitchFamily="49" charset="-128"/>
              </a:rPr>
              <a:t>/Arthur1/linguistics</a:t>
            </a:r>
            <a:r>
              <a:rPr lang="en-US" altLang="ja-JP" sz="1800" dirty="0">
                <a:latin typeface="Hiragino Kaku Gothic Pro W3" panose="020B0300000000000000" pitchFamily="34" charset="-128"/>
                <a:ea typeface="Hiragino Kaku Gothic Pro W3" panose="020B0300000000000000" pitchFamily="34" charset="-128"/>
              </a:rPr>
              <a:t>)</a:t>
            </a:r>
            <a:endParaRPr lang="ja-JP" altLang="en-US" sz="1800" dirty="0">
              <a:latin typeface="Hiragino Kaku Gothic Pro W3" panose="020B0300000000000000" pitchFamily="34" charset="-128"/>
              <a:ea typeface="Hiragino Kaku Gothic Pro W3" panose="020B0300000000000000" pitchFamily="34" charset="-128"/>
            </a:endParaRPr>
          </a:p>
        </p:txBody>
      </p:sp>
      <p:cxnSp>
        <p:nvCxnSpPr>
          <p:cNvPr id="13" name="直線コネクタ 12">
            <a:extLst>
              <a:ext uri="{FF2B5EF4-FFF2-40B4-BE49-F238E27FC236}">
                <a16:creationId xmlns:a16="http://schemas.microsoft.com/office/drawing/2014/main" id="{695090DE-90D0-C742-A356-648D684050E2}"/>
              </a:ext>
            </a:extLst>
          </p:cNvPr>
          <p:cNvCxnSpPr>
            <a:cxnSpLocks/>
          </p:cNvCxnSpPr>
          <p:nvPr/>
        </p:nvCxnSpPr>
        <p:spPr>
          <a:xfrm>
            <a:off x="4800600" y="1623453"/>
            <a:ext cx="0" cy="805311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663</TotalTime>
  <Words>168</Words>
  <Application>Microsoft Macintosh PowerPoint</Application>
  <PresentationFormat>A3 297x420 mm</PresentationFormat>
  <Paragraphs>49</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Hiragino Kaku Gothic Pro W3</vt:lpstr>
      <vt:lpstr>Hiragino Kaku Gothic Pro W6</vt:lpstr>
      <vt:lpstr>Ricty Discord</vt:lpstr>
      <vt:lpstr>Arial</vt:lpstr>
      <vt:lpstr>Calibri</vt:lpstr>
      <vt:lpstr>Office テーマ</vt:lpstr>
      <vt:lpstr> 研究発表のタイトル</vt:lpstr>
      <vt:lpstr>PowerPoint プレゼンテーション</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タイトル：ポスター発表テンプレート</dc:title>
  <dc:creator>Yamagen</dc:creator>
  <cp:lastModifiedBy>T20190067833</cp:lastModifiedBy>
  <cp:revision>22</cp:revision>
  <dcterms:created xsi:type="dcterms:W3CDTF">2017-01-15T23:03:56Z</dcterms:created>
  <dcterms:modified xsi:type="dcterms:W3CDTF">2019-07-16T04:15:03Z</dcterms:modified>
</cp:coreProperties>
</file>