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形状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14-3-26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14-3-26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14-3-26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14-3-26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形状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14-3-26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14-3-26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14-3-26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14-3-26</a:t>
            </a:fld>
            <a:endParaRPr 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14-3-26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14-3-26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CE38E4D-051A-41E1-86A4-E56916468FD0}" type="datetimeFigureOut">
              <a:rPr lang="en-US" smtClean="0"/>
              <a:t>14-3-26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形状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二级</a:t>
            </a:r>
          </a:p>
          <a:p>
            <a:pPr lvl="2" eaLnBrk="1" latinLnBrk="0" hangingPunct="1"/>
            <a:r>
              <a:rPr kumimoji="0" lang="zh-CN" altLang="en-US" dirty="0" smtClean="0"/>
              <a:t>三级</a:t>
            </a:r>
          </a:p>
          <a:p>
            <a:pPr lvl="3" eaLnBrk="1" latinLnBrk="0" hangingPunct="1"/>
            <a:r>
              <a:rPr kumimoji="0" lang="zh-CN" altLang="en-US" dirty="0" smtClean="0"/>
              <a:t>四级</a:t>
            </a:r>
          </a:p>
          <a:p>
            <a:pPr lvl="4" eaLnBrk="1" latinLnBrk="0" hangingPunct="1"/>
            <a:r>
              <a:rPr kumimoji="0" lang="zh-CN" altLang="en-US" dirty="0" smtClean="0"/>
              <a:t>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14-3-26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b="0" i="0" kern="1200">
          <a:solidFill>
            <a:schemeClr val="tx1"/>
          </a:solidFill>
          <a:latin typeface="TI-Nspire Bold"/>
          <a:ea typeface="+mj-ea"/>
          <a:cs typeface="TI-Nspire Bold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TI-Nspire Regular"/>
          <a:ea typeface="+mn-ea"/>
          <a:cs typeface="TI-Nspire Regular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TI-Nspire Regular"/>
          <a:ea typeface="+mn-ea"/>
          <a:cs typeface="TI-Nspire Regular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TI-Nspire Regular"/>
          <a:ea typeface="+mn-ea"/>
          <a:cs typeface="TI-Nspire Regular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TI-Nspire Regular"/>
          <a:ea typeface="+mn-ea"/>
          <a:cs typeface="TI-Nspire Regular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TI-Nspire Regular"/>
          <a:ea typeface="+mn-ea"/>
          <a:cs typeface="TI-Nspire Regular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thur200000/2048/blob/master/2048.lu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./2048-AI/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2000/svg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-Nspire Regular"/>
                <a:cs typeface="TI-Nspire Regular"/>
              </a:rPr>
              <a:t>TI-</a:t>
            </a:r>
            <a:r>
              <a:rPr kumimoji="1" lang="en-US" altLang="zh-CN" dirty="0" err="1" smtClean="0">
                <a:latin typeface="TI-Nspire Regular"/>
                <a:cs typeface="TI-Nspire Regular"/>
              </a:rPr>
              <a:t>Nspire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 </a:t>
            </a:r>
            <a:br>
              <a:rPr kumimoji="1" lang="en-US" altLang="zh-CN" dirty="0" smtClean="0">
                <a:latin typeface="TI-Nspire Regular"/>
                <a:cs typeface="TI-Nspire Regular"/>
              </a:rPr>
            </a:br>
            <a:r>
              <a:rPr kumimoji="1" lang="zh-CN" altLang="en-US" dirty="0" smtClean="0"/>
              <a:t>计算器研究报告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高一</a:t>
            </a:r>
            <a:r>
              <a:rPr kumimoji="1" lang="en-US" altLang="zh-CN" dirty="0" smtClean="0"/>
              <a:t>(6)</a:t>
            </a:r>
            <a:r>
              <a:rPr kumimoji="1" lang="zh-CN" altLang="en-US" dirty="0" smtClean="0"/>
              <a:t> 王铭烨 </a:t>
            </a:r>
            <a:r>
              <a:rPr kumimoji="1" lang="en-US" altLang="zh-CN" dirty="0" smtClean="0"/>
              <a:t>53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0942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2048 for TI-Lua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目前的代码仅实现了十分基本的判断，然而一些例如推方块的步骤以及图形方面几乎完全没有操作。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36576" indent="0">
              <a:buNone/>
            </a:pPr>
            <a:r>
              <a:rPr lang="en-US" altLang="zh-CN" sz="1800" dirty="0" err="1" smtClean="0">
                <a:solidFill>
                  <a:prstClr val="black"/>
                </a:solidFill>
                <a:latin typeface="Courier"/>
              </a:rPr>
              <a:t>availableCells</a:t>
            </a:r>
            <a:r>
              <a:rPr lang="en-US" altLang="zh-CN" sz="1800" dirty="0" smtClean="0">
                <a:solidFill>
                  <a:prstClr val="black"/>
                </a:solidFill>
                <a:latin typeface="Courier"/>
              </a:rPr>
              <a:t> = </a:t>
            </a:r>
            <a:r>
              <a:rPr lang="en-US" altLang="zh-CN" sz="1800" dirty="0" smtClean="0">
                <a:solidFill>
                  <a:srgbClr val="387A5F"/>
                </a:solidFill>
                <a:latin typeface="Courier"/>
              </a:rPr>
              <a:t>function</a:t>
            </a:r>
            <a:r>
              <a:rPr lang="en-US" altLang="zh-CN" sz="1800" dirty="0" smtClean="0">
                <a:solidFill>
                  <a:prstClr val="black"/>
                </a:solidFill>
                <a:latin typeface="Courier"/>
              </a:rPr>
              <a:t>(</a:t>
            </a:r>
            <a:r>
              <a:rPr lang="en-US" altLang="zh-CN" sz="1800" dirty="0" err="1" smtClean="0">
                <a:solidFill>
                  <a:prstClr val="black"/>
                </a:solidFill>
                <a:latin typeface="Courier"/>
              </a:rPr>
              <a:t>direcion</a:t>
            </a:r>
            <a:r>
              <a:rPr lang="en-US" altLang="zh-CN" sz="18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36576" indent="0">
              <a:buNone/>
            </a:pPr>
            <a:r>
              <a:rPr lang="en-US" altLang="zh-CN" sz="18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altLang="zh-CN" sz="1800" i="1" dirty="0">
                <a:solidFill>
                  <a:srgbClr val="0000F6"/>
                </a:solidFill>
                <a:latin typeface="Courier-Oblique"/>
              </a:rPr>
              <a:t>-- </a:t>
            </a:r>
            <a:r>
              <a:rPr lang="en-US" altLang="zh-CN" sz="1800" b="1" dirty="0" smtClean="0">
                <a:solidFill>
                  <a:srgbClr val="FF6600"/>
                </a:solidFill>
                <a:latin typeface="Courier"/>
              </a:rPr>
              <a:t>TODO</a:t>
            </a:r>
            <a:r>
              <a:rPr lang="en-US" altLang="zh-CN" sz="1800" i="1" dirty="0" smtClean="0">
                <a:solidFill>
                  <a:srgbClr val="0000F6"/>
                </a:solidFill>
                <a:latin typeface="Courier-Oblique"/>
              </a:rPr>
              <a:t>: Let </a:t>
            </a:r>
            <a:r>
              <a:rPr lang="en-US" altLang="zh-CN" sz="1800" i="1" dirty="0" err="1" smtClean="0">
                <a:solidFill>
                  <a:srgbClr val="0000F6"/>
                </a:solidFill>
                <a:latin typeface="Courier-Oblique"/>
              </a:rPr>
              <a:t>pichu</a:t>
            </a:r>
            <a:r>
              <a:rPr lang="en-US" altLang="zh-CN" sz="1800" i="1" dirty="0" smtClean="0">
                <a:solidFill>
                  <a:srgbClr val="0000F6"/>
                </a:solidFill>
                <a:latin typeface="Courier-Oblique"/>
              </a:rPr>
              <a:t> the </a:t>
            </a:r>
            <a:r>
              <a:rPr lang="en-US" altLang="zh-CN" sz="1800" i="1" dirty="0" err="1" smtClean="0">
                <a:solidFill>
                  <a:srgbClr val="0000F6"/>
                </a:solidFill>
                <a:latin typeface="Courier-Oblique"/>
              </a:rPr>
              <a:t>OIer</a:t>
            </a:r>
            <a:r>
              <a:rPr lang="en-US" altLang="zh-CN" sz="1800" i="1" dirty="0" smtClean="0">
                <a:solidFill>
                  <a:srgbClr val="0000F6"/>
                </a:solidFill>
                <a:latin typeface="Courier-Oblique"/>
              </a:rPr>
              <a:t> do this</a:t>
            </a:r>
            <a:endParaRPr lang="en-US" altLang="zh-CN" sz="1800" dirty="0" smtClean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1800" dirty="0" smtClean="0">
                <a:solidFill>
                  <a:srgbClr val="387A5F"/>
                </a:solidFill>
                <a:latin typeface="Courier"/>
              </a:rPr>
              <a:t>end</a:t>
            </a:r>
            <a:endParaRPr lang="en-US" altLang="zh-CN" sz="1800" dirty="0" smtClean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endParaRPr lang="en-US" altLang="zh-CN" sz="1800" dirty="0" smtClean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1800" dirty="0" smtClean="0">
                <a:solidFill>
                  <a:prstClr val="black"/>
                </a:solidFill>
                <a:latin typeface="Courier"/>
              </a:rPr>
              <a:t>push = </a:t>
            </a:r>
            <a:r>
              <a:rPr lang="en-US" altLang="zh-CN" sz="1800" dirty="0" smtClean="0">
                <a:solidFill>
                  <a:srgbClr val="387A5F"/>
                </a:solidFill>
                <a:latin typeface="Courier"/>
              </a:rPr>
              <a:t>function</a:t>
            </a:r>
            <a:r>
              <a:rPr lang="en-US" altLang="zh-CN" sz="1800" dirty="0" smtClean="0">
                <a:solidFill>
                  <a:prstClr val="black"/>
                </a:solidFill>
                <a:latin typeface="Courier"/>
              </a:rPr>
              <a:t>(direction)</a:t>
            </a:r>
          </a:p>
          <a:p>
            <a:pPr marL="36576" indent="0">
              <a:buNone/>
            </a:pPr>
            <a:r>
              <a:rPr lang="en-US" altLang="zh-CN" sz="18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altLang="zh-CN" sz="1800" i="1" dirty="0" smtClean="0">
                <a:solidFill>
                  <a:srgbClr val="0000F6"/>
                </a:solidFill>
                <a:latin typeface="Courier-Oblique"/>
              </a:rPr>
              <a:t>-- </a:t>
            </a:r>
            <a:r>
              <a:rPr lang="en-US" altLang="zh-CN" sz="1800" dirty="0" smtClean="0">
                <a:solidFill>
                  <a:srgbClr val="FF6600"/>
                </a:solidFill>
                <a:latin typeface="Courier"/>
              </a:rPr>
              <a:t>TODO</a:t>
            </a:r>
            <a:r>
              <a:rPr lang="en-US" altLang="zh-CN" sz="1800" i="1" dirty="0" smtClean="0">
                <a:solidFill>
                  <a:srgbClr val="0000F6"/>
                </a:solidFill>
                <a:latin typeface="Courier-Oblique"/>
              </a:rPr>
              <a:t>: Let </a:t>
            </a:r>
            <a:r>
              <a:rPr lang="en-US" altLang="zh-CN" sz="1800" i="1" dirty="0" err="1" smtClean="0">
                <a:solidFill>
                  <a:srgbClr val="0000F6"/>
                </a:solidFill>
                <a:latin typeface="Courier-Oblique"/>
              </a:rPr>
              <a:t>pichu</a:t>
            </a:r>
            <a:r>
              <a:rPr lang="en-US" altLang="zh-CN" sz="1800" i="1" dirty="0" smtClean="0">
                <a:solidFill>
                  <a:srgbClr val="0000F6"/>
                </a:solidFill>
                <a:latin typeface="Courier-Oblique"/>
              </a:rPr>
              <a:t> the </a:t>
            </a:r>
            <a:r>
              <a:rPr lang="en-US" altLang="zh-CN" sz="1800" i="1" dirty="0" err="1" smtClean="0">
                <a:solidFill>
                  <a:srgbClr val="0000F6"/>
                </a:solidFill>
                <a:latin typeface="Courier-Oblique"/>
              </a:rPr>
              <a:t>OIer</a:t>
            </a:r>
            <a:r>
              <a:rPr lang="en-US" altLang="zh-CN" sz="1800" i="1" dirty="0" smtClean="0">
                <a:solidFill>
                  <a:srgbClr val="0000F6"/>
                </a:solidFill>
                <a:latin typeface="Courier-Oblique"/>
              </a:rPr>
              <a:t> do this</a:t>
            </a:r>
            <a:endParaRPr lang="en-US" altLang="zh-CN" sz="1800" dirty="0" smtClean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18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altLang="zh-CN" sz="1800" i="1" dirty="0">
                <a:solidFill>
                  <a:srgbClr val="0000F6"/>
                </a:solidFill>
                <a:latin typeface="Courier-Oblique"/>
              </a:rPr>
              <a:t>-- See </a:t>
            </a:r>
            <a:r>
              <a:rPr lang="en-US" altLang="zh-CN" sz="1800" i="1" dirty="0" err="1">
                <a:solidFill>
                  <a:srgbClr val="0000F6"/>
                </a:solidFill>
                <a:latin typeface="Courier-Oblique"/>
              </a:rPr>
              <a:t>game_manager_FROMJS.lua</a:t>
            </a:r>
            <a:r>
              <a:rPr lang="en-US" altLang="zh-CN" sz="1800" i="1" dirty="0">
                <a:solidFill>
                  <a:srgbClr val="0000F6"/>
                </a:solidFill>
                <a:latin typeface="Courier-Oblique"/>
              </a:rPr>
              <a:t> line 217 202</a:t>
            </a:r>
            <a:endParaRPr lang="en-US" altLang="zh-CN" sz="18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18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altLang="zh-CN" sz="1800" i="1" dirty="0">
                <a:solidFill>
                  <a:srgbClr val="0000F6"/>
                </a:solidFill>
                <a:latin typeface="Courier-Oblique"/>
              </a:rPr>
              <a:t>-- not sure if TI supports Vector like that JavaScript-to-Lua. See TI API Reference (OS 3.4) Chapter 19.2 Vectors.</a:t>
            </a:r>
            <a:endParaRPr lang="en-US" altLang="zh-CN" sz="18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1800" dirty="0" smtClean="0">
                <a:solidFill>
                  <a:srgbClr val="387A5F"/>
                </a:solidFill>
                <a:latin typeface="Courier"/>
              </a:rPr>
              <a:t>End</a:t>
            </a:r>
          </a:p>
          <a:p>
            <a:pPr marL="36576" indent="0">
              <a:buNone/>
            </a:pPr>
            <a:endParaRPr lang="en-US" altLang="zh-CN" sz="1800" dirty="0">
              <a:latin typeface="Courier"/>
            </a:endParaRPr>
          </a:p>
          <a:p>
            <a:r>
              <a:rPr lang="en-US" altLang="zh-CN" sz="1900" dirty="0" smtClean="0">
                <a:solidFill>
                  <a:srgbClr val="FF6600"/>
                </a:solidFill>
                <a:latin typeface="Courier"/>
              </a:rPr>
              <a:t>TODO</a:t>
            </a:r>
            <a:r>
              <a:rPr lang="zh-CN" altLang="en-US" sz="1900" dirty="0" smtClean="0">
                <a:latin typeface="Courier"/>
              </a:rPr>
              <a:t>其实是拖延症的象征</a:t>
            </a:r>
            <a:r>
              <a:rPr lang="zh-CN" altLang="en-US" sz="1900" dirty="0" smtClean="0">
                <a:latin typeface="Courier"/>
              </a:rPr>
              <a:t>。</a:t>
            </a:r>
            <a:endParaRPr lang="en-US" altLang="zh-CN" sz="1900" dirty="0">
              <a:solidFill>
                <a:prstClr val="black"/>
              </a:solidFill>
              <a:latin typeface="Courier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80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目前计划实现的特性有：</a:t>
            </a:r>
            <a:endParaRPr kumimoji="1"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kumimoji="1" lang="zh-CN" altLang="en-US" dirty="0" smtClean="0"/>
              <a:t>基本游戏 </a:t>
            </a:r>
            <a:r>
              <a:rPr kumimoji="1" lang="en-US" altLang="zh-CN" sz="3100" dirty="0" smtClean="0">
                <a:solidFill>
                  <a:srgbClr val="FF6600"/>
                </a:solidFill>
              </a:rPr>
              <a:t>TODO</a:t>
            </a:r>
            <a:r>
              <a:rPr kumimoji="1" lang="zh-CN" altLang="en-US" sz="3100" dirty="0">
                <a:solidFill>
                  <a:srgbClr val="FF6600"/>
                </a:solidFill>
              </a:rPr>
              <a:t>：</a:t>
            </a:r>
            <a:r>
              <a:rPr kumimoji="1" lang="zh-CN" altLang="en-US" sz="3100" dirty="0" smtClean="0">
                <a:solidFill>
                  <a:srgbClr val="FFFFFF"/>
                </a:solidFill>
              </a:rPr>
              <a:t>图形界面和小部分功能未完成</a:t>
            </a:r>
            <a:endParaRPr kumimoji="1" lang="en-US" altLang="zh-CN" sz="3100" dirty="0" smtClean="0">
              <a:solidFill>
                <a:srgbClr val="FF6600"/>
              </a:solidFill>
            </a:endParaRPr>
          </a:p>
          <a:p>
            <a:pPr marL="550926" indent="-514350">
              <a:buFont typeface="+mj-lt"/>
              <a:buAutoNum type="arabicPeriod"/>
            </a:pPr>
            <a:r>
              <a:rPr kumimoji="1" lang="zh-CN" altLang="en-US" dirty="0" smtClean="0"/>
              <a:t>以文档函数而非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函数形式保存高分 </a:t>
            </a:r>
            <a:r>
              <a:rPr kumimoji="1" lang="en-US" altLang="zh-CN" dirty="0" smtClean="0">
                <a:solidFill>
                  <a:srgbClr val="008000"/>
                </a:solidFill>
              </a:rPr>
              <a:t>OK</a:t>
            </a:r>
          </a:p>
          <a:p>
            <a:pPr marL="550926" indent="-514350">
              <a:buFont typeface="+mj-lt"/>
              <a:buAutoNum type="arabicPeriod"/>
            </a:pPr>
            <a:r>
              <a:rPr kumimoji="1" lang="en-US" altLang="zh-CN" dirty="0" smtClean="0"/>
              <a:t>S/L</a:t>
            </a:r>
            <a:r>
              <a:rPr kumimoji="1" lang="zh-CN" altLang="en-US" dirty="0" smtClean="0"/>
              <a:t>大法 </a:t>
            </a:r>
            <a:r>
              <a:rPr kumimoji="1" lang="en-US" altLang="zh-CN" dirty="0" smtClean="0">
                <a:solidFill>
                  <a:srgbClr val="008000"/>
                </a:solidFill>
              </a:rPr>
              <a:t>OK</a:t>
            </a:r>
            <a:r>
              <a:rPr kumimoji="1" lang="zh-CN" altLang="en-US" dirty="0" smtClean="0">
                <a:solidFill>
                  <a:srgbClr val="008000"/>
                </a:solidFill>
              </a:rPr>
              <a:t> 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 marL="550926" indent="-514350">
              <a:buFont typeface="+mj-lt"/>
              <a:buAutoNum type="arabicPeriod"/>
            </a:pPr>
            <a:endParaRPr kumimoji="1" lang="en-US" altLang="zh-CN" dirty="0" smtClean="0">
              <a:solidFill>
                <a:srgbClr val="008000"/>
              </a:solidFill>
            </a:endParaRPr>
          </a:p>
          <a:p>
            <a:r>
              <a:rPr kumimoji="1" lang="zh-CN" altLang="en-US" dirty="0" smtClean="0"/>
              <a:t>喜闻乐见的困难有：</a:t>
            </a:r>
            <a:endParaRPr kumimoji="1" lang="en-US" altLang="zh-CN" dirty="0"/>
          </a:p>
          <a:p>
            <a:pPr marL="550926" indent="-514350">
              <a:buFont typeface="+mj-lt"/>
              <a:buAutoNum type="arabicPeriod"/>
            </a:pPr>
            <a:r>
              <a:rPr kumimoji="1" lang="zh-CN" altLang="en-US" dirty="0" smtClean="0"/>
              <a:t>懒</a:t>
            </a:r>
            <a:endParaRPr kumimoji="1"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kumimoji="1" lang="zh-CN" altLang="en-US" dirty="0" smtClean="0"/>
              <a:t>我是渣</a:t>
            </a:r>
            <a:endParaRPr kumimoji="1"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kumimoji="1" lang="zh-CN" altLang="en-US" dirty="0" smtClean="0"/>
              <a:t>我是渣</a:t>
            </a:r>
            <a:endParaRPr kumimoji="1"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kumimoji="1" lang="zh-CN" altLang="en-US" dirty="0" smtClean="0"/>
              <a:t>我是渣</a:t>
            </a:r>
            <a:endParaRPr kumimoji="1" lang="en-US" altLang="zh-CN" dirty="0" smtClean="0"/>
          </a:p>
          <a:p>
            <a:pPr marL="550926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36576" indent="0">
              <a:buNone/>
            </a:pPr>
            <a:r>
              <a:rPr kumimoji="1" lang="zh-CN" altLang="en-US" sz="1900" dirty="0" smtClean="0"/>
              <a:t>事实是我总喜欢写一些没用的小东西</a:t>
            </a:r>
            <a:r>
              <a:rPr kumimoji="1" lang="en-US" altLang="zh-CN" sz="1900" dirty="0" smtClean="0"/>
              <a:t>……</a:t>
            </a:r>
            <a:endParaRPr kumimoji="1" lang="en-US" altLang="zh-CN" sz="1900" dirty="0"/>
          </a:p>
          <a:p>
            <a:pPr marL="36576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189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2048 for TI-Lua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于是这次的介绍基本就到这里了。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如大家所看到的，这是一个比</a:t>
            </a:r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图像手工转换更加巨大的坑。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欢迎填坑：</a:t>
            </a:r>
            <a:r>
              <a:rPr kumimoji="1" lang="en-US" altLang="zh-CN" dirty="0" smtClean="0">
                <a:hlinkClick r:id="rId2"/>
              </a:rPr>
              <a:t>github.com/Arthur200000/2048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在该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版本库上的修改会按照</a:t>
            </a:r>
            <a:r>
              <a:rPr kumimoji="1" lang="en-US" altLang="zh-CN" dirty="0" smtClean="0"/>
              <a:t>MIT</a:t>
            </a:r>
            <a:r>
              <a:rPr kumimoji="1" lang="zh-CN" altLang="en-US" dirty="0" smtClean="0"/>
              <a:t>许可证发布。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337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接下来是洗脑时间</a:t>
            </a:r>
            <a:r>
              <a:rPr kumimoji="1" lang="en-US" altLang="zh-CN" dirty="0" smtClean="0"/>
              <a:t>——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2" action="ppaction://hlinkfile"/>
              </a:rPr>
              <a:t>2048-AI by ov3y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80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LICENSE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 algn="ctr">
              <a:buNone/>
            </a:pPr>
            <a:r>
              <a:rPr lang="en-US" altLang="zh-CN" dirty="0" smtClean="0"/>
              <a:t>DO </a:t>
            </a:r>
            <a:r>
              <a:rPr lang="en-US" altLang="zh-CN" dirty="0"/>
              <a:t>WHAT THE FUCK YOU WANT TO PUBLIC LICENSE</a:t>
            </a:r>
          </a:p>
          <a:p>
            <a:pPr marL="36576" indent="0" algn="ctr">
              <a:buNone/>
            </a:pPr>
            <a:r>
              <a:rPr lang="de-DE" altLang="zh-CN" dirty="0" smtClean="0"/>
              <a:t>Version </a:t>
            </a:r>
            <a:r>
              <a:rPr lang="de-DE" altLang="zh-CN" dirty="0"/>
              <a:t>2, </a:t>
            </a:r>
            <a:r>
              <a:rPr lang="de-DE" altLang="zh-CN" dirty="0" err="1"/>
              <a:t>December</a:t>
            </a:r>
            <a:r>
              <a:rPr lang="de-DE" altLang="zh-CN" dirty="0"/>
              <a:t> 2004</a:t>
            </a:r>
          </a:p>
          <a:p>
            <a:pPr marL="36576" indent="0">
              <a:buNone/>
            </a:pPr>
            <a:endParaRPr lang="de-DE" altLang="zh-CN" dirty="0"/>
          </a:p>
          <a:p>
            <a:pPr marL="36576" indent="0">
              <a:buNone/>
            </a:pPr>
            <a:r>
              <a:rPr lang="de-DE" altLang="zh-CN" dirty="0"/>
              <a:t>Copyright (C) </a:t>
            </a:r>
            <a:r>
              <a:rPr lang="de-DE" altLang="zh-CN" dirty="0" smtClean="0"/>
              <a:t>20</a:t>
            </a:r>
            <a:r>
              <a:rPr lang="en-US" altLang="zh-CN" dirty="0" smtClean="0"/>
              <a:t>1</a:t>
            </a:r>
            <a:r>
              <a:rPr lang="de-DE" altLang="zh-CN" dirty="0" smtClean="0"/>
              <a:t>4 Arthur</a:t>
            </a:r>
            <a:r>
              <a:rPr lang="de-DE" altLang="zh-CN" dirty="0" smtClean="0"/>
              <a:t>200000</a:t>
            </a:r>
            <a:r>
              <a:rPr lang="de-DE" altLang="zh-CN" dirty="0" smtClean="0"/>
              <a:t> &lt;crashedsystem</a:t>
            </a:r>
            <a:r>
              <a:rPr lang="de-DE" altLang="zh-CN" dirty="0" smtClean="0"/>
              <a:t>67</a:t>
            </a:r>
            <a:r>
              <a:rPr lang="de-DE" altLang="zh-CN" dirty="0" smtClean="0"/>
              <a:t>@gmail</a:t>
            </a:r>
            <a:r>
              <a:rPr lang="de-DE" altLang="zh-CN" dirty="0" smtClean="0"/>
              <a:t>.com</a:t>
            </a:r>
            <a:r>
              <a:rPr lang="de-DE" altLang="zh-CN" dirty="0" smtClean="0"/>
              <a:t>&gt;</a:t>
            </a:r>
            <a:endParaRPr lang="de-DE" altLang="zh-CN" dirty="0"/>
          </a:p>
          <a:p>
            <a:pPr marL="36576" indent="0">
              <a:buNone/>
            </a:pPr>
            <a:endParaRPr lang="de-DE" altLang="zh-CN" dirty="0"/>
          </a:p>
          <a:p>
            <a:pPr marL="36576" indent="0">
              <a:buNone/>
            </a:pPr>
            <a:r>
              <a:rPr lang="de-DE" altLang="zh-CN" dirty="0" err="1"/>
              <a:t>Everyone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permitted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copy</a:t>
            </a:r>
            <a:r>
              <a:rPr lang="de-DE" altLang="zh-CN" dirty="0"/>
              <a:t> </a:t>
            </a:r>
            <a:r>
              <a:rPr lang="de-DE" altLang="zh-CN" dirty="0" err="1"/>
              <a:t>and</a:t>
            </a:r>
            <a:r>
              <a:rPr lang="de-DE" altLang="zh-CN" dirty="0"/>
              <a:t> </a:t>
            </a:r>
            <a:r>
              <a:rPr lang="de-DE" altLang="zh-CN" dirty="0" err="1"/>
              <a:t>distribute</a:t>
            </a:r>
            <a:r>
              <a:rPr lang="de-DE" altLang="zh-CN" dirty="0"/>
              <a:t> </a:t>
            </a:r>
            <a:r>
              <a:rPr lang="de-DE" altLang="zh-CN" dirty="0" err="1"/>
              <a:t>verbatim</a:t>
            </a:r>
            <a:r>
              <a:rPr lang="de-DE" altLang="zh-CN" dirty="0"/>
              <a:t> </a:t>
            </a:r>
            <a:r>
              <a:rPr lang="de-DE" altLang="zh-CN" dirty="0" err="1"/>
              <a:t>or</a:t>
            </a:r>
            <a:r>
              <a:rPr lang="de-DE" altLang="zh-CN" dirty="0"/>
              <a:t> </a:t>
            </a:r>
            <a:r>
              <a:rPr lang="de-DE" altLang="zh-CN" dirty="0" err="1"/>
              <a:t>modified</a:t>
            </a:r>
            <a:endParaRPr lang="de-DE" altLang="zh-CN" dirty="0"/>
          </a:p>
          <a:p>
            <a:pPr marL="36576" indent="0">
              <a:buNone/>
            </a:pPr>
            <a:r>
              <a:rPr lang="de-DE" altLang="zh-CN" dirty="0" err="1"/>
              <a:t>copies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this</a:t>
            </a:r>
            <a:r>
              <a:rPr lang="de-DE" altLang="zh-CN" dirty="0"/>
              <a:t> </a:t>
            </a:r>
            <a:r>
              <a:rPr lang="de-DE" altLang="zh-CN" dirty="0" err="1"/>
              <a:t>license</a:t>
            </a:r>
            <a:r>
              <a:rPr lang="de-DE" altLang="zh-CN" dirty="0"/>
              <a:t> </a:t>
            </a:r>
            <a:r>
              <a:rPr lang="de-DE" altLang="zh-CN" dirty="0" err="1"/>
              <a:t>document</a:t>
            </a:r>
            <a:r>
              <a:rPr lang="de-DE" altLang="zh-CN" dirty="0"/>
              <a:t>, </a:t>
            </a:r>
            <a:r>
              <a:rPr lang="de-DE" altLang="zh-CN" dirty="0" err="1"/>
              <a:t>and</a:t>
            </a:r>
            <a:r>
              <a:rPr lang="de-DE" altLang="zh-CN" dirty="0"/>
              <a:t> </a:t>
            </a:r>
            <a:r>
              <a:rPr lang="de-DE" altLang="zh-CN" dirty="0" err="1"/>
              <a:t>changing</a:t>
            </a:r>
            <a:r>
              <a:rPr lang="de-DE" altLang="zh-CN" dirty="0"/>
              <a:t> </a:t>
            </a:r>
            <a:r>
              <a:rPr lang="de-DE" altLang="zh-CN" dirty="0" err="1"/>
              <a:t>it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allowed</a:t>
            </a:r>
            <a:r>
              <a:rPr lang="de-DE" altLang="zh-CN" dirty="0"/>
              <a:t> </a:t>
            </a:r>
            <a:r>
              <a:rPr lang="de-DE" altLang="zh-CN" dirty="0" err="1"/>
              <a:t>as</a:t>
            </a:r>
            <a:r>
              <a:rPr lang="de-DE" altLang="zh-CN" dirty="0"/>
              <a:t> </a:t>
            </a:r>
            <a:r>
              <a:rPr lang="de-DE" altLang="zh-CN" dirty="0" err="1"/>
              <a:t>long</a:t>
            </a:r>
            <a:endParaRPr lang="de-DE" altLang="zh-CN" dirty="0"/>
          </a:p>
          <a:p>
            <a:pPr marL="36576" indent="0">
              <a:buNone/>
            </a:pPr>
            <a:r>
              <a:rPr lang="de-DE" altLang="zh-CN" dirty="0" err="1"/>
              <a:t>as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name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changed</a:t>
            </a:r>
            <a:r>
              <a:rPr lang="de-DE" altLang="zh-CN" dirty="0"/>
              <a:t>.</a:t>
            </a:r>
          </a:p>
          <a:p>
            <a:pPr marL="36576" indent="0">
              <a:buNone/>
            </a:pPr>
            <a:endParaRPr lang="de-DE" altLang="zh-CN" dirty="0"/>
          </a:p>
          <a:p>
            <a:pPr marL="36576" indent="0" algn="ctr">
              <a:buNone/>
            </a:pPr>
            <a:r>
              <a:rPr lang="de-DE" altLang="zh-CN" dirty="0" smtClean="0"/>
              <a:t>DO WHAT </a:t>
            </a:r>
            <a:r>
              <a:rPr lang="de-DE" altLang="zh-CN" dirty="0"/>
              <a:t>THE FUCK YOU WANT TO PUBLIC </a:t>
            </a:r>
            <a:r>
              <a:rPr lang="de-DE" altLang="zh-CN" dirty="0" smtClean="0"/>
              <a:t>LICENSE</a:t>
            </a:r>
            <a:r>
              <a:rPr lang="zh-CN" altLang="en-US" dirty="0" smtClean="0"/>
              <a:t> </a:t>
            </a:r>
            <a:r>
              <a:rPr lang="de-DE" altLang="zh-CN" dirty="0" smtClean="0"/>
              <a:t>TERMS </a:t>
            </a:r>
            <a:r>
              <a:rPr lang="de-DE" altLang="zh-CN" dirty="0"/>
              <a:t>AND CONDITIONS FOR COPYING, </a:t>
            </a:r>
            <a:r>
              <a:rPr lang="de-DE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de-DE" altLang="zh-CN" dirty="0" smtClean="0"/>
              <a:t>AND </a:t>
            </a:r>
            <a:r>
              <a:rPr lang="de-DE" altLang="zh-CN" dirty="0"/>
              <a:t>MODIFICATION</a:t>
            </a:r>
          </a:p>
          <a:p>
            <a:pPr marL="36576" indent="0">
              <a:buNone/>
            </a:pPr>
            <a:endParaRPr lang="de-DE" altLang="zh-CN" dirty="0"/>
          </a:p>
          <a:p>
            <a:pPr marL="36576" indent="0">
              <a:buNone/>
            </a:pPr>
            <a:r>
              <a:rPr lang="de-DE" altLang="zh-CN" dirty="0"/>
              <a:t> 0. </a:t>
            </a:r>
            <a:r>
              <a:rPr lang="de-DE" altLang="zh-CN" dirty="0" err="1"/>
              <a:t>You</a:t>
            </a:r>
            <a:r>
              <a:rPr lang="de-DE" altLang="zh-CN" dirty="0"/>
              <a:t> just DO WHAT THE FUCK YOU WANT TO.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41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 algn="ctr">
              <a:buNone/>
            </a:pPr>
            <a:r>
              <a:rPr lang="zh-CN" altLang="en-US" smtClean="0"/>
              <a:t>你他妈的想干嘛就干嘛公共许可</a:t>
            </a:r>
            <a:r>
              <a:rPr lang="zh-CN" altLang="en-US" smtClean="0"/>
              <a:t>证</a:t>
            </a:r>
            <a:endParaRPr lang="zh-CN" altLang="en-US" dirty="0"/>
          </a:p>
          <a:p>
            <a:pPr marL="36576" indent="0" algn="ctr">
              <a:buNone/>
            </a:pP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版本，</a:t>
            </a:r>
            <a:r>
              <a:rPr lang="en-US" altLang="zh-TW" dirty="0"/>
              <a:t>2004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</a:p>
          <a:p>
            <a:pPr marL="36576" indent="0">
              <a:buNone/>
            </a:pPr>
            <a:endParaRPr lang="zh-TW" altLang="en-US" dirty="0"/>
          </a:p>
          <a:p>
            <a:pPr marL="36576" indent="0">
              <a:buNone/>
            </a:pPr>
            <a:r>
              <a:rPr lang="zh-TW" altLang="en-US" sz="2100" dirty="0"/>
              <a:t>版权所有 </a:t>
            </a:r>
            <a:r>
              <a:rPr lang="en-US" altLang="zh-TW" sz="2100" dirty="0"/>
              <a:t>(C) </a:t>
            </a:r>
            <a:r>
              <a:rPr lang="en-US" altLang="zh-TW" sz="2100" dirty="0" smtClean="0"/>
              <a:t>20</a:t>
            </a:r>
            <a:r>
              <a:rPr lang="en-US" altLang="zh-CN" sz="2100" dirty="0" smtClean="0"/>
              <a:t>1</a:t>
            </a:r>
            <a:r>
              <a:rPr lang="en-US" altLang="zh-TW" sz="2100" dirty="0" smtClean="0"/>
              <a:t>4 </a:t>
            </a:r>
            <a:r>
              <a:rPr lang="de-DE" altLang="zh-CN" sz="2100" dirty="0"/>
              <a:t>Arthur200000 </a:t>
            </a:r>
            <a:r>
              <a:rPr lang="de-DE" altLang="zh-CN" sz="2100" dirty="0" smtClean="0"/>
              <a:t>&lt;crashedsystem67</a:t>
            </a:r>
            <a:r>
              <a:rPr lang="de-DE" altLang="zh-CN" sz="2100" dirty="0"/>
              <a:t>@</a:t>
            </a:r>
            <a:r>
              <a:rPr lang="de-DE" altLang="zh-CN" sz="2100" dirty="0" smtClean="0"/>
              <a:t>gmail.com</a:t>
            </a:r>
            <a:r>
              <a:rPr lang="en-US" altLang="zh-CN" sz="2100" dirty="0" smtClean="0"/>
              <a:t>&gt;</a:t>
            </a:r>
            <a:endParaRPr lang="de-DE" altLang="zh-CN" sz="2100" dirty="0" smtClean="0"/>
          </a:p>
          <a:p>
            <a:pPr marL="36576" indent="0">
              <a:buNone/>
            </a:pPr>
            <a:endParaRPr lang="en-US" altLang="zh-CN" dirty="0" smtClean="0"/>
          </a:p>
          <a:p>
            <a:pPr marL="36576" indent="0" algn="ctr">
              <a:buNone/>
            </a:pPr>
            <a:r>
              <a:rPr lang="zh-CN" altLang="en-US" sz="2600" dirty="0" smtClean="0"/>
              <a:t>任何人都准许复制和发行该许可证原始或修改</a:t>
            </a:r>
            <a:r>
              <a:rPr lang="zh-CN" altLang="en-US" sz="2600" dirty="0"/>
              <a:t>后的副本。只要修改名称，就可以修改该许可证。</a:t>
            </a:r>
          </a:p>
          <a:p>
            <a:pPr marL="36576" indent="0" algn="ctr">
              <a:buNone/>
            </a:pPr>
            <a:endParaRPr lang="zh-CN" altLang="en-US" dirty="0"/>
          </a:p>
          <a:p>
            <a:pPr marL="36576" indent="0" algn="ctr">
              <a:buNone/>
            </a:pPr>
            <a:r>
              <a:rPr lang="zh-CN" altLang="en-US" sz="2600" dirty="0"/>
              <a:t>你他妈</a:t>
            </a:r>
            <a:r>
              <a:rPr lang="zh-CN" altLang="en-US" sz="2600" dirty="0" smtClean="0"/>
              <a:t>的想干嘛就干嘛公共许可证</a:t>
            </a:r>
            <a:endParaRPr lang="en-US" altLang="zh-CN" sz="2600" dirty="0" smtClean="0"/>
          </a:p>
          <a:p>
            <a:pPr marL="36576" indent="0" algn="ctr">
              <a:buNone/>
            </a:pPr>
            <a:r>
              <a:rPr lang="zh-CN" altLang="en-US" sz="2600" dirty="0" smtClean="0"/>
              <a:t>复制</a:t>
            </a:r>
            <a:r>
              <a:rPr lang="zh-CN" altLang="en-US" sz="2600" dirty="0"/>
              <a:t>、再发布和修改的条款及条件</a:t>
            </a:r>
          </a:p>
          <a:p>
            <a:pPr marL="36576" indent="0">
              <a:buNone/>
            </a:pPr>
            <a:endParaRPr lang="zh-CN" altLang="en-US" dirty="0"/>
          </a:p>
          <a:p>
            <a:pPr marL="36576" indent="0">
              <a:buNone/>
            </a:pPr>
            <a:r>
              <a:rPr lang="en-US" altLang="zh-CN" sz="2300" dirty="0"/>
              <a:t>0. </a:t>
            </a:r>
            <a:r>
              <a:rPr lang="zh-CN" altLang="en-US" sz="2300" dirty="0"/>
              <a:t>你他妈的想干嘛就干嘛好了。</a:t>
            </a:r>
            <a:endParaRPr kumimoji="1"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68474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TI-Nspire Regular"/>
                <a:cs typeface="TI-Nspire Regular"/>
              </a:rPr>
              <a:t>Font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using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TI-</a:t>
            </a:r>
            <a:r>
              <a:rPr kumimoji="1" lang="en-US" altLang="zh-CN" dirty="0" err="1" smtClean="0">
                <a:latin typeface="TI-Nspire Regular"/>
                <a:cs typeface="TI-Nspire Regular"/>
              </a:rPr>
              <a:t>Nspire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and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smtClean="0">
                <a:latin typeface="TI-Nspire Sans Regular"/>
                <a:cs typeface="TI-Nspire Sans Regular"/>
              </a:rPr>
              <a:t>TI-</a:t>
            </a:r>
            <a:r>
              <a:rPr kumimoji="1" lang="en-US" altLang="zh-CN" dirty="0" err="1" smtClean="0">
                <a:latin typeface="TI-Nspire Sans Regular"/>
                <a:cs typeface="TI-Nspire Sans Regular"/>
              </a:rPr>
              <a:t>Nspire</a:t>
            </a:r>
            <a:r>
              <a:rPr kumimoji="1" lang="zh-CN" altLang="en-US" dirty="0" smtClean="0">
                <a:latin typeface="TI-Nspire Sans Regular"/>
                <a:cs typeface="TI-Nspire Sans Regular"/>
              </a:rPr>
              <a:t> </a:t>
            </a:r>
            <a:r>
              <a:rPr kumimoji="1" lang="en-US" altLang="zh-CN" dirty="0" smtClean="0">
                <a:latin typeface="TI-Nspire Sans Regular"/>
                <a:cs typeface="TI-Nspire Sans Regular"/>
              </a:rPr>
              <a:t>Sans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.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TI-Nspire Regular"/>
                <a:cs typeface="TI-Nspire Regular"/>
              </a:rPr>
              <a:t>Built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using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err="1" smtClean="0">
                <a:latin typeface="TI-Nspire Regular"/>
                <a:cs typeface="TI-Nspire Regular"/>
              </a:rPr>
              <a:t>LibreOffice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and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Microsoft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Office.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TI-Nspire Regular"/>
                <a:cs typeface="TI-Nspire Regular"/>
              </a:rPr>
              <a:t>Syntax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Highlights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using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err="1" smtClean="0">
                <a:latin typeface="TI-Nspire Regular"/>
                <a:cs typeface="TI-Nspire Regular"/>
              </a:rPr>
              <a:t>MacVim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.</a:t>
            </a:r>
          </a:p>
          <a:p>
            <a:pPr marL="0" indent="0">
              <a:buNone/>
            </a:pPr>
            <a:endParaRPr kumimoji="1" lang="en-US" altLang="zh-CN" dirty="0" smtClean="0">
              <a:latin typeface="TI-Nspire Regular"/>
              <a:cs typeface="TI-Nspire Regular"/>
            </a:endParaRPr>
          </a:p>
          <a:p>
            <a:pPr marL="0" indent="0">
              <a:buNone/>
            </a:pPr>
            <a:endParaRPr kumimoji="1" lang="en-US" altLang="zh-CN" dirty="0">
              <a:latin typeface="TI-Nspire Regular"/>
              <a:cs typeface="TI-Nspire Regular"/>
            </a:endParaRPr>
          </a:p>
          <a:p>
            <a:pPr marL="0" indent="0">
              <a:buNone/>
            </a:pPr>
            <a:endParaRPr kumimoji="1" lang="en-US" altLang="zh-CN" dirty="0" smtClean="0">
              <a:latin typeface="TI-Nspire Regular"/>
              <a:cs typeface="TI-Nspire Regular"/>
            </a:endParaRPr>
          </a:p>
          <a:p>
            <a:pPr marL="0" indent="0">
              <a:buNone/>
            </a:pPr>
            <a:endParaRPr kumimoji="1" lang="en-US" altLang="zh-CN" dirty="0">
              <a:latin typeface="TI-Nspire Regular"/>
              <a:cs typeface="TI-Nspire Regular"/>
            </a:endParaRPr>
          </a:p>
          <a:p>
            <a:pPr marL="0" indent="0">
              <a:buNone/>
            </a:pPr>
            <a:endParaRPr kumimoji="1" lang="en-US" altLang="zh-CN" dirty="0">
              <a:latin typeface="TI-Nspire Regular"/>
              <a:cs typeface="TI-Nspire Regular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TI-Nspire Regular"/>
                <a:cs typeface="TI-Nspire Regular"/>
              </a:rPr>
              <a:t>Node 0x3f 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(DEC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00063)</a:t>
            </a:r>
          </a:p>
          <a:p>
            <a:pPr marL="0" indent="0">
              <a:buNone/>
            </a:pPr>
            <a:r>
              <a:rPr kumimoji="1" lang="en-US" altLang="zh-CN" dirty="0" err="1" smtClean="0">
                <a:latin typeface="TI-Nspire Regular"/>
                <a:cs typeface="TI-Nspire Regular"/>
              </a:rPr>
              <a:t>LibreMisaka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-Like network.</a:t>
            </a:r>
            <a:endParaRPr kumimoji="1" lang="en-US" altLang="zh-CN" dirty="0">
              <a:latin typeface="TI-Nspire Regular"/>
              <a:cs typeface="TI-Nspir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09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-Nspire Regular"/>
                <a:cs typeface="TI-Nspire Regular"/>
              </a:rPr>
              <a:t>主要内容</a:t>
            </a:r>
            <a:endParaRPr kumimoji="1" lang="zh-CN" altLang="en-US" dirty="0">
              <a:latin typeface="TI-Nspire Regular"/>
              <a:cs typeface="TI-Nspire Regula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TI-Nspire Regular"/>
                <a:cs typeface="TI-Nspire Regular"/>
              </a:rPr>
              <a:t>可缩放向量图形</a:t>
            </a:r>
            <a:r>
              <a:rPr kumimoji="1" lang="zh-CN" altLang="zh-CN" sz="2400" dirty="0" smtClean="0">
                <a:latin typeface="TI-Nspire Regular"/>
                <a:cs typeface="TI-Nspire Regular"/>
              </a:rPr>
              <a:t>（</a:t>
            </a:r>
            <a:r>
              <a:rPr kumimoji="1" lang="en-US" altLang="zh-CN" sz="2400" dirty="0" smtClean="0">
                <a:latin typeface="TI-Nspire Regular"/>
                <a:cs typeface="TI-Nspire Regular"/>
              </a:rPr>
              <a:t>Scalable</a:t>
            </a:r>
            <a:r>
              <a:rPr kumimoji="1" lang="zh-CN" altLang="en-US" sz="2400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sz="2400" dirty="0" smtClean="0">
                <a:latin typeface="TI-Nspire Regular"/>
                <a:cs typeface="TI-Nspire Regular"/>
              </a:rPr>
              <a:t>Vector</a:t>
            </a:r>
            <a:r>
              <a:rPr kumimoji="1" lang="zh-CN" altLang="en-US" sz="2400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sz="2400" dirty="0" smtClean="0">
                <a:latin typeface="TI-Nspire Regular"/>
                <a:cs typeface="TI-Nspire Regular"/>
              </a:rPr>
              <a:t>Graphics,</a:t>
            </a:r>
            <a:r>
              <a:rPr kumimoji="1" lang="zh-CN" altLang="en-US" sz="2400" dirty="0" smtClean="0">
                <a:latin typeface="TI-Nspire Regular"/>
                <a:cs typeface="TI-Nspire Regular"/>
              </a:rPr>
              <a:t> </a:t>
            </a:r>
            <a:r>
              <a:rPr kumimoji="1" lang="en-US" altLang="zh-CN" sz="2400" dirty="0" smtClean="0">
                <a:latin typeface="TI-Nspire Regular"/>
                <a:cs typeface="TI-Nspire Regular"/>
              </a:rPr>
              <a:t>SVG</a:t>
            </a:r>
            <a:r>
              <a:rPr kumimoji="1" lang="zh-CN" altLang="en-US" sz="2400" dirty="0" smtClean="0">
                <a:latin typeface="TI-Nspire Regular"/>
                <a:cs typeface="TI-Nspire Regular"/>
              </a:rPr>
              <a:t>）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到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TI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图形的函数图像的转换</a:t>
            </a:r>
            <a:endParaRPr kumimoji="1" lang="en-US" altLang="zh-CN" dirty="0" smtClean="0">
              <a:latin typeface="TI-Nspire Regular"/>
              <a:cs typeface="TI-Nspire Regular"/>
            </a:endParaRPr>
          </a:p>
          <a:p>
            <a:endParaRPr kumimoji="1" lang="en-US" altLang="zh-CN" dirty="0">
              <a:latin typeface="TI-Nspire Regular"/>
              <a:cs typeface="TI-Nspire Regular"/>
            </a:endParaRPr>
          </a:p>
          <a:p>
            <a:r>
              <a:rPr kumimoji="1" lang="zh-CN" altLang="en-US" dirty="0" smtClean="0">
                <a:latin typeface="TI-Nspire Regular"/>
                <a:cs typeface="TI-Nspire Regular"/>
              </a:rPr>
              <a:t>基于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TI-</a:t>
            </a:r>
            <a:r>
              <a:rPr kumimoji="1" lang="en-US" altLang="zh-CN" dirty="0" err="1" smtClean="0">
                <a:latin typeface="TI-Nspire Regular"/>
                <a:cs typeface="TI-Nspire Regular"/>
              </a:rPr>
              <a:t>Lua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的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2048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游戏  </a:t>
            </a:r>
            <a:r>
              <a:rPr kumimoji="1" lang="zh-CN" altLang="en-US" dirty="0" smtClean="0">
                <a:latin typeface="TI-Nspire Regular"/>
                <a:cs typeface="TI-Nspire Regular"/>
                <a:hlinkClick r:id="rId2" action="ppaction://hlinksldjump"/>
              </a:rPr>
              <a:t>  </a:t>
            </a:r>
            <a:r>
              <a:rPr kumimoji="1" lang="en-US" altLang="zh-CN" sz="100" dirty="0" smtClean="0">
                <a:latin typeface="TI-Nspire Regular"/>
                <a:cs typeface="TI-Nspire Regular"/>
                <a:hlinkClick r:id="rId2" action="ppaction://hlinksldjump"/>
              </a:rPr>
              <a:t>2147483647</a:t>
            </a:r>
            <a:endParaRPr kumimoji="1" lang="zh-CN" altLang="en-US" sz="100" dirty="0">
              <a:latin typeface="TI-Nspire Regular"/>
              <a:cs typeface="TI-Nspir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601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图形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321676" cy="4525963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zh-CN" sz="4400" dirty="0" smtClean="0"/>
              <a:t>SVG</a:t>
            </a:r>
            <a:r>
              <a:rPr kumimoji="1" lang="zh-CN" altLang="en-US" sz="4400" dirty="0" smtClean="0"/>
              <a:t>文档的本质是一组由</a:t>
            </a:r>
            <a:r>
              <a:rPr kumimoji="1" lang="en-US" altLang="zh-CN" sz="4400" dirty="0" smtClean="0"/>
              <a:t>xml</a:t>
            </a:r>
            <a:r>
              <a:rPr kumimoji="1" lang="zh-CN" altLang="en-US" sz="4400" dirty="0" smtClean="0"/>
              <a:t>标记描述的矢量图形。</a:t>
            </a:r>
            <a:endParaRPr kumimoji="1" lang="en-US" altLang="zh-CN" sz="4400" dirty="0" smtClean="0"/>
          </a:p>
          <a:p>
            <a:endParaRPr kumimoji="1" lang="en-US" altLang="zh-CN" sz="2900" dirty="0" smtClean="0"/>
          </a:p>
          <a:p>
            <a:pPr marL="36576" indent="0">
              <a:buNone/>
            </a:pPr>
            <a:r>
              <a:rPr lang="en-US" altLang="zh-CN" sz="2900" b="1" dirty="0" smtClean="0">
                <a:solidFill>
                  <a:prstClr val="black"/>
                </a:solidFill>
                <a:latin typeface="Courier-Bold"/>
              </a:rPr>
              <a:t>&lt;?xml</a:t>
            </a:r>
            <a:r>
              <a:rPr lang="zh-CN" altLang="en-US" sz="2900" dirty="0" smtClean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 smtClean="0">
                <a:solidFill>
                  <a:srgbClr val="000058"/>
                </a:solidFill>
                <a:latin typeface="Courier"/>
              </a:rPr>
              <a:t>version</a:t>
            </a:r>
            <a:r>
              <a:rPr lang="en-US" altLang="zh-CN" sz="2900" dirty="0" smtClean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 smtClean="0">
                <a:solidFill>
                  <a:srgbClr val="FB0000"/>
                </a:solidFill>
                <a:latin typeface="Courier"/>
              </a:rPr>
              <a:t>"1.0"</a:t>
            </a:r>
            <a:r>
              <a:rPr lang="en-US" altLang="zh-CN" sz="2900" b="1" dirty="0" smtClean="0">
                <a:solidFill>
                  <a:prstClr val="black"/>
                </a:solidFill>
                <a:latin typeface="Courier-Bold"/>
              </a:rPr>
              <a:t>?&gt;</a:t>
            </a:r>
            <a:endParaRPr lang="zh-CN" altLang="en-US" sz="2900" dirty="0" smtClean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2900" dirty="0" smtClean="0">
                <a:solidFill>
                  <a:srgbClr val="16ACD9"/>
                </a:solidFill>
                <a:latin typeface="Courier"/>
              </a:rPr>
              <a:t>&lt;!DOCTYPE </a:t>
            </a:r>
            <a:r>
              <a:rPr lang="en-US" altLang="zh-CN" sz="2900" dirty="0" err="1" smtClean="0">
                <a:solidFill>
                  <a:srgbClr val="16ACD9"/>
                </a:solidFill>
                <a:latin typeface="Courier"/>
              </a:rPr>
              <a:t>svg</a:t>
            </a:r>
            <a:r>
              <a:rPr lang="en-US" altLang="zh-CN" sz="2900" dirty="0" smtClean="0">
                <a:solidFill>
                  <a:srgbClr val="16ACD9"/>
                </a:solidFill>
                <a:latin typeface="Courier"/>
              </a:rPr>
              <a:t> PUBLIC "-//W3C//DTD SVG 1.1//EN" </a:t>
            </a:r>
            <a:endParaRPr lang="en-US" altLang="zh-CN" sz="2900" dirty="0" smtClean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2900" dirty="0" smtClean="0">
                <a:solidFill>
                  <a:srgbClr val="16ACD9"/>
                </a:solidFill>
                <a:latin typeface="Courier"/>
              </a:rPr>
              <a:t>    </a:t>
            </a:r>
            <a:r>
              <a:rPr lang="en-US" altLang="zh-CN" sz="2900" dirty="0">
                <a:solidFill>
                  <a:srgbClr val="16ACD9"/>
                </a:solidFill>
                <a:latin typeface="Courier"/>
              </a:rPr>
              <a:t>"http://www.w3.org/Graphics/SVG/1.1/DTD/svg11.dtd"&gt;</a:t>
            </a:r>
            <a:endParaRPr lang="en-US" altLang="zh-CN" sz="29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2900" b="1" dirty="0">
                <a:solidFill>
                  <a:prstClr val="black"/>
                </a:solidFill>
                <a:latin typeface="Courier-Bold"/>
              </a:rPr>
              <a:t>&lt;</a:t>
            </a:r>
            <a:r>
              <a:rPr lang="en-US" altLang="zh-CN" sz="2900" b="1" dirty="0" err="1">
                <a:solidFill>
                  <a:prstClr val="black"/>
                </a:solidFill>
                <a:latin typeface="Courier-Bold"/>
              </a:rPr>
              <a:t>svg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 err="1">
                <a:solidFill>
                  <a:srgbClr val="000058"/>
                </a:solidFill>
                <a:latin typeface="Courier"/>
              </a:rPr>
              <a:t>xmlns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"http://www.w3.org/2000/</a:t>
            </a:r>
            <a:r>
              <a:rPr lang="en-US" altLang="zh-CN" sz="2900" dirty="0" err="1">
                <a:solidFill>
                  <a:srgbClr val="FB0000"/>
                </a:solidFill>
                <a:latin typeface="Courier"/>
              </a:rPr>
              <a:t>svg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>
                <a:solidFill>
                  <a:srgbClr val="000058"/>
                </a:solidFill>
                <a:latin typeface="Courier"/>
              </a:rPr>
              <a:t>version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"1.1"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endParaRPr lang="en-US" altLang="zh-CN" sz="29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   </a:t>
            </a:r>
            <a:r>
              <a:rPr lang="en-US" altLang="zh-CN" sz="2900" dirty="0">
                <a:solidFill>
                  <a:srgbClr val="000058"/>
                </a:solidFill>
                <a:latin typeface="Courier"/>
              </a:rPr>
              <a:t>width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"467"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>
                <a:solidFill>
                  <a:srgbClr val="000058"/>
                </a:solidFill>
                <a:latin typeface="Courier"/>
              </a:rPr>
              <a:t>height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"462"</a:t>
            </a:r>
            <a:r>
              <a:rPr lang="en-US" altLang="zh-CN" sz="2900" b="1" dirty="0">
                <a:solidFill>
                  <a:prstClr val="black"/>
                </a:solidFill>
                <a:latin typeface="Courier-Bold"/>
              </a:rPr>
              <a:t>&gt;</a:t>
            </a:r>
            <a:endParaRPr lang="en-US" altLang="zh-CN" sz="29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29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altLang="zh-CN" sz="2900" i="1" dirty="0">
                <a:solidFill>
                  <a:srgbClr val="6D6D6D"/>
                </a:solidFill>
                <a:latin typeface="Courier-Oblique"/>
              </a:rPr>
              <a:t>&lt;!-- This is the red square: --&gt;</a:t>
            </a:r>
            <a:endParaRPr lang="en-US" altLang="zh-CN" sz="29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29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altLang="zh-CN" sz="2900" b="1" dirty="0" smtClean="0">
                <a:solidFill>
                  <a:prstClr val="black"/>
                </a:solidFill>
                <a:latin typeface="Courier-Bold"/>
              </a:rPr>
              <a:t>&lt;</a:t>
            </a:r>
            <a:r>
              <a:rPr lang="en-US" altLang="zh-CN" sz="2900" b="1" dirty="0" err="1" smtClean="0">
                <a:solidFill>
                  <a:prstClr val="black"/>
                </a:solidFill>
                <a:latin typeface="Courier-Bold"/>
              </a:rPr>
              <a:t>rect</a:t>
            </a:r>
            <a:r>
              <a:rPr lang="en-US" altLang="zh-CN" sz="2900" dirty="0" smtClean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 smtClean="0">
                <a:solidFill>
                  <a:srgbClr val="000058"/>
                </a:solidFill>
                <a:latin typeface="Courier"/>
              </a:rPr>
              <a:t>x</a:t>
            </a:r>
            <a:r>
              <a:rPr lang="en-US" altLang="zh-CN" sz="2900" dirty="0" smtClean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 smtClean="0">
                <a:solidFill>
                  <a:srgbClr val="FB0000"/>
                </a:solidFill>
                <a:latin typeface="Courier"/>
              </a:rPr>
              <a:t>"80"</a:t>
            </a:r>
            <a:r>
              <a:rPr lang="en-US" altLang="zh-CN" sz="2900" dirty="0" smtClean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 smtClean="0">
                <a:solidFill>
                  <a:srgbClr val="000058"/>
                </a:solidFill>
                <a:latin typeface="Courier"/>
              </a:rPr>
              <a:t>y</a:t>
            </a:r>
            <a:r>
              <a:rPr lang="en-US" altLang="zh-CN" sz="2900" dirty="0" smtClean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 smtClean="0">
                <a:solidFill>
                  <a:srgbClr val="FB0000"/>
                </a:solidFill>
                <a:latin typeface="Courier"/>
              </a:rPr>
              <a:t>"60"</a:t>
            </a:r>
            <a:r>
              <a:rPr lang="en-US" altLang="zh-CN" sz="2900" dirty="0" smtClean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 smtClean="0">
                <a:solidFill>
                  <a:srgbClr val="000058"/>
                </a:solidFill>
                <a:latin typeface="Courier"/>
              </a:rPr>
              <a:t>width</a:t>
            </a:r>
            <a:r>
              <a:rPr lang="en-US" altLang="zh-CN" sz="2900" dirty="0" smtClean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 smtClean="0">
                <a:solidFill>
                  <a:srgbClr val="FB0000"/>
                </a:solidFill>
                <a:latin typeface="Courier"/>
              </a:rPr>
              <a:t>"250"</a:t>
            </a:r>
            <a:r>
              <a:rPr lang="en-US" altLang="zh-CN" sz="2900" dirty="0" smtClean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 smtClean="0">
                <a:solidFill>
                  <a:srgbClr val="000058"/>
                </a:solidFill>
                <a:latin typeface="Courier"/>
              </a:rPr>
              <a:t>height</a:t>
            </a:r>
            <a:r>
              <a:rPr lang="en-US" altLang="zh-CN" sz="2900" dirty="0" smtClean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 smtClean="0">
                <a:solidFill>
                  <a:srgbClr val="FB0000"/>
                </a:solidFill>
                <a:latin typeface="Courier"/>
              </a:rPr>
              <a:t>"250"</a:t>
            </a:r>
            <a:r>
              <a:rPr lang="en-US" altLang="zh-CN" sz="2900" dirty="0" smtClean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 err="1" smtClean="0">
                <a:solidFill>
                  <a:srgbClr val="000058"/>
                </a:solidFill>
                <a:latin typeface="Courier"/>
              </a:rPr>
              <a:t>rx</a:t>
            </a:r>
            <a:r>
              <a:rPr lang="en-US" altLang="zh-CN" sz="2900" dirty="0" smtClean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 smtClean="0">
                <a:solidFill>
                  <a:srgbClr val="FB0000"/>
                </a:solidFill>
                <a:latin typeface="Courier"/>
              </a:rPr>
              <a:t>"20"</a:t>
            </a:r>
            <a:r>
              <a:rPr lang="en-US" altLang="zh-CN" sz="2900" dirty="0" smtClean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 smtClean="0">
                <a:solidFill>
                  <a:srgbClr val="000058"/>
                </a:solidFill>
                <a:latin typeface="Courier"/>
              </a:rPr>
              <a:t>fill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"red"</a:t>
            </a:r>
            <a:endParaRPr lang="en-US" altLang="zh-CN" sz="29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        </a:t>
            </a:r>
            <a:r>
              <a:rPr lang="en-US" altLang="zh-CN" sz="2900" dirty="0">
                <a:solidFill>
                  <a:srgbClr val="000058"/>
                </a:solidFill>
                <a:latin typeface="Courier"/>
              </a:rPr>
              <a:t>stroke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"black"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>
                <a:solidFill>
                  <a:srgbClr val="000058"/>
                </a:solidFill>
                <a:latin typeface="Courier"/>
              </a:rPr>
              <a:t>stroke-width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"2px"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b="1" dirty="0">
                <a:solidFill>
                  <a:prstClr val="black"/>
                </a:solidFill>
                <a:latin typeface="Courier-Bold"/>
              </a:rPr>
              <a:t>/&gt;</a:t>
            </a:r>
            <a:endParaRPr lang="en-US" altLang="zh-CN" sz="29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29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altLang="zh-CN" sz="2900" i="1" dirty="0">
                <a:solidFill>
                  <a:srgbClr val="6D6D6D"/>
                </a:solidFill>
                <a:latin typeface="Courier-Oblique"/>
              </a:rPr>
              <a:t>&lt;!-- This is the blue square: --&gt;</a:t>
            </a:r>
            <a:endParaRPr lang="en-US" altLang="zh-CN" sz="29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29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altLang="zh-CN" sz="2900" b="1" dirty="0">
                <a:solidFill>
                  <a:prstClr val="black"/>
                </a:solidFill>
                <a:latin typeface="Courier-Bold"/>
              </a:rPr>
              <a:t>&lt;</a:t>
            </a:r>
            <a:r>
              <a:rPr lang="en-US" altLang="zh-CN" sz="2900" b="1" dirty="0" err="1">
                <a:solidFill>
                  <a:prstClr val="black"/>
                </a:solidFill>
                <a:latin typeface="Courier-Bold"/>
              </a:rPr>
              <a:t>rect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>
                <a:solidFill>
                  <a:srgbClr val="000058"/>
                </a:solidFill>
                <a:latin typeface="Courier"/>
              </a:rPr>
              <a:t>x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"140"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>
                <a:solidFill>
                  <a:srgbClr val="000058"/>
                </a:solidFill>
                <a:latin typeface="Courier"/>
              </a:rPr>
              <a:t>y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"120"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>
                <a:solidFill>
                  <a:srgbClr val="000058"/>
                </a:solidFill>
                <a:latin typeface="Courier"/>
              </a:rPr>
              <a:t>width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"250"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>
                <a:solidFill>
                  <a:srgbClr val="000058"/>
                </a:solidFill>
                <a:latin typeface="Courier"/>
              </a:rPr>
              <a:t>height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"250"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 err="1">
                <a:solidFill>
                  <a:srgbClr val="000058"/>
                </a:solidFill>
                <a:latin typeface="Courier"/>
              </a:rPr>
              <a:t>rx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"40"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>
                <a:solidFill>
                  <a:srgbClr val="000058"/>
                </a:solidFill>
                <a:latin typeface="Courier"/>
              </a:rPr>
              <a:t>fill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"blue"</a:t>
            </a:r>
            <a:endParaRPr lang="en-US" altLang="zh-CN" sz="29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        </a:t>
            </a:r>
            <a:r>
              <a:rPr lang="en-US" altLang="zh-CN" sz="2900" dirty="0">
                <a:solidFill>
                  <a:srgbClr val="000058"/>
                </a:solidFill>
                <a:latin typeface="Courier"/>
              </a:rPr>
              <a:t>stroke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"black"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>
                <a:solidFill>
                  <a:srgbClr val="000058"/>
                </a:solidFill>
                <a:latin typeface="Courier"/>
              </a:rPr>
              <a:t>stroke-width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"2px"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dirty="0">
                <a:solidFill>
                  <a:srgbClr val="000058"/>
                </a:solidFill>
                <a:latin typeface="Courier"/>
              </a:rPr>
              <a:t>fill-opacity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=</a:t>
            </a:r>
            <a:r>
              <a:rPr lang="en-US" altLang="zh-CN" sz="2900" dirty="0">
                <a:solidFill>
                  <a:srgbClr val="FB0000"/>
                </a:solidFill>
                <a:latin typeface="Courier"/>
              </a:rPr>
              <a:t>"0.7"</a:t>
            </a:r>
            <a:r>
              <a:rPr lang="en-US" altLang="zh-CN" sz="2900" dirty="0">
                <a:solidFill>
                  <a:srgbClr val="168C00"/>
                </a:solidFill>
                <a:latin typeface="Courier"/>
              </a:rPr>
              <a:t> </a:t>
            </a:r>
            <a:r>
              <a:rPr lang="en-US" altLang="zh-CN" sz="2900" b="1" dirty="0">
                <a:solidFill>
                  <a:prstClr val="black"/>
                </a:solidFill>
                <a:latin typeface="Courier-Bold"/>
              </a:rPr>
              <a:t>/&gt;</a:t>
            </a:r>
            <a:endParaRPr lang="en-US" altLang="zh-CN" sz="29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nb-NO" altLang="zh-CN" sz="2900" b="1" dirty="0">
                <a:solidFill>
                  <a:prstClr val="black"/>
                </a:solidFill>
                <a:latin typeface="Courier-Bold"/>
              </a:rPr>
              <a:t>&lt;/</a:t>
            </a:r>
            <a:r>
              <a:rPr lang="nb-NO" altLang="zh-CN" sz="2900" b="1" dirty="0" err="1">
                <a:solidFill>
                  <a:prstClr val="black"/>
                </a:solidFill>
                <a:latin typeface="Courier-Bold"/>
              </a:rPr>
              <a:t>svg</a:t>
            </a:r>
            <a:r>
              <a:rPr lang="nb-NO" altLang="zh-CN" sz="2900" b="1" dirty="0">
                <a:solidFill>
                  <a:prstClr val="black"/>
                </a:solidFill>
                <a:latin typeface="Courier-Bold"/>
              </a:rPr>
              <a:t>&gt;</a:t>
            </a:r>
            <a:endParaRPr kumimoji="1" lang="zh-CN" altLang="en-US" sz="2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4" y="4973654"/>
            <a:ext cx="2225675" cy="22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图形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7718425" cy="4940300"/>
          </a:xfrm>
        </p:spPr>
        <p:txBody>
          <a:bodyPr>
            <a:normAutofit fontScale="25000" lnSpcReduction="20000"/>
          </a:bodyPr>
          <a:lstStyle/>
          <a:p>
            <a:r>
              <a:rPr kumimoji="1" lang="zh-CN" altLang="en-US" sz="8000" dirty="0" smtClean="0"/>
              <a:t>稍稍复杂的</a:t>
            </a:r>
            <a:r>
              <a:rPr kumimoji="1" lang="en-US" altLang="zh-CN" sz="8000" dirty="0" err="1" smtClean="0"/>
              <a:t>svg</a:t>
            </a:r>
            <a:r>
              <a:rPr kumimoji="1" lang="zh-CN" altLang="en-US" sz="8000" dirty="0" smtClean="0"/>
              <a:t>图形可以调用更多参数，例如：</a:t>
            </a:r>
            <a:endParaRPr kumimoji="1" lang="en-US" altLang="zh-CN" sz="8000" dirty="0" smtClean="0"/>
          </a:p>
          <a:p>
            <a:endParaRPr kumimoji="1" lang="en-US" altLang="zh-CN" dirty="0" smtClean="0"/>
          </a:p>
          <a:p>
            <a:pPr marL="36576" indent="0">
              <a:buNone/>
            </a:pPr>
            <a:r>
              <a:rPr lang="en-US" altLang="zh-CN" sz="5600" dirty="0" smtClean="0">
                <a:solidFill>
                  <a:srgbClr val="387A5F"/>
                </a:solidFill>
                <a:latin typeface="Courier"/>
              </a:rPr>
              <a:t>&lt;</a:t>
            </a:r>
            <a:r>
              <a:rPr lang="en-US" altLang="zh-CN" sz="5600" dirty="0" err="1">
                <a:solidFill>
                  <a:srgbClr val="387A5F"/>
                </a:solidFill>
                <a:latin typeface="Courier"/>
              </a:rPr>
              <a:t>svg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width</a:t>
            </a:r>
            <a:r>
              <a:rPr lang="en-US" altLang="zh-CN" sz="5600" dirty="0" smtClean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 smtClean="0">
                <a:solidFill>
                  <a:srgbClr val="3A5C7B"/>
                </a:solidFill>
                <a:latin typeface="Courier"/>
                <a:hlinkClick r:id="rId2"/>
              </a:rPr>
              <a:t>“</a:t>
            </a:r>
            <a:r>
              <a:rPr lang="en-US" altLang="zh-CN" sz="5600" dirty="0" smtClean="0">
                <a:solidFill>
                  <a:srgbClr val="3A5C7B"/>
                </a:solidFill>
                <a:latin typeface="Courier"/>
              </a:rPr>
              <a:t>12cm</a:t>
            </a:r>
            <a:r>
              <a:rPr lang="en-US" altLang="zh-CN" sz="5600" dirty="0" smtClean="0">
                <a:solidFill>
                  <a:srgbClr val="3A5C7B"/>
                </a:solidFill>
                <a:latin typeface="Courier"/>
                <a:hlinkClick r:id="rId2"/>
              </a:rPr>
              <a:t>”</a:t>
            </a:r>
            <a:r>
              <a:rPr lang="en-US" altLang="zh-CN" sz="5600" dirty="0" smtClean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height</a:t>
            </a:r>
            <a:r>
              <a:rPr lang="en-US" altLang="zh-CN" sz="5600" dirty="0" smtClean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 smtClean="0">
                <a:solidFill>
                  <a:srgbClr val="3A5C7B"/>
                </a:solidFill>
                <a:latin typeface="Courier"/>
                <a:hlinkClick r:id="rId2"/>
              </a:rPr>
              <a:t>“</a:t>
            </a:r>
            <a:r>
              <a:rPr lang="en-US" altLang="zh-CN" sz="5600" dirty="0" smtClean="0">
                <a:solidFill>
                  <a:srgbClr val="3A5C7B"/>
                </a:solidFill>
                <a:latin typeface="Courier"/>
              </a:rPr>
              <a:t>6cm</a:t>
            </a:r>
            <a:r>
              <a:rPr lang="en-US" altLang="zh-CN" sz="5600" dirty="0" smtClean="0">
                <a:solidFill>
                  <a:srgbClr val="3A5C7B"/>
                </a:solidFill>
                <a:latin typeface="Courier"/>
                <a:hlinkClick r:id="rId2"/>
              </a:rPr>
              <a:t>”</a:t>
            </a:r>
            <a:r>
              <a:rPr lang="en-US" altLang="zh-CN" sz="5600" dirty="0" smtClean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 err="1">
                <a:solidFill>
                  <a:srgbClr val="147C00"/>
                </a:solidFill>
                <a:latin typeface="Courier-Bold"/>
              </a:rPr>
              <a:t>viewBox</a:t>
            </a:r>
            <a:r>
              <a:rPr lang="en-US" altLang="zh-CN" sz="5600" dirty="0" smtClean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 smtClean="0">
                <a:solidFill>
                  <a:srgbClr val="3A5C7B"/>
                </a:solidFill>
                <a:latin typeface="Courier"/>
                <a:hlinkClick r:id="rId2"/>
              </a:rPr>
              <a:t>“</a:t>
            </a:r>
            <a:r>
              <a:rPr lang="en-US" altLang="zh-CN" sz="5600" dirty="0" smtClean="0">
                <a:solidFill>
                  <a:srgbClr val="3A5C7B"/>
                </a:solidFill>
                <a:latin typeface="Courier"/>
              </a:rPr>
              <a:t>0 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0 1200 </a:t>
            </a:r>
            <a:r>
              <a:rPr lang="en-US" altLang="zh-CN" sz="5600" dirty="0" smtClean="0">
                <a:solidFill>
                  <a:srgbClr val="3A5C7B"/>
                </a:solidFill>
                <a:latin typeface="Courier"/>
              </a:rPr>
              <a:t>600</a:t>
            </a:r>
            <a:r>
              <a:rPr lang="zh-CN" altLang="zh-CN" sz="5600" dirty="0">
                <a:solidFill>
                  <a:srgbClr val="3A5C7B"/>
                </a:solidFill>
                <a:latin typeface="Courier"/>
              </a:rPr>
              <a:t> </a:t>
            </a:r>
            <a:r>
              <a:rPr lang="pl-PL" altLang="zh-CN" sz="5600" u="sng" dirty="0" smtClean="0">
                <a:solidFill>
                  <a:srgbClr val="CCFFCC"/>
                </a:solidFill>
                <a:latin typeface="Courier"/>
                <a:hlinkClick r:id="rId2"/>
              </a:rPr>
              <a:t>&gt;</a:t>
            </a:r>
          </a:p>
          <a:p>
            <a:pPr marL="36576" indent="0">
              <a:buNone/>
            </a:pPr>
            <a:r>
              <a:rPr lang="en-US" altLang="zh-CN" sz="5600" dirty="0" smtClean="0">
                <a:solidFill>
                  <a:srgbClr val="387A5F"/>
                </a:solidFill>
                <a:latin typeface="Courier"/>
              </a:rPr>
              <a:t>&lt;</a:t>
            </a:r>
            <a:r>
              <a:rPr lang="en-US" altLang="zh-CN" sz="5600" dirty="0" err="1" smtClean="0">
                <a:solidFill>
                  <a:srgbClr val="387A5F"/>
                </a:solidFill>
                <a:latin typeface="Courier"/>
              </a:rPr>
              <a:t>rect</a:t>
            </a:r>
            <a:r>
              <a:rPr lang="en-US" altLang="zh-CN" sz="5600" dirty="0" smtClean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 smtClean="0">
                <a:solidFill>
                  <a:srgbClr val="147C00"/>
                </a:solidFill>
                <a:latin typeface="Courier-Bold"/>
              </a:rPr>
              <a:t>x</a:t>
            </a:r>
            <a:r>
              <a:rPr lang="en-US" altLang="zh-CN" sz="5600" dirty="0" smtClean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 smtClean="0">
                <a:solidFill>
                  <a:srgbClr val="3A5C7B"/>
                </a:solidFill>
                <a:latin typeface="Courier"/>
              </a:rPr>
              <a:t>"1"</a:t>
            </a:r>
            <a:r>
              <a:rPr lang="en-US" altLang="zh-CN" sz="5600" dirty="0" smtClean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 smtClean="0">
                <a:solidFill>
                  <a:srgbClr val="147C00"/>
                </a:solidFill>
                <a:latin typeface="Courier-Bold"/>
              </a:rPr>
              <a:t>y</a:t>
            </a:r>
            <a:r>
              <a:rPr lang="en-US" altLang="zh-CN" sz="5600" dirty="0" smtClean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 smtClean="0">
                <a:solidFill>
                  <a:srgbClr val="3A5C7B"/>
                </a:solidFill>
                <a:latin typeface="Courier"/>
              </a:rPr>
              <a:t>"1"</a:t>
            </a:r>
            <a:r>
              <a:rPr lang="en-US" altLang="zh-CN" sz="5600" dirty="0" smtClean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 smtClean="0">
                <a:solidFill>
                  <a:srgbClr val="147C00"/>
                </a:solidFill>
                <a:latin typeface="Courier-Bold"/>
              </a:rPr>
              <a:t>width</a:t>
            </a:r>
            <a:r>
              <a:rPr lang="en-US" altLang="zh-CN" sz="5600" dirty="0" smtClean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 smtClean="0">
                <a:solidFill>
                  <a:srgbClr val="3A5C7B"/>
                </a:solidFill>
                <a:latin typeface="Courier"/>
              </a:rPr>
              <a:t>"1198"</a:t>
            </a:r>
            <a:r>
              <a:rPr lang="en-US" altLang="zh-CN" sz="5600" dirty="0" smtClean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 smtClean="0">
                <a:solidFill>
                  <a:srgbClr val="147C00"/>
                </a:solidFill>
                <a:latin typeface="Courier-Bold"/>
              </a:rPr>
              <a:t>height</a:t>
            </a:r>
            <a:r>
              <a:rPr lang="en-US" altLang="zh-CN" sz="5600" dirty="0" smtClean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 smtClean="0">
                <a:solidFill>
                  <a:srgbClr val="3A5C7B"/>
                </a:solidFill>
                <a:latin typeface="Courier"/>
              </a:rPr>
              <a:t>"598"</a:t>
            </a:r>
            <a:endParaRPr lang="en-US" altLang="zh-CN" sz="5600" dirty="0" smtClean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 smtClean="0">
                <a:solidFill>
                  <a:srgbClr val="387A5F"/>
                </a:solidFill>
                <a:latin typeface="Courier"/>
              </a:rPr>
              <a:t>       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fill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"none"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stroke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"blue"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stroke-width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"1"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/&gt;</a:t>
            </a: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&lt;path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d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"M200,300 Q400,50 600,300 T1000,300"</a:t>
            </a: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      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fill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"none"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stroke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"red"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stroke-width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"5"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 /&gt;</a:t>
            </a: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altLang="zh-CN" sz="5600" i="1" dirty="0">
                <a:solidFill>
                  <a:srgbClr val="0000F6"/>
                </a:solidFill>
                <a:latin typeface="Courier-Oblique"/>
              </a:rPr>
              <a:t>&lt;!-- End points --&gt;</a:t>
            </a: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s-ES_tradnl" altLang="zh-CN" sz="5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s-ES_tradnl" altLang="zh-CN" sz="5600" dirty="0">
                <a:solidFill>
                  <a:srgbClr val="387A5F"/>
                </a:solidFill>
                <a:latin typeface="Courier"/>
              </a:rPr>
              <a:t>&lt;g </a:t>
            </a:r>
            <a:r>
              <a:rPr lang="es-ES_tradnl" altLang="zh-CN" sz="5600" b="1" dirty="0" err="1">
                <a:solidFill>
                  <a:srgbClr val="147C00"/>
                </a:solidFill>
                <a:latin typeface="Courier-Bold"/>
              </a:rPr>
              <a:t>fill</a:t>
            </a:r>
            <a:r>
              <a:rPr lang="es-ES_tradnl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s-ES_tradnl" altLang="zh-CN" sz="5600" dirty="0">
                <a:solidFill>
                  <a:srgbClr val="3A5C7B"/>
                </a:solidFill>
                <a:latin typeface="Courier"/>
              </a:rPr>
              <a:t>"</a:t>
            </a:r>
            <a:r>
              <a:rPr lang="es-ES_tradnl" altLang="zh-CN" sz="5600" dirty="0" err="1">
                <a:solidFill>
                  <a:srgbClr val="3A5C7B"/>
                </a:solidFill>
                <a:latin typeface="Courier"/>
              </a:rPr>
              <a:t>black</a:t>
            </a:r>
            <a:r>
              <a:rPr lang="es-ES_tradnl" altLang="zh-CN" sz="5600" dirty="0">
                <a:solidFill>
                  <a:srgbClr val="3A5C7B"/>
                </a:solidFill>
                <a:latin typeface="Courier"/>
              </a:rPr>
              <a:t>"</a:t>
            </a:r>
            <a:r>
              <a:rPr lang="es-ES_tradnl" altLang="zh-CN" sz="5600" dirty="0">
                <a:solidFill>
                  <a:srgbClr val="387A5F"/>
                </a:solidFill>
                <a:latin typeface="Courier"/>
              </a:rPr>
              <a:t> &gt;</a:t>
            </a:r>
            <a:endParaRPr lang="es-ES_tradnl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&lt;circle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cx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"200"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cy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"300"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r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"10"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/&gt;</a:t>
            </a: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&lt;circle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cx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"600"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cy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"300"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r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"10"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/&gt;</a:t>
            </a: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&lt;circle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cx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"1000"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cy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"300"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r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"10"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/&gt;</a:t>
            </a: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&lt;/g&gt;</a:t>
            </a: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altLang="zh-CN" sz="5600" i="1" dirty="0">
                <a:solidFill>
                  <a:srgbClr val="0000F6"/>
                </a:solidFill>
                <a:latin typeface="Courier-Oblique"/>
              </a:rPr>
              <a:t>&lt;!-- Control points and lines from end points to control points --&gt;</a:t>
            </a: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&lt;g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fill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"#888888"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&gt;</a:t>
            </a: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&lt;circle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cx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"400"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cy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"50"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r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"10"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/&gt;</a:t>
            </a: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&lt;circle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cx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"800"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cy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"550"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5600" b="1" dirty="0">
                <a:solidFill>
                  <a:srgbClr val="147C00"/>
                </a:solidFill>
                <a:latin typeface="Courier-Bold"/>
              </a:rPr>
              <a:t>r</a:t>
            </a: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5600" dirty="0">
                <a:solidFill>
                  <a:srgbClr val="3A5C7B"/>
                </a:solidFill>
                <a:latin typeface="Courier"/>
              </a:rPr>
              <a:t>"10"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/&gt;</a:t>
            </a: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altLang="zh-CN" sz="5600" dirty="0">
                <a:solidFill>
                  <a:srgbClr val="387A5F"/>
                </a:solidFill>
                <a:latin typeface="Courier"/>
              </a:rPr>
              <a:t>&lt;/g&gt;</a:t>
            </a:r>
            <a:endParaRPr lang="en-US" altLang="zh-CN" sz="56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5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altLang="zh-CN" sz="4800" dirty="0">
                <a:solidFill>
                  <a:srgbClr val="387A5F"/>
                </a:solidFill>
                <a:latin typeface="Courier"/>
              </a:rPr>
              <a:t>&lt;path </a:t>
            </a:r>
            <a:r>
              <a:rPr lang="en-US" altLang="zh-CN" sz="4800" b="1" dirty="0">
                <a:solidFill>
                  <a:srgbClr val="147C00"/>
                </a:solidFill>
                <a:latin typeface="Courier-Bold"/>
              </a:rPr>
              <a:t>d</a:t>
            </a:r>
            <a:r>
              <a:rPr lang="en-US" altLang="zh-CN" sz="48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4800" dirty="0">
                <a:solidFill>
                  <a:srgbClr val="3A5C7B"/>
                </a:solidFill>
                <a:latin typeface="Courier"/>
              </a:rPr>
              <a:t>"M200,300 L400,50 L600,300 </a:t>
            </a:r>
            <a:endParaRPr lang="en-US" altLang="zh-CN" sz="48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4800" dirty="0">
                <a:solidFill>
                  <a:srgbClr val="3A5C7B"/>
                </a:solidFill>
                <a:latin typeface="Courier"/>
              </a:rPr>
              <a:t>           L800,550 L1000,300"</a:t>
            </a:r>
            <a:endParaRPr lang="en-US" altLang="zh-CN" sz="48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4800" dirty="0">
                <a:solidFill>
                  <a:srgbClr val="387A5F"/>
                </a:solidFill>
                <a:latin typeface="Courier"/>
              </a:rPr>
              <a:t>        </a:t>
            </a:r>
            <a:r>
              <a:rPr lang="en-US" altLang="zh-CN" sz="4800" b="1" dirty="0">
                <a:solidFill>
                  <a:srgbClr val="147C00"/>
                </a:solidFill>
                <a:latin typeface="Courier-Bold"/>
              </a:rPr>
              <a:t>fill</a:t>
            </a:r>
            <a:r>
              <a:rPr lang="en-US" altLang="zh-CN" sz="48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4800" dirty="0">
                <a:solidFill>
                  <a:srgbClr val="3A5C7B"/>
                </a:solidFill>
                <a:latin typeface="Courier"/>
              </a:rPr>
              <a:t>"none"</a:t>
            </a:r>
            <a:r>
              <a:rPr lang="en-US" altLang="zh-CN" sz="48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4800" b="1" dirty="0">
                <a:solidFill>
                  <a:srgbClr val="147C00"/>
                </a:solidFill>
                <a:latin typeface="Courier-Bold"/>
              </a:rPr>
              <a:t>stroke</a:t>
            </a:r>
            <a:r>
              <a:rPr lang="en-US" altLang="zh-CN" sz="48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4800" dirty="0">
                <a:solidFill>
                  <a:srgbClr val="3A5C7B"/>
                </a:solidFill>
                <a:latin typeface="Courier"/>
              </a:rPr>
              <a:t>"#888888"</a:t>
            </a:r>
            <a:r>
              <a:rPr lang="en-US" altLang="zh-CN" sz="4800" dirty="0">
                <a:solidFill>
                  <a:srgbClr val="387A5F"/>
                </a:solidFill>
                <a:latin typeface="Courier"/>
              </a:rPr>
              <a:t> </a:t>
            </a:r>
            <a:r>
              <a:rPr lang="en-US" altLang="zh-CN" sz="4800" b="1" dirty="0">
                <a:solidFill>
                  <a:srgbClr val="147C00"/>
                </a:solidFill>
                <a:latin typeface="Courier-Bold"/>
              </a:rPr>
              <a:t>stroke-width</a:t>
            </a:r>
            <a:r>
              <a:rPr lang="en-US" altLang="zh-CN" sz="4800" dirty="0">
                <a:solidFill>
                  <a:prstClr val="black"/>
                </a:solidFill>
                <a:latin typeface="Courier"/>
              </a:rPr>
              <a:t>=</a:t>
            </a:r>
            <a:r>
              <a:rPr lang="en-US" altLang="zh-CN" sz="4800" dirty="0">
                <a:solidFill>
                  <a:srgbClr val="3A5C7B"/>
                </a:solidFill>
                <a:latin typeface="Courier"/>
              </a:rPr>
              <a:t>"2"</a:t>
            </a:r>
            <a:r>
              <a:rPr lang="en-US" altLang="zh-CN" sz="4800" dirty="0">
                <a:solidFill>
                  <a:srgbClr val="387A5F"/>
                </a:solidFill>
                <a:latin typeface="Courier"/>
              </a:rPr>
              <a:t> /&gt;</a:t>
            </a:r>
            <a:endParaRPr lang="en-US" altLang="zh-CN" sz="48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nb-NO" altLang="zh-CN" sz="4800" dirty="0">
                <a:solidFill>
                  <a:srgbClr val="387A5F"/>
                </a:solidFill>
                <a:latin typeface="Courier"/>
              </a:rPr>
              <a:t>&lt;/</a:t>
            </a:r>
            <a:r>
              <a:rPr lang="nb-NO" altLang="zh-CN" sz="4800" dirty="0" err="1">
                <a:solidFill>
                  <a:srgbClr val="387A5F"/>
                </a:solidFill>
                <a:latin typeface="Courier"/>
              </a:rPr>
              <a:t>svg</a:t>
            </a:r>
            <a:r>
              <a:rPr lang="nb-NO" altLang="zh-CN" sz="4800" dirty="0">
                <a:solidFill>
                  <a:srgbClr val="387A5F"/>
                </a:solidFill>
                <a:latin typeface="Courier"/>
              </a:rPr>
              <a:t>&gt;</a:t>
            </a:r>
            <a:endParaRPr lang="nb-NO" altLang="zh-CN" sz="4800" dirty="0">
              <a:solidFill>
                <a:prstClr val="black"/>
              </a:solidFill>
              <a:latin typeface="Courier"/>
            </a:endParaRPr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5057774"/>
            <a:ext cx="33718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0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图像到</a:t>
            </a:r>
            <a:r>
              <a:rPr kumimoji="1" lang="en-US" altLang="zh-CN" dirty="0" smtClean="0"/>
              <a:t>TI</a:t>
            </a:r>
            <a:r>
              <a:rPr kumimoji="1" lang="zh-CN" altLang="en-US" dirty="0" smtClean="0"/>
              <a:t>的转换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-Nspire Regular"/>
                <a:cs typeface="TI-Nspire Regular"/>
              </a:rPr>
              <a:t>由此可见，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SVG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图像的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XML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是高度可读的，由此我们可以进行对</a:t>
            </a:r>
            <a:r>
              <a:rPr kumimoji="1" lang="en-US" altLang="zh-CN" dirty="0" smtClean="0">
                <a:latin typeface="TI-Nspire Regular"/>
                <a:cs typeface="TI-Nspire Regular"/>
              </a:rPr>
              <a:t>TI</a:t>
            </a:r>
            <a:r>
              <a:rPr kumimoji="1" lang="zh-CN" altLang="en-US" dirty="0" smtClean="0">
                <a:latin typeface="TI-Nspire Regular"/>
                <a:cs typeface="TI-Nspire Regular"/>
              </a:rPr>
              <a:t>计算器的转换。</a:t>
            </a:r>
            <a:endParaRPr kumimoji="1" lang="en-US" altLang="zh-CN" dirty="0" smtClean="0">
              <a:latin typeface="TI-Nspire Regular"/>
              <a:cs typeface="TI-Nspire Regular"/>
            </a:endParaRPr>
          </a:p>
          <a:p>
            <a:r>
              <a:rPr kumimoji="1" lang="zh-CN" altLang="en-US" dirty="0" smtClean="0">
                <a:latin typeface="TI-Nspire Regular"/>
                <a:cs typeface="TI-Nspire Regular"/>
              </a:rPr>
              <a:t>因此，我们正在试验一种绘图方式：</a:t>
            </a:r>
            <a:endParaRPr kumimoji="1" lang="en-US" altLang="zh-CN" dirty="0">
              <a:latin typeface="TI-Nspire Regular"/>
              <a:cs typeface="TI-Nspire Regular"/>
            </a:endParaRPr>
          </a:p>
          <a:p>
            <a:pPr marL="550926" indent="-514350">
              <a:buFont typeface="+mj-lt"/>
              <a:buAutoNum type="arabicPeriod"/>
            </a:pPr>
            <a:r>
              <a:rPr kumimoji="1" lang="zh-CN" altLang="en-US" sz="2800" dirty="0" smtClean="0">
                <a:latin typeface="TI-Nspire Regular"/>
                <a:cs typeface="TI-Nspire Regular"/>
              </a:rPr>
              <a:t>计算机上绘制</a:t>
            </a:r>
            <a:r>
              <a:rPr kumimoji="1" lang="en-US" altLang="zh-CN" sz="2800" dirty="0" smtClean="0">
                <a:latin typeface="TI-Nspire Regular"/>
                <a:cs typeface="TI-Nspire Regular"/>
              </a:rPr>
              <a:t>SVG</a:t>
            </a:r>
            <a:r>
              <a:rPr kumimoji="1" lang="zh-CN" altLang="en-US" sz="2800" dirty="0" smtClean="0">
                <a:latin typeface="TI-Nspire Regular"/>
                <a:cs typeface="TI-Nspire Regular"/>
              </a:rPr>
              <a:t>图像</a:t>
            </a:r>
            <a:endParaRPr kumimoji="1" lang="en-US" altLang="zh-CN" sz="2800" dirty="0" smtClean="0">
              <a:latin typeface="TI-Nspire Regular"/>
              <a:cs typeface="TI-Nspire Regular"/>
            </a:endParaRPr>
          </a:p>
          <a:p>
            <a:pPr marL="550926" indent="-514350">
              <a:buFont typeface="+mj-lt"/>
              <a:buAutoNum type="arabicPeriod"/>
            </a:pPr>
            <a:r>
              <a:rPr kumimoji="1" lang="zh-CN" altLang="en-US" sz="2800" dirty="0" smtClean="0">
                <a:latin typeface="TI-Nspire Regular"/>
                <a:cs typeface="TI-Nspire Regular"/>
              </a:rPr>
              <a:t>阅读，</a:t>
            </a:r>
            <a:r>
              <a:rPr kumimoji="1" lang="zh-CN" altLang="en-US" sz="2800" dirty="0" smtClean="0">
                <a:latin typeface="TI-Nspire Regular"/>
                <a:cs typeface="TI-Nspire Regular"/>
              </a:rPr>
              <a:t>进行手工转换</a:t>
            </a:r>
            <a:endParaRPr kumimoji="1" lang="en-US" altLang="zh-CN" sz="2800" dirty="0" smtClean="0">
              <a:latin typeface="TI-Nspire Regular"/>
              <a:cs typeface="TI-Nspire Regular"/>
            </a:endParaRPr>
          </a:p>
          <a:p>
            <a:pPr marL="550926" indent="-514350">
              <a:buFont typeface="+mj-lt"/>
              <a:buAutoNum type="arabicPeriod"/>
            </a:pPr>
            <a:r>
              <a:rPr kumimoji="1" lang="zh-CN" altLang="en-US" sz="2800" dirty="0" smtClean="0">
                <a:latin typeface="TI-Nspire Regular"/>
                <a:cs typeface="TI-Nspire Regular"/>
              </a:rPr>
              <a:t>完毕</a:t>
            </a:r>
            <a:endParaRPr kumimoji="1" lang="en-US" altLang="zh-CN" sz="2800" dirty="0" smtClean="0">
              <a:latin typeface="TI-Nspire Regular"/>
              <a:cs typeface="TI-Nspire Regular"/>
            </a:endParaRPr>
          </a:p>
          <a:p>
            <a:pPr marL="36576" indent="0">
              <a:buNone/>
            </a:pPr>
            <a:endParaRPr kumimoji="1" lang="en-US" altLang="zh-CN" sz="2800" dirty="0" smtClean="0">
              <a:latin typeface="TI-Nspire Regular"/>
              <a:cs typeface="TI-Nspire Regular"/>
            </a:endParaRPr>
          </a:p>
          <a:p>
            <a:pPr marL="36576" indent="0">
              <a:buNone/>
            </a:pPr>
            <a:r>
              <a:rPr kumimoji="1" lang="zh-CN" altLang="en-US" sz="1600" dirty="0" smtClean="0">
                <a:latin typeface="TI-Nspire Regular"/>
                <a:ea typeface="SimSun-ExtB"/>
                <a:cs typeface="TI-Nspire Regular"/>
              </a:rPr>
              <a:t>要说目的？那当然是为了看起来高大上</a:t>
            </a:r>
            <a:r>
              <a:rPr kumimoji="1" lang="zh-CN" altLang="en-US" sz="1600" dirty="0" smtClean="0">
                <a:latin typeface="TI-Nspire Regular"/>
                <a:cs typeface="TI-Nspire Regular"/>
                <a:hlinkClick r:id="rId2" action="ppaction://hlinksldjump"/>
              </a:rPr>
              <a:t>。</a:t>
            </a:r>
            <a:endParaRPr kumimoji="1" lang="en-US" altLang="zh-CN" sz="1600" dirty="0">
              <a:latin typeface="TI-Nspire Regular"/>
              <a:cs typeface="TI-Nspire Regular"/>
            </a:endParaRPr>
          </a:p>
          <a:p>
            <a:pPr marL="36576" indent="0">
              <a:buNone/>
            </a:pPr>
            <a:endParaRPr kumimoji="1" lang="en-US" altLang="zh-CN" sz="2800" dirty="0" smtClean="0">
              <a:latin typeface="TI-Nspire Regular"/>
              <a:cs typeface="TI-Nspire Regular"/>
            </a:endParaRPr>
          </a:p>
        </p:txBody>
      </p:sp>
      <p:pic>
        <p:nvPicPr>
          <p:cNvPr id="4" name="图片 3" descr="yosita syoka [转换]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7" y="3586634"/>
            <a:ext cx="3329813" cy="327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0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2048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2048</a:t>
            </a:r>
            <a:r>
              <a:rPr kumimoji="1" lang="zh-CN" altLang="en-US" dirty="0" smtClean="0"/>
              <a:t>是一个托管于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上的、以 </a:t>
            </a:r>
            <a:r>
              <a:rPr kumimoji="1" lang="en-US" altLang="zh-CN" dirty="0" smtClean="0"/>
              <a:t>MIT</a:t>
            </a:r>
            <a:r>
              <a:rPr kumimoji="1" lang="zh-CN" altLang="en-US" dirty="0" smtClean="0"/>
              <a:t> 许可证开放源代码的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游戏。</a:t>
            </a:r>
            <a:endParaRPr kumimoji="1" lang="en-US" altLang="zh-CN" dirty="0" smtClean="0"/>
          </a:p>
          <a:p>
            <a:r>
              <a:rPr kumimoji="1" lang="zh-CN" altLang="zh-CN" sz="100" dirty="0" smtClean="0"/>
              <a:t>（</a:t>
            </a:r>
            <a:r>
              <a:rPr kumimoji="1" lang="zh-CN" altLang="en-US" sz="100" dirty="0" smtClean="0"/>
              <a:t>众：</a:t>
            </a:r>
            <a:r>
              <a:rPr kumimoji="1" lang="en-US" altLang="zh-CN" sz="100" dirty="0" smtClean="0"/>
              <a:t>JS</a:t>
            </a:r>
            <a:r>
              <a:rPr kumimoji="1" lang="zh-CN" altLang="en-US" sz="100" dirty="0" smtClean="0"/>
              <a:t>不放代码就怪了、</a:t>
            </a:r>
            <a:endParaRPr kumimoji="1" lang="en-US" altLang="zh-CN" sz="100" dirty="0" smtClean="0"/>
          </a:p>
          <a:p>
            <a:r>
              <a:rPr kumimoji="1" lang="zh-CN" altLang="en-US" dirty="0" smtClean="0"/>
              <a:t>也许有很多人都已经被这游戏坑过了：</a:t>
            </a:r>
            <a:endParaRPr kumimoji="1" lang="en-US" altLang="zh-CN" dirty="0" smtClean="0"/>
          </a:p>
          <a:p>
            <a:pPr marL="36576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0"/>
            <a:ext cx="5953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7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2048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很简单不是吗？上下左右合并数字，刷到</a:t>
            </a:r>
            <a:r>
              <a:rPr kumimoji="1" lang="en-US" altLang="zh-CN" dirty="0" smtClean="0"/>
              <a:t>2048……</a:t>
            </a:r>
          </a:p>
          <a:p>
            <a:r>
              <a:rPr kumimoji="1" lang="zh-CN" altLang="en-US" dirty="0" smtClean="0"/>
              <a:t>嗯，然后你就玩这货上瘾了。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嗯，然后就是想办法到处移植了。</a:t>
            </a:r>
            <a:endParaRPr kumimoji="1" lang="en-US" altLang="zh-CN" dirty="0" smtClean="0"/>
          </a:p>
          <a:p>
            <a:pPr marL="36576" indent="0">
              <a:buNone/>
            </a:pPr>
            <a:endParaRPr kumimoji="1" lang="en-US" altLang="zh-CN" dirty="0" smtClean="0"/>
          </a:p>
          <a:p>
            <a:pPr marL="36576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216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2048 for TI-Lua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0550" cy="4525963"/>
          </a:xfrm>
        </p:spPr>
        <p:txBody>
          <a:bodyPr>
            <a:normAutofit fontScale="25000" lnSpcReduction="20000"/>
          </a:bodyPr>
          <a:lstStyle/>
          <a:p>
            <a:r>
              <a:rPr kumimoji="1" lang="zh-CN" altLang="en-US" sz="8600" dirty="0" smtClean="0"/>
              <a:t>接下来很自然就是坑</a:t>
            </a:r>
            <a:r>
              <a:rPr kumimoji="1" lang="zh-CN" altLang="zh-CN" sz="8600" dirty="0" smtClean="0"/>
              <a:t>2</a:t>
            </a:r>
            <a:r>
              <a:rPr kumimoji="1" lang="en-US" altLang="zh-CN" sz="8600" dirty="0" smtClean="0"/>
              <a:t>048</a:t>
            </a:r>
            <a:r>
              <a:rPr kumimoji="1" lang="zh-CN" altLang="en-US" sz="8600" dirty="0" smtClean="0"/>
              <a:t>了。</a:t>
            </a:r>
            <a:endParaRPr kumimoji="1" lang="en-US" altLang="zh-CN" sz="8600" dirty="0" smtClean="0"/>
          </a:p>
          <a:p>
            <a:pPr marL="36576" indent="0">
              <a:buNone/>
            </a:pPr>
            <a:r>
              <a:rPr kumimoji="1" lang="zh-CN" altLang="zh-CN" sz="8600" dirty="0" smtClean="0"/>
              <a:t>（</a:t>
            </a:r>
            <a:r>
              <a:rPr kumimoji="1" lang="zh-CN" altLang="en-US" sz="8600" dirty="0" smtClean="0"/>
              <a:t>反正你们看不清这堆字</a:t>
            </a:r>
            <a:r>
              <a:rPr kumimoji="1" lang="en-US" altLang="zh-CN" sz="8600" dirty="0" smtClean="0"/>
              <a:t>……</a:t>
            </a:r>
          </a:p>
          <a:p>
            <a:endParaRPr kumimoji="1" lang="en-US" altLang="zh-CN" dirty="0" smtClean="0"/>
          </a:p>
          <a:p>
            <a:pPr marL="36576" indent="0">
              <a:buNone/>
            </a:pP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size =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4</a:t>
            </a:r>
            <a:endParaRPr lang="en-US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fr-FR" altLang="zh-CN" sz="4200" dirty="0">
                <a:solidFill>
                  <a:prstClr val="black"/>
                </a:solidFill>
                <a:latin typeface="Courier"/>
              </a:rPr>
              <a:t>score = </a:t>
            </a:r>
            <a:r>
              <a:rPr lang="fr-FR" altLang="zh-CN" sz="4200" dirty="0">
                <a:solidFill>
                  <a:srgbClr val="FC7A00"/>
                </a:solidFill>
                <a:latin typeface="Courier"/>
              </a:rPr>
              <a:t>0</a:t>
            </a:r>
            <a:endParaRPr lang="fr-FR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powers = </a:t>
            </a:r>
            <a:r>
              <a:rPr lang="en-US" altLang="zh-CN" sz="4200" b="1" dirty="0">
                <a:solidFill>
                  <a:srgbClr val="147C00"/>
                </a:solidFill>
                <a:latin typeface="Courier-Bold"/>
              </a:rPr>
              <a:t>{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2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4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8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16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32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64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128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256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512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1024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2048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4096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8192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16384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32768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65536</a:t>
            </a:r>
            <a:r>
              <a:rPr lang="en-US" altLang="zh-CN" sz="4200" b="1" dirty="0">
                <a:solidFill>
                  <a:srgbClr val="147C00"/>
                </a:solidFill>
                <a:latin typeface="Courier-Bold"/>
              </a:rPr>
              <a:t>}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altLang="zh-CN" sz="4200" i="1" dirty="0">
                <a:solidFill>
                  <a:srgbClr val="0000F6"/>
                </a:solidFill>
                <a:latin typeface="Courier-Oblique"/>
              </a:rPr>
              <a:t>--use powers[Tile[row][col]]</a:t>
            </a:r>
            <a:endParaRPr lang="en-US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over = False</a:t>
            </a:r>
          </a:p>
          <a:p>
            <a:pPr marL="36576" indent="0">
              <a:buNone/>
            </a:pPr>
            <a:endParaRPr lang="en-US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4200" dirty="0" err="1">
                <a:solidFill>
                  <a:prstClr val="black"/>
                </a:solidFill>
                <a:latin typeface="Courier"/>
              </a:rPr>
              <a:t>startGame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altLang="zh-CN" sz="4200" dirty="0">
                <a:solidFill>
                  <a:srgbClr val="387A5F"/>
                </a:solidFill>
                <a:latin typeface="Courier"/>
              </a:rPr>
              <a:t>function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()</a:t>
            </a:r>
          </a:p>
          <a:p>
            <a:pPr marL="36576" indent="0">
              <a:buNone/>
            </a:pP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altLang="zh-CN" sz="4200" dirty="0" err="1">
                <a:solidFill>
                  <a:prstClr val="black"/>
                </a:solidFill>
                <a:latin typeface="Courier"/>
              </a:rPr>
              <a:t>this.init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()</a:t>
            </a:r>
          </a:p>
          <a:p>
            <a:pPr marL="36576" indent="0">
              <a:buNone/>
            </a:pP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altLang="zh-CN" sz="4200" dirty="0" err="1">
                <a:solidFill>
                  <a:prstClr val="black"/>
                </a:solidFill>
                <a:latin typeface="Courier"/>
              </a:rPr>
              <a:t>this.addRandomTile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()</a:t>
            </a:r>
          </a:p>
          <a:p>
            <a:pPr marL="36576" indent="0">
              <a:buNone/>
            </a:pP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altLang="zh-CN" sz="4200" dirty="0" err="1">
                <a:solidFill>
                  <a:prstClr val="black"/>
                </a:solidFill>
                <a:latin typeface="Courier"/>
              </a:rPr>
              <a:t>this.addRandomTile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()</a:t>
            </a:r>
          </a:p>
          <a:p>
            <a:pPr marL="36576" indent="0">
              <a:buNone/>
            </a:pPr>
            <a:r>
              <a:rPr lang="en-US" altLang="zh-CN" sz="4200" dirty="0">
                <a:solidFill>
                  <a:srgbClr val="387A5F"/>
                </a:solidFill>
                <a:latin typeface="Courier"/>
              </a:rPr>
              <a:t>end</a:t>
            </a:r>
            <a:endParaRPr lang="en-US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endParaRPr lang="en-US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4200" dirty="0" err="1">
                <a:solidFill>
                  <a:prstClr val="black"/>
                </a:solidFill>
                <a:latin typeface="Courier"/>
              </a:rPr>
              <a:t>init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altLang="zh-CN" sz="4200" dirty="0">
                <a:solidFill>
                  <a:srgbClr val="387A5F"/>
                </a:solidFill>
                <a:latin typeface="Courier"/>
              </a:rPr>
              <a:t>function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() </a:t>
            </a:r>
            <a:r>
              <a:rPr lang="en-US" altLang="zh-CN" sz="4200" i="1" dirty="0">
                <a:solidFill>
                  <a:srgbClr val="0000F6"/>
                </a:solidFill>
                <a:latin typeface="Courier-Oblique"/>
              </a:rPr>
              <a:t>--generates an empty size-by-size table. </a:t>
            </a:r>
            <a:endParaRPr lang="en-US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de-DE" altLang="zh-CN" sz="42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de-DE" altLang="zh-CN" sz="4200" dirty="0" err="1">
                <a:solidFill>
                  <a:prstClr val="black"/>
                </a:solidFill>
                <a:latin typeface="Courier"/>
              </a:rPr>
              <a:t>Tile</a:t>
            </a:r>
            <a:r>
              <a:rPr lang="de-DE" altLang="zh-CN" sz="4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de-DE" altLang="zh-CN" sz="4200" b="1" dirty="0">
                <a:solidFill>
                  <a:srgbClr val="147C00"/>
                </a:solidFill>
                <a:latin typeface="Courier-Bold"/>
              </a:rPr>
              <a:t>{}</a:t>
            </a:r>
            <a:endParaRPr lang="de-DE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de-DE" altLang="zh-CN" sz="42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de-DE" altLang="zh-CN" sz="4200" b="1" dirty="0" err="1">
                <a:solidFill>
                  <a:srgbClr val="9E1D4F"/>
                </a:solidFill>
                <a:latin typeface="Courier-Bold"/>
              </a:rPr>
              <a:t>for</a:t>
            </a:r>
            <a:r>
              <a:rPr lang="de-DE" altLang="zh-CN" sz="4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de-DE" altLang="zh-CN" sz="4200" dirty="0" err="1">
                <a:solidFill>
                  <a:prstClr val="black"/>
                </a:solidFill>
                <a:latin typeface="Courier"/>
              </a:rPr>
              <a:t>row</a:t>
            </a:r>
            <a:r>
              <a:rPr lang="de-DE" altLang="zh-CN" sz="4200" dirty="0">
                <a:solidFill>
                  <a:prstClr val="black"/>
                </a:solidFill>
                <a:latin typeface="Courier"/>
              </a:rPr>
              <a:t>=</a:t>
            </a:r>
            <a:r>
              <a:rPr lang="de-DE" altLang="zh-CN" sz="4200" dirty="0">
                <a:solidFill>
                  <a:srgbClr val="FC7A00"/>
                </a:solidFill>
                <a:latin typeface="Courier"/>
              </a:rPr>
              <a:t>1</a:t>
            </a:r>
            <a:r>
              <a:rPr lang="de-DE" altLang="zh-CN" sz="4200" dirty="0">
                <a:solidFill>
                  <a:prstClr val="black"/>
                </a:solidFill>
                <a:latin typeface="Courier"/>
              </a:rPr>
              <a:t>,size </a:t>
            </a:r>
            <a:r>
              <a:rPr lang="de-DE" altLang="zh-CN" sz="4200" b="1" dirty="0">
                <a:solidFill>
                  <a:srgbClr val="9E1D4F"/>
                </a:solidFill>
                <a:latin typeface="Courier-Bold"/>
              </a:rPr>
              <a:t>do</a:t>
            </a:r>
            <a:endParaRPr lang="de-DE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pl-PL" altLang="zh-CN" sz="4200" dirty="0">
                <a:solidFill>
                  <a:prstClr val="black"/>
                </a:solidFill>
                <a:latin typeface="Courier"/>
              </a:rPr>
              <a:t>        </a:t>
            </a:r>
            <a:r>
              <a:rPr lang="pl-PL" altLang="zh-CN" sz="4200" dirty="0" err="1">
                <a:solidFill>
                  <a:prstClr val="black"/>
                </a:solidFill>
                <a:latin typeface="Courier"/>
              </a:rPr>
              <a:t>Tile</a:t>
            </a:r>
            <a:r>
              <a:rPr lang="pl-PL" altLang="zh-CN" sz="4200" dirty="0">
                <a:solidFill>
                  <a:prstClr val="black"/>
                </a:solidFill>
                <a:latin typeface="Courier"/>
              </a:rPr>
              <a:t>[</a:t>
            </a:r>
            <a:r>
              <a:rPr lang="pl-PL" altLang="zh-CN" sz="4200" dirty="0" err="1">
                <a:solidFill>
                  <a:prstClr val="black"/>
                </a:solidFill>
                <a:latin typeface="Courier"/>
              </a:rPr>
              <a:t>row</a:t>
            </a:r>
            <a:r>
              <a:rPr lang="pl-PL" altLang="zh-CN" sz="4200" dirty="0">
                <a:solidFill>
                  <a:prstClr val="black"/>
                </a:solidFill>
                <a:latin typeface="Courier"/>
              </a:rPr>
              <a:t>] = </a:t>
            </a:r>
            <a:r>
              <a:rPr lang="pl-PL" altLang="zh-CN" sz="4200" b="1" dirty="0">
                <a:solidFill>
                  <a:srgbClr val="147C00"/>
                </a:solidFill>
                <a:latin typeface="Courier-Bold"/>
              </a:rPr>
              <a:t>{}</a:t>
            </a:r>
            <a:endParaRPr lang="pl-PL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altLang="zh-CN" sz="4200" b="1" dirty="0">
                <a:solidFill>
                  <a:srgbClr val="9E1D4F"/>
                </a:solidFill>
                <a:latin typeface="Courier-Bold"/>
              </a:rPr>
              <a:t>for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 col=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1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,size </a:t>
            </a:r>
            <a:r>
              <a:rPr lang="en-US" altLang="zh-CN" sz="4200" b="1" dirty="0">
                <a:solidFill>
                  <a:srgbClr val="9E1D4F"/>
                </a:solidFill>
                <a:latin typeface="Courier-Bold"/>
              </a:rPr>
              <a:t>do</a:t>
            </a:r>
            <a:endParaRPr lang="en-US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            Tile[row][col]= </a:t>
            </a:r>
            <a:r>
              <a:rPr lang="en-US" altLang="zh-CN" sz="4200" dirty="0">
                <a:solidFill>
                  <a:srgbClr val="FC7A00"/>
                </a:solidFill>
                <a:latin typeface="Courier"/>
              </a:rPr>
              <a:t>0</a:t>
            </a: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altLang="zh-CN" sz="4200" i="1" dirty="0">
                <a:solidFill>
                  <a:srgbClr val="0000F6"/>
                </a:solidFill>
                <a:latin typeface="Courier-Oblique"/>
              </a:rPr>
              <a:t>-- Remember never try to get powers[0]. Use if not Tile[row][col]==0 before printing.</a:t>
            </a:r>
            <a:endParaRPr lang="en-US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altLang="zh-CN" sz="4200" b="1" dirty="0">
                <a:solidFill>
                  <a:srgbClr val="9E1D4F"/>
                </a:solidFill>
                <a:latin typeface="Courier-Bold"/>
              </a:rPr>
              <a:t>end</a:t>
            </a:r>
            <a:endParaRPr lang="en-US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42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altLang="zh-CN" sz="4200" b="1" dirty="0">
                <a:solidFill>
                  <a:srgbClr val="9E1D4F"/>
                </a:solidFill>
                <a:latin typeface="Courier-Bold"/>
              </a:rPr>
              <a:t>end</a:t>
            </a:r>
            <a:endParaRPr lang="en-US" altLang="zh-CN" sz="4200" dirty="0">
              <a:solidFill>
                <a:prstClr val="black"/>
              </a:solidFill>
              <a:latin typeface="Courier"/>
            </a:endParaRPr>
          </a:p>
          <a:p>
            <a:pPr marL="36576" indent="0">
              <a:buNone/>
            </a:pPr>
            <a:r>
              <a:rPr lang="en-US" altLang="zh-CN" sz="4200" dirty="0">
                <a:solidFill>
                  <a:srgbClr val="387A5F"/>
                </a:solidFill>
                <a:latin typeface="Courier"/>
              </a:rPr>
              <a:t>end</a:t>
            </a:r>
            <a:endParaRPr kumimoji="1" lang="en-US" altLang="zh-CN" sz="4200" dirty="0" smtClean="0"/>
          </a:p>
        </p:txBody>
      </p:sp>
    </p:spTree>
    <p:extLst>
      <p:ext uri="{BB962C8B-B14F-4D97-AF65-F5344CB8AC3E}">
        <p14:creationId xmlns:p14="http://schemas.microsoft.com/office/powerpoint/2010/main" val="203591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技术">
  <a:themeElements>
    <a:clrScheme name="技术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术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术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技术.thmx</Template>
  <TotalTime>77</TotalTime>
  <Words>1175</Words>
  <Application>Microsoft Macintosh PowerPoint</Application>
  <PresentationFormat>全屏显示(4:3)</PresentationFormat>
  <Paragraphs>158</Paragraphs>
  <Slides>15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技术</vt:lpstr>
      <vt:lpstr>TI-Nspire  计算器研究报告</vt:lpstr>
      <vt:lpstr>PowerPoint 演示文稿</vt:lpstr>
      <vt:lpstr>主要内容</vt:lpstr>
      <vt:lpstr>SVG图形</vt:lpstr>
      <vt:lpstr>SVG图形</vt:lpstr>
      <vt:lpstr>SVG图像到TI的转换</vt:lpstr>
      <vt:lpstr>2048</vt:lpstr>
      <vt:lpstr>2048</vt:lpstr>
      <vt:lpstr>2048 for TI-Lua</vt:lpstr>
      <vt:lpstr>2048 for TI-Lua</vt:lpstr>
      <vt:lpstr>计划</vt:lpstr>
      <vt:lpstr>2048 for TI-Lua</vt:lpstr>
      <vt:lpstr>谢谢大家</vt:lpstr>
      <vt:lpstr>LICENSE</vt:lpstr>
      <vt:lpstr>版权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TI-Nspire  计算器研究报告</dc:title>
  <dc:creator>apple apple</dc:creator>
  <cp:lastModifiedBy>apple apple</cp:lastModifiedBy>
  <cp:revision>12</cp:revision>
  <dcterms:created xsi:type="dcterms:W3CDTF">2014-03-25T14:20:23Z</dcterms:created>
  <dcterms:modified xsi:type="dcterms:W3CDTF">2014-03-26T14:51:50Z</dcterms:modified>
</cp:coreProperties>
</file>