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4.jpg" ContentType="image/jpg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3"/>
  </p:sldMasterIdLst>
  <p:notesMasterIdLst>
    <p:notesMasterId r:id="rId5"/>
  </p:notesMasterIdLst>
  <p:sldIdLst>
    <p:sldId id="277" r:id="rId4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87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69A7-9B8D-4770-85FA-EFBA87EB7507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2323C-96CE-43C4-AAC0-A900B04B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98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2437B7B3-98DC-D937-CA36-A6F4669AC4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94" y="2667000"/>
            <a:ext cx="8786811" cy="363054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E9F0E2B-AEA9-5273-A8DB-7577899C4E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11353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667499"/>
            <a:ext cx="12192000" cy="190500"/>
          </a:xfrm>
          <a:custGeom>
            <a:avLst/>
            <a:gdLst/>
            <a:ahLst/>
            <a:cxnLst/>
            <a:rect l="l" t="t" r="r" b="b"/>
            <a:pathLst>
              <a:path w="12192000" h="190500">
                <a:moveTo>
                  <a:pt x="12191999" y="0"/>
                </a:moveTo>
                <a:lnTo>
                  <a:pt x="0" y="0"/>
                </a:lnTo>
                <a:lnTo>
                  <a:pt x="0" y="190499"/>
                </a:lnTo>
                <a:lnTo>
                  <a:pt x="12191999" y="190499"/>
                </a:lnTo>
                <a:lnTo>
                  <a:pt x="121919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572" y="3168395"/>
            <a:ext cx="3995928" cy="89611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7447" y="4073652"/>
            <a:ext cx="2639567" cy="4937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6690359"/>
            <a:ext cx="12192000" cy="167640"/>
          </a:xfrm>
          <a:custGeom>
            <a:avLst/>
            <a:gdLst/>
            <a:ahLst/>
            <a:cxnLst/>
            <a:rect l="l" t="t" r="r" b="b"/>
            <a:pathLst>
              <a:path w="12192000" h="167640">
                <a:moveTo>
                  <a:pt x="12192000" y="0"/>
                </a:moveTo>
                <a:lnTo>
                  <a:pt x="0" y="0"/>
                </a:lnTo>
                <a:lnTo>
                  <a:pt x="0" y="167640"/>
                </a:lnTo>
                <a:lnTo>
                  <a:pt x="12192000" y="16764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8144" y="239090"/>
            <a:ext cx="1075674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8144" y="1015621"/>
            <a:ext cx="10756747" cy="331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C98655-1F6A-A857-7C37-240CADEEC88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285577" y="0"/>
            <a:ext cx="906423" cy="709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00660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9. Conclusão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</a:p>
          <a:p>
            <a:pPr algn="l">
              <a:spcAft>
                <a:spcPts val="720"/>
              </a:spcAft>
            </a:pPr>
            <a:r>
              <a:rPr b="1" sz="2880"/>
              <a:t>Síntese das principais vantagens da reforma.</a:t>
            </a:r>
          </a:p>
          <a:p>
            <a:pPr algn="l">
              <a:spcAft>
                <a:spcPts val="360"/>
              </a:spcAft>
            </a:pPr>
            <a:r>
              <a:rPr sz="2880"/>
              <a:t>A reforma tributária pode simplificar o sistema, promover justiça fiscal, aumentar a competitividade e fomentar o crescimento econômico equilibrado.</a:t>
            </a:r>
          </a:p>
          <a:p>
            <a:pPr algn="l">
              <a:spcAft>
                <a:spcPts val="720"/>
              </a:spcAft>
            </a:pPr>
            <a:r>
              <a:rPr b="1" sz="2880"/>
              <a:t>Reflexão sobre os passos futuros e a participação social na discussão.</a:t>
            </a:r>
          </a:p>
          <a:p>
            <a:pPr algn="l">
              <a:spcAft>
                <a:spcPts val="360"/>
              </a:spcAft>
            </a:pPr>
            <a:r>
              <a:rPr sz="2880"/>
              <a:t>O sucesso da reforma depende do diálogo contínuo entre o governo, a sociedade civil e o setor empresarial para adaptação e aceitação das mudanças propostas.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10. Perguntas e Respostas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</a:p>
          <a:p>
            <a:pPr algn="l">
              <a:spcAft>
                <a:spcPts val="720"/>
              </a:spcAft>
            </a:pPr>
            <a:r>
              <a:rPr b="1" sz="2880"/>
              <a:t>Espaço para debate e esclarecimento de dúvidas do público.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1. Introdução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</a:p>
          <a:p>
            <a:pPr algn="l">
              <a:spcAft>
                <a:spcPts val="720"/>
              </a:spcAft>
            </a:pPr>
            <a:r>
              <a:rPr b="1" sz="2880"/>
              <a:t>Definição e objetivo da reforma tributária.</a:t>
            </a:r>
          </a:p>
          <a:p>
            <a:pPr algn="l">
              <a:spcAft>
                <a:spcPts val="360"/>
              </a:spcAft>
            </a:pPr>
            <a:r>
              <a:rPr sz="2880"/>
              <a:t>A reforma tributária busca reestruturar o sistema de impostos de um país com o objetivo de torná-lo mais eficiente, justo e transparente. O intuito é simplificar a arrecadação e o cumprimento das obrigações fiscais, além de distribuir melhor a carga tributária entre os cidadãos.</a:t>
            </a:r>
          </a:p>
          <a:p>
            <a:pPr algn="l">
              <a:spcAft>
                <a:spcPts val="720"/>
              </a:spcAft>
            </a:pPr>
            <a:r>
              <a:rPr b="1" sz="2880"/>
              <a:t>Importância para o desenvolvimento econômico e social.</a:t>
            </a:r>
          </a:p>
          <a:p>
            <a:pPr algn="l">
              <a:spcAft>
                <a:spcPts val="360"/>
              </a:spcAft>
            </a:pPr>
            <a:r>
              <a:rPr sz="2880"/>
              <a:t>Uma reforma tributária eficaz é crucial para o desenvolvimento econômico, pois pode estimular o investimento e a produtividade. Socialmente, ela pode reduzir desigualdades ao garantir que os tributos sejam cobrados de forma mais equitativa, beneficiando assim a sociedade como um todo.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2. Situação Atual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</a:p>
          <a:p>
            <a:pPr algn="l">
              <a:spcAft>
                <a:spcPts val="720"/>
              </a:spcAft>
            </a:pPr>
            <a:r>
              <a:rPr b="1" sz="2880"/>
              <a:t>Panorama dos tributos no Brasil.</a:t>
            </a:r>
          </a:p>
          <a:p>
            <a:pPr algn="l">
              <a:spcAft>
                <a:spcPts val="360"/>
              </a:spcAft>
            </a:pPr>
            <a:r>
              <a:rPr sz="2880"/>
              <a:t>Atualmente, o sistema tributário brasileiro é complexo, com múltiplos impostos, contribuições e taxas arrecadados nas esferas federal, estadual e municipal. Isso gera custos altos para as empresas e dificuldades de cumprimento para os contribuintes.</a:t>
            </a:r>
          </a:p>
          <a:p>
            <a:pPr algn="l">
              <a:spcAft>
                <a:spcPts val="720"/>
              </a:spcAft>
            </a:pPr>
            <a:r>
              <a:rPr b="1" sz="2880"/>
              <a:t>Principais desafios do sistema tributário atual.</a:t>
            </a:r>
          </a:p>
          <a:p>
            <a:pPr algn="l">
              <a:spcAft>
                <a:spcPts val="360"/>
              </a:spcAft>
            </a:pPr>
            <a:r>
              <a:rPr sz="2880"/>
              <a:t>Entre os desafios estão a alta carga tributária, a complexidade no cálculo e no pagamento dos tributos, além da desigualdade na distribuição da carga entre os contribuintes, o que prejudica a competitividade e a justiça social.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3. Propostas de Reforma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</a:p>
          <a:p>
            <a:pPr algn="l">
              <a:spcAft>
                <a:spcPts val="720"/>
              </a:spcAft>
            </a:pPr>
            <a:r>
              <a:rPr b="1" sz="2880"/>
              <a:t>Simplificação do sistema tributário.</a:t>
            </a:r>
          </a:p>
          <a:p>
            <a:pPr algn="l">
              <a:spcAft>
                <a:spcPts val="360"/>
              </a:spcAft>
            </a:pPr>
            <a:r>
              <a:rPr sz="2880"/>
              <a:t>A simplificação visa reduzir o número de impostos, uniformizar alíquotas e facilitar o cumprimento fiscal tanto para empresas quanto para cidadãos. Isso pode reduzir erros e custos administrativos.</a:t>
            </a:r>
          </a:p>
          <a:p>
            <a:pPr algn="l">
              <a:spcAft>
                <a:spcPts val="720"/>
              </a:spcAft>
            </a:pPr>
            <a:r>
              <a:rPr b="1" sz="2880"/>
              <a:t>Criação de impostos únicos como IVA (Imposto sobre Valor Agregado).</a:t>
            </a:r>
          </a:p>
          <a:p>
            <a:pPr algn="l">
              <a:spcAft>
                <a:spcPts val="360"/>
              </a:spcAft>
            </a:pPr>
            <a:r>
              <a:rPr sz="2880"/>
              <a:t>O IVA unificaria vários tributos em um só, incidindo sobre o valor agregado em cada etapa de produção e comércio, promovendo eficiência e simplificação no sistema tributário.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4. Implicações Econômicas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</a:p>
          <a:p>
            <a:pPr algn="l">
              <a:spcAft>
                <a:spcPts val="720"/>
              </a:spcAft>
            </a:pPr>
            <a:r>
              <a:rPr b="1" sz="2880"/>
              <a:t>Potenciais impactos na arrecadação.</a:t>
            </a:r>
          </a:p>
          <a:p>
            <a:pPr algn="l">
              <a:spcAft>
                <a:spcPts val="360"/>
              </a:spcAft>
            </a:pPr>
            <a:r>
              <a:rPr sz="2880"/>
              <a:t>A reforma pode inicialmente impactar a arrecadação, mas ao promover crescimento econômico e formalização, a base de impostos pode crescer, aumentando a receita a longo prazo.</a:t>
            </a:r>
          </a:p>
          <a:p>
            <a:pPr algn="l">
              <a:spcAft>
                <a:spcPts val="720"/>
              </a:spcAft>
            </a:pPr>
            <a:r>
              <a:rPr b="1" sz="2880"/>
              <a:t>Efeitos sobre a competitividade empresarial.</a:t>
            </a:r>
          </a:p>
          <a:p>
            <a:pPr algn="l">
              <a:spcAft>
                <a:spcPts val="360"/>
              </a:spcAft>
            </a:pPr>
            <a:r>
              <a:rPr sz="2880"/>
              <a:t>Um sistema tributário mais simples e equitativo pode reduzir custos operacionais para as empresas, tornando-as mais competitivas no mercado nacional e internacional.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5. Impacto Social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</a:p>
          <a:p>
            <a:pPr algn="l">
              <a:spcAft>
                <a:spcPts val="720"/>
              </a:spcAft>
            </a:pPr>
            <a:r>
              <a:rPr b="1" sz="2880"/>
              <a:t>Consequências para a população de baixa renda.</a:t>
            </a:r>
          </a:p>
          <a:p>
            <a:pPr algn="l">
              <a:spcAft>
                <a:spcPts val="360"/>
              </a:spcAft>
            </a:pPr>
            <a:r>
              <a:rPr sz="2880"/>
              <a:t>A reforma pode garantir uma distribuição mais justa dos tributos, aliviando a carga sobre os mais pobres e garantindo que quem ganha mais, pague mais, promovendo justiça social.</a:t>
            </a:r>
          </a:p>
          <a:p>
            <a:pPr algn="l">
              <a:spcAft>
                <a:spcPts val="720"/>
              </a:spcAft>
            </a:pPr>
            <a:r>
              <a:rPr b="1" sz="2880"/>
              <a:t>Redução da desigualdade social através da arrecadação progressiva.</a:t>
            </a:r>
          </a:p>
          <a:p>
            <a:pPr algn="l">
              <a:spcAft>
                <a:spcPts val="360"/>
              </a:spcAft>
            </a:pPr>
            <a:r>
              <a:rPr sz="2880"/>
              <a:t>Ao adotar alíquotas progressivas, onde os que possuem maior capacidade contributiva pagam mais, a reforma pode ajudar a diminuir as desigualdades sociais.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6. Perspectivas Jurídicas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</a:p>
          <a:p>
            <a:pPr algn="l">
              <a:spcAft>
                <a:spcPts val="720"/>
              </a:spcAft>
            </a:pPr>
            <a:r>
              <a:rPr b="1" sz="2880"/>
              <a:t>Alterações na legislação e adaptações necessárias.</a:t>
            </a:r>
          </a:p>
          <a:p>
            <a:pPr algn="l">
              <a:spcAft>
                <a:spcPts val="360"/>
              </a:spcAft>
            </a:pPr>
            <a:r>
              <a:rPr sz="2880"/>
              <a:t>Reformas tributárias exigem mudanças legislativas significativas e adaptações por parte dos contribuintes e das administrações fiscais para se adaptarem às novas regras.</a:t>
            </a:r>
          </a:p>
          <a:p>
            <a:pPr algn="l">
              <a:spcAft>
                <a:spcPts val="720"/>
              </a:spcAft>
            </a:pPr>
            <a:r>
              <a:rPr b="1" sz="2880"/>
              <a:t>Desafios jurídicos na implementação.</a:t>
            </a:r>
          </a:p>
          <a:p>
            <a:pPr algn="l">
              <a:spcAft>
                <a:spcPts val="360"/>
              </a:spcAft>
            </a:pPr>
            <a:r>
              <a:rPr sz="2880"/>
              <a:t>Os desafios incluem a complexidade de harmonizar as novas regras com a legislação existente e a resistência de partes que podem ser adversamente afetadas pelas mudanças.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7. Desafios na Implementação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</a:p>
          <a:p>
            <a:pPr algn="l">
              <a:spcAft>
                <a:spcPts val="720"/>
              </a:spcAft>
            </a:pPr>
            <a:r>
              <a:rPr b="1" sz="2880"/>
              <a:t>Resistência política e econômica.</a:t>
            </a:r>
          </a:p>
          <a:p>
            <a:pPr algn="l">
              <a:spcAft>
                <a:spcPts val="360"/>
              </a:spcAft>
            </a:pPr>
            <a:r>
              <a:rPr sz="2880"/>
              <a:t>Alterações no sistema tributário enfrentam resistência de grupos que se beneficiam das regras atuais ou que temem perda de arrecadação ou de incentivos fiscais.</a:t>
            </a:r>
          </a:p>
          <a:p>
            <a:pPr algn="l">
              <a:spcAft>
                <a:spcPts val="720"/>
              </a:spcAft>
            </a:pPr>
            <a:r>
              <a:rPr b="1" sz="2880"/>
              <a:t>Necessidade de consenso entre os entes federativos.</a:t>
            </a:r>
          </a:p>
          <a:p>
            <a:pPr algn="l">
              <a:spcAft>
                <a:spcPts val="360"/>
              </a:spcAft>
            </a:pPr>
            <a:r>
              <a:rPr sz="2880"/>
              <a:t>A implementação eficaz demanda a coordenação entre diferentes níveis de governo, que precisam acordar sobre a divisão das receitas e as responsabilidades fiscais.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8. Estudos de Caso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</a:p>
          <a:p>
            <a:pPr algn="l">
              <a:spcAft>
                <a:spcPts val="720"/>
              </a:spcAft>
            </a:pPr>
            <a:r>
              <a:rPr b="1" sz="2880"/>
              <a:t>Exemplos internacionais de reformas tributárias bem-sucedidas.</a:t>
            </a:r>
          </a:p>
          <a:p>
            <a:pPr algn="l">
              <a:spcAft>
                <a:spcPts val="360"/>
              </a:spcAft>
            </a:pPr>
            <a:r>
              <a:rPr sz="2880"/>
              <a:t>Países como Canadá e Nova Zelândia modernizaram seus sistemas tributários, simplificando impostos e promovendo crescimento econômico sustentável.</a:t>
            </a:r>
          </a:p>
          <a:p>
            <a:pPr algn="l">
              <a:spcAft>
                <a:spcPts val="720"/>
              </a:spcAft>
            </a:pPr>
            <a:r>
              <a:rPr b="1" sz="2880"/>
              <a:t>Lições aprendidas que podem ser aplicadas no contexto brasileiro.</a:t>
            </a:r>
          </a:p>
          <a:p>
            <a:pPr algn="l">
              <a:spcAft>
                <a:spcPts val="360"/>
              </a:spcAft>
            </a:pPr>
            <a:r>
              <a:rPr sz="2880"/>
              <a:t>A importância de uma comunicação clara e de um planejamento detalhado foi crucial em reformas de sucesso, lições que podem ser valiosas para o Brasil ao considerar suas próprias reformas.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D74A398E3EF04E833AA5ABE0348A9E" ma:contentTypeVersion="15" ma:contentTypeDescription="Crie um novo documento." ma:contentTypeScope="" ma:versionID="4e91819bbd58ae4368ca8c1db8d6f508">
  <xsd:schema xmlns:xsd="http://www.w3.org/2001/XMLSchema" xmlns:xs="http://www.w3.org/2001/XMLSchema" xmlns:p="http://schemas.microsoft.com/office/2006/metadata/properties" xmlns:ns2="6c8fa1fd-27cd-443c-9397-750f5c85af9e" xmlns:ns3="d25f6ad7-3245-4ff7-92a6-1aeae40207cd" targetNamespace="http://schemas.microsoft.com/office/2006/metadata/properties" ma:root="true" ma:fieldsID="213f7281068408dff0ef6001dcc054d2" ns2:_="" ns3:_="">
    <xsd:import namespace="6c8fa1fd-27cd-443c-9397-750f5c85af9e"/>
    <xsd:import namespace="d25f6ad7-3245-4ff7-92a6-1aeae40207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fa1fd-27cd-443c-9397-750f5c85af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2d2a1042-1412-415c-bc60-03df6e0ef8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5f6ad7-3245-4ff7-92a6-1aeae40207cd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1d1596d4-49b6-4ec9-b76e-3aa9cf748dc4}" ma:internalName="TaxCatchAll" ma:showField="CatchAllData" ma:web="d25f6ad7-3245-4ff7-92a6-1aeae40207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1DFE78-E2F3-49EA-97F5-099DF5390C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1BD119-52EA-4DE8-B4A9-025F2CEFBE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8fa1fd-27cd-443c-9397-750f5c85af9e"/>
    <ds:schemaRef ds:uri="d25f6ad7-3245-4ff7-92a6-1aeae40207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 Rosa de Souza</dc:creator>
  <cp:lastModifiedBy>Arthur Lima de Araujo</cp:lastModifiedBy>
  <cp:revision>39</cp:revision>
  <dcterms:created xsi:type="dcterms:W3CDTF">2023-12-20T13:28:59Z</dcterms:created>
  <dcterms:modified xsi:type="dcterms:W3CDTF">2024-11-26T12:33:24Z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2022-09-01T00:00:00Z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2023-12-20T00:00:00Z</vt:filetime>
  </property>
</Properties>
</file>