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9A513B-A480-4DB3-98BD-6D6515416178}">
  <a:tblStyle styleId="{079A513B-A480-4DB3-98BD-6D6515416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bfa26d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bfa26d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bfa26d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bfa26d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bfa26d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bfa26d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bdeb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bdeb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fa26d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bfa26d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fa26d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bfa26d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bf22d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bf22d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bf22d3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bf22d3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30775" y="1579425"/>
            <a:ext cx="2229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2;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4;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10;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132000" y="1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2156050"/>
                <a:gridCol w="20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Expressão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Resultado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2*x &lt; y+z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sqrt(y) &gt;= x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&gt; x*y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x+x !=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&lt;= pow(y,x)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30775" y="1579425"/>
            <a:ext cx="2229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2;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10;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3132000" y="12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2156050"/>
                <a:gridCol w="20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Expressão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Resultado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2*x &lt; y+z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sqrt(y) &gt;= x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&gt; x*y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x+x != y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 &lt;= pow(y,x)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treinar?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www.socrative.com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room: YNOGUTI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os operadores aritméticos, relacionais e lógicos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as regras de precedência para estes operadores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Operadores aritméticos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953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1290800"/>
                <a:gridCol w="1742750"/>
                <a:gridCol w="1462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Operador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Precedência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multiplicação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divisão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resto da divisão inteira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soma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subtração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Regras de precedência para operadores aritméticos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regras de precedência são as mesmas da matemática: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Multiplicação, divisão e resto da divisão inteira vêm antes de soma e subtração.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 duas operações têm a mesma precedência, executa-se primeiro a que estiver mais à esquerda.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Podemos mudar a precedência das operações com o uso de parênteses.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r>
              <a:rPr lang="pt-BR"/>
              <a:t>: para fazer                        digitamos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z = (x+y)/2;</a:t>
            </a:r>
            <a:r>
              <a:rPr lang="pt-BR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3408750"/>
            <a:ext cx="126254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Resto da divisão inteira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23000" y="1745675"/>
            <a:ext cx="123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26   5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1   5</a:t>
            </a:r>
            <a:endParaRPr sz="2000"/>
          </a:p>
        </p:txBody>
      </p:sp>
      <p:sp>
        <p:nvSpPr>
          <p:cNvPr id="81" name="Google Shape;81;p17"/>
          <p:cNvSpPr/>
          <p:nvPr/>
        </p:nvSpPr>
        <p:spPr>
          <a:xfrm>
            <a:off x="666750" y="2120200"/>
            <a:ext cx="300000" cy="31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014425" y="1839900"/>
            <a:ext cx="404800" cy="304800"/>
          </a:xfrm>
          <a:custGeom>
            <a:rect b="b" l="l" r="r" t="t"/>
            <a:pathLst>
              <a:path extrusionOk="0" h="12192" w="16192">
                <a:moveTo>
                  <a:pt x="0" y="0"/>
                </a:moveTo>
                <a:lnTo>
                  <a:pt x="0" y="12192"/>
                </a:lnTo>
                <a:lnTo>
                  <a:pt x="16192" y="1219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17"/>
          <p:cNvSpPr/>
          <p:nvPr/>
        </p:nvSpPr>
        <p:spPr>
          <a:xfrm>
            <a:off x="446800" y="2701650"/>
            <a:ext cx="1425300" cy="572700"/>
          </a:xfrm>
          <a:prstGeom prst="wedgeRectCallout">
            <a:avLst>
              <a:gd fmla="val -24117" name="adj1"/>
              <a:gd fmla="val -77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26 % 5 = 1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Funções matemáticas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linguagem C++ também permite usar funções tais como seno, raiz quadrada, logaritmos, e outros.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poder utilizá-los, temos que incluir a biblioteca de funções matemáticas: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&lt;cmath&gt;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sin(x), cos(x), pow(x,y), log(x), log10(x), exp(x), sqrt(x)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#include &lt;iomanip&gt;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limitar a quantidade de casas decimais de uma variável do tipo </a:t>
            </a:r>
            <a:r>
              <a:rPr b="1" lang="pt-BR">
                <a:solidFill>
                  <a:schemeClr val="dk1"/>
                </a:solidFill>
              </a:rPr>
              <a:t>double</a:t>
            </a:r>
            <a:r>
              <a:rPr lang="pt-BR">
                <a:solidFill>
                  <a:schemeClr val="dk1"/>
                </a:solidFill>
              </a:rPr>
              <a:t> ou </a:t>
            </a:r>
            <a:r>
              <a:rPr b="1" lang="pt-BR">
                <a:solidFill>
                  <a:schemeClr val="dk1"/>
                </a:solidFill>
              </a:rPr>
              <a:t>float, </a:t>
            </a:r>
            <a:r>
              <a:rPr lang="pt-BR">
                <a:solidFill>
                  <a:schemeClr val="dk1"/>
                </a:solidFill>
              </a:rPr>
              <a:t>usamos o comando </a:t>
            </a:r>
            <a:r>
              <a:rPr b="1" lang="pt-BR">
                <a:solidFill>
                  <a:schemeClr val="dk1"/>
                </a:solidFill>
              </a:rPr>
              <a:t>setprecision.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= 4.55623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1"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setprecision(3);</a:t>
            </a:r>
            <a:endParaRPr b="1">
              <a:solidFill>
                <a:srgbClr val="00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pt-BR">
                <a:solidFill>
                  <a:srgbClr val="00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var &lt;&lt; 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Nesse caso a saída teria 3 casas decimais.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Operadores relacionais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4953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1290800"/>
                <a:gridCol w="1742750"/>
                <a:gridCol w="1462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Operador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Descrição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Precedência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igual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!=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diferente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&lt;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menor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&gt;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maior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&lt;=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menor ou igual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&gt;=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maior ou igual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20"/>
          <p:cNvSpPr/>
          <p:nvPr/>
        </p:nvSpPr>
        <p:spPr>
          <a:xfrm>
            <a:off x="5524500" y="1501825"/>
            <a:ext cx="3086100" cy="28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Retornam valores lógicos (</a:t>
            </a:r>
            <a:r>
              <a:rPr b="1" lang="pt-BR" sz="1800"/>
              <a:t>true</a:t>
            </a:r>
            <a:r>
              <a:rPr lang="pt-BR" sz="1800"/>
              <a:t> ou </a:t>
            </a:r>
            <a:r>
              <a:rPr b="1" lang="pt-BR" sz="1800"/>
              <a:t>false</a:t>
            </a:r>
            <a:r>
              <a:rPr lang="pt-BR" sz="1800"/>
              <a:t>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A86E8"/>
                </a:solidFill>
              </a:rPr>
              <a:t>Exemplos: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 + 3 == 5  (</a:t>
            </a:r>
            <a:r>
              <a:rPr b="1" lang="pt-BR" sz="1800"/>
              <a:t>true</a:t>
            </a:r>
            <a:r>
              <a:rPr lang="pt-B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 + 3 &gt;= 5  (</a:t>
            </a:r>
            <a:r>
              <a:rPr b="1" lang="pt-BR" sz="1800"/>
              <a:t>true</a:t>
            </a:r>
            <a:r>
              <a:rPr lang="pt-B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‘a’ &gt; ‘b’       (</a:t>
            </a:r>
            <a:r>
              <a:rPr b="1" lang="pt-BR" sz="1800"/>
              <a:t>false</a:t>
            </a:r>
            <a:r>
              <a:rPr lang="pt-BR" sz="1800"/>
              <a:t>)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 != 1+3     (</a:t>
            </a:r>
            <a:r>
              <a:rPr b="1" lang="pt-BR" sz="1800"/>
              <a:t>false</a:t>
            </a:r>
            <a:r>
              <a:rPr lang="pt-BR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Operadores lógicos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658675" y="18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865275"/>
                <a:gridCol w="84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!X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2989700" y="18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757200"/>
                <a:gridCol w="747725"/>
                <a:gridCol w="99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 &amp;&amp; 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" name="Google Shape;110;p21"/>
          <p:cNvGraphicFramePr/>
          <p:nvPr/>
        </p:nvGraphicFramePr>
        <p:xfrm>
          <a:off x="6108675" y="18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{079A513B-A480-4DB3-98BD-6D6515416178}</a:tableStyleId>
              </a:tblPr>
              <a:tblGrid>
                <a:gridCol w="757200"/>
                <a:gridCol w="747725"/>
                <a:gridCol w="87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 || 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1"/>
          <p:cNvSpPr txBox="1"/>
          <p:nvPr/>
        </p:nvSpPr>
        <p:spPr>
          <a:xfrm>
            <a:off x="901113" y="1241700"/>
            <a:ext cx="122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não (!)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592513" y="1241700"/>
            <a:ext cx="125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e (&amp;&amp;)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682750" y="1241700"/>
            <a:ext cx="122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ou (||)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58725" y="4282750"/>
            <a:ext cx="17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precedência 1</a:t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3364675" y="4282750"/>
            <a:ext cx="17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precedência 2</a:t>
            </a:r>
            <a:endParaRPr sz="1800"/>
          </a:p>
        </p:txBody>
      </p:sp>
      <p:sp>
        <p:nvSpPr>
          <p:cNvPr id="116" name="Google Shape;116;p21"/>
          <p:cNvSpPr txBox="1"/>
          <p:nvPr/>
        </p:nvSpPr>
        <p:spPr>
          <a:xfrm>
            <a:off x="6440350" y="4282750"/>
            <a:ext cx="17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precedência 3</a:t>
            </a:r>
            <a:endParaRPr sz="1800"/>
          </a:p>
        </p:txBody>
      </p:sp>
      <p:cxnSp>
        <p:nvCxnSpPr>
          <p:cNvPr id="117" name="Google Shape;117;p21"/>
          <p:cNvCxnSpPr/>
          <p:nvPr/>
        </p:nvCxnSpPr>
        <p:spPr>
          <a:xfrm rot="10800000">
            <a:off x="2680875" y="1376750"/>
            <a:ext cx="0" cy="3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rot="10800000">
            <a:off x="5799850" y="1376750"/>
            <a:ext cx="0" cy="3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