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bfa26d3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bfa26d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bf22d33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bf22d3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dd85f73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dd85f73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9eccb5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9eccb5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bfa26d3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bfa26d3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bfa26d3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bfa26d3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e6bc2d8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e6bc2d8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409713c0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409713c0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e6bc2d8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e6bc2d8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bdebb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bbdebb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bbdebb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bbdebb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bbdebb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bbdebb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dd85f73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dd85f73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bbdebb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bbdebb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bfa26d3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bfa26d3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bfa26d3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bfa26d3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bf22d3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bf22d3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Decisão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Carlos Alberto Ynoguti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87350" y="1152475"/>
            <a:ext cx="41529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nota = 10;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 (nota &lt; 7)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 &lt;&lt; “Nota baixa.\n”;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 &lt;&lt; “Estude mais!\n”;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4832400" y="1152475"/>
            <a:ext cx="4152900" cy="17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nota = 10;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 (nota &lt; 7)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 &lt;&lt; “Nota baixa.\n”;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 &lt;&lt; “Estude mais!\n”;</a:t>
            </a:r>
            <a:endParaRPr sz="2400"/>
          </a:p>
        </p:txBody>
      </p:sp>
      <p:cxnSp>
        <p:nvCxnSpPr>
          <p:cNvPr id="111" name="Google Shape;111;p22"/>
          <p:cNvCxnSpPr/>
          <p:nvPr/>
        </p:nvCxnSpPr>
        <p:spPr>
          <a:xfrm flipH="1">
            <a:off x="4635475" y="1148300"/>
            <a:ext cx="15900" cy="33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22"/>
          <p:cNvSpPr txBox="1"/>
          <p:nvPr/>
        </p:nvSpPr>
        <p:spPr>
          <a:xfrm>
            <a:off x="387350" y="3513675"/>
            <a:ext cx="34608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2"/>
                </a:solidFill>
              </a:rPr>
              <a:t>Neste caso, o programa não vai imprimir nada.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4832400" y="3513675"/>
            <a:ext cx="3811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2"/>
                </a:solidFill>
              </a:rPr>
              <a:t>Agora o programa vai imprimir: “Estude mais!”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Indentação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</a:t>
            </a:r>
            <a:r>
              <a:rPr lang="pt-BR"/>
              <a:t>locos de código dependentes de um comando, declaração ou definição devem ser identificados por um aumento no nível de indentação.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Assim, o espaçamento que antecede o código de cada linha deve ser aumentado com relação ao comando, declaração ou definição que o antecede.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434975" y="1093925"/>
            <a:ext cx="199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if(a&gt;0)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if (b&lt;0)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if (c!=4)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d();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b++;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a--;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}	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4"/>
          <p:cNvSpPr txBox="1"/>
          <p:nvPr>
            <p:ph idx="2" type="body"/>
          </p:nvPr>
        </p:nvSpPr>
        <p:spPr>
          <a:xfrm>
            <a:off x="2698713" y="1093925"/>
            <a:ext cx="282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if(a&gt;0)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if (b&lt;0)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if (c!=4)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		d();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b++;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a--;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}	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4"/>
          <p:cNvSpPr txBox="1"/>
          <p:nvPr>
            <p:ph idx="2" type="body"/>
          </p:nvPr>
        </p:nvSpPr>
        <p:spPr>
          <a:xfrm>
            <a:off x="5794350" y="1093925"/>
            <a:ext cx="282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if(a&gt;0)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if (b&lt;0)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if (c!=4)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		d();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b++;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a--;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}	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8" name="Google Shape;128;p24"/>
          <p:cNvCxnSpPr/>
          <p:nvPr/>
        </p:nvCxnSpPr>
        <p:spPr>
          <a:xfrm flipH="1">
            <a:off x="2562150" y="1021300"/>
            <a:ext cx="9600" cy="37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4"/>
          <p:cNvSpPr txBox="1"/>
          <p:nvPr/>
        </p:nvSpPr>
        <p:spPr>
          <a:xfrm>
            <a:off x="98400" y="4338725"/>
            <a:ext cx="244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sem indentação</a:t>
            </a:r>
            <a:endParaRPr sz="2400"/>
          </a:p>
        </p:txBody>
      </p:sp>
      <p:sp>
        <p:nvSpPr>
          <p:cNvPr id="130" name="Google Shape;130;p24"/>
          <p:cNvSpPr txBox="1"/>
          <p:nvPr/>
        </p:nvSpPr>
        <p:spPr>
          <a:xfrm>
            <a:off x="2714625" y="4338725"/>
            <a:ext cx="269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indentação errada</a:t>
            </a:r>
            <a:endParaRPr sz="2400"/>
          </a:p>
        </p:txBody>
      </p:sp>
      <p:sp>
        <p:nvSpPr>
          <p:cNvPr id="131" name="Google Shape;131;p24"/>
          <p:cNvSpPr txBox="1"/>
          <p:nvPr/>
        </p:nvSpPr>
        <p:spPr>
          <a:xfrm>
            <a:off x="5680050" y="4338725"/>
            <a:ext cx="28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indentação correta</a:t>
            </a:r>
            <a:endParaRPr sz="2400"/>
          </a:p>
        </p:txBody>
      </p:sp>
      <p:cxnSp>
        <p:nvCxnSpPr>
          <p:cNvPr id="132" name="Google Shape;132;p24"/>
          <p:cNvCxnSpPr/>
          <p:nvPr/>
        </p:nvCxnSpPr>
        <p:spPr>
          <a:xfrm flipH="1">
            <a:off x="5540288" y="1021300"/>
            <a:ext cx="9600" cy="37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266700"/>
            <a:ext cx="476250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switch()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 comando </a:t>
            </a:r>
            <a:r>
              <a:rPr b="1" lang="pt-BR">
                <a:solidFill>
                  <a:schemeClr val="dk1"/>
                </a:solidFill>
              </a:rPr>
              <a:t>switch</a:t>
            </a:r>
            <a:r>
              <a:rPr lang="pt-BR">
                <a:solidFill>
                  <a:schemeClr val="dk1"/>
                </a:solidFill>
              </a:rPr>
              <a:t> testa se uma variável assume um valor dentro de uma lista de valores.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Cada valor é chamado de um caso, e pode-se atribuir uma ação diferente para cada um deles.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Só funciona para variáveis do tipo </a:t>
            </a:r>
            <a:r>
              <a:rPr b="1" lang="pt-BR">
                <a:solidFill>
                  <a:schemeClr val="dk1"/>
                </a:solidFill>
              </a:rPr>
              <a:t>int</a:t>
            </a:r>
            <a:r>
              <a:rPr lang="pt-BR">
                <a:solidFill>
                  <a:schemeClr val="dk1"/>
                </a:solidFill>
              </a:rPr>
              <a:t> ou </a:t>
            </a:r>
            <a:r>
              <a:rPr b="1" lang="pt-BR">
                <a:solidFill>
                  <a:schemeClr val="dk1"/>
                </a:solidFill>
              </a:rPr>
              <a:t>char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684450"/>
            <a:ext cx="387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char nota;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cin &gt;&gt; nota;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if (nota == ‘A’)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cout &lt;&lt; “Excelente!\n”;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else if (nota == ‘B’)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cout &lt;&lt; “Bom.\n”;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else if (nota == ‘C’)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cout &lt;&lt; “Regular.\n”;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cout&lt;&lt;“Estude mais!\n”;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7"/>
          <p:cNvSpPr txBox="1"/>
          <p:nvPr>
            <p:ph idx="2" type="body"/>
          </p:nvPr>
        </p:nvSpPr>
        <p:spPr>
          <a:xfrm>
            <a:off x="4376700" y="642950"/>
            <a:ext cx="4260300" cy="3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char nota;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cin &gt;&gt; nota;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switch (nota)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case ‘A’: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cout &lt;&lt; “Excelente!\n”;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break;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case ‘B’: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	cout &lt;&lt; “Bom.\n”;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	break;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case ‘C’: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cout &lt;&lt; “Regular.\n”;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break;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default: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	cout&lt;&lt;“Estude mais!\n”;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}</a:t>
            </a:r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311700" y="163825"/>
            <a:ext cx="246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4A86E8"/>
                </a:solidFill>
              </a:rPr>
              <a:t>usando if-else</a:t>
            </a:r>
            <a:endParaRPr sz="2200">
              <a:solidFill>
                <a:srgbClr val="4A86E8"/>
              </a:solidFill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4572000" y="111750"/>
            <a:ext cx="263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4A86E8"/>
                </a:solidFill>
              </a:rPr>
              <a:t>usando switch</a:t>
            </a:r>
            <a:endParaRPr sz="2200">
              <a:solidFill>
                <a:srgbClr val="4A86E8"/>
              </a:solidFill>
            </a:endParaRPr>
          </a:p>
        </p:txBody>
      </p:sp>
      <p:cxnSp>
        <p:nvCxnSpPr>
          <p:cNvPr id="152" name="Google Shape;152;p27"/>
          <p:cNvCxnSpPr/>
          <p:nvPr/>
        </p:nvCxnSpPr>
        <p:spPr>
          <a:xfrm flipH="1">
            <a:off x="4376700" y="684450"/>
            <a:ext cx="9600" cy="37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Vamos treinar?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73050" y="1365200"/>
            <a:ext cx="83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URI 1038, 1050, 1052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Comando extra: modf()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73050" y="1365200"/>
            <a:ext cx="83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&lt;cmath&gt;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x, fracpart, intpart;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3.14;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fracpart =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modf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 , &amp;intpart);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"Parte inteira: " &lt;&lt; intpart &lt;&lt;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"Parte fracional: " &lt;&lt; fracpart &lt;&lt;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Exercício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O dia da semana de uma data (d, m, a) fornecida entre 1 de março de 1700 e 28 de fevereiro de 2100 pode ser determinada por: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Se ds=1, então é domingo, se for 2 é segunda, e assim por diante.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3181350"/>
            <a:ext cx="2733675" cy="12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8950" y="3357576"/>
            <a:ext cx="2633975" cy="921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2325" y="3229000"/>
            <a:ext cx="3174200" cy="11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000" y="2209800"/>
            <a:ext cx="6214995" cy="42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000" y="2667000"/>
            <a:ext cx="4918475" cy="5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Objetivos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Conhecer as estruturas if, if-else e switch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4A86E8"/>
                </a:solidFill>
              </a:rPr>
              <a:t>Estruturas de decisão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Permitem que um programa tome ações diferentes dependendo da entrada.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4F81BD"/>
                </a:solidFill>
              </a:rPr>
              <a:t>Exemplo:</a:t>
            </a:r>
            <a:r>
              <a:rPr lang="pt-BR" sz="2400">
                <a:solidFill>
                  <a:schemeClr val="dk1"/>
                </a:solidFill>
              </a:rPr>
              <a:t> se a nota de um aluno for maior que 7, então vou dizer “Parabéns!”.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4A86E8"/>
                </a:solidFill>
              </a:rPr>
              <a:t>Comando if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 “Digite a nota do aluno:” &lt;&lt; </a:t>
            </a:r>
            <a:r>
              <a:rPr b="1"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&gt;&gt; nota;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(nota &gt; 7)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cout </a:t>
            </a:r>
            <a:r>
              <a:rPr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 “Parabéns!” &lt;&lt;</a:t>
            </a:r>
            <a:r>
              <a:rPr b="1"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4A86E8"/>
                </a:solidFill>
              </a:rPr>
              <a:t>Comando if-else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 “Digite a nota do aluno:” &lt;&lt; </a:t>
            </a:r>
            <a:r>
              <a:rPr b="1"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&gt;&gt; nota;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(nota &gt; 7)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cout </a:t>
            </a:r>
            <a:r>
              <a:rPr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 “Parabéns!” &lt;&lt;</a:t>
            </a:r>
            <a:r>
              <a:rPr b="1"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cout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&lt;&lt; “Estude mais!” &lt;&lt; </a:t>
            </a:r>
            <a:r>
              <a:rPr b="1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Vamos praticar?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Faça um programa que leia os coeficientes a, b e c de uma equação do segundo grau, calcule e mostre as suas raízes.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ax</a:t>
            </a:r>
            <a:r>
              <a:rPr baseline="30000" lang="pt-BR">
                <a:solidFill>
                  <a:schemeClr val="dk1"/>
                </a:solidFill>
              </a:rPr>
              <a:t>2</a:t>
            </a:r>
            <a:r>
              <a:rPr lang="pt-BR">
                <a:solidFill>
                  <a:schemeClr val="dk1"/>
                </a:solidFill>
              </a:rPr>
              <a:t> + bx + c = 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Se a equação não possuir raízes reais, o seu programa deve mostrar a mensagem: “Não existem raízes reais”.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if-else aninhado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Estruturas if – else podem ser aninhadas para resolver problemas mais complicados: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(n &gt; 0)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pt-BR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pt-BR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&lt;&lt; n &lt;&lt; “é positivo” &lt;&lt; </a:t>
            </a:r>
            <a:r>
              <a:rPr b="1" lang="pt-BR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pt-BR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b="1"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pt-BR"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(n &lt; 0)</a:t>
            </a:r>
            <a:endParaRPr sz="2200">
              <a:solidFill>
                <a:srgbClr val="4F81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 	   </a:t>
            </a:r>
            <a:r>
              <a:rPr b="1" lang="pt-BR"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pt-BR"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&lt;&lt; n &lt;&lt; “é negativo” &lt;&lt; </a:t>
            </a:r>
            <a:r>
              <a:rPr b="1" lang="pt-BR"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pt-BR"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rgbClr val="4F81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pt-BR"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b="1" sz="2200">
              <a:solidFill>
                <a:srgbClr val="4F81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 	   </a:t>
            </a:r>
            <a:r>
              <a:rPr b="1" lang="pt-BR"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pt-BR"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&lt;&lt; n &lt;&lt; “é zero” &lt;&lt; </a:t>
            </a:r>
            <a:r>
              <a:rPr b="1" lang="pt-BR"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pt-BR"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rgbClr val="4F81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Vamos praticar?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</a:rPr>
              <a:t>Faça um programa que leia a idade de um atleta e mostre a sua categoria, segundo o seguinte critério: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pt-BR" sz="2800">
                <a:solidFill>
                  <a:schemeClr val="dk1"/>
                </a:solidFill>
              </a:rPr>
              <a:t>menos 13 anos: infantil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pt-BR" sz="2800">
                <a:solidFill>
                  <a:schemeClr val="dk1"/>
                </a:solidFill>
              </a:rPr>
              <a:t>de 14 a 17 anos: juvenil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pt-BR" sz="2800">
                <a:solidFill>
                  <a:schemeClr val="dk1"/>
                </a:solidFill>
              </a:rPr>
              <a:t>acima de 17 anos: adulto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 uso de chaves { }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quisermos que mais de um comando seja executado quando uma condição for verdadeira (ou falsa), devemos colocá-los entre chaves: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(nota &lt; 7)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&lt;&lt; “Sua nota foi muito baixa.” &lt;&lt; 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&lt;&lt; “Estude mais!” &lt;&lt; 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