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440773-8912-4483-BBF0-D1C2F821F228}">
  <a:tblStyle styleId="{AE440773-8912-4483-BBF0-D1C2F821F2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4fc0d43b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4fc0d43b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9a0ec14f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9a0ec14f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90f7799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90f7799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90f77998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90f77998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9a0ec14f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9a0ec14f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bbdebb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bbdebb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bbdebb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bbdebb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bbdebb5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bbdebb5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8312c246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8312c246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9a0ec14f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9a0ec14f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9a0ec14f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9a0ec14f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9a0ec14f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9a0ec14f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938" y="152400"/>
            <a:ext cx="441013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Juntando os dois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i,j;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>
                <a:solidFill>
                  <a:srgbClr val="134F5C"/>
                </a:solidFill>
                <a:latin typeface="Courier New"/>
                <a:ea typeface="Courier New"/>
                <a:cs typeface="Courier New"/>
                <a:sym typeface="Courier New"/>
              </a:rPr>
              <a:t>// contadores</a:t>
            </a:r>
            <a:endParaRPr>
              <a:solidFill>
                <a:srgbClr val="134F5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nLinhas=2;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nColunas=3;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(i=0;i&lt;nLinhas;i++)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(j=0;j&lt;nColunas;j++)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mat[i][j] &lt;&lt; “ “;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 endl;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19" name="Google Shape;119;p22"/>
          <p:cNvGraphicFramePr/>
          <p:nvPr/>
        </p:nvGraphicFramePr>
        <p:xfrm>
          <a:off x="5958900" y="195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{AE440773-8912-4483-BBF0-D1C2F821F228}</a:tableStyleId>
              </a:tblPr>
              <a:tblGrid>
                <a:gridCol w="718350"/>
                <a:gridCol w="718350"/>
                <a:gridCol w="718350"/>
                <a:gridCol w="7183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24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37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-2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15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0" name="Google Shape;120;p22"/>
          <p:cNvSpPr txBox="1"/>
          <p:nvPr/>
        </p:nvSpPr>
        <p:spPr>
          <a:xfrm>
            <a:off x="5349300" y="2569200"/>
            <a:ext cx="72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mat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Comentários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Esta estrutura de duas estruturas for() encadeadas é básica para a maioria das operações com matrizes.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Estude-a bem porque é bastante útil!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(i=0;i&lt;nLinhas;i++)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(j=0;j&lt;nColunas;j++)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&lt;algum comando&gt;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Leitura de matrizes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 leitura deve ser realizada elemento a elemento, usando a estrutura de dois for() encadeados: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mat[2][3];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i,j;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>
                <a:solidFill>
                  <a:srgbClr val="134F5C"/>
                </a:solidFill>
                <a:latin typeface="Courier New"/>
                <a:ea typeface="Courier New"/>
                <a:cs typeface="Courier New"/>
                <a:sym typeface="Courier New"/>
              </a:rPr>
              <a:t>// contadores</a:t>
            </a:r>
            <a:endParaRPr>
              <a:solidFill>
                <a:srgbClr val="134F5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nLinhas=2;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nColunas=3;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(i=0;i&lt;nLinhas;i++)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(j=0;j&lt;nColunas;j++)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&gt;&gt; mat[i][j];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Soma </a:t>
            </a:r>
            <a:r>
              <a:rPr lang="pt-BR">
                <a:solidFill>
                  <a:srgbClr val="4A86E8"/>
                </a:solidFill>
              </a:rPr>
              <a:t>de matrizes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 soma de duas matrizes é realizada elemento a elemento. Assim, podemos usar a estrutura de dois for() encadeados: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mat1[2][3], mat2[2][3], mat3[2][3];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i,j;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>
                <a:solidFill>
                  <a:srgbClr val="134F5C"/>
                </a:solidFill>
                <a:latin typeface="Courier New"/>
                <a:ea typeface="Courier New"/>
                <a:cs typeface="Courier New"/>
                <a:sym typeface="Courier New"/>
              </a:rPr>
              <a:t>// contadores</a:t>
            </a:r>
            <a:endParaRPr>
              <a:solidFill>
                <a:srgbClr val="134F5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134F5C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solidFill>
                  <a:srgbClr val="134F5C"/>
                </a:solidFill>
                <a:latin typeface="Courier New"/>
                <a:ea typeface="Courier New"/>
                <a:cs typeface="Courier New"/>
                <a:sym typeface="Courier New"/>
              </a:rPr>
              <a:t> nLinhas=2;</a:t>
            </a:r>
            <a:endParaRPr>
              <a:solidFill>
                <a:srgbClr val="134F5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134F5C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solidFill>
                  <a:srgbClr val="134F5C"/>
                </a:solidFill>
                <a:latin typeface="Courier New"/>
                <a:ea typeface="Courier New"/>
                <a:cs typeface="Courier New"/>
                <a:sym typeface="Courier New"/>
              </a:rPr>
              <a:t> nColunas=3;</a:t>
            </a:r>
            <a:endParaRPr>
              <a:solidFill>
                <a:srgbClr val="134F5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(i=0;i&lt;nLinhas;i++)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(j=0;j&lt;nColunas;j++)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mat3[i][j]=mat1[i][j]+mat2[i][j];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Matrizes</a:t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Carlos Alberto Ynoguti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Objetivos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Conhecer as matrizes (arrays bidimensionais), e saber trabalhar com as mesmas.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Matrizes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Matrizes são estruturas bidimensionais, que podem ser utilizadas para várias aplicações interessantes.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Além de operações matriciais propriamente ditas, podemos usá-las para representar imagens, tabelas, e outras aplicações.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Declaração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mat[3][5];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Esta declaração cria uma matriz de 3 linhas e 5 colunas, onde cada posição armazena um número inteiro.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1866900" y="275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{AE440773-8912-4483-BBF0-D1C2F821F228}</a:tableStyleId>
              </a:tblPr>
              <a:tblGrid>
                <a:gridCol w="718350"/>
                <a:gridCol w="718350"/>
                <a:gridCol w="718350"/>
                <a:gridCol w="718350"/>
                <a:gridCol w="718350"/>
                <a:gridCol w="7183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0" name="Google Shape;80;p17"/>
          <p:cNvSpPr txBox="1"/>
          <p:nvPr/>
        </p:nvSpPr>
        <p:spPr>
          <a:xfrm>
            <a:off x="1028700" y="3670925"/>
            <a:ext cx="72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mat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Atribuição de valores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mat[3]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[5];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[0][0] = 12;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mat[1][2] = 24;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mat[2][3] = 37;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87" name="Google Shape;87;p18"/>
          <p:cNvGraphicFramePr/>
          <p:nvPr/>
        </p:nvGraphicFramePr>
        <p:xfrm>
          <a:off x="4522200" y="161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{AE440773-8912-4483-BBF0-D1C2F821F228}</a:tableStyleId>
              </a:tblPr>
              <a:tblGrid>
                <a:gridCol w="718350"/>
                <a:gridCol w="718350"/>
                <a:gridCol w="718350"/>
                <a:gridCol w="718350"/>
                <a:gridCol w="718350"/>
                <a:gridCol w="7183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24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37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8" name="Google Shape;88;p18"/>
          <p:cNvSpPr txBox="1"/>
          <p:nvPr/>
        </p:nvSpPr>
        <p:spPr>
          <a:xfrm>
            <a:off x="3684000" y="2527925"/>
            <a:ext cx="72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mat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A86E8"/>
                </a:solidFill>
              </a:rPr>
              <a:t>Varrendo matrizes por linhas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Para varrer uma matriz por linhas, fixamos a linha e usamos um contador para as colunas.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mat[2][3];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mat[0][0] = 12;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mat[0][1] = 24;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mat[0][2] = 37;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mat[1][0] = 23;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mat[1][1] = -2;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mat[1][2] = 15;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95" name="Google Shape;95;p19"/>
          <p:cNvGraphicFramePr/>
          <p:nvPr/>
        </p:nvGraphicFramePr>
        <p:xfrm>
          <a:off x="5131800" y="283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{AE440773-8912-4483-BBF0-D1C2F821F228}</a:tableStyleId>
              </a:tblPr>
              <a:tblGrid>
                <a:gridCol w="718350"/>
                <a:gridCol w="718350"/>
                <a:gridCol w="718350"/>
                <a:gridCol w="7183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24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37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-2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15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6" name="Google Shape;96;p19"/>
          <p:cNvSpPr txBox="1"/>
          <p:nvPr/>
        </p:nvSpPr>
        <p:spPr>
          <a:xfrm>
            <a:off x="4522200" y="3442325"/>
            <a:ext cx="72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mat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Varrendo matrizes por linhas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Para varrer uma matriz por linhas, fixamos a linha e usamos um contador para as colunas.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i,j;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>
                <a:solidFill>
                  <a:srgbClr val="134F5C"/>
                </a:solidFill>
                <a:latin typeface="Courier New"/>
                <a:ea typeface="Courier New"/>
                <a:cs typeface="Courier New"/>
                <a:sym typeface="Courier New"/>
              </a:rPr>
              <a:t>// contadores</a:t>
            </a:r>
            <a:endParaRPr>
              <a:solidFill>
                <a:srgbClr val="134F5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nLinhas=2;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nColunas=3;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= 0; </a:t>
            </a:r>
            <a:r>
              <a:rPr lang="pt-BR">
                <a:solidFill>
                  <a:srgbClr val="134F5C"/>
                </a:solidFill>
                <a:latin typeface="Courier New"/>
                <a:ea typeface="Courier New"/>
                <a:cs typeface="Courier New"/>
                <a:sym typeface="Courier New"/>
              </a:rPr>
              <a:t>// primeira linha</a:t>
            </a:r>
            <a:endParaRPr>
              <a:solidFill>
                <a:srgbClr val="134F5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(j=0;j&lt;nColunas;j++)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mat[i][j] &lt;&lt; “ ”;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03" name="Google Shape;103;p20"/>
          <p:cNvGraphicFramePr/>
          <p:nvPr/>
        </p:nvGraphicFramePr>
        <p:xfrm>
          <a:off x="5958900" y="195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{AE440773-8912-4483-BBF0-D1C2F821F228}</a:tableStyleId>
              </a:tblPr>
              <a:tblGrid>
                <a:gridCol w="718350"/>
                <a:gridCol w="718350"/>
                <a:gridCol w="718350"/>
                <a:gridCol w="7183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24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37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-2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15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4" name="Google Shape;104;p20"/>
          <p:cNvSpPr txBox="1"/>
          <p:nvPr/>
        </p:nvSpPr>
        <p:spPr>
          <a:xfrm>
            <a:off x="5349300" y="2569200"/>
            <a:ext cx="72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mat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Varrendo matrizes por colunas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Para varrer uma matriz por colunas, fixamos a coluna e usamos um contador para as linhas.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i,j;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>
                <a:solidFill>
                  <a:srgbClr val="134F5C"/>
                </a:solidFill>
                <a:latin typeface="Courier New"/>
                <a:ea typeface="Courier New"/>
                <a:cs typeface="Courier New"/>
                <a:sym typeface="Courier New"/>
              </a:rPr>
              <a:t>// contadores</a:t>
            </a:r>
            <a:endParaRPr>
              <a:solidFill>
                <a:srgbClr val="134F5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nLinhas=2;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nColunas=3;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 = 0; </a:t>
            </a:r>
            <a:r>
              <a:rPr lang="pt-BR">
                <a:solidFill>
                  <a:srgbClr val="134F5C"/>
                </a:solidFill>
                <a:latin typeface="Courier New"/>
                <a:ea typeface="Courier New"/>
                <a:cs typeface="Courier New"/>
                <a:sym typeface="Courier New"/>
              </a:rPr>
              <a:t>// primeira coluna</a:t>
            </a:r>
            <a:endParaRPr>
              <a:solidFill>
                <a:srgbClr val="134F5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(i=0;i&lt;nLinhas;i++)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mat[i][j] &lt;&lt; endl;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11" name="Google Shape;111;p21"/>
          <p:cNvGraphicFramePr/>
          <p:nvPr/>
        </p:nvGraphicFramePr>
        <p:xfrm>
          <a:off x="5958900" y="195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{AE440773-8912-4483-BBF0-D1C2F821F228}</a:tableStyleId>
              </a:tblPr>
              <a:tblGrid>
                <a:gridCol w="718350"/>
                <a:gridCol w="718350"/>
                <a:gridCol w="718350"/>
                <a:gridCol w="7183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24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37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-2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15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2" name="Google Shape;112;p21"/>
          <p:cNvSpPr txBox="1"/>
          <p:nvPr/>
        </p:nvSpPr>
        <p:spPr>
          <a:xfrm>
            <a:off x="5349300" y="2569200"/>
            <a:ext cx="72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mat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