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64" r:id="rId4"/>
    <p:sldId id="273" r:id="rId5"/>
    <p:sldId id="265" r:id="rId6"/>
    <p:sldId id="266" r:id="rId7"/>
    <p:sldId id="268" r:id="rId8"/>
    <p:sldId id="269" r:id="rId9"/>
    <p:sldId id="270" r:id="rId10"/>
    <p:sldId id="263" r:id="rId11"/>
    <p:sldId id="267" r:id="rId12"/>
    <p:sldId id="271" r:id="rId13"/>
    <p:sldId id="283" r:id="rId14"/>
    <p:sldId id="284" r:id="rId15"/>
    <p:sldId id="298" r:id="rId16"/>
    <p:sldId id="299" r:id="rId17"/>
    <p:sldId id="258" r:id="rId18"/>
    <p:sldId id="279" r:id="rId19"/>
    <p:sldId id="286" r:id="rId20"/>
    <p:sldId id="277" r:id="rId21"/>
    <p:sldId id="285" r:id="rId22"/>
    <p:sldId id="287" r:id="rId23"/>
    <p:sldId id="292" r:id="rId24"/>
    <p:sldId id="290" r:id="rId25"/>
    <p:sldId id="276" r:id="rId26"/>
    <p:sldId id="294" r:id="rId27"/>
    <p:sldId id="293" r:id="rId28"/>
    <p:sldId id="274" r:id="rId29"/>
    <p:sldId id="295" r:id="rId30"/>
    <p:sldId id="296" r:id="rId31"/>
    <p:sldId id="272" r:id="rId32"/>
    <p:sldId id="291" r:id="rId33"/>
    <p:sldId id="289" r:id="rId34"/>
    <p:sldId id="288" r:id="rId35"/>
    <p:sldId id="30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223746" y="1204251"/>
            <a:ext cx="9708107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mtClean="0"/>
              <a:t>Algoritmos e Estruturas de Dados II</a:t>
            </a:r>
            <a:br>
              <a:rPr lang="pt-BR" sz="4800" smtClean="0"/>
            </a:br>
            <a:r>
              <a:rPr lang="pt-BR" sz="4800" smtClean="0"/>
              <a:t/>
            </a:r>
            <a:br>
              <a:rPr lang="pt-BR" sz="4800" smtClean="0"/>
            </a:br>
            <a:r>
              <a:rPr lang="pt-BR" sz="5400" smtClean="0"/>
              <a:t>Análise de Complexidade</a:t>
            </a:r>
            <a:endParaRPr lang="pt-BR" sz="540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mtClean="0"/>
          </a:p>
          <a:p>
            <a:pPr marL="0" indent="0" algn="ctr">
              <a:buNone/>
            </a:pPr>
            <a:r>
              <a:rPr lang="pt-BR" smtClean="0"/>
              <a:t>Prof. Dr. Carlos Alberto Ynoguti</a:t>
            </a:r>
            <a:endParaRPr lang="pt-BR"/>
          </a:p>
        </p:txBody>
      </p:sp>
      <p:pic>
        <p:nvPicPr>
          <p:cNvPr id="1030" name="Picture 6" descr="Centro de Integração Científica Cultural e Tecnológica do Inat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6" y="5854890"/>
            <a:ext cx="2421448" cy="65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gprof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g++ –g –pg –o main main.c</a:t>
            </a:r>
            <a:endParaRPr lang="pt-B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gprof main.exe &gt; log.txt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u="sng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Teórico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Tentamos prever o comportamento do algoritmo sem implementá-lo.</a:t>
            </a:r>
          </a:p>
          <a:p>
            <a:pPr marL="0" indent="0">
              <a:buNone/>
            </a:pPr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Técnicas:</a:t>
            </a:r>
          </a:p>
          <a:p>
            <a:r>
              <a:rPr lang="pt-BR" smtClean="0"/>
              <a:t>Modelo RAM </a:t>
            </a:r>
          </a:p>
          <a:p>
            <a:r>
              <a:rPr lang="pt-BR" smtClean="0"/>
              <a:t>Análise assintótica de complexidade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41679"/>
              </p:ext>
            </p:extLst>
          </p:nvPr>
        </p:nvGraphicFramePr>
        <p:xfrm>
          <a:off x="2511189" y="1897036"/>
          <a:ext cx="71065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207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872297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Operações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Custo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baseline="0" smtClean="0"/>
                        <a:t>Atribuição: 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aseline="0" smtClean="0"/>
                        <a:t>Aritméticas: </a:t>
                      </a:r>
                      <a:r>
                        <a:rPr lang="pt-BR" sz="2800" smtClean="0"/>
                        <a:t>+,-,*,/,%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Leitura/escrita: cin, cout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Comparação:</a:t>
                      </a:r>
                      <a:r>
                        <a:rPr lang="pt-BR" sz="2800" baseline="0" smtClean="0"/>
                        <a:t> ==, !=, &lt;, &gt;, &lt;=, &gt;=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Lógicas: &amp;&amp;, ||,!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Acesso à memória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Incremento: i++, ++i,i--,</a:t>
                      </a:r>
                      <a:r>
                        <a:rPr lang="pt-BR" sz="2800" baseline="0" smtClean="0"/>
                        <a:t> --i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3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92018"/>
                  </a:ext>
                </a:extLst>
              </a:tr>
            </a:tbl>
          </a:graphicData>
        </a:graphic>
      </p:graphicFrame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65770"/>
            <a:ext cx="6919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4244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consultas(i,n)+1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 consulta(i)+1 mult+1 atribuição)*n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1187354" y="5390863"/>
            <a:ext cx="805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+ 3(n+1) + 3n + </a:t>
            </a:r>
            <a:r>
              <a:rPr lang="pt-BR" sz="2800" smtClean="0"/>
              <a:t>3n </a:t>
            </a:r>
            <a:r>
              <a:rPr lang="pt-BR" sz="2800" smtClean="0"/>
              <a:t>= </a:t>
            </a:r>
            <a:r>
              <a:rPr lang="pt-BR" sz="2800" smtClean="0"/>
              <a:t>9n+4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i=0;        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while(i&lt;n)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i++;           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for(i=0;i&lt;n;i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192" y="365125"/>
            <a:ext cx="10724608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gcov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2" y="1825625"/>
            <a:ext cx="10193483" cy="4351338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g++ 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fprofile-arcs </a:t>
            </a: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ftest-coverage –o main.exe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cs typeface="Courier New" panose="02070309020205020404" pitchFamily="49" charset="0"/>
              </a:rPr>
              <a:t>Depois: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del *.gcda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main.cpp.gcov</a:t>
            </a: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447013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801505"/>
            <a:ext cx="9217668" cy="474941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35832"/>
              </p:ext>
            </p:extLst>
          </p:nvPr>
        </p:nvGraphicFramePr>
        <p:xfrm>
          <a:off x="8086301" y="2457386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666327" y="6086903"/>
            <a:ext cx="132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784" y="1528547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080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243250" y="6083028"/>
            <a:ext cx="212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296535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A</a:t>
            </a:r>
            <a:r>
              <a:rPr lang="pt-BR" sz="3200" smtClean="0"/>
              <a:t>o final desta atividade, os alunos deverão estar aptos a:</a:t>
            </a:r>
          </a:p>
          <a:p>
            <a:pPr marL="0" indent="0">
              <a:buNone/>
            </a:pPr>
            <a:endParaRPr lang="pt-BR" smtClean="0"/>
          </a:p>
          <a:p>
            <a:r>
              <a:rPr lang="pt-BR" smtClean="0"/>
              <a:t>Entender o conceito de análise de complexidade e sua importância</a:t>
            </a:r>
          </a:p>
          <a:p>
            <a:r>
              <a:rPr lang="pt-BR" smtClean="0"/>
              <a:t>Conhecer o modelo RAM</a:t>
            </a:r>
          </a:p>
          <a:p>
            <a:r>
              <a:rPr lang="pt-BR" smtClean="0"/>
              <a:t>Conhecer a análise assintótica e saber calcular o limitante superior O()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Complexidade de estruturas de repetição aninhadas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O</a:t>
            </a:r>
            <a:r>
              <a:rPr lang="pt-BR" smtClean="0"/>
              <a:t> número total </a:t>
            </a:r>
            <a:r>
              <a:rPr lang="pt-BR"/>
              <a:t>de repetições </a:t>
            </a:r>
            <a:r>
              <a:rPr lang="pt-BR" smtClean="0"/>
              <a:t>é o produto entre </a:t>
            </a:r>
            <a:r>
              <a:rPr lang="pt-BR"/>
              <a:t>o número de iterações da estrutura externa </a:t>
            </a:r>
            <a:r>
              <a:rPr lang="pt-BR" smtClean="0"/>
              <a:t>e o </a:t>
            </a:r>
            <a:r>
              <a:rPr lang="pt-BR"/>
              <a:t>número de repetições </a:t>
            </a:r>
            <a:r>
              <a:rPr lang="pt-BR" smtClean="0"/>
              <a:t>da estrutura </a:t>
            </a:r>
            <a:r>
              <a:rPr lang="pt-BR"/>
              <a:t>interna:</a:t>
            </a:r>
          </a:p>
          <a:p>
            <a:pPr marL="0" indent="0">
              <a:buNone/>
            </a:pPr>
            <a:r>
              <a:rPr lang="pt-BR" smtClean="0"/>
              <a:t>                                                      n</a:t>
            </a:r>
            <a:r>
              <a:rPr lang="pt-BR" baseline="-25000" smtClean="0"/>
              <a:t>t</a:t>
            </a:r>
            <a:r>
              <a:rPr lang="pt-BR" smtClean="0"/>
              <a:t> </a:t>
            </a:r>
            <a:r>
              <a:rPr lang="pt-BR"/>
              <a:t>= </a:t>
            </a:r>
            <a:r>
              <a:rPr lang="pt-BR" smtClean="0"/>
              <a:t>n</a:t>
            </a:r>
            <a:r>
              <a:rPr lang="pt-BR" baseline="-25000" smtClean="0"/>
              <a:t>e</a:t>
            </a:r>
            <a:r>
              <a:rPr lang="pt-BR" smtClean="0"/>
              <a:t>  x n</a:t>
            </a:r>
            <a:r>
              <a:rPr lang="pt-BR" baseline="-25000" smtClean="0"/>
              <a:t>i</a:t>
            </a:r>
            <a:endParaRPr lang="pt-BR" baseline="-2500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externa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(j=0;j&lt;n;j++)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interna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foo();   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repete n*n = n</a:t>
            </a:r>
            <a:r>
              <a:rPr lang="pt-BR" sz="2000" b="1" baseline="300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vezes</a:t>
            </a:r>
          </a:p>
          <a:p>
            <a:pPr marL="0" indent="0">
              <a:buNone/>
            </a:pPr>
            <a:endParaRPr lang="pt-BR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cs typeface="Courier New" panose="02070309020205020404" pitchFamily="49" charset="0"/>
              </a:rPr>
              <a:t>T(n)  ~ n*n = n</a:t>
            </a:r>
            <a:r>
              <a:rPr lang="pt-BR" baseline="30000" smtClean="0">
                <a:cs typeface="Courier New" panose="02070309020205020404" pitchFamily="49" charset="0"/>
              </a:rPr>
              <a:t>2</a:t>
            </a:r>
            <a:endParaRPr lang="pt-BR" baseline="30000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678678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774209"/>
            <a:ext cx="9217668" cy="519979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(j=0;j&lt;n;j++)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72549"/>
              </p:ext>
            </p:extLst>
          </p:nvPr>
        </p:nvGraphicFramePr>
        <p:xfrm>
          <a:off x="8086301" y="2498327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16206" y="6232420"/>
            <a:ext cx="158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r>
              <a:rPr lang="pt-BR" sz="2800" baseline="30000" smtClean="0"/>
              <a:t>2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 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351126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(j&lt;n)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j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j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95211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164775" y="6083028"/>
            <a:ext cx="228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16005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Resumindo 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0579"/>
              </p:ext>
            </p:extLst>
          </p:nvPr>
        </p:nvGraphicFramePr>
        <p:xfrm>
          <a:off x="838200" y="1661758"/>
          <a:ext cx="10515598" cy="478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46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741727974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68877975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4027702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  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while()</a:t>
                      </a:r>
                    </a:p>
                    <a:p>
                      <a:pPr algn="l"/>
                      <a:r>
                        <a:rPr lang="pt-BR" sz="2400" smtClean="0"/>
                        <a:t>      i=i*2;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while()</a:t>
                      </a:r>
                    </a:p>
                    <a:p>
                      <a:pPr algn="l"/>
                      <a:r>
                        <a:rPr lang="pt-BR" sz="2400" smtClean="0"/>
                        <a:t>    i = i*2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77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384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T(n)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r>
                        <a:rPr lang="pt-BR" sz="2400" baseline="300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6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Tipos de análise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Melhor caso:</a:t>
            </a:r>
            <a:r>
              <a:rPr lang="pt-BR" smtClean="0"/>
              <a:t> menor custo para o algoritmo resolver um problema.</a:t>
            </a:r>
          </a:p>
          <a:p>
            <a:pPr marL="457200" lvl="1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Caso médio:</a:t>
            </a:r>
            <a:r>
              <a:rPr lang="pt-BR" smtClean="0"/>
              <a:t> custo médio para </a:t>
            </a:r>
            <a:r>
              <a:rPr lang="pt-BR"/>
              <a:t>o algoritmo resolver um problema</a:t>
            </a:r>
            <a:r>
              <a:rPr lang="pt-BR" smtClean="0"/>
              <a:t>.</a:t>
            </a:r>
          </a:p>
          <a:p>
            <a:pPr marL="457200" lvl="1" indent="0">
              <a:buNone/>
            </a:pPr>
            <a:r>
              <a:rPr lang="pt-BR" smtClean="0"/>
              <a:t>Custo médio para todas as entradas possíveis. Implica conhecer a distribuição das entradas.</a:t>
            </a:r>
            <a:endParaRPr lang="pt-BR"/>
          </a:p>
          <a:p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Pior </a:t>
            </a:r>
            <a:r>
              <a:rPr lang="pt-BR">
                <a:solidFill>
                  <a:schemeClr val="accent1"/>
                </a:solidFill>
              </a:rPr>
              <a:t>caso:</a:t>
            </a:r>
            <a:r>
              <a:rPr lang="pt-BR"/>
              <a:t> </a:t>
            </a:r>
            <a:r>
              <a:rPr lang="pt-BR" smtClean="0"/>
              <a:t>maior </a:t>
            </a:r>
            <a:r>
              <a:rPr lang="pt-BR"/>
              <a:t>custo para o algoritmo resolver um problema</a:t>
            </a:r>
            <a:r>
              <a:rPr lang="pt-BR" smtClean="0"/>
              <a:t>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24826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28797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≠0?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415646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atribuição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incrementos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Qual o custo do trecho de programa abaixo, se todos os x[i] </a:t>
            </a:r>
            <a:r>
              <a:rPr lang="pt-BR" sz="2800" smtClean="0"/>
              <a:t>≠ 0</a:t>
            </a:r>
            <a:r>
              <a:rPr lang="pt-BR" sz="2800"/>
              <a:t>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91564" y="5472751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+ 1 + 3(n+1) + 3n + 0 + n = 7n+5 (melhor caso: todos os x[i]≠0)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647653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i=i++;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0149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47661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801504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abaixo, </a:t>
            </a:r>
            <a:r>
              <a:rPr lang="pt-BR" sz="2800"/>
              <a:t>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704766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</a:t>
            </a:r>
            <a:r>
              <a:rPr lang="pt-BR" sz="2800"/>
              <a:t>) = </a:t>
            </a:r>
            <a:r>
              <a:rPr lang="pt-BR" sz="2800" smtClean="0"/>
              <a:t>1 + 1 </a:t>
            </a:r>
            <a:r>
              <a:rPr lang="pt-BR" sz="2800"/>
              <a:t>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final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34012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a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78785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609229"/>
            <a:ext cx="1065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T(n) = 1 + 3(n+1) + 3n + 0 + n = </a:t>
            </a:r>
            <a:r>
              <a:rPr lang="pt-BR" sz="2800" smtClean="0"/>
              <a:t>7n+5 </a:t>
            </a:r>
            <a:r>
              <a:rPr lang="pt-BR" sz="2800"/>
              <a:t>(melhor caso: todos os x[i]≠0)</a:t>
            </a:r>
          </a:p>
          <a:p>
            <a:r>
              <a:rPr lang="pt-BR" sz="2800" smtClean="0"/>
              <a:t>T(n</a:t>
            </a:r>
            <a:r>
              <a:rPr lang="pt-BR" sz="2800"/>
              <a:t>) = 1 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 que analisar em um algoritmo?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Correção:</a:t>
            </a:r>
            <a:r>
              <a:rPr lang="pt-BR" smtClean="0"/>
              <a:t> o algoritmo resolve o problema proposto para todas as suas instâncias.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memória:</a:t>
            </a:r>
            <a:r>
              <a:rPr lang="pt-BR" smtClean="0"/>
              <a:t> </a:t>
            </a:r>
            <a:r>
              <a:rPr lang="pt-BR"/>
              <a:t>como o </a:t>
            </a:r>
            <a:r>
              <a:rPr lang="pt-BR" smtClean="0"/>
              <a:t>consumo de memória cresce </a:t>
            </a:r>
            <a:r>
              <a:rPr lang="pt-BR"/>
              <a:t>com o aumento do tamanho da entrada.</a:t>
            </a:r>
            <a:r>
              <a:rPr lang="pt-BR" smtClean="0"/>
              <a:t> 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processamento:</a:t>
            </a:r>
            <a:r>
              <a:rPr lang="pt-BR" smtClean="0"/>
              <a:t> como o tempo de processamento cresce com o aumento do tamanho da entrada.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saber qual o melhor e o pior caso?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Isto é bem difícil: é preciso analisar cada algoritmo para tentar descobrir.</a:t>
            </a:r>
          </a:p>
          <a:p>
            <a:r>
              <a:rPr lang="pt-BR" smtClean="0"/>
              <a:t>Nas aulas seguintes, iremos mostrar o melhor e o pior caso para alguns algoritmos de busca e ordenação.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" y="2775578"/>
            <a:ext cx="3886200" cy="2362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assintótica de complexidade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23000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198384" y="1783612"/>
            <a:ext cx="484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Ω</a:t>
            </a:r>
            <a:r>
              <a:rPr lang="pt-BR" sz="2800" smtClean="0"/>
              <a:t>(n): limitante inferior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>
            <a:off x="50272" y="1783612"/>
            <a:ext cx="409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O</a:t>
            </a:r>
            <a:r>
              <a:rPr lang="pt-BR" sz="2800" smtClean="0"/>
              <a:t>(n): limitante superior</a:t>
            </a:r>
            <a:endParaRPr lang="pt-BR" sz="280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4" y="2775578"/>
            <a:ext cx="3886200" cy="2362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775578"/>
            <a:ext cx="3886200" cy="23622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668484" y="5098943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713968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03770" y="1783612"/>
            <a:ext cx="4844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θ(n): limitante inferior</a:t>
            </a:r>
          </a:p>
          <a:p>
            <a:r>
              <a:rPr lang="pt-BR" sz="2800" smtClean="0"/>
              <a:t>e superior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1271710" y="5660998"/>
            <a:ext cx="155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pior caso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>
            <a:off x="9362678" y="5660998"/>
            <a:ext cx="199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melhor caso</a:t>
            </a:r>
            <a:endParaRPr lang="pt-BR" sz="2800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calcular O()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mtClean="0"/>
              <a:t>para </a:t>
            </a:r>
            <a:r>
              <a:rPr lang="pt-BR"/>
              <a:t>cada um dos termos da função, deixar seu coeficiente igual a </a:t>
            </a:r>
            <a:r>
              <a:rPr lang="pt-BR" smtClean="0"/>
              <a:t>1</a:t>
            </a:r>
            <a:endParaRPr lang="pt-BR"/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2. Mantenha </a:t>
            </a:r>
            <a:r>
              <a:rPr lang="pt-BR"/>
              <a:t>o maior termo da função e descarte os termos restantes. Os termos </a:t>
            </a:r>
            <a:r>
              <a:rPr lang="pt-BR" smtClean="0"/>
              <a:t>são classificados </a:t>
            </a:r>
            <a:r>
              <a:rPr lang="pt-BR"/>
              <a:t>da importância mais baixa para a mais alta, como é mostrado a seguir: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1, log(n</a:t>
            </a:r>
            <a:r>
              <a:rPr lang="pt-BR"/>
              <a:t>), n, </a:t>
            </a:r>
            <a:r>
              <a:rPr lang="pt-BR" smtClean="0"/>
              <a:t>nlog(n</a:t>
            </a:r>
            <a:r>
              <a:rPr lang="pt-BR"/>
              <a:t>), n</a:t>
            </a:r>
            <a:r>
              <a:rPr lang="pt-BR" baseline="30000"/>
              <a:t>2</a:t>
            </a:r>
            <a:r>
              <a:rPr lang="pt-BR"/>
              <a:t>, n</a:t>
            </a:r>
            <a:r>
              <a:rPr lang="pt-BR" baseline="30000"/>
              <a:t>3</a:t>
            </a:r>
            <a:r>
              <a:rPr lang="pt-BR"/>
              <a:t>, . . . , n</a:t>
            </a:r>
            <a:r>
              <a:rPr lang="pt-BR" baseline="30000"/>
              <a:t>k</a:t>
            </a:r>
            <a:r>
              <a:rPr lang="pt-BR"/>
              <a:t>, 2</a:t>
            </a:r>
            <a:r>
              <a:rPr lang="pt-BR" baseline="30000"/>
              <a:t>n</a:t>
            </a:r>
            <a:r>
              <a:rPr lang="pt-BR"/>
              <a:t>, n!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T(n) = 1 + 3(n+1) + 3n + 0 + n = </a:t>
            </a:r>
            <a:r>
              <a:rPr lang="pt-BR" smtClean="0"/>
              <a:t>7n+4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Deixar todos os coeficientes iguais a 1: T(n) = n+1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Manter apenas o maior: O(n) = n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0" y="1299561"/>
            <a:ext cx="7202402" cy="551548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32" y="1536369"/>
            <a:ext cx="7129661" cy="50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Custo de processamento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Algumas questões interessantes:</a:t>
            </a:r>
          </a:p>
          <a:p>
            <a:r>
              <a:rPr lang="pt-BR" smtClean="0"/>
              <a:t>Como prever o </a:t>
            </a:r>
            <a:r>
              <a:rPr lang="pt-BR"/>
              <a:t>tempo que um algoritmo demora?</a:t>
            </a:r>
          </a:p>
          <a:p>
            <a:r>
              <a:rPr lang="pt-BR"/>
              <a:t>Como </a:t>
            </a:r>
            <a:r>
              <a:rPr lang="pt-BR" smtClean="0"/>
              <a:t>comparar dois </a:t>
            </a:r>
            <a:r>
              <a:rPr lang="pt-BR"/>
              <a:t>algoritmos diferentes?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Métodos para análise de algoritmos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10687"/>
            <a:ext cx="10515600" cy="4776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Experimental  </a:t>
            </a:r>
          </a:p>
          <a:p>
            <a:pPr marL="0" indent="0">
              <a:buNone/>
            </a:pPr>
            <a:r>
              <a:rPr lang="pt-BR" smtClean="0"/>
              <a:t>Teórico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3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mtClean="0"/>
              <a:t>Implementa-se o algoritmo em alguma linguagem e, com a ajuda de </a:t>
            </a:r>
            <a:r>
              <a:rPr lang="pt-BR" i="1" smtClean="0"/>
              <a:t>profilers</a:t>
            </a:r>
            <a:r>
              <a:rPr lang="pt-BR" smtClean="0"/>
              <a:t>, roda-se o programa gerado para várias instâncias do problema.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Problemas</a:t>
            </a:r>
            <a:endParaRPr lang="pt-BR" smtClean="0"/>
          </a:p>
          <a:p>
            <a:r>
              <a:rPr lang="pt-BR" smtClean="0"/>
              <a:t>resultados podem depender da linguagem, SO, outros programas rodando em paralelo.</a:t>
            </a:r>
          </a:p>
          <a:p>
            <a:r>
              <a:rPr lang="pt-BR" smtClean="0"/>
              <a:t>não podemos testar todas as entradas possíveis</a:t>
            </a:r>
          </a:p>
          <a:p>
            <a:r>
              <a:rPr lang="pt-BR" smtClean="0"/>
              <a:t>podemos esquecer algum caso em que o algoritmo falha</a:t>
            </a:r>
          </a:p>
          <a:p>
            <a:r>
              <a:rPr lang="pt-BR" smtClean="0"/>
              <a:t>podemos esquecer algum exemplo em que o desempenho do algoritmo é excepcionalmente bom (ou ruim).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49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Vantagem</a:t>
            </a:r>
          </a:p>
          <a:p>
            <a:r>
              <a:rPr lang="pt-BR" smtClean="0"/>
              <a:t>Útil quando fazemos manutenção no código de outra pessoa, e precisamos rapidamente detectar em um programa lento, qual a parte que está tomando tempo.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void func1(int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i; // contador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// var aux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Funcao 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x = i;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i,j; // contadores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  // var aux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"Funcao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for (j=0;j&lt;n;j++)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x = i+j;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5732060" y="1825625"/>
            <a:ext cx="13527" cy="456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n; // numero de repeticoes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func1(n);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384846C51C6E4697C39198BF759258" ma:contentTypeVersion="2" ma:contentTypeDescription="Crie um novo documento." ma:contentTypeScope="" ma:versionID="161bb77cd5d6770b6f6e65b7deca9cdc">
  <xsd:schema xmlns:xsd="http://www.w3.org/2001/XMLSchema" xmlns:xs="http://www.w3.org/2001/XMLSchema" xmlns:p="http://schemas.microsoft.com/office/2006/metadata/properties" xmlns:ns2="d93543d9-5681-4afc-9c4d-770897e89d6a" targetNamespace="http://schemas.microsoft.com/office/2006/metadata/properties" ma:root="true" ma:fieldsID="13d309951fe2ab95d48c54eb196cdf53" ns2:_="">
    <xsd:import namespace="d93543d9-5681-4afc-9c4d-770897e89d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543d9-5681-4afc-9c4d-770897e89d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FDA420-C593-4EC7-BC75-B8D4FD2F915E}"/>
</file>

<file path=customXml/itemProps2.xml><?xml version="1.0" encoding="utf-8"?>
<ds:datastoreItem xmlns:ds="http://schemas.openxmlformats.org/officeDocument/2006/customXml" ds:itemID="{5A90CB0F-1337-4393-A97C-E62BE89D4D46}"/>
</file>

<file path=customXml/itemProps3.xml><?xml version="1.0" encoding="utf-8"?>
<ds:datastoreItem xmlns:ds="http://schemas.openxmlformats.org/officeDocument/2006/customXml" ds:itemID="{0EA66737-24DE-4DE9-A43A-C49C675EB189}"/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1654</Words>
  <Application>Microsoft Office PowerPoint</Application>
  <PresentationFormat>Widescreen</PresentationFormat>
  <Paragraphs>372</Paragraphs>
  <Slides>35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Objetivos</vt:lpstr>
      <vt:lpstr>O que analisar em um algoritmo?</vt:lpstr>
      <vt:lpstr>Custo de processamento</vt:lpstr>
      <vt:lpstr>Métodos para análise de algoritmos</vt:lpstr>
      <vt:lpstr>Método Experimental</vt:lpstr>
      <vt:lpstr>Método experimental</vt:lpstr>
      <vt:lpstr>Método experimental</vt:lpstr>
      <vt:lpstr>Método experimental</vt:lpstr>
      <vt:lpstr>gprof</vt:lpstr>
      <vt:lpstr>Método Teórico</vt:lpstr>
      <vt:lpstr>Modelo RAM</vt:lpstr>
      <vt:lpstr>Modelo RAM: exemplo</vt:lpstr>
      <vt:lpstr>Modelo RAM: exemplo</vt:lpstr>
      <vt:lpstr>Modelo RAM: exemplo</vt:lpstr>
      <vt:lpstr>Modelo RAM: exemplo</vt:lpstr>
      <vt:lpstr>gcov</vt:lpstr>
      <vt:lpstr>Exercício</vt:lpstr>
      <vt:lpstr>Exercício</vt:lpstr>
      <vt:lpstr>Complexidade de estruturas de repetição aninhadas</vt:lpstr>
      <vt:lpstr>Exercício</vt:lpstr>
      <vt:lpstr>Exercício </vt:lpstr>
      <vt:lpstr>Resumindo </vt:lpstr>
      <vt:lpstr>Tipos de análise</vt:lpstr>
      <vt:lpstr>Exemplo</vt:lpstr>
      <vt:lpstr>Exemplo</vt:lpstr>
      <vt:lpstr>Exemplo</vt:lpstr>
      <vt:lpstr>Exemplo</vt:lpstr>
      <vt:lpstr>Análise final</vt:lpstr>
      <vt:lpstr>Como saber qual o melhor e o pior caso?</vt:lpstr>
      <vt:lpstr>Análise assintótica de complexidade</vt:lpstr>
      <vt:lpstr>Como calcular O()</vt:lpstr>
      <vt:lpstr>Exemplo</vt:lpstr>
      <vt:lpstr>Crescimento de funções</vt:lpstr>
      <vt:lpstr>Crescimento de funções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110</cp:revision>
  <dcterms:created xsi:type="dcterms:W3CDTF">2017-07-24T16:33:33Z</dcterms:created>
  <dcterms:modified xsi:type="dcterms:W3CDTF">2021-08-02T17:06:55Z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0x010100B7384846C51C6E4697C39198BF759258</vt:lpwstr>
  </property>
</Properties>
</file>