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5" r:id="rId5"/>
    <p:sldId id="273" r:id="rId6"/>
    <p:sldId id="27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09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40D-83C5-41C8-95D7-8D78F16A866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/aulas/footnotes/instanc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746" y="1122363"/>
            <a:ext cx="9708107" cy="2387600"/>
          </a:xfrm>
        </p:spPr>
        <p:txBody>
          <a:bodyPr>
            <a:normAutofit/>
          </a:bodyPr>
          <a:lstStyle/>
          <a:p>
            <a:r>
              <a:rPr lang="pt-BR" sz="4800" smtClean="0"/>
              <a:t>Algoritmos e Estruturas de Dados II</a:t>
            </a:r>
            <a:br>
              <a:rPr lang="pt-BR" sz="4800" smtClean="0"/>
            </a:br>
            <a:r>
              <a:rPr lang="pt-BR" sz="4800" smtClean="0"/>
              <a:t/>
            </a:r>
            <a:br>
              <a:rPr lang="pt-BR" sz="4800" smtClean="0"/>
            </a:br>
            <a:r>
              <a:rPr lang="pt-BR" sz="5400" smtClean="0"/>
              <a:t>Algoritmos Recursivos</a:t>
            </a:r>
            <a:endParaRPr lang="pt-BR" sz="5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Prof. Dr. Carlos Alberto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Objetivos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smtClean="0"/>
              <a:t>Entender como funcionam os algoritmos recursivos</a:t>
            </a:r>
          </a:p>
          <a:p>
            <a:r>
              <a:rPr lang="pt-BR" smtClean="0"/>
              <a:t>Rastrear o funcionamento destes algoritmos</a:t>
            </a:r>
          </a:p>
          <a:p>
            <a:r>
              <a:rPr lang="pt-BR"/>
              <a:t>Entender a natureza imprevisível do consumo de memória destes algoritmos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219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88" y="3558550"/>
            <a:ext cx="4958190" cy="32994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Algoritmos recursivos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Muitos problemas têm a seguinte propriedade: cada </a:t>
            </a:r>
            <a:r>
              <a:rPr lang="pt-BR">
                <a:hlinkClick r:id="rId3"/>
              </a:rPr>
              <a:t>instância</a:t>
            </a:r>
            <a:r>
              <a:rPr lang="pt-BR"/>
              <a:t> do problema contém uma instância menor do mesmo problema. </a:t>
            </a:r>
            <a:endParaRPr lang="pt-BR" smtClean="0"/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Dizemos </a:t>
            </a:r>
            <a:r>
              <a:rPr lang="pt-BR"/>
              <a:t>que esses problemas têm </a:t>
            </a:r>
            <a:r>
              <a:rPr lang="pt-BR" i="1"/>
              <a:t>estrutura recursiva</a:t>
            </a:r>
            <a:r>
              <a:rPr lang="pt-BR"/>
              <a:t>.  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088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Algoritmos recursivos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Para </a:t>
            </a:r>
            <a:r>
              <a:rPr lang="pt-BR"/>
              <a:t>resolver uma instância de um problema desse tipo, podemos aplicar o seguinte método</a:t>
            </a:r>
            <a:r>
              <a:rPr lang="pt-BR" smtClean="0"/>
              <a:t>: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se a instância em questão for </a:t>
            </a:r>
            <a:r>
              <a:rPr lang="pt-BR" smtClean="0"/>
              <a:t>pequena (condição de parada)</a:t>
            </a:r>
            <a:endParaRPr lang="pt-BR" smtClean="0"/>
          </a:p>
          <a:p>
            <a:pPr marL="457200" lvl="1" indent="0">
              <a:buNone/>
            </a:pPr>
            <a:r>
              <a:rPr lang="pt-BR" smtClean="0"/>
              <a:t>resolva-a </a:t>
            </a:r>
            <a:r>
              <a:rPr lang="pt-BR"/>
              <a:t>diretamente (use força bruta se necessário</a:t>
            </a:r>
            <a:r>
              <a:rPr lang="pt-BR" smtClean="0"/>
              <a:t>)</a:t>
            </a:r>
            <a:endParaRPr lang="pt-BR"/>
          </a:p>
          <a:p>
            <a:pPr marL="0" indent="0">
              <a:buNone/>
            </a:pPr>
            <a:r>
              <a:rPr lang="pt-BR" smtClean="0"/>
              <a:t>senão (chamada recursiva)</a:t>
            </a:r>
            <a:endParaRPr lang="pt-BR" smtClean="0"/>
          </a:p>
          <a:p>
            <a:pPr marL="457200" lvl="1" indent="0">
              <a:buNone/>
            </a:pPr>
            <a:r>
              <a:rPr lang="pt-BR" i="1" smtClean="0"/>
              <a:t>reduza-a</a:t>
            </a:r>
            <a:r>
              <a:rPr lang="pt-BR"/>
              <a:t> a uma instância menor do mesmo </a:t>
            </a:r>
            <a:r>
              <a:rPr lang="pt-BR" smtClean="0"/>
              <a:t>problema</a:t>
            </a:r>
            <a:endParaRPr lang="pt-BR"/>
          </a:p>
          <a:p>
            <a:pPr marL="457200" lvl="1" indent="0">
              <a:buNone/>
            </a:pPr>
            <a:r>
              <a:rPr lang="pt-BR"/>
              <a:t>aplique o método à instância </a:t>
            </a:r>
            <a:r>
              <a:rPr lang="pt-BR" smtClean="0"/>
              <a:t>menor</a:t>
            </a:r>
            <a:endParaRPr lang="pt-BR"/>
          </a:p>
          <a:p>
            <a:pPr marL="457200" lvl="1" indent="0">
              <a:buNone/>
            </a:pPr>
            <a:r>
              <a:rPr lang="pt-BR"/>
              <a:t>volte à instância </a:t>
            </a:r>
            <a:r>
              <a:rPr lang="pt-BR" smtClean="0"/>
              <a:t>original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 1: fatorial</a:t>
            </a:r>
            <a:endParaRPr lang="pt-BR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021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pt-B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!=1×2×3×⋯×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b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mtClean="0"/>
              </a:p>
              <a:p>
                <a:pPr marL="0" indent="0">
                  <a:buNone/>
                </a:pPr>
                <a:endParaRPr lang="pt-B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!,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</m:m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0216"/>
                <a:ext cx="10515600" cy="4351338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4703927" y="3321050"/>
            <a:ext cx="691031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fatorial(</a:t>
            </a:r>
            <a:r>
              <a:rPr lang="pt-BR" sz="240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(n==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4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condição de parada</a:t>
            </a:r>
            <a:endParaRPr lang="pt-BR" sz="240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chamada recursiva</a:t>
            </a:r>
            <a:endParaRPr lang="pt-BR" sz="240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n*fatorial(n-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4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 2: sequência de Fibonacci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1  1  2  3  5  8  13  21  34  55  ...</a:t>
            </a:r>
          </a:p>
          <a:p>
            <a:pPr marL="514350" indent="-514350">
              <a:buAutoNum type="arabicPlain"/>
            </a:pPr>
            <a:endParaRPr lang="pt-BR" smtClean="0"/>
          </a:p>
          <a:p>
            <a:pPr marL="0" indent="0">
              <a:buNone/>
            </a:pPr>
            <a:endParaRPr lang="pt-BR"/>
          </a:p>
          <a:p>
            <a:pPr marL="514350" indent="-514350">
              <a:buAutoNum type="arabicPlain"/>
            </a:pPr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>
                <a:spLocks noChangeAspect="1"/>
              </p:cNvSpPr>
              <p:nvPr/>
            </p:nvSpPr>
            <p:spPr>
              <a:xfrm>
                <a:off x="838200" y="2589559"/>
                <a:ext cx="8300869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d>
                                  <m:d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𝑓𝑖𝑏</m:t>
                                </m:r>
                                <m:d>
                                  <m:d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mr>
                      </m:m>
                    </m:oMath>
                  </m:oMathPara>
                </a14:m>
                <a:endParaRPr lang="pt-BR" sz="280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9559"/>
                <a:ext cx="8300869" cy="1053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838200" y="4000395"/>
            <a:ext cx="855146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fib(</a:t>
            </a:r>
            <a:r>
              <a:rPr lang="pt-BR" sz="240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(n==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||n==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4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condição de parada</a:t>
            </a:r>
            <a:endParaRPr lang="pt-BR" sz="240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chamada recursiva</a:t>
            </a:r>
            <a:endParaRPr lang="pt-BR" sz="240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4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fib(n-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)+fib(n-</a:t>
            </a:r>
            <a:r>
              <a:rPr lang="pt-B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13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84846C51C6E4697C39198BF759258" ma:contentTypeVersion="2" ma:contentTypeDescription="Create a new document." ma:contentTypeScope="" ma:versionID="bc81d42cf7e16ffd26ddaf97e5eb8a21">
  <xsd:schema xmlns:xsd="http://www.w3.org/2001/XMLSchema" xmlns:xs="http://www.w3.org/2001/XMLSchema" xmlns:p="http://schemas.microsoft.com/office/2006/metadata/properties" xmlns:ns2="d93543d9-5681-4afc-9c4d-770897e89d6a" targetNamespace="http://schemas.microsoft.com/office/2006/metadata/properties" ma:root="true" ma:fieldsID="58f182548bd22b647b2ec33974fffaa2" ns2:_="">
    <xsd:import namespace="d93543d9-5681-4afc-9c4d-770897e89d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543d9-5681-4afc-9c4d-770897e89d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074437-8BF7-4EED-9496-88AD2DADB3A7}"/>
</file>

<file path=customXml/itemProps2.xml><?xml version="1.0" encoding="utf-8"?>
<ds:datastoreItem xmlns:ds="http://schemas.openxmlformats.org/officeDocument/2006/customXml" ds:itemID="{46A9D20B-0EA9-46EF-8E91-3655BBE39EFC}"/>
</file>

<file path=customXml/itemProps3.xml><?xml version="1.0" encoding="utf-8"?>
<ds:datastoreItem xmlns:ds="http://schemas.openxmlformats.org/officeDocument/2006/customXml" ds:itemID="{5749A2A8-DC6B-4C4A-907B-B1D86307186A}"/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296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Tema do Office</vt:lpstr>
      <vt:lpstr>Algoritmos e Estruturas de Dados II  Algoritmos Recursivos</vt:lpstr>
      <vt:lpstr>Objetivos</vt:lpstr>
      <vt:lpstr>Algoritmos recursivos</vt:lpstr>
      <vt:lpstr>Algoritmos recursivos</vt:lpstr>
      <vt:lpstr>Exemplo 1: fatorial</vt:lpstr>
      <vt:lpstr>Exemplo 2: sequência de Fibonacci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C103 Algoritmos e Estruturas de Dados II</dc:title>
  <dc:creator>Carlos Alberto Ynoguti</dc:creator>
  <cp:lastModifiedBy>Carlos Alberto Ynoguti</cp:lastModifiedBy>
  <cp:revision>96</cp:revision>
  <dcterms:created xsi:type="dcterms:W3CDTF">2017-07-24T16:33:33Z</dcterms:created>
  <dcterms:modified xsi:type="dcterms:W3CDTF">2021-08-17T12:45:54Z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0x010100B7384846C51C6E4697C39198BF759258</vt:lpwstr>
  </property>
</Properties>
</file>