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7561250" cx="10693400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2">
          <p15:clr>
            <a:srgbClr val="000000"/>
          </p15:clr>
        </p15:guide>
        <p15:guide id="2" pos="3368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gNqBvqQitZRgO6+E2bG82c/UR7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2" orient="horz"/>
        <p:guide pos="3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908d20cf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a908d20cfc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908d20cf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a908d20cfc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908d20cf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a908d20cfc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908d20c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a908d20cf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908d20cf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a908d20cfc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908d20c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a908d20cf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908d20cf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a908d20cfc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908d20cf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a908d20cfc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908d20cf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a908d20cfc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908d20c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a908d20cfc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802005" y="2348893"/>
            <a:ext cx="9089390" cy="1620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604010" y="4284716"/>
            <a:ext cx="7485380" cy="1932323"/>
          </a:xfrm>
          <a:prstGeom prst="rect">
            <a:avLst/>
          </a:prstGeom>
          <a:noFill/>
          <a:ln>
            <a:noFill/>
          </a:ln>
        </p:spPr>
        <p:txBody>
          <a:bodyPr anchorCtr="0" anchor="t" bIns="52150" lIns="104300" spcFirstLastPara="1" rIns="104300" wrap="square" tIns="52150">
            <a:normAutofit/>
          </a:bodyPr>
          <a:lstStyle>
            <a:lvl1pPr lvl="0" algn="ctr">
              <a:spcBef>
                <a:spcPts val="74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851658" y="-552693"/>
            <a:ext cx="4990084" cy="9624060"/>
          </a:xfrm>
          <a:prstGeom prst="rect">
            <a:avLst/>
          </a:prstGeom>
          <a:noFill/>
          <a:ln>
            <a:noFill/>
          </a:ln>
        </p:spPr>
        <p:txBody>
          <a:bodyPr anchorCtr="0" anchor="t" bIns="52150" lIns="104300" spcFirstLastPara="1" rIns="104300" wrap="square" tIns="521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5729933" y="2325584"/>
            <a:ext cx="6451578" cy="2406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828792" y="8680"/>
            <a:ext cx="6451578" cy="7039822"/>
          </a:xfrm>
          <a:prstGeom prst="rect">
            <a:avLst/>
          </a:prstGeom>
          <a:noFill/>
          <a:ln>
            <a:noFill/>
          </a:ln>
        </p:spPr>
        <p:txBody>
          <a:bodyPr anchorCtr="0" anchor="t" bIns="52150" lIns="104300" spcFirstLastPara="1" rIns="104300" wrap="square" tIns="521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  <a:noFill/>
          <a:ln>
            <a:noFill/>
          </a:ln>
        </p:spPr>
        <p:txBody>
          <a:bodyPr anchorCtr="0" anchor="t" bIns="52150" lIns="104300" spcFirstLastPara="1" rIns="104300" wrap="square" tIns="521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44705" y="4858812"/>
            <a:ext cx="9089390" cy="1501751"/>
          </a:xfrm>
          <a:prstGeom prst="rect">
            <a:avLst/>
          </a:prstGeom>
          <a:noFill/>
          <a:ln>
            <a:noFill/>
          </a:ln>
        </p:spPr>
        <p:txBody>
          <a:bodyPr anchorCtr="0" anchor="t" bIns="52150" lIns="104300" spcFirstLastPara="1" rIns="104300" wrap="square" tIns="521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  <a:defRPr b="1" sz="4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44705" y="3204786"/>
            <a:ext cx="9089390" cy="1654026"/>
          </a:xfrm>
          <a:prstGeom prst="rect">
            <a:avLst/>
          </a:prstGeom>
          <a:noFill/>
          <a:ln>
            <a:noFill/>
          </a:ln>
        </p:spPr>
        <p:txBody>
          <a:bodyPr anchorCtr="0" anchor="b" bIns="52150" lIns="104300" spcFirstLastPara="1" rIns="104300" wrap="square" tIns="52150">
            <a:normAutofit/>
          </a:bodyPr>
          <a:lstStyle>
            <a:lvl1pPr indent="-228600" lvl="0" marL="457200" algn="l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 sz="23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534670" y="1764295"/>
            <a:ext cx="4722918" cy="4990084"/>
          </a:xfrm>
          <a:prstGeom prst="rect">
            <a:avLst/>
          </a:prstGeom>
          <a:noFill/>
          <a:ln>
            <a:noFill/>
          </a:ln>
        </p:spPr>
        <p:txBody>
          <a:bodyPr anchorCtr="0" anchor="t" bIns="52150" lIns="104300" spcFirstLastPara="1" rIns="104300" wrap="square" tIns="5215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74650" lvl="2" marL="1371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indent="-36195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5435812" y="1764295"/>
            <a:ext cx="4722918" cy="4990084"/>
          </a:xfrm>
          <a:prstGeom prst="rect">
            <a:avLst/>
          </a:prstGeom>
          <a:noFill/>
          <a:ln>
            <a:noFill/>
          </a:ln>
        </p:spPr>
        <p:txBody>
          <a:bodyPr anchorCtr="0" anchor="t" bIns="52150" lIns="104300" spcFirstLastPara="1" rIns="104300" wrap="square" tIns="5215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74650" lvl="2" marL="1371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indent="-36195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534670" y="1692533"/>
            <a:ext cx="4724775" cy="705367"/>
          </a:xfrm>
          <a:prstGeom prst="rect">
            <a:avLst/>
          </a:prstGeom>
          <a:noFill/>
          <a:ln>
            <a:noFill/>
          </a:ln>
        </p:spPr>
        <p:txBody>
          <a:bodyPr anchorCtr="0" anchor="b" bIns="52150" lIns="104300" spcFirstLastPara="1" rIns="104300" wrap="square" tIns="52150">
            <a:normAutofit/>
          </a:bodyPr>
          <a:lstStyle>
            <a:lvl1pPr indent="-2286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534670" y="2397901"/>
            <a:ext cx="4724775" cy="4356478"/>
          </a:xfrm>
          <a:prstGeom prst="rect">
            <a:avLst/>
          </a:prstGeom>
          <a:noFill/>
          <a:ln>
            <a:noFill/>
          </a:ln>
        </p:spPr>
        <p:txBody>
          <a:bodyPr anchorCtr="0" anchor="t" bIns="52150" lIns="104300" spcFirstLastPara="1" rIns="104300" wrap="square" tIns="52150">
            <a:normAutofit/>
          </a:bodyPr>
          <a:lstStyle>
            <a:lvl1pPr indent="-40005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74650" lvl="1" marL="9144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2pPr>
            <a:lvl3pPr indent="-361950" lvl="2" marL="1371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5432099" y="1692533"/>
            <a:ext cx="4726631" cy="705367"/>
          </a:xfrm>
          <a:prstGeom prst="rect">
            <a:avLst/>
          </a:prstGeom>
          <a:noFill/>
          <a:ln>
            <a:noFill/>
          </a:ln>
        </p:spPr>
        <p:txBody>
          <a:bodyPr anchorCtr="0" anchor="b" bIns="52150" lIns="104300" spcFirstLastPara="1" rIns="104300" wrap="square" tIns="52150">
            <a:normAutofit/>
          </a:bodyPr>
          <a:lstStyle>
            <a:lvl1pPr indent="-2286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5432099" y="2397901"/>
            <a:ext cx="4726631" cy="4356478"/>
          </a:xfrm>
          <a:prstGeom prst="rect">
            <a:avLst/>
          </a:prstGeom>
          <a:noFill/>
          <a:ln>
            <a:noFill/>
          </a:ln>
        </p:spPr>
        <p:txBody>
          <a:bodyPr anchorCtr="0" anchor="t" bIns="52150" lIns="104300" spcFirstLastPara="1" rIns="104300" wrap="square" tIns="52150">
            <a:normAutofit/>
          </a:bodyPr>
          <a:lstStyle>
            <a:lvl1pPr indent="-40005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74650" lvl="1" marL="9144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2pPr>
            <a:lvl3pPr indent="-361950" lvl="2" marL="1371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534671" y="301050"/>
            <a:ext cx="3518055" cy="1281214"/>
          </a:xfrm>
          <a:prstGeom prst="rect">
            <a:avLst/>
          </a:prstGeom>
          <a:noFill/>
          <a:ln>
            <a:noFill/>
          </a:ln>
        </p:spPr>
        <p:txBody>
          <a:bodyPr anchorCtr="0" anchor="b" bIns="52150" lIns="104300" spcFirstLastPara="1" rIns="104300" wrap="square" tIns="521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1" sz="2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4180822" y="301051"/>
            <a:ext cx="5977908" cy="6453328"/>
          </a:xfrm>
          <a:prstGeom prst="rect">
            <a:avLst/>
          </a:prstGeom>
          <a:noFill/>
          <a:ln>
            <a:noFill/>
          </a:ln>
        </p:spPr>
        <p:txBody>
          <a:bodyPr anchorCtr="0" anchor="t" bIns="52150" lIns="104300" spcFirstLastPara="1" rIns="104300" wrap="square" tIns="52150">
            <a:normAutofit/>
          </a:bodyPr>
          <a:lstStyle>
            <a:lvl1pPr indent="-463550" lvl="0" marL="4572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74650" lvl="3" marL="18288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4pPr>
            <a:lvl5pPr indent="-374650" lvl="4" marL="22860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indent="-374650" lvl="5" marL="27432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534671" y="1582265"/>
            <a:ext cx="3518055" cy="5172114"/>
          </a:xfrm>
          <a:prstGeom prst="rect">
            <a:avLst/>
          </a:prstGeom>
          <a:noFill/>
          <a:ln>
            <a:noFill/>
          </a:ln>
        </p:spPr>
        <p:txBody>
          <a:bodyPr anchorCtr="0" anchor="t" bIns="52150" lIns="104300" spcFirstLastPara="1" rIns="104300" wrap="square" tIns="5215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2095981" y="5292884"/>
            <a:ext cx="6416040" cy="624855"/>
          </a:xfrm>
          <a:prstGeom prst="rect">
            <a:avLst/>
          </a:prstGeom>
          <a:noFill/>
          <a:ln>
            <a:noFill/>
          </a:ln>
        </p:spPr>
        <p:txBody>
          <a:bodyPr anchorCtr="0" anchor="b" bIns="52150" lIns="104300" spcFirstLastPara="1" rIns="104300" wrap="square" tIns="521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1" sz="2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2095981" y="675613"/>
            <a:ext cx="6416040" cy="453675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2095981" y="5917739"/>
            <a:ext cx="6416040" cy="887398"/>
          </a:xfrm>
          <a:prstGeom prst="rect">
            <a:avLst/>
          </a:prstGeom>
          <a:noFill/>
          <a:ln>
            <a:noFill/>
          </a:ln>
        </p:spPr>
        <p:txBody>
          <a:bodyPr anchorCtr="0" anchor="t" bIns="52150" lIns="104300" spcFirstLastPara="1" rIns="104300" wrap="square" tIns="5215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  <a:noFill/>
          <a:ln>
            <a:noFill/>
          </a:ln>
        </p:spPr>
        <p:txBody>
          <a:bodyPr anchorCtr="0" anchor="t" bIns="52150" lIns="104300" spcFirstLastPara="1" rIns="104300" wrap="square" tIns="52150">
            <a:normAutofit/>
          </a:bodyPr>
          <a:lstStyle>
            <a:lvl1pPr indent="-463550" lvl="0" marL="457200" marR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465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00" spcFirstLastPara="1" rIns="104300" wrap="square" tIns="52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"/>
            <a:ext cx="10693400" cy="75612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52185" y="140475"/>
            <a:ext cx="10390298" cy="7272808"/>
          </a:xfrm>
          <a:prstGeom prst="roundRect">
            <a:avLst>
              <a:gd fmla="val 2583" name="adj"/>
            </a:avLst>
          </a:prstGeom>
          <a:solidFill>
            <a:srgbClr val="3FA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819674" y="4644727"/>
            <a:ext cx="3168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GB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Grupo: Aline Rodrigues</a:t>
            </a:r>
            <a:endParaRPr baseline="30000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GB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Arthur Faria </a:t>
            </a:r>
            <a:endParaRPr baseline="30000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GB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Claiver Coelho</a:t>
            </a:r>
            <a:endParaRPr baseline="30000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aseline="30000" lang="en-GB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Wanderley Correa</a:t>
            </a:r>
            <a:endParaRPr b="0" baseline="3000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:\Users\Michel\Desktop\IFMG Remoto\PPP novo\elements\logo.png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3344" y="6214622"/>
            <a:ext cx="721038" cy="873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140" y="1797050"/>
            <a:ext cx="3459425" cy="25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ichel\Desktop\IFMG Remoto\PPP novo\elements\ifmg.png" id="161" name="Google Shape;161;g1a908d20cfc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0270"/>
            <a:ext cx="9937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a908d20cfc_0_59"/>
          <p:cNvSpPr txBox="1"/>
          <p:nvPr/>
        </p:nvSpPr>
        <p:spPr>
          <a:xfrm>
            <a:off x="9926409" y="498080"/>
            <a:ext cx="31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6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g1a908d20cfc_0_59"/>
          <p:cNvSpPr txBox="1"/>
          <p:nvPr/>
        </p:nvSpPr>
        <p:spPr>
          <a:xfrm>
            <a:off x="496860" y="1073275"/>
            <a:ext cx="6644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GB" sz="6300">
                <a:solidFill>
                  <a:srgbClr val="00A249"/>
                </a:solidFill>
                <a:latin typeface="Open Sans"/>
                <a:ea typeface="Open Sans"/>
                <a:cs typeface="Open Sans"/>
                <a:sym typeface="Open Sans"/>
              </a:rPr>
              <a:t>Ponte H:</a:t>
            </a:r>
            <a:endParaRPr b="1" baseline="30000" sz="6300">
              <a:solidFill>
                <a:srgbClr val="00A24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g1a908d20cfc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4966" y="2782575"/>
            <a:ext cx="3403475" cy="19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a908d20cfc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7675" y="4947700"/>
            <a:ext cx="8058060" cy="24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908d20cfc_0_38"/>
          <p:cNvSpPr/>
          <p:nvPr/>
        </p:nvSpPr>
        <p:spPr>
          <a:xfrm>
            <a:off x="0" y="-1"/>
            <a:ext cx="10693500" cy="75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a908d20cfc_0_38"/>
          <p:cNvSpPr/>
          <p:nvPr/>
        </p:nvSpPr>
        <p:spPr>
          <a:xfrm>
            <a:off x="152185" y="140475"/>
            <a:ext cx="10390200" cy="7272900"/>
          </a:xfrm>
          <a:prstGeom prst="roundRect">
            <a:avLst>
              <a:gd fmla="val 2583" name="adj"/>
            </a:avLst>
          </a:prstGeom>
          <a:solidFill>
            <a:srgbClr val="3FA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a908d20cfc_0_38"/>
          <p:cNvSpPr txBox="1"/>
          <p:nvPr/>
        </p:nvSpPr>
        <p:spPr>
          <a:xfrm>
            <a:off x="2317727" y="3192800"/>
            <a:ext cx="6059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GB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Algoritmo/Protocolo de Rede</a:t>
            </a:r>
            <a:endParaRPr b="1" baseline="30000" sz="4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:\Users\Michel\Desktop\IFMG Remoto\PPP novo\elements\logo.png" id="173" name="Google Shape;173;g1a908d20cfc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3105" y="5940871"/>
            <a:ext cx="747190" cy="90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908d20cfc_0_52"/>
          <p:cNvSpPr/>
          <p:nvPr/>
        </p:nvSpPr>
        <p:spPr>
          <a:xfrm>
            <a:off x="0" y="-1"/>
            <a:ext cx="10693500" cy="75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a908d20cfc_0_52"/>
          <p:cNvSpPr/>
          <p:nvPr/>
        </p:nvSpPr>
        <p:spPr>
          <a:xfrm>
            <a:off x="152185" y="140475"/>
            <a:ext cx="10390200" cy="7272900"/>
          </a:xfrm>
          <a:prstGeom prst="roundRect">
            <a:avLst>
              <a:gd fmla="val 2583" name="adj"/>
            </a:avLst>
          </a:prstGeom>
          <a:solidFill>
            <a:srgbClr val="3FA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a908d20cfc_0_52"/>
          <p:cNvSpPr txBox="1"/>
          <p:nvPr/>
        </p:nvSpPr>
        <p:spPr>
          <a:xfrm>
            <a:off x="3212546" y="3177803"/>
            <a:ext cx="4268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GB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Conclusão</a:t>
            </a:r>
            <a:endParaRPr b="1" baseline="30000" sz="4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:\Users\Michel\Desktop\IFMG Remoto\PPP novo\elements\logo.png" id="181" name="Google Shape;181;g1a908d20cfc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3105" y="5940871"/>
            <a:ext cx="747190" cy="90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908d20cfc_0_10"/>
          <p:cNvSpPr/>
          <p:nvPr/>
        </p:nvSpPr>
        <p:spPr>
          <a:xfrm>
            <a:off x="0" y="-1"/>
            <a:ext cx="10693500" cy="75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a908d20cfc_0_10"/>
          <p:cNvSpPr/>
          <p:nvPr/>
        </p:nvSpPr>
        <p:spPr>
          <a:xfrm>
            <a:off x="152185" y="140475"/>
            <a:ext cx="10390200" cy="7272900"/>
          </a:xfrm>
          <a:prstGeom prst="roundRect">
            <a:avLst>
              <a:gd fmla="val 2583" name="adj"/>
            </a:avLst>
          </a:prstGeom>
          <a:solidFill>
            <a:srgbClr val="3FA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a908d20cfc_0_10"/>
          <p:cNvSpPr txBox="1"/>
          <p:nvPr/>
        </p:nvSpPr>
        <p:spPr>
          <a:xfrm>
            <a:off x="3212546" y="3177803"/>
            <a:ext cx="4268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GB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FIM </a:t>
            </a:r>
            <a:endParaRPr/>
          </a:p>
        </p:txBody>
      </p:sp>
      <p:pic>
        <p:nvPicPr>
          <p:cNvPr descr="C:\Users\Michel\Desktop\IFMG Remoto\PPP novo\elements\logo.png" id="189" name="Google Shape;189;g1a908d20cfc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3105" y="5940871"/>
            <a:ext cx="747190" cy="90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ichel\Desktop\IFMG Remoto\PPP novo\elements\ifmg.png"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0270"/>
            <a:ext cx="9937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/>
        </p:nvSpPr>
        <p:spPr>
          <a:xfrm>
            <a:off x="9926409" y="498080"/>
            <a:ext cx="31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6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496860" y="1073275"/>
            <a:ext cx="6644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GB" sz="6300">
                <a:solidFill>
                  <a:srgbClr val="00A249"/>
                </a:solidFill>
                <a:latin typeface="Open Sans"/>
                <a:ea typeface="Open Sans"/>
                <a:cs typeface="Open Sans"/>
                <a:sym typeface="Open Sans"/>
              </a:rPr>
              <a:t>Pesquisa Orientada:</a:t>
            </a:r>
            <a:endParaRPr b="1" baseline="30000" sz="6300">
              <a:solidFill>
                <a:srgbClr val="00A24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96863" y="2135275"/>
            <a:ext cx="61650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63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Open Sans"/>
              <a:buChar char="●"/>
            </a:pPr>
            <a:r>
              <a:rPr b="1" baseline="30000" lang="en-GB" sz="3700">
                <a:latin typeface="Open Sans"/>
                <a:ea typeface="Open Sans"/>
                <a:cs typeface="Open Sans"/>
                <a:sym typeface="Open Sans"/>
              </a:rPr>
              <a:t>Problema</a:t>
            </a:r>
            <a:endParaRPr b="1" baseline="30000" sz="3700">
              <a:latin typeface="Open Sans"/>
              <a:ea typeface="Open Sans"/>
              <a:cs typeface="Open Sans"/>
              <a:sym typeface="Open Sans"/>
            </a:endParaRPr>
          </a:p>
          <a:p>
            <a:pPr indent="-463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Open Sans"/>
              <a:buChar char="●"/>
            </a:pPr>
            <a:r>
              <a:rPr b="1" baseline="30000" lang="en-GB" sz="3700">
                <a:latin typeface="Open Sans"/>
                <a:ea typeface="Open Sans"/>
                <a:cs typeface="Open Sans"/>
                <a:sym typeface="Open Sans"/>
              </a:rPr>
              <a:t>Objetivo</a:t>
            </a:r>
            <a:endParaRPr b="1" baseline="30000" sz="3700">
              <a:latin typeface="Open Sans"/>
              <a:ea typeface="Open Sans"/>
              <a:cs typeface="Open Sans"/>
              <a:sym typeface="Open Sans"/>
            </a:endParaRPr>
          </a:p>
          <a:p>
            <a:pPr indent="-463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Open Sans"/>
              <a:buChar char="●"/>
            </a:pPr>
            <a:r>
              <a:rPr b="1" baseline="30000" lang="en-GB" sz="3700">
                <a:latin typeface="Open Sans"/>
                <a:ea typeface="Open Sans"/>
                <a:cs typeface="Open Sans"/>
                <a:sym typeface="Open Sans"/>
              </a:rPr>
              <a:t>Proposta</a:t>
            </a:r>
            <a:endParaRPr b="1" baseline="30000" sz="3700">
              <a:latin typeface="Open Sans"/>
              <a:ea typeface="Open Sans"/>
              <a:cs typeface="Open Sans"/>
              <a:sym typeface="Open Sans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Open Sans"/>
              <a:buChar char="●"/>
            </a:pPr>
            <a:r>
              <a:rPr b="1" baseline="30000" lang="en-GB" sz="3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Desenvolvimento</a:t>
            </a:r>
            <a:endParaRPr b="1" baseline="30000" sz="3700">
              <a:latin typeface="Open Sans"/>
              <a:ea typeface="Open Sans"/>
              <a:cs typeface="Open Sans"/>
              <a:sym typeface="Open Sans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Open Sans"/>
              <a:buChar char="●"/>
            </a:pPr>
            <a:r>
              <a:rPr b="1" baseline="30000" lang="en-GB" sz="3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Eletronica</a:t>
            </a:r>
            <a:endParaRPr b="1" baseline="30000" sz="3700">
              <a:latin typeface="Open Sans"/>
              <a:ea typeface="Open Sans"/>
              <a:cs typeface="Open Sans"/>
              <a:sym typeface="Open Sans"/>
            </a:endParaRPr>
          </a:p>
          <a:p>
            <a:pPr indent="-463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Open Sans"/>
              <a:buChar char="●"/>
            </a:pPr>
            <a:r>
              <a:rPr b="1" baseline="30000" lang="en-GB" sz="3700">
                <a:latin typeface="Open Sans"/>
                <a:ea typeface="Open Sans"/>
                <a:cs typeface="Open Sans"/>
                <a:sym typeface="Open Sans"/>
              </a:rPr>
              <a:t>Algoritmo</a:t>
            </a:r>
            <a:endParaRPr b="1" baseline="30000" sz="3700">
              <a:latin typeface="Open Sans"/>
              <a:ea typeface="Open Sans"/>
              <a:cs typeface="Open Sans"/>
              <a:sym typeface="Open Sans"/>
            </a:endParaRPr>
          </a:p>
          <a:p>
            <a:pPr indent="-463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Open Sans"/>
              <a:buChar char="●"/>
            </a:pPr>
            <a:r>
              <a:rPr b="1" baseline="30000" lang="en-GB" sz="3700">
                <a:latin typeface="Open Sans"/>
                <a:ea typeface="Open Sans"/>
                <a:cs typeface="Open Sans"/>
                <a:sym typeface="Open Sans"/>
              </a:rPr>
              <a:t>Protocolo de Rede</a:t>
            </a:r>
            <a:endParaRPr b="1" baseline="30000" sz="3700">
              <a:latin typeface="Open Sans"/>
              <a:ea typeface="Open Sans"/>
              <a:cs typeface="Open Sans"/>
              <a:sym typeface="Open Sans"/>
            </a:endParaRPr>
          </a:p>
          <a:p>
            <a:pPr indent="-463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Open Sans"/>
              <a:buChar char="●"/>
            </a:pPr>
            <a:r>
              <a:rPr b="1" baseline="30000" lang="en-GB" sz="3700">
                <a:latin typeface="Open Sans"/>
                <a:ea typeface="Open Sans"/>
                <a:cs typeface="Open Sans"/>
                <a:sym typeface="Open Sans"/>
              </a:rPr>
              <a:t>Conclusão</a:t>
            </a:r>
            <a:endParaRPr b="1" baseline="30000" sz="3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>
            <a:off x="0" y="-1"/>
            <a:ext cx="10693500" cy="75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152185" y="140475"/>
            <a:ext cx="10390200" cy="7272900"/>
          </a:xfrm>
          <a:prstGeom prst="roundRect">
            <a:avLst>
              <a:gd fmla="val 2583" name="adj"/>
            </a:avLst>
          </a:prstGeom>
          <a:solidFill>
            <a:srgbClr val="3FA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3212546" y="3177803"/>
            <a:ext cx="4268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GB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endParaRPr b="1" baseline="30000" sz="4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:\Users\Michel\Desktop\IFMG Remoto\PPP novo\elements\logo.png" id="104" name="Google Shape;1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3105" y="5940871"/>
            <a:ext cx="747190" cy="90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ichel\Desktop\IFMG Remoto\PPP novo\elements\ifmg.png" id="109" name="Google Shape;109;g1a908d20cfc_2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0270"/>
            <a:ext cx="9937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a908d20cfc_2_2"/>
          <p:cNvSpPr txBox="1"/>
          <p:nvPr/>
        </p:nvSpPr>
        <p:spPr>
          <a:xfrm>
            <a:off x="9926409" y="498080"/>
            <a:ext cx="31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6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g1a908d20cfc_2_2"/>
          <p:cNvSpPr txBox="1"/>
          <p:nvPr/>
        </p:nvSpPr>
        <p:spPr>
          <a:xfrm>
            <a:off x="496860" y="1073275"/>
            <a:ext cx="6644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baseline="30000" lang="en-GB" sz="6300">
                <a:solidFill>
                  <a:srgbClr val="00A249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endParaRPr b="1" baseline="30000" sz="6300">
              <a:solidFill>
                <a:srgbClr val="00A24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g1a908d20cfc_2_2"/>
          <p:cNvSpPr txBox="1"/>
          <p:nvPr/>
        </p:nvSpPr>
        <p:spPr>
          <a:xfrm>
            <a:off x="473500" y="2135275"/>
            <a:ext cx="9746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63500" marR="71755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aseline="30000" lang="en-GB" sz="3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fechaduras inteligentes disponíveis no mercado são muito caras e necessitam de adaptação nas portas para serem instaladas.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113" name="Google Shape;113;g1a908d20cfc_2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088" y="3458250"/>
            <a:ext cx="6549215" cy="39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908d20cfc_0_17"/>
          <p:cNvSpPr/>
          <p:nvPr/>
        </p:nvSpPr>
        <p:spPr>
          <a:xfrm>
            <a:off x="0" y="-1"/>
            <a:ext cx="10693500" cy="75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a908d20cfc_0_17"/>
          <p:cNvSpPr/>
          <p:nvPr/>
        </p:nvSpPr>
        <p:spPr>
          <a:xfrm>
            <a:off x="152185" y="140475"/>
            <a:ext cx="10390200" cy="7272900"/>
          </a:xfrm>
          <a:prstGeom prst="roundRect">
            <a:avLst>
              <a:gd fmla="val 2583" name="adj"/>
            </a:avLst>
          </a:prstGeom>
          <a:solidFill>
            <a:srgbClr val="3FA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a908d20cfc_0_17"/>
          <p:cNvSpPr txBox="1"/>
          <p:nvPr/>
        </p:nvSpPr>
        <p:spPr>
          <a:xfrm>
            <a:off x="3212546" y="3177803"/>
            <a:ext cx="4268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GB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Objetivo/Proposta</a:t>
            </a:r>
            <a:endParaRPr b="1" baseline="30000" sz="4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:\Users\Michel\Desktop\IFMG Remoto\PPP novo\elements\logo.png" id="121" name="Google Shape;121;g1a908d20cfc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3105" y="5940871"/>
            <a:ext cx="747190" cy="90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ichel\Desktop\IFMG Remoto\PPP novo\elements\ifmg.png" id="126" name="Google Shape;126;g1a908d20cfc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0270"/>
            <a:ext cx="9937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a908d20cfc_0_79"/>
          <p:cNvSpPr txBox="1"/>
          <p:nvPr/>
        </p:nvSpPr>
        <p:spPr>
          <a:xfrm>
            <a:off x="9926409" y="498080"/>
            <a:ext cx="31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6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g1a908d20cfc_0_79"/>
          <p:cNvSpPr txBox="1"/>
          <p:nvPr/>
        </p:nvSpPr>
        <p:spPr>
          <a:xfrm>
            <a:off x="496860" y="1073275"/>
            <a:ext cx="6644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baseline="30000" lang="en-GB" sz="6300">
                <a:solidFill>
                  <a:srgbClr val="00A249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  <a:endParaRPr b="1" baseline="30000" sz="6300">
              <a:solidFill>
                <a:srgbClr val="00A24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g1a908d20cfc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990" y="3781425"/>
            <a:ext cx="3459425" cy="25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a908d20cfc_0_79"/>
          <p:cNvSpPr txBox="1"/>
          <p:nvPr/>
        </p:nvSpPr>
        <p:spPr>
          <a:xfrm>
            <a:off x="473500" y="2135275"/>
            <a:ext cx="9746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63500" marR="71755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aseline="30000" lang="en-GB" sz="3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Criar um protótipo de baixo custo com o funcionamento mínimo de uma fechadura inteligente.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908d20cfc_0_24"/>
          <p:cNvSpPr/>
          <p:nvPr/>
        </p:nvSpPr>
        <p:spPr>
          <a:xfrm>
            <a:off x="0" y="-1"/>
            <a:ext cx="10693500" cy="75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a908d20cfc_0_24"/>
          <p:cNvSpPr/>
          <p:nvPr/>
        </p:nvSpPr>
        <p:spPr>
          <a:xfrm>
            <a:off x="152185" y="140475"/>
            <a:ext cx="10390200" cy="7272900"/>
          </a:xfrm>
          <a:prstGeom prst="roundRect">
            <a:avLst>
              <a:gd fmla="val 2583" name="adj"/>
            </a:avLst>
          </a:prstGeom>
          <a:solidFill>
            <a:srgbClr val="3FA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a908d20cfc_0_24"/>
          <p:cNvSpPr txBox="1"/>
          <p:nvPr/>
        </p:nvSpPr>
        <p:spPr>
          <a:xfrm>
            <a:off x="3212546" y="3177803"/>
            <a:ext cx="4268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GB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Desenvolvimento</a:t>
            </a:r>
            <a:endParaRPr b="1" baseline="30000" sz="4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:\Users\Michel\Desktop\IFMG Remoto\PPP novo\elements\logo.png" id="138" name="Google Shape;138;g1a908d20cfc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3105" y="5940871"/>
            <a:ext cx="747190" cy="90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ichel\Desktop\IFMG Remoto\PPP novo\elements\ifmg.png" id="143" name="Google Shape;143;g1a908d20cfc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0270"/>
            <a:ext cx="9937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a908d20cfc_0_96"/>
          <p:cNvSpPr txBox="1"/>
          <p:nvPr/>
        </p:nvSpPr>
        <p:spPr>
          <a:xfrm>
            <a:off x="9926409" y="498080"/>
            <a:ext cx="31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6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g1a908d20cfc_0_96"/>
          <p:cNvSpPr txBox="1"/>
          <p:nvPr/>
        </p:nvSpPr>
        <p:spPr>
          <a:xfrm>
            <a:off x="496860" y="1073275"/>
            <a:ext cx="6644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GB" sz="6300">
                <a:solidFill>
                  <a:srgbClr val="00A249"/>
                </a:solidFill>
                <a:latin typeface="Open Sans"/>
                <a:ea typeface="Open Sans"/>
                <a:cs typeface="Open Sans"/>
                <a:sym typeface="Open Sans"/>
              </a:rPr>
              <a:t>Componentes:</a:t>
            </a:r>
            <a:endParaRPr b="1" baseline="30000" sz="6300">
              <a:solidFill>
                <a:srgbClr val="00A24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g1a908d20cfc_0_96"/>
          <p:cNvSpPr txBox="1"/>
          <p:nvPr/>
        </p:nvSpPr>
        <p:spPr>
          <a:xfrm>
            <a:off x="496863" y="2135275"/>
            <a:ext cx="61650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63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Open Sans"/>
              <a:buChar char="●"/>
            </a:pPr>
            <a:r>
              <a:rPr b="1" baseline="30000" lang="en-GB" sz="3700">
                <a:latin typeface="Open Sans"/>
                <a:ea typeface="Open Sans"/>
                <a:cs typeface="Open Sans"/>
                <a:sym typeface="Open Sans"/>
              </a:rPr>
              <a:t>ESP32</a:t>
            </a:r>
            <a:endParaRPr b="1" baseline="30000" sz="3700">
              <a:latin typeface="Open Sans"/>
              <a:ea typeface="Open Sans"/>
              <a:cs typeface="Open Sans"/>
              <a:sym typeface="Open Sans"/>
            </a:endParaRPr>
          </a:p>
          <a:p>
            <a:pPr indent="-463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Open Sans"/>
              <a:buChar char="●"/>
            </a:pPr>
            <a:r>
              <a:rPr b="1" baseline="30000" lang="en-GB" sz="3700">
                <a:latin typeface="Open Sans"/>
                <a:ea typeface="Open Sans"/>
                <a:cs typeface="Open Sans"/>
                <a:sym typeface="Open Sans"/>
              </a:rPr>
              <a:t>Transistores</a:t>
            </a:r>
            <a:endParaRPr b="1" baseline="30000" sz="3700">
              <a:latin typeface="Open Sans"/>
              <a:ea typeface="Open Sans"/>
              <a:cs typeface="Open Sans"/>
              <a:sym typeface="Open Sans"/>
            </a:endParaRPr>
          </a:p>
          <a:p>
            <a:pPr indent="-463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Open Sans"/>
              <a:buChar char="●"/>
            </a:pPr>
            <a:r>
              <a:rPr b="1" baseline="30000" lang="en-GB" sz="3700">
                <a:latin typeface="Open Sans"/>
                <a:ea typeface="Open Sans"/>
                <a:cs typeface="Open Sans"/>
                <a:sym typeface="Open Sans"/>
              </a:rPr>
              <a:t>Motor(Leitor de CD)</a:t>
            </a:r>
            <a:endParaRPr b="1" baseline="30000" sz="3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g1a908d20cfc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738" y="4518725"/>
            <a:ext cx="2743074" cy="18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a908d20cfc_0_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5860" y="1054080"/>
            <a:ext cx="3247340" cy="3247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908d20cfc_0_31"/>
          <p:cNvSpPr/>
          <p:nvPr/>
        </p:nvSpPr>
        <p:spPr>
          <a:xfrm>
            <a:off x="0" y="-1"/>
            <a:ext cx="10693500" cy="75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a908d20cfc_0_31"/>
          <p:cNvSpPr/>
          <p:nvPr/>
        </p:nvSpPr>
        <p:spPr>
          <a:xfrm>
            <a:off x="152185" y="140475"/>
            <a:ext cx="10390200" cy="7272900"/>
          </a:xfrm>
          <a:prstGeom prst="roundRect">
            <a:avLst>
              <a:gd fmla="val 2583" name="adj"/>
            </a:avLst>
          </a:prstGeom>
          <a:solidFill>
            <a:srgbClr val="3FA5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a908d20cfc_0_31"/>
          <p:cNvSpPr txBox="1"/>
          <p:nvPr/>
        </p:nvSpPr>
        <p:spPr>
          <a:xfrm>
            <a:off x="3212546" y="3177803"/>
            <a:ext cx="4268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GB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Eletronica</a:t>
            </a:r>
            <a:endParaRPr b="1" baseline="30000" sz="4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:\Users\Michel\Desktop\IFMG Remoto\PPP novo\elements\logo.png" id="156" name="Google Shape;156;g1a908d20cfc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3105" y="5940871"/>
            <a:ext cx="747190" cy="90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2020-08-21T13:22:10Z</dcterms:created>
  <dc:creator>Michel</dc:creator>
</cp:coreProperties>
</file>