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9" r:id="rId3"/>
    <p:sldMasterId id="2147483691" r:id="rId4"/>
  </p:sldMasterIdLst>
  <p:notesMasterIdLst>
    <p:notesMasterId r:id="rId37"/>
  </p:notesMasterIdLst>
  <p:sldIdLst>
    <p:sldId id="257" r:id="rId5"/>
    <p:sldId id="535" r:id="rId6"/>
    <p:sldId id="518" r:id="rId7"/>
    <p:sldId id="519" r:id="rId8"/>
    <p:sldId id="403" r:id="rId9"/>
    <p:sldId id="331" r:id="rId10"/>
    <p:sldId id="508" r:id="rId11"/>
    <p:sldId id="280" r:id="rId12"/>
    <p:sldId id="345" r:id="rId13"/>
    <p:sldId id="398" r:id="rId14"/>
    <p:sldId id="399" r:id="rId15"/>
    <p:sldId id="400" r:id="rId16"/>
    <p:sldId id="401" r:id="rId17"/>
    <p:sldId id="511" r:id="rId18"/>
    <p:sldId id="570" r:id="rId19"/>
    <p:sldId id="540" r:id="rId20"/>
    <p:sldId id="406" r:id="rId21"/>
    <p:sldId id="513" r:id="rId22"/>
    <p:sldId id="413" r:id="rId23"/>
    <p:sldId id="412" r:id="rId24"/>
    <p:sldId id="588" r:id="rId25"/>
    <p:sldId id="589" r:id="rId26"/>
    <p:sldId id="560" r:id="rId27"/>
    <p:sldId id="561" r:id="rId28"/>
    <p:sldId id="422" r:id="rId29"/>
    <p:sldId id="573" r:id="rId30"/>
    <p:sldId id="574" r:id="rId31"/>
    <p:sldId id="590" r:id="rId32"/>
    <p:sldId id="581" r:id="rId33"/>
    <p:sldId id="582" r:id="rId34"/>
    <p:sldId id="583" r:id="rId35"/>
    <p:sldId id="55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A6BC51-4909-44CC-9372-0BC2AFE6A10B}" v="12" dt="2022-11-22T13:00:25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5EDA8-8BCC-41FF-865E-8F343E1F9D4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AF242-2FB8-4D60-9444-E48EDA815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18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F9C8C2-FF31-4CEA-B667-6388E482CA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701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1C2F6E-D7AB-6543-AAEB-325E4345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2447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1C2F6E-D7AB-6543-AAEB-325E4345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265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1C2F6E-D7AB-6543-AAEB-325E4345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832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1C2F6E-D7AB-6543-AAEB-325E4345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48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1C2F6E-D7AB-6543-AAEB-325E4345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444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F9C8C2-FF31-4CEA-B667-6388E482CA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2830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1C2F6E-D7AB-6543-AAEB-325E4345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02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1C2F6E-D7AB-6543-AAEB-325E4345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9617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1C2F6E-D7AB-6543-AAEB-325E4345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151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1C2F6E-D7AB-6543-AAEB-325E4345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6845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F9C8C2-FF31-4CEA-B667-6388E482CA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2367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1C2F6E-D7AB-6543-AAEB-325E4345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6878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1C2F6E-D7AB-6543-AAEB-325E4345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8237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1C2F6E-D7AB-6543-AAEB-325E4345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9789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F9C8C2-FF31-4CEA-B667-6388E482CA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5002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F9C8C2-FF31-4CEA-B667-6388E482CA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78812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1C2F6E-D7AB-6543-AAEB-325E4345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10529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F9C8C2-FF31-4CEA-B667-6388E482CA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2298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F9C8C2-FF31-4CEA-B667-6388E482CA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7516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331F6-E449-471F-882E-04E97E0BC8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1233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1C2F6E-D7AB-6543-AAEB-325E4345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7364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F9C8C2-FF31-4CEA-B667-6388E482CA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6494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F9C8C2-FF31-4CEA-B667-6388E482CA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7080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F9C8C2-FF31-4CEA-B667-6388E482CA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14620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1C2F6E-D7AB-6543-AAEB-325E4345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070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F9C8C2-FF31-4CEA-B667-6388E482CA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146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1C2F6E-D7AB-6543-AAEB-325E4345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8236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1C2F6E-D7AB-6543-AAEB-325E4345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239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F9C8C2-FF31-4CEA-B667-6388E482CA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022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1C2F6E-D7AB-6543-AAEB-325E4345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683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1C2F6E-D7AB-6543-AAEB-325E4345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462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122D7D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765" y="2079619"/>
            <a:ext cx="9448471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879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6D452-EF07-40EA-A79A-DA12D357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BE4A6-974E-46A0-8074-BF534F7D5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2246E-DBD5-49AB-8E4C-E3573BD25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5E2F1-5FE6-4B0A-9E4F-CCAE1C420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2E5A-7472-4C89-9614-37B9A99D892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8E07-8E50-4933-A748-3FC9A1BD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044E7-871E-4285-839A-7C76472F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1A3F-627A-40A7-8BD3-2B0873372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9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A5B1-3101-4DA2-95CA-AACC2176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488CB-F18E-4158-A551-17D2A7B69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1F485-66AA-44C9-B7B2-05FEB72A8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49FE9-16B7-4E88-A8BE-BCD21B600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8B01CE-C48F-467D-976E-C2BE35BA7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7C488-185A-4854-BA6F-8B2B1301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2E5A-7472-4C89-9614-37B9A99D892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2F869E-13AE-4124-BD92-0BA76C59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AB454-F7C8-42D9-89D9-77235F21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1A3F-627A-40A7-8BD3-2B0873372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01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AAA8-7A39-4BA7-8A29-E0E6A81C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B3F03-DF86-467F-B36D-AA8A185F3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2E5A-7472-4C89-9614-37B9A99D892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E1728-082D-4A46-8233-8FF89DFD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1A6DC-B32E-4A29-9BB5-F8D5C720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1A3F-627A-40A7-8BD3-2B0873372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72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F66B26-F1A9-4698-9766-5281B1A20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2E5A-7472-4C89-9614-37B9A99D892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7B6F4-13E3-450D-9A42-91FA801C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22209-6406-4783-92E7-CD02ACF8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1A3F-627A-40A7-8BD3-2B0873372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62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4EE5-E475-47D0-B7DE-186AFD187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6A5D9-B917-4C57-9220-DBA1974F3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F39F0-8995-40B2-BCBA-2229571B2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9ACDA-810D-4C27-A64C-3B680A6D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2E5A-7472-4C89-9614-37B9A99D892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8B915-801C-4F94-8577-2A7878A1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F7D24-8873-4ADA-B0AB-CBB15314E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1A3F-627A-40A7-8BD3-2B0873372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60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3C32-7D97-4134-B48E-79A83B0F9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55560-C41A-42AC-A902-663787269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20EF5-97BB-4CAC-A1A0-68AB3B4A0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2AF1B-F59E-41D8-980D-26C5DEE6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2E5A-7472-4C89-9614-37B9A99D892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DE806-71FA-4743-9FE8-86519C00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3D02E-C8E4-431D-B870-C114EF9C5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1A3F-627A-40A7-8BD3-2B0873372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85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4A55-FD4B-4757-A6AE-24E58D19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A4986-6B3C-41C5-B2B8-52B522D0E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143E-2559-4F37-8A41-F6D2B65BE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2E5A-7472-4C89-9614-37B9A99D892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594C7-2D1B-419C-8067-ED2C4997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6F545-CB7C-4F03-A644-43690352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1A3F-627A-40A7-8BD3-2B0873372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91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2C4EF-EFC2-4DC4-BBA9-C642C95FB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0814B-EE0F-4C51-B1A0-EB7E1995E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56A7D-5A48-43DD-9E20-92F31958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2E5A-7472-4C89-9614-37B9A99D892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A005-B1A3-487F-A4AC-4E9F0E76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64D92-5703-4973-B30D-67CCF5BB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1A3F-627A-40A7-8BD3-2B0873372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62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8237-D6EB-3E46-839E-E5F17669000C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CE99-C3E7-674C-A61A-834A6F387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24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8237-D6EB-3E46-839E-E5F17669000C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CE99-C3E7-674C-A61A-834A6F387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8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93035" y="666861"/>
            <a:ext cx="2805931" cy="359009"/>
          </a:xfrm>
        </p:spPr>
        <p:txBody>
          <a:bodyPr lIns="0" tIns="0" rIns="0" bIns="0"/>
          <a:lstStyle>
            <a:lvl1pPr>
              <a:defRPr sz="2333" b="0" i="0">
                <a:solidFill>
                  <a:srgbClr val="1818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8507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8237-D6EB-3E46-839E-E5F17669000C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CE99-C3E7-674C-A61A-834A6F387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45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8237-D6EB-3E46-839E-E5F17669000C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CE99-C3E7-674C-A61A-834A6F387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79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8237-D6EB-3E46-839E-E5F17669000C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CE99-C3E7-674C-A61A-834A6F387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876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8237-D6EB-3E46-839E-E5F17669000C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CE99-C3E7-674C-A61A-834A6F387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265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8237-D6EB-3E46-839E-E5F17669000C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CE99-C3E7-674C-A61A-834A6F387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152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8237-D6EB-3E46-839E-E5F17669000C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CE99-C3E7-674C-A61A-834A6F387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80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8237-D6EB-3E46-839E-E5F17669000C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CE99-C3E7-674C-A61A-834A6F387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554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8237-D6EB-3E46-839E-E5F17669000C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CE99-C3E7-674C-A61A-834A6F387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990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8237-D6EB-3E46-839E-E5F17669000C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CE99-C3E7-674C-A61A-834A6F387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967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0FCA-6124-4717-9298-D224F221E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59D63-9C26-47D4-A2E7-27E0A89E0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B7DCC-2E54-407E-B78A-63EF2115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597E-A3B6-4268-AE1F-705DCEC6DF1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9EA0E-38CF-4A81-8D2D-C48E5FF9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5CE7D-BDC5-4722-A9DD-CE648C06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27B7-54A0-488A-9A47-BB496F39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2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096000" y="2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0" y="0"/>
                </a:moveTo>
                <a:lnTo>
                  <a:pt x="9143999" y="0"/>
                </a:lnTo>
                <a:lnTo>
                  <a:pt x="9143999" y="10286996"/>
                </a:lnTo>
                <a:lnTo>
                  <a:pt x="0" y="10286996"/>
                </a:lnTo>
                <a:lnTo>
                  <a:pt x="0" y="0"/>
                </a:lnTo>
                <a:close/>
              </a:path>
            </a:pathLst>
          </a:custGeom>
          <a:solidFill>
            <a:srgbClr val="122D7D">
              <a:alpha val="4708"/>
            </a:srgbClr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93035" y="666861"/>
            <a:ext cx="2805931" cy="359009"/>
          </a:xfrm>
        </p:spPr>
        <p:txBody>
          <a:bodyPr lIns="0" tIns="0" rIns="0" bIns="0"/>
          <a:lstStyle>
            <a:lvl1pPr>
              <a:defRPr sz="2333" b="0" i="0">
                <a:solidFill>
                  <a:srgbClr val="1818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66135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6618-AED1-4370-ACE6-993A7A7B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AD8D9-AC72-4AEB-8E44-D7A742A67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72440-2FF9-41AB-9CE3-FDC13195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597E-A3B6-4268-AE1F-705DCEC6DF1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A0348-2409-4BBC-BBC0-A2BB9FF3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4A8AF-DE96-4F2D-BD6A-409BA6A4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27B7-54A0-488A-9A47-BB496F39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103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BF55-9A3B-47AF-83D5-A7515E620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8407B-EE72-4865-A68E-9A5FBB0F7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49DBC-2B76-4DED-BBEA-AE312920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597E-A3B6-4268-AE1F-705DCEC6DF1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34AA5-95CD-4D24-9061-720B2F36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3955A-A814-4D93-9306-C8B10815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27B7-54A0-488A-9A47-BB496F39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218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23CF-7EA7-4759-9CB4-27CE9A02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7A864-8D4D-4697-B6D6-998D40045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B83B6-5D4C-4A27-B82A-BA7ECFCBB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61BA5-66E4-4DE3-A07C-F155864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597E-A3B6-4268-AE1F-705DCEC6DF1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B29C2-8289-49A5-BB1C-F520BCC3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9AD73-5B67-4CAE-AA91-972DB65E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27B7-54A0-488A-9A47-BB496F39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998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3671-76A9-45B4-9B58-3C5F5499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EEFE5-0E6D-4000-970C-6463B1BCF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3B008-9944-4CBF-B0EB-FB37E99CA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4527D-5366-4EB1-A2B9-46C0AE4EE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849530-CEF7-46FA-B722-02361ED80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76A3FF-A393-4AE5-AFBF-5278413B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597E-A3B6-4268-AE1F-705DCEC6DF1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85AE1-8560-4D4B-82E5-6A8324BD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775C82-4F4F-4115-BEC5-196FFF1F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27B7-54A0-488A-9A47-BB496F39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650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3E33-BA03-48D9-B443-847CFBCB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8A6BB9-E2A3-445B-ABE0-F11A9826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597E-A3B6-4268-AE1F-705DCEC6DF1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D3887-B0DB-4206-9FC7-FC13E5D4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C1CBD-061D-4349-9939-AA43CBD5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27B7-54A0-488A-9A47-BB496F39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90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4B8B35-DC50-4E43-BA71-9E1E791D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597E-A3B6-4268-AE1F-705DCEC6DF1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3D3F1B-2C1C-4AD8-9672-3D1E848D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8B7FE-1970-4B6C-9737-E63DC96D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27B7-54A0-488A-9A47-BB496F39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568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0870-C79E-415E-916A-4C9D91BB2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E7B1D-F3B1-487E-810B-358C61B88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D748E-E7D9-460B-ADEB-78521E7E4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D2627-FFF3-490D-912B-CBE0E39A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597E-A3B6-4268-AE1F-705DCEC6DF1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960DD-4526-4638-96BC-CBB7E4DD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854D9-E9EA-420B-9E48-62B320B3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27B7-54A0-488A-9A47-BB496F39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004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8BB6-C54D-4227-BD36-DFE51CF1F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007D1-E0B4-4FE4-9931-6CD59312D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8EFF2-0EFB-4483-9631-62A902574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F1CBB-EFDB-4E04-AF9C-04A936BB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597E-A3B6-4268-AE1F-705DCEC6DF1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72138-8F87-4216-8C8D-992D48779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A2DC3-A589-4FBE-8258-B4B70A8C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27B7-54A0-488A-9A47-BB496F39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059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4507-BC61-4D1E-A5F0-45E740F6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77F3D-1F63-48C7-96D8-08E362BAD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E60C2-BAAB-4CCA-BC42-78D63C8D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597E-A3B6-4268-AE1F-705DCEC6DF1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6310-745F-4276-BCEC-C6EEB790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1B039-6636-40D0-B5B4-CAD19D0E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27B7-54A0-488A-9A47-BB496F39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868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C9E49-5251-485C-A945-A1A37C6A4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24A1D-21C4-494F-A6BF-9E0A97FBE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27A06-F1C0-4F7C-93FF-B2CF6CCB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597E-A3B6-4268-AE1F-705DCEC6DF1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B9331-ED3C-4820-8261-60921F5C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D5617-A871-4A50-8FEF-31A330B33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27B7-54A0-488A-9A47-BB496F39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93035" y="666861"/>
            <a:ext cx="2805931" cy="359009"/>
          </a:xfrm>
        </p:spPr>
        <p:txBody>
          <a:bodyPr lIns="0" tIns="0" rIns="0" bIns="0"/>
          <a:lstStyle>
            <a:lvl1pPr>
              <a:defRPr sz="2333" b="0" i="0">
                <a:solidFill>
                  <a:srgbClr val="1818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31463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096000" y="2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0" y="0"/>
                </a:moveTo>
                <a:lnTo>
                  <a:pt x="9143999" y="0"/>
                </a:lnTo>
                <a:lnTo>
                  <a:pt x="9143999" y="10286996"/>
                </a:lnTo>
                <a:lnTo>
                  <a:pt x="0" y="10286996"/>
                </a:lnTo>
                <a:lnTo>
                  <a:pt x="0" y="0"/>
                </a:lnTo>
                <a:close/>
              </a:path>
            </a:pathLst>
          </a:custGeom>
          <a:solidFill>
            <a:srgbClr val="122D7D">
              <a:alpha val="4708"/>
            </a:srgbClr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33" b="0" i="0">
                <a:solidFill>
                  <a:srgbClr val="1818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13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122D7D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066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39146"/>
            <a:ext cx="10515600" cy="92333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87988237-D6EB-3E46-839E-E5F17669000C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78241" y="6377940"/>
            <a:ext cx="2804160" cy="276999"/>
          </a:xfrm>
        </p:spPr>
        <p:txBody>
          <a:bodyPr/>
          <a:lstStyle/>
          <a:p>
            <a:fld id="{1B1CCE99-C3E7-674C-A61A-834A6F387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5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79A7-55C5-4816-8904-4D00CFC13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E3889-49F1-4F27-A771-38A203A82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9D6D3-A731-4EB0-A4F0-B39C2AA2E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2E5A-7472-4C89-9614-37B9A99D892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1FA3C-734D-48F1-97A7-8F0FD607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BA522-4E07-4F70-AB27-CF202A74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1A3F-627A-40A7-8BD3-2B0873372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8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03A5-ED23-42B9-8B21-B7E6B805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6B699-8F8A-4F1C-AF55-B90D4BE63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F0C66-2F23-43F8-BEE4-B135FB5A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2E5A-7472-4C89-9614-37B9A99D892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96457-4032-4860-8E7F-A4BB77A7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6353C-B8F9-4E57-834E-4F13D354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1A3F-627A-40A7-8BD3-2B0873372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9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E1BA4-05C2-4500-82EA-9FE73CEF6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21154-45CF-4BA3-84F4-1B7138515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A9A40-29E0-4489-B799-F702E506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2E5A-7472-4C89-9614-37B9A99D892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C887C-E135-416A-B991-07A7A1E9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9DA4E-E8EB-456C-AB5B-0FFB04BF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1A3F-627A-40A7-8BD3-2B0873372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8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93035" y="666861"/>
            <a:ext cx="2805931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1818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5800" y="1535480"/>
            <a:ext cx="10820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761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04815">
        <a:defRPr>
          <a:latin typeface="+mn-lt"/>
          <a:ea typeface="+mn-ea"/>
          <a:cs typeface="+mn-cs"/>
        </a:defRPr>
      </a:lvl2pPr>
      <a:lvl3pPr marL="609630">
        <a:defRPr>
          <a:latin typeface="+mn-lt"/>
          <a:ea typeface="+mn-ea"/>
          <a:cs typeface="+mn-cs"/>
        </a:defRPr>
      </a:lvl3pPr>
      <a:lvl4pPr marL="914446">
        <a:defRPr>
          <a:latin typeface="+mn-lt"/>
          <a:ea typeface="+mn-ea"/>
          <a:cs typeface="+mn-cs"/>
        </a:defRPr>
      </a:lvl4pPr>
      <a:lvl5pPr marL="1219261">
        <a:defRPr>
          <a:latin typeface="+mn-lt"/>
          <a:ea typeface="+mn-ea"/>
          <a:cs typeface="+mn-cs"/>
        </a:defRPr>
      </a:lvl5pPr>
      <a:lvl6pPr marL="1524076">
        <a:defRPr>
          <a:latin typeface="+mn-lt"/>
          <a:ea typeface="+mn-ea"/>
          <a:cs typeface="+mn-cs"/>
        </a:defRPr>
      </a:lvl6pPr>
      <a:lvl7pPr marL="1828891">
        <a:defRPr>
          <a:latin typeface="+mn-lt"/>
          <a:ea typeface="+mn-ea"/>
          <a:cs typeface="+mn-cs"/>
        </a:defRPr>
      </a:lvl7pPr>
      <a:lvl8pPr marL="2133707">
        <a:defRPr>
          <a:latin typeface="+mn-lt"/>
          <a:ea typeface="+mn-ea"/>
          <a:cs typeface="+mn-cs"/>
        </a:defRPr>
      </a:lvl8pPr>
      <a:lvl9pPr marL="243852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04815">
        <a:defRPr>
          <a:latin typeface="+mn-lt"/>
          <a:ea typeface="+mn-ea"/>
          <a:cs typeface="+mn-cs"/>
        </a:defRPr>
      </a:lvl2pPr>
      <a:lvl3pPr marL="609630">
        <a:defRPr>
          <a:latin typeface="+mn-lt"/>
          <a:ea typeface="+mn-ea"/>
          <a:cs typeface="+mn-cs"/>
        </a:defRPr>
      </a:lvl3pPr>
      <a:lvl4pPr marL="914446">
        <a:defRPr>
          <a:latin typeface="+mn-lt"/>
          <a:ea typeface="+mn-ea"/>
          <a:cs typeface="+mn-cs"/>
        </a:defRPr>
      </a:lvl4pPr>
      <a:lvl5pPr marL="1219261">
        <a:defRPr>
          <a:latin typeface="+mn-lt"/>
          <a:ea typeface="+mn-ea"/>
          <a:cs typeface="+mn-cs"/>
        </a:defRPr>
      </a:lvl5pPr>
      <a:lvl6pPr marL="1524076">
        <a:defRPr>
          <a:latin typeface="+mn-lt"/>
          <a:ea typeface="+mn-ea"/>
          <a:cs typeface="+mn-cs"/>
        </a:defRPr>
      </a:lvl6pPr>
      <a:lvl7pPr marL="1828891">
        <a:defRPr>
          <a:latin typeface="+mn-lt"/>
          <a:ea typeface="+mn-ea"/>
          <a:cs typeface="+mn-cs"/>
        </a:defRPr>
      </a:lvl7pPr>
      <a:lvl8pPr marL="2133707">
        <a:defRPr>
          <a:latin typeface="+mn-lt"/>
          <a:ea typeface="+mn-ea"/>
          <a:cs typeface="+mn-cs"/>
        </a:defRPr>
      </a:lvl8pPr>
      <a:lvl9pPr marL="2438522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589186-5DE6-4314-AE2D-3DD55F8CE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6FB1A-DDC8-4273-B363-D635B7934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C6551-A406-4D6E-B4A9-028EA8693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42E5A-7472-4C89-9614-37B9A99D892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40E3B-553C-44D1-A023-F8DCCF5F1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81CA4-405C-499A-8336-900385B65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A1A3F-627A-40A7-8BD3-2B0873372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2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88237-D6EB-3E46-839E-E5F17669000C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CCE99-C3E7-674C-A61A-834A6F387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74FF4-4680-40E1-AFA5-82EB53C2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97F25-704C-4111-AA39-DEFE63183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00727-0103-4A13-B14D-FF7346D26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A597E-A3B6-4268-AE1F-705DCEC6DF1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BFDB9-0022-4133-97F5-E93AE858C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8BD75-27F6-4066-8858-40B4B4D67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B27B7-54A0-488A-9A47-BB496F39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2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0" Type="http://schemas.microsoft.com/office/2007/relationships/hdphoto" Target="../media/hdphoto3.wdp"/><Relationship Id="rId4" Type="http://schemas.openxmlformats.org/officeDocument/2006/relationships/image" Target="../media/image21.png"/><Relationship Id="rId9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ducationpolicydashboard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2.png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842154" y="1116168"/>
            <a:ext cx="2353310" cy="6858000"/>
          </a:xfrm>
          <a:custGeom>
            <a:avLst/>
            <a:gdLst/>
            <a:ahLst/>
            <a:cxnLst/>
            <a:rect l="l" t="t" r="r" b="b"/>
            <a:pathLst>
              <a:path w="3529965" h="10287000">
                <a:moveTo>
                  <a:pt x="0" y="0"/>
                </a:moveTo>
                <a:lnTo>
                  <a:pt x="0" y="10286999"/>
                </a:lnTo>
                <a:lnTo>
                  <a:pt x="3529371" y="10286999"/>
                </a:lnTo>
                <a:lnTo>
                  <a:pt x="352937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4708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2C7EA1-1856-4950-B229-27D07573B7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5090984" cy="68579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4D2436-EF48-40BF-9351-F5B99E6A33B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6159236"/>
            <a:ext cx="12191999" cy="698765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2F12BB-BEA8-4CD8-8D32-16DF79811183}"/>
              </a:ext>
            </a:extLst>
          </p:cNvPr>
          <p:cNvSpPr txBox="1"/>
          <p:nvPr/>
        </p:nvSpPr>
        <p:spPr>
          <a:xfrm>
            <a:off x="4215695" y="1708109"/>
            <a:ext cx="6493679" cy="90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harter Roman"/>
                <a:ea typeface="+mn-ea"/>
                <a:cs typeface="Arial" panose="020B0604020202020204" pitchFamily="34" charset="0"/>
              </a:rPr>
              <a:t>Global Education Policy Dashboard</a:t>
            </a:r>
          </a:p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uLnTx/>
                <a:uFillTx/>
                <a:latin typeface="Charter Roman"/>
                <a:ea typeface="+mn-ea"/>
                <a:cs typeface="Arial" panose="020B0604020202020204" pitchFamily="34" charset="0"/>
              </a:rPr>
              <a:t>[COUNTRY’S NAME]</a:t>
            </a:r>
            <a:r>
              <a:rPr kumimoji="0" 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harter Roman"/>
                <a:ea typeface="+mn-ea"/>
                <a:cs typeface="Arial" panose="020B0604020202020204" pitchFamily="34" charset="0"/>
              </a:rPr>
              <a:t> - Presentation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40022D-012C-4160-B086-4DB81D7231F3}"/>
              </a:ext>
            </a:extLst>
          </p:cNvPr>
          <p:cNvSpPr txBox="1"/>
          <p:nvPr/>
        </p:nvSpPr>
        <p:spPr>
          <a:xfrm>
            <a:off x="4938871" y="2976193"/>
            <a:ext cx="514864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harter Roman"/>
                <a:ea typeface="+mn-ea"/>
                <a:cs typeface="+mn-cs"/>
              </a:rPr>
              <a:t>2022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E539BB-11CE-4415-9E64-C1980D12A3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020" y="4996299"/>
            <a:ext cx="1621515" cy="3236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BB96DE-7021-4292-ACEB-00EB0D60AA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3728" y="4896233"/>
            <a:ext cx="1249165" cy="52377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119C92-32F4-46F5-8B55-0B56289C9A90}"/>
              </a:ext>
            </a:extLst>
          </p:cNvPr>
          <p:cNvCxnSpPr>
            <a:cxnSpLocks/>
          </p:cNvCxnSpPr>
          <p:nvPr/>
        </p:nvCxnSpPr>
        <p:spPr>
          <a:xfrm>
            <a:off x="4888213" y="2954604"/>
            <a:ext cx="5148645" cy="0"/>
          </a:xfrm>
          <a:prstGeom prst="line">
            <a:avLst/>
          </a:prstGeom>
          <a:noFill/>
          <a:ln w="28575" cap="flat" cmpd="sng" algn="ctr">
            <a:solidFill>
              <a:srgbClr val="ED7D31"/>
            </a:solidFill>
            <a:prstDash val="solid"/>
            <a:miter lim="800000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020" y="1149020"/>
            <a:ext cx="4800600" cy="4800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D8D936-A87C-4965-B37D-BD60DCF8E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020" y="1149020"/>
            <a:ext cx="4800600" cy="4800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D5A1F3-E35A-40FB-8BEE-85013D1CE50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6159236"/>
            <a:ext cx="12191999" cy="698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199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020" y="1149020"/>
            <a:ext cx="4800600" cy="4800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D8D936-A87C-4965-B37D-BD60DCF8E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020" y="1149020"/>
            <a:ext cx="4800600" cy="4800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463AEC-3023-4F63-9648-6A8600310E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020" y="1149020"/>
            <a:ext cx="4800600" cy="480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4A7AD7-50AB-4B6E-A93E-2194AFF4BE8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6159236"/>
            <a:ext cx="12191999" cy="698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3284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020" y="1149020"/>
            <a:ext cx="4800600" cy="4800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D8D936-A87C-4965-B37D-BD60DCF8E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020" y="1149020"/>
            <a:ext cx="4800600" cy="4800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463AEC-3023-4F63-9648-6A8600310E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020" y="1149020"/>
            <a:ext cx="4800600" cy="480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BB2C80-A7B9-4936-8FD1-B6C30E4F0B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020" y="1149020"/>
            <a:ext cx="4800600" cy="4800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91FA55-AA00-446E-AD1B-3A67A39D5544}"/>
              </a:ext>
            </a:extLst>
          </p:cNvPr>
          <p:cNvSpPr txBox="1"/>
          <p:nvPr/>
        </p:nvSpPr>
        <p:spPr>
          <a:xfrm>
            <a:off x="5704134" y="1469038"/>
            <a:ext cx="10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/>
            <a:r>
              <a:rPr lang="en-US" b="1">
                <a:solidFill>
                  <a:prstClr val="white"/>
                </a:solidFill>
                <a:latin typeface="Calibri"/>
              </a:rPr>
              <a:t>Practices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8E1019-5CA8-4CE9-B82B-356F93EA91E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6159236"/>
            <a:ext cx="12191999" cy="698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3999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265" y="1146266"/>
            <a:ext cx="4800600" cy="4800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265" y="1146266"/>
            <a:ext cx="4800600" cy="4800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265" y="1146266"/>
            <a:ext cx="4800600" cy="480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265" y="1146266"/>
            <a:ext cx="4800600" cy="4800600"/>
          </a:xfrm>
          <a:prstGeom prst="rect">
            <a:avLst/>
          </a:prstGeom>
        </p:spPr>
      </p:pic>
      <p:sp>
        <p:nvSpPr>
          <p:cNvPr id="6" name="Donut 5"/>
          <p:cNvSpPr/>
          <p:nvPr/>
        </p:nvSpPr>
        <p:spPr>
          <a:xfrm>
            <a:off x="3423100" y="752528"/>
            <a:ext cx="5586984" cy="5588076"/>
          </a:xfrm>
          <a:prstGeom prst="donut">
            <a:avLst>
              <a:gd name="adj" fmla="val 6512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r>
              <a:rPr lang="en-US" b="1">
                <a:solidFill>
                  <a:prstClr val="white"/>
                </a:solidFill>
                <a:latin typeface="Calibri"/>
              </a:rPr>
              <a:t>Policies</a:t>
            </a:r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E45B1-9BBF-4609-BDAD-13B2652507FE}"/>
              </a:ext>
            </a:extLst>
          </p:cNvPr>
          <p:cNvSpPr txBox="1"/>
          <p:nvPr/>
        </p:nvSpPr>
        <p:spPr>
          <a:xfrm>
            <a:off x="5704134" y="1469038"/>
            <a:ext cx="10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/>
            <a:r>
              <a:rPr lang="en-US" b="1">
                <a:solidFill>
                  <a:prstClr val="white"/>
                </a:solidFill>
                <a:latin typeface="Calibri"/>
              </a:rPr>
              <a:t>Practices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139A4D-2D20-454D-B687-D5FD1B9AAF5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6159236"/>
            <a:ext cx="12191999" cy="698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3566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B4933C-5AD7-4219-BD12-C0C55A5D1F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6159236"/>
            <a:ext cx="12191999" cy="698765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FB6578-6761-4E83-8118-7278CC4B0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265" y="1031887"/>
            <a:ext cx="4800600" cy="4800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D19642-1C01-4D3A-9B9A-6CD1895743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265" y="1031887"/>
            <a:ext cx="4800600" cy="4800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DF00F0-A950-48D2-8398-DC0104ED40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265" y="1031887"/>
            <a:ext cx="4800600" cy="4800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5B7164-DB09-4C1F-89F2-0B23D568C9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265" y="1031887"/>
            <a:ext cx="4800600" cy="4800600"/>
          </a:xfrm>
          <a:prstGeom prst="rect">
            <a:avLst/>
          </a:prstGeom>
        </p:spPr>
      </p:pic>
      <p:sp>
        <p:nvSpPr>
          <p:cNvPr id="14" name="Donut 5">
            <a:extLst>
              <a:ext uri="{FF2B5EF4-FFF2-40B4-BE49-F238E27FC236}">
                <a16:creationId xmlns:a16="http://schemas.microsoft.com/office/drawing/2014/main" id="{BB1BACDD-ABFA-41DB-9F70-E5A979517768}"/>
              </a:ext>
            </a:extLst>
          </p:cNvPr>
          <p:cNvSpPr/>
          <p:nvPr/>
        </p:nvSpPr>
        <p:spPr>
          <a:xfrm>
            <a:off x="3414827" y="645274"/>
            <a:ext cx="5586984" cy="5588076"/>
          </a:xfrm>
          <a:prstGeom prst="donut">
            <a:avLst>
              <a:gd name="adj" fmla="val 6512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r>
              <a:rPr lang="en-US" b="1">
                <a:solidFill>
                  <a:prstClr val="white"/>
                </a:solidFill>
                <a:latin typeface="Calibri"/>
              </a:rPr>
              <a:t>Policies</a:t>
            </a:r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Donut 6">
            <a:extLst>
              <a:ext uri="{FF2B5EF4-FFF2-40B4-BE49-F238E27FC236}">
                <a16:creationId xmlns:a16="http://schemas.microsoft.com/office/drawing/2014/main" id="{06CDEF02-8EAD-4607-B83E-37595DBA25DE}"/>
              </a:ext>
            </a:extLst>
          </p:cNvPr>
          <p:cNvSpPr/>
          <p:nvPr/>
        </p:nvSpPr>
        <p:spPr>
          <a:xfrm>
            <a:off x="2902763" y="135003"/>
            <a:ext cx="6611112" cy="6608618"/>
          </a:xfrm>
          <a:prstGeom prst="donut">
            <a:avLst>
              <a:gd name="adj" fmla="val 6512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r>
              <a:rPr lang="en-US" b="1">
                <a:solidFill>
                  <a:prstClr val="white"/>
                </a:solidFill>
                <a:latin typeface="Calibri"/>
              </a:rPr>
              <a:t>Politics</a:t>
            </a: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0AD19D-26FF-41A4-92B6-F64DF7AF3898}"/>
              </a:ext>
            </a:extLst>
          </p:cNvPr>
          <p:cNvSpPr txBox="1"/>
          <p:nvPr/>
        </p:nvSpPr>
        <p:spPr>
          <a:xfrm>
            <a:off x="5704134" y="1354658"/>
            <a:ext cx="10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/>
            <a:r>
              <a:rPr lang="en-US" b="1">
                <a:solidFill>
                  <a:prstClr val="white"/>
                </a:solidFill>
                <a:latin typeface="Calibri"/>
              </a:rPr>
              <a:t>Practices</a:t>
            </a:r>
          </a:p>
        </p:txBody>
      </p:sp>
    </p:spTree>
    <p:extLst>
      <p:ext uri="{BB962C8B-B14F-4D97-AF65-F5344CB8AC3E}">
        <p14:creationId xmlns:p14="http://schemas.microsoft.com/office/powerpoint/2010/main" val="1070772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B07C64-CD67-4784-99AF-442642248C96}"/>
              </a:ext>
            </a:extLst>
          </p:cNvPr>
          <p:cNvSpPr/>
          <p:nvPr/>
        </p:nvSpPr>
        <p:spPr>
          <a:xfrm>
            <a:off x="522035" y="268362"/>
            <a:ext cx="10936030" cy="58908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 sz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672BE2-7CE3-4B18-BF41-351F456EDA81}"/>
              </a:ext>
            </a:extLst>
          </p:cNvPr>
          <p:cNvSpPr/>
          <p:nvPr/>
        </p:nvSpPr>
        <p:spPr>
          <a:xfrm>
            <a:off x="522036" y="805118"/>
            <a:ext cx="10936030" cy="53541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 sz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BBAC69-5822-4281-A8BA-4FCEACF06859}"/>
              </a:ext>
            </a:extLst>
          </p:cNvPr>
          <p:cNvSpPr/>
          <p:nvPr/>
        </p:nvSpPr>
        <p:spPr>
          <a:xfrm>
            <a:off x="2749320" y="1156246"/>
            <a:ext cx="6707938" cy="4862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 sz="120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02EE81-30FE-4240-A9E2-182AE0FAF18C}"/>
              </a:ext>
            </a:extLst>
          </p:cNvPr>
          <p:cNvGrpSpPr/>
          <p:nvPr/>
        </p:nvGrpSpPr>
        <p:grpSpPr>
          <a:xfrm>
            <a:off x="522034" y="234441"/>
            <a:ext cx="11147928" cy="5784514"/>
            <a:chOff x="3437918" y="2374154"/>
            <a:chExt cx="11412163" cy="5921628"/>
          </a:xfrm>
        </p:grpSpPr>
        <p:sp>
          <p:nvSpPr>
            <p:cNvPr id="117" name="Rounded Rectangle 6">
              <a:extLst>
                <a:ext uri="{FF2B5EF4-FFF2-40B4-BE49-F238E27FC236}">
                  <a16:creationId xmlns:a16="http://schemas.microsoft.com/office/drawing/2014/main" id="{F2964F24-2866-4CA8-9268-5E85A289BB40}"/>
                </a:ext>
              </a:extLst>
            </p:cNvPr>
            <p:cNvSpPr/>
            <p:nvPr/>
          </p:nvSpPr>
          <p:spPr>
            <a:xfrm>
              <a:off x="10488317" y="7631933"/>
              <a:ext cx="2011680" cy="365760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 b="1">
                  <a:solidFill>
                    <a:prstClr val="black"/>
                  </a:solidFill>
                  <a:latin typeface="Calibri" panose="020F0502020204030204"/>
                </a:rPr>
                <a:t>Teacher Presence</a:t>
              </a:r>
            </a:p>
          </p:txBody>
        </p:sp>
        <p:sp>
          <p:nvSpPr>
            <p:cNvPr id="118" name="Rounded Rectangle 7">
              <a:extLst>
                <a:ext uri="{FF2B5EF4-FFF2-40B4-BE49-F238E27FC236}">
                  <a16:creationId xmlns:a16="http://schemas.microsoft.com/office/drawing/2014/main" id="{7E0B4386-0326-4772-B5C3-FE1CBE54C34B}"/>
                </a:ext>
              </a:extLst>
            </p:cNvPr>
            <p:cNvSpPr/>
            <p:nvPr/>
          </p:nvSpPr>
          <p:spPr>
            <a:xfrm>
              <a:off x="10462848" y="5993806"/>
              <a:ext cx="2008512" cy="380346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 b="1">
                  <a:solidFill>
                    <a:prstClr val="black"/>
                  </a:solidFill>
                  <a:latin typeface="Calibri" panose="020F0502020204030204"/>
                </a:rPr>
                <a:t>Content Knowledge</a:t>
              </a:r>
            </a:p>
          </p:txBody>
        </p:sp>
        <p:sp>
          <p:nvSpPr>
            <p:cNvPr id="119" name="Rounded Rectangle 8">
              <a:extLst>
                <a:ext uri="{FF2B5EF4-FFF2-40B4-BE49-F238E27FC236}">
                  <a16:creationId xmlns:a16="http://schemas.microsoft.com/office/drawing/2014/main" id="{45503532-2916-48FF-8E20-F568D0DEB2FB}"/>
                </a:ext>
              </a:extLst>
            </p:cNvPr>
            <p:cNvSpPr/>
            <p:nvPr/>
          </p:nvSpPr>
          <p:spPr>
            <a:xfrm>
              <a:off x="10452830" y="6494044"/>
              <a:ext cx="2009438" cy="366237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 b="1">
                  <a:solidFill>
                    <a:prstClr val="black"/>
                  </a:solidFill>
                  <a:latin typeface="Calibri" panose="020F0502020204030204"/>
                </a:rPr>
                <a:t>Pedagogical Skills</a:t>
              </a:r>
            </a:p>
          </p:txBody>
        </p:sp>
        <p:sp>
          <p:nvSpPr>
            <p:cNvPr id="120" name="Rounded Rectangle 9">
              <a:extLst>
                <a:ext uri="{FF2B5EF4-FFF2-40B4-BE49-F238E27FC236}">
                  <a16:creationId xmlns:a16="http://schemas.microsoft.com/office/drawing/2014/main" id="{70ADC8CD-C585-48B9-8E58-67774A14E2C7}"/>
                </a:ext>
              </a:extLst>
            </p:cNvPr>
            <p:cNvSpPr/>
            <p:nvPr/>
          </p:nvSpPr>
          <p:spPr>
            <a:xfrm>
              <a:off x="5900988" y="3739132"/>
              <a:ext cx="2011680" cy="365760"/>
            </a:xfrm>
            <a:prstGeom prst="roundRect">
              <a:avLst/>
            </a:prstGeom>
            <a:solidFill>
              <a:srgbClr val="2BF0F5"/>
            </a:solidFill>
            <a:ln>
              <a:solidFill>
                <a:srgbClr val="2BF0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 b="1">
                  <a:solidFill>
                    <a:prstClr val="black"/>
                  </a:solidFill>
                  <a:latin typeface="Calibri" panose="020F0502020204030204"/>
                </a:rPr>
                <a:t>Basic Inputs</a:t>
              </a:r>
            </a:p>
          </p:txBody>
        </p:sp>
        <p:sp>
          <p:nvSpPr>
            <p:cNvPr id="121" name="Rounded Rectangle 10">
              <a:extLst>
                <a:ext uri="{FF2B5EF4-FFF2-40B4-BE49-F238E27FC236}">
                  <a16:creationId xmlns:a16="http://schemas.microsoft.com/office/drawing/2014/main" id="{958CD1C0-3189-4BC4-A82A-C94D74FF8BE3}"/>
                </a:ext>
              </a:extLst>
            </p:cNvPr>
            <p:cNvSpPr/>
            <p:nvPr/>
          </p:nvSpPr>
          <p:spPr>
            <a:xfrm>
              <a:off x="5900988" y="4252770"/>
              <a:ext cx="2011680" cy="365760"/>
            </a:xfrm>
            <a:prstGeom prst="roundRect">
              <a:avLst/>
            </a:prstGeom>
            <a:solidFill>
              <a:srgbClr val="2BF0F5"/>
            </a:solidFill>
            <a:ln>
              <a:solidFill>
                <a:srgbClr val="2BF0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 b="1">
                  <a:solidFill>
                    <a:prstClr val="black"/>
                  </a:solidFill>
                  <a:latin typeface="Calibri" panose="020F0502020204030204"/>
                </a:rPr>
                <a:t>Basic Infrastructure</a:t>
              </a:r>
            </a:p>
          </p:txBody>
        </p:sp>
        <p:sp>
          <p:nvSpPr>
            <p:cNvPr id="122" name="Rounded Rectangle 14">
              <a:extLst>
                <a:ext uri="{FF2B5EF4-FFF2-40B4-BE49-F238E27FC236}">
                  <a16:creationId xmlns:a16="http://schemas.microsoft.com/office/drawing/2014/main" id="{E8AB942E-0F70-4A59-B749-1732F06C72E7}"/>
                </a:ext>
              </a:extLst>
            </p:cNvPr>
            <p:cNvSpPr/>
            <p:nvPr/>
          </p:nvSpPr>
          <p:spPr>
            <a:xfrm>
              <a:off x="12753022" y="7385598"/>
              <a:ext cx="1828800" cy="36576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 b="1">
                  <a:solidFill>
                    <a:prstClr val="white"/>
                  </a:solidFill>
                  <a:latin typeface="Calibri" panose="020F0502020204030204"/>
                </a:rPr>
                <a:t>Monitoring &amp; Accountability</a:t>
              </a:r>
            </a:p>
          </p:txBody>
        </p:sp>
        <p:sp>
          <p:nvSpPr>
            <p:cNvPr id="123" name="Rounded Rectangle 15">
              <a:extLst>
                <a:ext uri="{FF2B5EF4-FFF2-40B4-BE49-F238E27FC236}">
                  <a16:creationId xmlns:a16="http://schemas.microsoft.com/office/drawing/2014/main" id="{AFEE89B5-3C45-4BA9-9613-1985B4BBC102}"/>
                </a:ext>
              </a:extLst>
            </p:cNvPr>
            <p:cNvSpPr/>
            <p:nvPr/>
          </p:nvSpPr>
          <p:spPr>
            <a:xfrm>
              <a:off x="12753022" y="7814813"/>
              <a:ext cx="1828800" cy="36576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 b="1">
                  <a:solidFill>
                    <a:prstClr val="white"/>
                  </a:solidFill>
                  <a:latin typeface="Calibri" panose="020F0502020204030204"/>
                </a:rPr>
                <a:t>Intrinsic Motivation</a:t>
              </a:r>
            </a:p>
          </p:txBody>
        </p:sp>
        <p:sp>
          <p:nvSpPr>
            <p:cNvPr id="124" name="Rounded Rectangle 16">
              <a:extLst>
                <a:ext uri="{FF2B5EF4-FFF2-40B4-BE49-F238E27FC236}">
                  <a16:creationId xmlns:a16="http://schemas.microsoft.com/office/drawing/2014/main" id="{0512D7A8-3570-4BB0-A579-AA7B1ABBDDFF}"/>
                </a:ext>
              </a:extLst>
            </p:cNvPr>
            <p:cNvSpPr/>
            <p:nvPr/>
          </p:nvSpPr>
          <p:spPr>
            <a:xfrm>
              <a:off x="12725969" y="5643351"/>
              <a:ext cx="1828800" cy="36576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 b="1">
                  <a:solidFill>
                    <a:prstClr val="white"/>
                  </a:solidFill>
                  <a:latin typeface="Calibri" panose="020F0502020204030204"/>
                </a:rPr>
                <a:t>Attraction</a:t>
              </a:r>
            </a:p>
          </p:txBody>
        </p:sp>
        <p:sp>
          <p:nvSpPr>
            <p:cNvPr id="125" name="Rounded Rectangle 17">
              <a:extLst>
                <a:ext uri="{FF2B5EF4-FFF2-40B4-BE49-F238E27FC236}">
                  <a16:creationId xmlns:a16="http://schemas.microsoft.com/office/drawing/2014/main" id="{9D99880A-E4D4-489C-BB24-579D8097009B}"/>
                </a:ext>
              </a:extLst>
            </p:cNvPr>
            <p:cNvSpPr/>
            <p:nvPr/>
          </p:nvSpPr>
          <p:spPr>
            <a:xfrm>
              <a:off x="12725969" y="6072721"/>
              <a:ext cx="1828800" cy="36576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 b="1">
                  <a:solidFill>
                    <a:prstClr val="white"/>
                  </a:solidFill>
                  <a:latin typeface="Calibri" panose="020F0502020204030204"/>
                </a:rPr>
                <a:t>Selection &amp; Deployment</a:t>
              </a:r>
            </a:p>
          </p:txBody>
        </p:sp>
        <p:sp>
          <p:nvSpPr>
            <p:cNvPr id="126" name="Rounded Rectangle 18">
              <a:extLst>
                <a:ext uri="{FF2B5EF4-FFF2-40B4-BE49-F238E27FC236}">
                  <a16:creationId xmlns:a16="http://schemas.microsoft.com/office/drawing/2014/main" id="{050DA74D-D730-4ED5-A510-419A3EC44CA8}"/>
                </a:ext>
              </a:extLst>
            </p:cNvPr>
            <p:cNvSpPr/>
            <p:nvPr/>
          </p:nvSpPr>
          <p:spPr>
            <a:xfrm>
              <a:off x="12725969" y="6502091"/>
              <a:ext cx="1828800" cy="36576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 b="1">
                  <a:solidFill>
                    <a:prstClr val="white"/>
                  </a:solidFill>
                  <a:latin typeface="Calibri" panose="020F0502020204030204"/>
                </a:rPr>
                <a:t>Support</a:t>
              </a:r>
            </a:p>
          </p:txBody>
        </p:sp>
        <p:sp>
          <p:nvSpPr>
            <p:cNvPr id="127" name="Rounded Rectangle 19">
              <a:extLst>
                <a:ext uri="{FF2B5EF4-FFF2-40B4-BE49-F238E27FC236}">
                  <a16:creationId xmlns:a16="http://schemas.microsoft.com/office/drawing/2014/main" id="{D7E32078-F26E-4C83-8B09-F1A0CA5A1089}"/>
                </a:ext>
              </a:extLst>
            </p:cNvPr>
            <p:cNvSpPr/>
            <p:nvPr/>
          </p:nvSpPr>
          <p:spPr>
            <a:xfrm>
              <a:off x="12725969" y="6931461"/>
              <a:ext cx="1828800" cy="36576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 b="1">
                  <a:solidFill>
                    <a:prstClr val="white"/>
                  </a:solidFill>
                  <a:latin typeface="Calibri" panose="020F0502020204030204"/>
                </a:rPr>
                <a:t>Evaluation</a:t>
              </a:r>
            </a:p>
          </p:txBody>
        </p:sp>
        <p:sp>
          <p:nvSpPr>
            <p:cNvPr id="128" name="Rounded Rectangle 29">
              <a:extLst>
                <a:ext uri="{FF2B5EF4-FFF2-40B4-BE49-F238E27FC236}">
                  <a16:creationId xmlns:a16="http://schemas.microsoft.com/office/drawing/2014/main" id="{0BD6997E-4FEB-4477-8A6C-A497E5DEFBDA}"/>
                </a:ext>
              </a:extLst>
            </p:cNvPr>
            <p:cNvSpPr/>
            <p:nvPr/>
          </p:nvSpPr>
          <p:spPr>
            <a:xfrm>
              <a:off x="10351697" y="5652468"/>
              <a:ext cx="2194560" cy="1419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endParaRPr lang="en-US" sz="133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5A906CE-789A-46A2-B4DB-9866C1AAB884}"/>
                </a:ext>
              </a:extLst>
            </p:cNvPr>
            <p:cNvCxnSpPr>
              <a:cxnSpLocks/>
              <a:stCxn id="117" idx="3"/>
              <a:endCxn id="122" idx="1"/>
            </p:cNvCxnSpPr>
            <p:nvPr/>
          </p:nvCxnSpPr>
          <p:spPr>
            <a:xfrm flipV="1">
              <a:off x="12499997" y="7568478"/>
              <a:ext cx="253025" cy="246335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48102A6-BEFB-45C0-9D00-EE30A56E6A1E}"/>
                </a:ext>
              </a:extLst>
            </p:cNvPr>
            <p:cNvCxnSpPr>
              <a:cxnSpLocks/>
              <a:stCxn id="117" idx="3"/>
              <a:endCxn id="123" idx="1"/>
            </p:cNvCxnSpPr>
            <p:nvPr/>
          </p:nvCxnSpPr>
          <p:spPr>
            <a:xfrm>
              <a:off x="12499997" y="7814813"/>
              <a:ext cx="253025" cy="18288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0F47AC1-2DCD-47E5-8447-3E6CE21AFFF4}"/>
                </a:ext>
              </a:extLst>
            </p:cNvPr>
            <p:cNvCxnSpPr>
              <a:cxnSpLocks/>
              <a:stCxn id="128" idx="3"/>
              <a:endCxn id="124" idx="1"/>
            </p:cNvCxnSpPr>
            <p:nvPr/>
          </p:nvCxnSpPr>
          <p:spPr>
            <a:xfrm flipV="1">
              <a:off x="12546257" y="5826231"/>
              <a:ext cx="179712" cy="535931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AA2FB40-5FF5-45F7-93B5-0CB3B791F45E}"/>
                </a:ext>
              </a:extLst>
            </p:cNvPr>
            <p:cNvCxnSpPr>
              <a:cxnSpLocks/>
              <a:stCxn id="128" idx="3"/>
              <a:endCxn id="125" idx="1"/>
            </p:cNvCxnSpPr>
            <p:nvPr/>
          </p:nvCxnSpPr>
          <p:spPr>
            <a:xfrm flipV="1">
              <a:off x="12546257" y="6255601"/>
              <a:ext cx="179712" cy="106561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BCFBE35-E2C2-4806-B607-143189C56D36}"/>
                </a:ext>
              </a:extLst>
            </p:cNvPr>
            <p:cNvCxnSpPr>
              <a:cxnSpLocks/>
              <a:stCxn id="128" idx="3"/>
              <a:endCxn id="126" idx="1"/>
            </p:cNvCxnSpPr>
            <p:nvPr/>
          </p:nvCxnSpPr>
          <p:spPr>
            <a:xfrm>
              <a:off x="12546257" y="6362162"/>
              <a:ext cx="179712" cy="322809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664BAB0-13CA-49BF-B5B5-1C3EE13A6D70}"/>
                </a:ext>
              </a:extLst>
            </p:cNvPr>
            <p:cNvCxnSpPr>
              <a:cxnSpLocks/>
              <a:stCxn id="128" idx="3"/>
              <a:endCxn id="127" idx="1"/>
            </p:cNvCxnSpPr>
            <p:nvPr/>
          </p:nvCxnSpPr>
          <p:spPr>
            <a:xfrm>
              <a:off x="12546257" y="6362162"/>
              <a:ext cx="179712" cy="752179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6CE36E0-E40E-4981-BC4D-C7A8338BAD8A}"/>
                </a:ext>
              </a:extLst>
            </p:cNvPr>
            <p:cNvSpPr txBox="1"/>
            <p:nvPr/>
          </p:nvSpPr>
          <p:spPr>
            <a:xfrm>
              <a:off x="10941959" y="5681459"/>
              <a:ext cx="1066978" cy="26262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defTabSz="609660">
                <a:defRPr/>
              </a:pPr>
              <a:r>
                <a:rPr lang="en-US" sz="1067" b="1">
                  <a:solidFill>
                    <a:prstClr val="black"/>
                  </a:solidFill>
                  <a:latin typeface="Calibri" panose="020F0502020204030204"/>
                </a:rPr>
                <a:t>Teachers’ Skills</a:t>
              </a:r>
            </a:p>
          </p:txBody>
        </p:sp>
        <p:sp>
          <p:nvSpPr>
            <p:cNvPr id="136" name="Rounded Rectangle 65">
              <a:extLst>
                <a:ext uri="{FF2B5EF4-FFF2-40B4-BE49-F238E27FC236}">
                  <a16:creationId xmlns:a16="http://schemas.microsoft.com/office/drawing/2014/main" id="{3C5AF34C-60A7-4C04-B001-BFF0D28A0E39}"/>
                </a:ext>
              </a:extLst>
            </p:cNvPr>
            <p:cNvSpPr/>
            <p:nvPr/>
          </p:nvSpPr>
          <p:spPr>
            <a:xfrm>
              <a:off x="3634747" y="3723304"/>
              <a:ext cx="1828800" cy="36576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 b="1">
                  <a:solidFill>
                    <a:prstClr val="white"/>
                  </a:solidFill>
                  <a:latin typeface="Calibri" panose="020F0502020204030204"/>
                </a:rPr>
                <a:t>Standards</a:t>
              </a:r>
            </a:p>
          </p:txBody>
        </p:sp>
        <p:sp>
          <p:nvSpPr>
            <p:cNvPr id="137" name="Rounded Rectangle 66">
              <a:extLst>
                <a:ext uri="{FF2B5EF4-FFF2-40B4-BE49-F238E27FC236}">
                  <a16:creationId xmlns:a16="http://schemas.microsoft.com/office/drawing/2014/main" id="{A61061ED-C09D-4AE1-A0AD-D105C78D0EAF}"/>
                </a:ext>
              </a:extLst>
            </p:cNvPr>
            <p:cNvSpPr/>
            <p:nvPr/>
          </p:nvSpPr>
          <p:spPr>
            <a:xfrm>
              <a:off x="3634747" y="4257091"/>
              <a:ext cx="1828800" cy="36576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 b="1">
                  <a:solidFill>
                    <a:prstClr val="white"/>
                  </a:solidFill>
                  <a:latin typeface="Calibri" panose="020F0502020204030204"/>
                </a:rPr>
                <a:t>Monitoring</a:t>
              </a:r>
            </a:p>
          </p:txBody>
        </p:sp>
        <p:sp>
          <p:nvSpPr>
            <p:cNvPr id="138" name="Rounded Rectangle 69">
              <a:extLst>
                <a:ext uri="{FF2B5EF4-FFF2-40B4-BE49-F238E27FC236}">
                  <a16:creationId xmlns:a16="http://schemas.microsoft.com/office/drawing/2014/main" id="{7572BD33-19F9-48DF-B1A9-419D3B6FA58F}"/>
                </a:ext>
              </a:extLst>
            </p:cNvPr>
            <p:cNvSpPr/>
            <p:nvPr/>
          </p:nvSpPr>
          <p:spPr>
            <a:xfrm>
              <a:off x="5792352" y="3587352"/>
              <a:ext cx="2194560" cy="112615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endParaRPr lang="en-US" sz="133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BEDB573-DD95-475E-BEEB-35CC81BCCA79}"/>
                </a:ext>
              </a:extLst>
            </p:cNvPr>
            <p:cNvCxnSpPr>
              <a:cxnSpLocks/>
              <a:stCxn id="138" idx="1"/>
              <a:endCxn id="136" idx="3"/>
            </p:cNvCxnSpPr>
            <p:nvPr/>
          </p:nvCxnSpPr>
          <p:spPr>
            <a:xfrm flipH="1" flipV="1">
              <a:off x="5463547" y="3906184"/>
              <a:ext cx="328804" cy="244245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41EC415-8B4B-4165-8941-CF7F09294923}"/>
                </a:ext>
              </a:extLst>
            </p:cNvPr>
            <p:cNvCxnSpPr>
              <a:cxnSpLocks/>
              <a:stCxn id="138" idx="1"/>
              <a:endCxn id="137" idx="3"/>
            </p:cNvCxnSpPr>
            <p:nvPr/>
          </p:nvCxnSpPr>
          <p:spPr>
            <a:xfrm flipH="1">
              <a:off x="5463547" y="4150430"/>
              <a:ext cx="328804" cy="289542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ounded Rectangle 71">
              <a:extLst>
                <a:ext uri="{FF2B5EF4-FFF2-40B4-BE49-F238E27FC236}">
                  <a16:creationId xmlns:a16="http://schemas.microsoft.com/office/drawing/2014/main" id="{EE1B557C-D830-430F-8283-465C5EF9CFF2}"/>
                </a:ext>
              </a:extLst>
            </p:cNvPr>
            <p:cNvSpPr/>
            <p:nvPr/>
          </p:nvSpPr>
          <p:spPr>
            <a:xfrm>
              <a:off x="5878034" y="5949415"/>
              <a:ext cx="2011680" cy="36576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 b="1">
                  <a:solidFill>
                    <a:prstClr val="black"/>
                  </a:solidFill>
                  <a:latin typeface="Calibri" panose="020F0502020204030204"/>
                </a:rPr>
                <a:t>Operational Management</a:t>
              </a:r>
            </a:p>
          </p:txBody>
        </p:sp>
        <p:sp>
          <p:nvSpPr>
            <p:cNvPr id="142" name="Rounded Rectangle 72">
              <a:extLst>
                <a:ext uri="{FF2B5EF4-FFF2-40B4-BE49-F238E27FC236}">
                  <a16:creationId xmlns:a16="http://schemas.microsoft.com/office/drawing/2014/main" id="{6FB59B9B-57A1-410E-9642-8ACE99516386}"/>
                </a:ext>
              </a:extLst>
            </p:cNvPr>
            <p:cNvSpPr/>
            <p:nvPr/>
          </p:nvSpPr>
          <p:spPr>
            <a:xfrm>
              <a:off x="5876021" y="6381470"/>
              <a:ext cx="2011680" cy="36576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 b="1">
                  <a:solidFill>
                    <a:prstClr val="black"/>
                  </a:solidFill>
                  <a:latin typeface="Calibri" panose="020F0502020204030204"/>
                </a:rPr>
                <a:t>Instructional Leadership</a:t>
              </a:r>
            </a:p>
          </p:txBody>
        </p:sp>
        <p:sp>
          <p:nvSpPr>
            <p:cNvPr id="143" name="Rounded Rectangle 73">
              <a:extLst>
                <a:ext uri="{FF2B5EF4-FFF2-40B4-BE49-F238E27FC236}">
                  <a16:creationId xmlns:a16="http://schemas.microsoft.com/office/drawing/2014/main" id="{4A980872-2727-4F5D-B65E-C814AAA8AEB3}"/>
                </a:ext>
              </a:extLst>
            </p:cNvPr>
            <p:cNvSpPr/>
            <p:nvPr/>
          </p:nvSpPr>
          <p:spPr>
            <a:xfrm>
              <a:off x="5784795" y="5599637"/>
              <a:ext cx="2194560" cy="128016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endParaRPr lang="en-US" sz="133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A5E3698-219C-420F-A423-AB1506F72D7F}"/>
                </a:ext>
              </a:extLst>
            </p:cNvPr>
            <p:cNvSpPr txBox="1"/>
            <p:nvPr/>
          </p:nvSpPr>
          <p:spPr>
            <a:xfrm>
              <a:off x="6120185" y="5620638"/>
              <a:ext cx="1470663" cy="26262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defTabSz="609660">
                <a:defRPr/>
              </a:pPr>
              <a:r>
                <a:rPr lang="en-US" sz="1067" b="1">
                  <a:solidFill>
                    <a:prstClr val="black"/>
                  </a:solidFill>
                  <a:latin typeface="Calibri" panose="020F0502020204030204"/>
                </a:rPr>
                <a:t>Core School Functions</a:t>
              </a:r>
            </a:p>
          </p:txBody>
        </p:sp>
        <p:sp>
          <p:nvSpPr>
            <p:cNvPr id="145" name="Rounded Rectangle 76">
              <a:extLst>
                <a:ext uri="{FF2B5EF4-FFF2-40B4-BE49-F238E27FC236}">
                  <a16:creationId xmlns:a16="http://schemas.microsoft.com/office/drawing/2014/main" id="{FA38479D-C1C6-408F-ACB8-BEF8415F38B5}"/>
                </a:ext>
              </a:extLst>
            </p:cNvPr>
            <p:cNvSpPr/>
            <p:nvPr/>
          </p:nvSpPr>
          <p:spPr>
            <a:xfrm>
              <a:off x="5876021" y="7247468"/>
              <a:ext cx="2011680" cy="36576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 b="1">
                  <a:solidFill>
                    <a:prstClr val="black"/>
                  </a:solidFill>
                  <a:latin typeface="Calibri" panose="020F0502020204030204"/>
                </a:rPr>
                <a:t>School Knowledge</a:t>
              </a:r>
            </a:p>
          </p:txBody>
        </p:sp>
        <p:sp>
          <p:nvSpPr>
            <p:cNvPr id="146" name="Rounded Rectangle 78">
              <a:extLst>
                <a:ext uri="{FF2B5EF4-FFF2-40B4-BE49-F238E27FC236}">
                  <a16:creationId xmlns:a16="http://schemas.microsoft.com/office/drawing/2014/main" id="{D3FD6D7D-F705-40BC-AC4D-DC322349400C}"/>
                </a:ext>
              </a:extLst>
            </p:cNvPr>
            <p:cNvSpPr/>
            <p:nvPr/>
          </p:nvSpPr>
          <p:spPr>
            <a:xfrm>
              <a:off x="5876021" y="7732813"/>
              <a:ext cx="2011680" cy="36576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 b="1">
                  <a:solidFill>
                    <a:prstClr val="black"/>
                  </a:solidFill>
                  <a:latin typeface="Calibri" panose="020F0502020204030204"/>
                </a:rPr>
                <a:t>Management Practices</a:t>
              </a:r>
            </a:p>
          </p:txBody>
        </p:sp>
        <p:sp>
          <p:nvSpPr>
            <p:cNvPr id="147" name="Rounded Rectangle 79">
              <a:extLst>
                <a:ext uri="{FF2B5EF4-FFF2-40B4-BE49-F238E27FC236}">
                  <a16:creationId xmlns:a16="http://schemas.microsoft.com/office/drawing/2014/main" id="{24883AE3-4908-495F-BF88-89BAB5CE43F1}"/>
                </a:ext>
              </a:extLst>
            </p:cNvPr>
            <p:cNvSpPr/>
            <p:nvPr/>
          </p:nvSpPr>
          <p:spPr>
            <a:xfrm>
              <a:off x="5776444" y="6946092"/>
              <a:ext cx="2194560" cy="128016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endParaRPr lang="en-US" sz="133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5508134-DF66-4FB7-8884-9346EA4B70FB}"/>
                </a:ext>
              </a:extLst>
            </p:cNvPr>
            <p:cNvSpPr txBox="1"/>
            <p:nvPr/>
          </p:nvSpPr>
          <p:spPr>
            <a:xfrm>
              <a:off x="6237378" y="6942815"/>
              <a:ext cx="1172001" cy="26262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defTabSz="609660">
                <a:defRPr/>
              </a:pPr>
              <a:r>
                <a:rPr lang="en-US" sz="1067" b="1">
                  <a:solidFill>
                    <a:prstClr val="black"/>
                  </a:solidFill>
                  <a:latin typeface="Calibri" panose="020F0502020204030204"/>
                </a:rPr>
                <a:t>Managerial Skills</a:t>
              </a:r>
            </a:p>
          </p:txBody>
        </p:sp>
        <p:sp>
          <p:nvSpPr>
            <p:cNvPr id="149" name="Rounded Rectangle 86">
              <a:extLst>
                <a:ext uri="{FF2B5EF4-FFF2-40B4-BE49-F238E27FC236}">
                  <a16:creationId xmlns:a16="http://schemas.microsoft.com/office/drawing/2014/main" id="{E9A61AA5-F14D-4D96-AFA0-BB523F688687}"/>
                </a:ext>
              </a:extLst>
            </p:cNvPr>
            <p:cNvSpPr/>
            <p:nvPr/>
          </p:nvSpPr>
          <p:spPr>
            <a:xfrm>
              <a:off x="10461265" y="3727482"/>
              <a:ext cx="2011680" cy="36576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 b="1">
                  <a:solidFill>
                    <a:prstClr val="black"/>
                  </a:solidFill>
                  <a:latin typeface="Calibri" panose="020F0502020204030204"/>
                </a:rPr>
                <a:t>Readiness for Learning</a:t>
              </a:r>
            </a:p>
          </p:txBody>
        </p:sp>
        <p:sp>
          <p:nvSpPr>
            <p:cNvPr id="150" name="Rounded Rectangle 90">
              <a:extLst>
                <a:ext uri="{FF2B5EF4-FFF2-40B4-BE49-F238E27FC236}">
                  <a16:creationId xmlns:a16="http://schemas.microsoft.com/office/drawing/2014/main" id="{6CA98671-0035-4038-B242-F619BEBA27B8}"/>
                </a:ext>
              </a:extLst>
            </p:cNvPr>
            <p:cNvSpPr/>
            <p:nvPr/>
          </p:nvSpPr>
          <p:spPr>
            <a:xfrm>
              <a:off x="12729214" y="3242518"/>
              <a:ext cx="1828800" cy="36576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 b="1">
                  <a:solidFill>
                    <a:prstClr val="white"/>
                  </a:solidFill>
                  <a:latin typeface="Calibri" panose="020F0502020204030204"/>
                </a:rPr>
                <a:t>Nutrition Programs</a:t>
              </a:r>
            </a:p>
          </p:txBody>
        </p:sp>
        <p:sp>
          <p:nvSpPr>
            <p:cNvPr id="151" name="Rounded Rectangle 91">
              <a:extLst>
                <a:ext uri="{FF2B5EF4-FFF2-40B4-BE49-F238E27FC236}">
                  <a16:creationId xmlns:a16="http://schemas.microsoft.com/office/drawing/2014/main" id="{24290C89-95A6-4385-8B8A-CD3BE866BEC3}"/>
                </a:ext>
              </a:extLst>
            </p:cNvPr>
            <p:cNvSpPr/>
            <p:nvPr/>
          </p:nvSpPr>
          <p:spPr>
            <a:xfrm>
              <a:off x="12729214" y="3671888"/>
              <a:ext cx="1828800" cy="36576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 b="1">
                  <a:solidFill>
                    <a:prstClr val="white"/>
                  </a:solidFill>
                  <a:latin typeface="Calibri" panose="020F0502020204030204"/>
                </a:rPr>
                <a:t>Health Programs</a:t>
              </a:r>
            </a:p>
          </p:txBody>
        </p:sp>
        <p:sp>
          <p:nvSpPr>
            <p:cNvPr id="152" name="Rounded Rectangle 92">
              <a:extLst>
                <a:ext uri="{FF2B5EF4-FFF2-40B4-BE49-F238E27FC236}">
                  <a16:creationId xmlns:a16="http://schemas.microsoft.com/office/drawing/2014/main" id="{11BA1130-EB86-4B80-A871-9567E047AA9D}"/>
                </a:ext>
              </a:extLst>
            </p:cNvPr>
            <p:cNvSpPr/>
            <p:nvPr/>
          </p:nvSpPr>
          <p:spPr>
            <a:xfrm>
              <a:off x="12729214" y="4101258"/>
              <a:ext cx="1828800" cy="36576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 b="1">
                  <a:solidFill>
                    <a:prstClr val="white"/>
                  </a:solidFill>
                  <a:latin typeface="Calibri" panose="020F0502020204030204"/>
                </a:rPr>
                <a:t>Early Childhood Education</a:t>
              </a:r>
            </a:p>
          </p:txBody>
        </p:sp>
        <p:sp>
          <p:nvSpPr>
            <p:cNvPr id="153" name="Rounded Rectangle 93">
              <a:extLst>
                <a:ext uri="{FF2B5EF4-FFF2-40B4-BE49-F238E27FC236}">
                  <a16:creationId xmlns:a16="http://schemas.microsoft.com/office/drawing/2014/main" id="{632E84AD-2A81-4DA0-8F77-B068815E055D}"/>
                </a:ext>
              </a:extLst>
            </p:cNvPr>
            <p:cNvSpPr/>
            <p:nvPr/>
          </p:nvSpPr>
          <p:spPr>
            <a:xfrm>
              <a:off x="12729214" y="4530628"/>
              <a:ext cx="1828800" cy="36576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 b="1">
                  <a:solidFill>
                    <a:prstClr val="white"/>
                  </a:solidFill>
                  <a:latin typeface="Calibri" panose="020F0502020204030204"/>
                </a:rPr>
                <a:t>Caregiver Skills Capacity</a:t>
              </a:r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0AE1729-E398-4833-96BD-FF0177533CFB}"/>
                </a:ext>
              </a:extLst>
            </p:cNvPr>
            <p:cNvCxnSpPr>
              <a:cxnSpLocks/>
              <a:endCxn id="150" idx="1"/>
            </p:cNvCxnSpPr>
            <p:nvPr/>
          </p:nvCxnSpPr>
          <p:spPr>
            <a:xfrm flipV="1">
              <a:off x="12564388" y="3425398"/>
              <a:ext cx="164826" cy="731516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CFECF5A-6A63-4A59-AC7D-48BD8BAC25C0}"/>
                </a:ext>
              </a:extLst>
            </p:cNvPr>
            <p:cNvCxnSpPr>
              <a:cxnSpLocks/>
              <a:endCxn id="151" idx="1"/>
            </p:cNvCxnSpPr>
            <p:nvPr/>
          </p:nvCxnSpPr>
          <p:spPr>
            <a:xfrm flipV="1">
              <a:off x="12564388" y="3854769"/>
              <a:ext cx="164826" cy="302146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A4AE75D-E5DB-4F58-87B7-6E536CF5BBE4}"/>
                </a:ext>
              </a:extLst>
            </p:cNvPr>
            <p:cNvCxnSpPr>
              <a:cxnSpLocks/>
              <a:endCxn id="153" idx="1"/>
            </p:cNvCxnSpPr>
            <p:nvPr/>
          </p:nvCxnSpPr>
          <p:spPr>
            <a:xfrm>
              <a:off x="12564388" y="4156914"/>
              <a:ext cx="164826" cy="556594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75A843E-E4A1-4B01-A7D6-115B6B6A22EB}"/>
                </a:ext>
              </a:extLst>
            </p:cNvPr>
            <p:cNvCxnSpPr>
              <a:cxnSpLocks/>
              <a:endCxn id="152" idx="1"/>
            </p:cNvCxnSpPr>
            <p:nvPr/>
          </p:nvCxnSpPr>
          <p:spPr>
            <a:xfrm>
              <a:off x="12564388" y="4156914"/>
              <a:ext cx="164826" cy="127224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ounded Rectangle 112">
              <a:extLst>
                <a:ext uri="{FF2B5EF4-FFF2-40B4-BE49-F238E27FC236}">
                  <a16:creationId xmlns:a16="http://schemas.microsoft.com/office/drawing/2014/main" id="{009A3D4D-59EE-497E-A7C2-D4F23A19D1AE}"/>
                </a:ext>
              </a:extLst>
            </p:cNvPr>
            <p:cNvSpPr/>
            <p:nvPr/>
          </p:nvSpPr>
          <p:spPr>
            <a:xfrm>
              <a:off x="3587613" y="6052386"/>
              <a:ext cx="1828800" cy="36576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 b="1">
                  <a:solidFill>
                    <a:prstClr val="white"/>
                  </a:solidFill>
                  <a:latin typeface="Calibri" panose="020F0502020204030204"/>
                </a:rPr>
                <a:t>Clarity of Functions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24ADD91-7F12-4333-B469-FEC8D8C724BA}"/>
                </a:ext>
              </a:extLst>
            </p:cNvPr>
            <p:cNvCxnSpPr>
              <a:cxnSpLocks/>
              <a:stCxn id="143" idx="1"/>
              <a:endCxn id="158" idx="3"/>
            </p:cNvCxnSpPr>
            <p:nvPr/>
          </p:nvCxnSpPr>
          <p:spPr>
            <a:xfrm flipH="1" flipV="1">
              <a:off x="5416413" y="6235266"/>
              <a:ext cx="368382" cy="4451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ounded Rectangle 124">
              <a:extLst>
                <a:ext uri="{FF2B5EF4-FFF2-40B4-BE49-F238E27FC236}">
                  <a16:creationId xmlns:a16="http://schemas.microsoft.com/office/drawing/2014/main" id="{022801A7-B4B5-47C1-85A4-DFDF26595A06}"/>
                </a:ext>
              </a:extLst>
            </p:cNvPr>
            <p:cNvSpPr/>
            <p:nvPr/>
          </p:nvSpPr>
          <p:spPr>
            <a:xfrm>
              <a:off x="3595304" y="6969218"/>
              <a:ext cx="1828800" cy="36576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 b="1">
                  <a:solidFill>
                    <a:prstClr val="white"/>
                  </a:solidFill>
                  <a:latin typeface="Calibri" panose="020F0502020204030204"/>
                </a:rPr>
                <a:t>Selection &amp; Deployment</a:t>
              </a:r>
            </a:p>
          </p:txBody>
        </p:sp>
        <p:sp>
          <p:nvSpPr>
            <p:cNvPr id="161" name="Rounded Rectangle 125">
              <a:extLst>
                <a:ext uri="{FF2B5EF4-FFF2-40B4-BE49-F238E27FC236}">
                  <a16:creationId xmlns:a16="http://schemas.microsoft.com/office/drawing/2014/main" id="{051C7902-63D8-4AB3-9A74-EA077A9173CF}"/>
                </a:ext>
              </a:extLst>
            </p:cNvPr>
            <p:cNvSpPr/>
            <p:nvPr/>
          </p:nvSpPr>
          <p:spPr>
            <a:xfrm>
              <a:off x="3595304" y="7390895"/>
              <a:ext cx="1828800" cy="36576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 b="1">
                  <a:solidFill>
                    <a:prstClr val="white"/>
                  </a:solidFill>
                  <a:latin typeface="Calibri" panose="020F0502020204030204"/>
                </a:rPr>
                <a:t>Support</a:t>
              </a:r>
            </a:p>
          </p:txBody>
        </p:sp>
        <p:sp>
          <p:nvSpPr>
            <p:cNvPr id="162" name="Rounded Rectangle 126">
              <a:extLst>
                <a:ext uri="{FF2B5EF4-FFF2-40B4-BE49-F238E27FC236}">
                  <a16:creationId xmlns:a16="http://schemas.microsoft.com/office/drawing/2014/main" id="{88192C8F-8A9D-4897-82A0-2B2AE405E12F}"/>
                </a:ext>
              </a:extLst>
            </p:cNvPr>
            <p:cNvSpPr/>
            <p:nvPr/>
          </p:nvSpPr>
          <p:spPr>
            <a:xfrm>
              <a:off x="3602526" y="7812572"/>
              <a:ext cx="1828800" cy="36576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 b="1">
                  <a:solidFill>
                    <a:prstClr val="white"/>
                  </a:solidFill>
                  <a:latin typeface="Calibri" panose="020F0502020204030204"/>
                </a:rPr>
                <a:t>Evaluation</a:t>
              </a:r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4C07F39-7C58-4EB0-996D-B1051BBF02E7}"/>
                </a:ext>
              </a:extLst>
            </p:cNvPr>
            <p:cNvCxnSpPr>
              <a:cxnSpLocks/>
              <a:endCxn id="160" idx="3"/>
            </p:cNvCxnSpPr>
            <p:nvPr/>
          </p:nvCxnSpPr>
          <p:spPr>
            <a:xfrm flipH="1" flipV="1">
              <a:off x="5424104" y="7152098"/>
              <a:ext cx="344982" cy="43242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6EC8CD1-E2C1-4110-B742-2D15C49AC08B}"/>
                </a:ext>
              </a:extLst>
            </p:cNvPr>
            <p:cNvCxnSpPr>
              <a:cxnSpLocks/>
              <a:endCxn id="161" idx="3"/>
            </p:cNvCxnSpPr>
            <p:nvPr/>
          </p:nvCxnSpPr>
          <p:spPr>
            <a:xfrm flipH="1" flipV="1">
              <a:off x="5424104" y="7573775"/>
              <a:ext cx="34498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E880DC8-8DB2-449B-8FFD-B44C9773A5B9}"/>
                </a:ext>
              </a:extLst>
            </p:cNvPr>
            <p:cNvCxnSpPr>
              <a:cxnSpLocks/>
              <a:endCxn id="162" idx="3"/>
            </p:cNvCxnSpPr>
            <p:nvPr/>
          </p:nvCxnSpPr>
          <p:spPr>
            <a:xfrm flipH="1">
              <a:off x="5431326" y="7584518"/>
              <a:ext cx="337760" cy="410934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F6DC6830-D003-47C0-9ABD-C6E1178C6A91}"/>
                </a:ext>
              </a:extLst>
            </p:cNvPr>
            <p:cNvSpPr/>
            <p:nvPr/>
          </p:nvSpPr>
          <p:spPr>
            <a:xfrm>
              <a:off x="8409709" y="4309026"/>
              <a:ext cx="1463040" cy="146304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09660">
                <a:defRPr/>
              </a:pPr>
              <a:r>
                <a:rPr lang="en-US" sz="1333" b="1">
                  <a:solidFill>
                    <a:prstClr val="black"/>
                  </a:solidFill>
                  <a:latin typeface="Charter Roman" charset="0"/>
                  <a:ea typeface="Charter Roman" charset="0"/>
                  <a:cs typeface="Charter Roman" charset="0"/>
                </a:rPr>
                <a:t>Learning</a:t>
              </a:r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3A21E66A-67F2-44BD-B90D-993CB80357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1511" y="5515474"/>
              <a:ext cx="2456" cy="2235884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FF87ED46-34A2-40F5-994A-767778F30A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9355" y="7751358"/>
              <a:ext cx="649919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5832A2A-18B8-471E-917C-C8CA763A46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9355" y="6400558"/>
              <a:ext cx="649918" cy="4451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DD1F5BE1-C332-4212-9527-6B05493F1C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21511" y="4153787"/>
              <a:ext cx="2455" cy="344796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9044F1D8-E36E-4C86-A285-7BF6B12EC311}"/>
                </a:ext>
              </a:extLst>
            </p:cNvPr>
            <p:cNvCxnSpPr>
              <a:cxnSpLocks/>
              <a:endCxn id="138" idx="3"/>
            </p:cNvCxnSpPr>
            <p:nvPr/>
          </p:nvCxnSpPr>
          <p:spPr>
            <a:xfrm flipH="1" flipV="1">
              <a:off x="7986912" y="4150430"/>
              <a:ext cx="642361" cy="1155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5CAE03A-A2CB-4A3E-9FB8-E47B46995F44}"/>
                </a:ext>
              </a:extLst>
            </p:cNvPr>
            <p:cNvCxnSpPr>
              <a:cxnSpLocks/>
              <a:endCxn id="166" idx="5"/>
            </p:cNvCxnSpPr>
            <p:nvPr/>
          </p:nvCxnSpPr>
          <p:spPr>
            <a:xfrm flipV="1">
              <a:off x="9658492" y="5557809"/>
              <a:ext cx="0" cy="2255014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B1BF6EF-28B9-4925-911F-E1F2D648E77B}"/>
                </a:ext>
              </a:extLst>
            </p:cNvPr>
            <p:cNvCxnSpPr>
              <a:cxnSpLocks/>
            </p:cNvCxnSpPr>
            <p:nvPr/>
          </p:nvCxnSpPr>
          <p:spPr>
            <a:xfrm>
              <a:off x="9665357" y="7812823"/>
              <a:ext cx="82296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23D7A0B-3DB7-4923-9BD8-D81C314BF9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58492" y="6434211"/>
              <a:ext cx="693998" cy="8145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7641907-B5CA-482F-8CDA-5EEADF026F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3629" y="4129402"/>
              <a:ext cx="756196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331E164-AA26-43E5-BD5A-5186F28EC6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3629" y="4129402"/>
              <a:ext cx="0" cy="319699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B2C5B33-736D-4019-A1C9-037995C7082A}"/>
                </a:ext>
              </a:extLst>
            </p:cNvPr>
            <p:cNvSpPr/>
            <p:nvPr/>
          </p:nvSpPr>
          <p:spPr>
            <a:xfrm>
              <a:off x="3437918" y="2933700"/>
              <a:ext cx="11412163" cy="53620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endParaRPr lang="en-US" sz="133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74E92C4E-2A6B-4CF4-9A5A-1DF2B90C42C7}"/>
                </a:ext>
              </a:extLst>
            </p:cNvPr>
            <p:cNvSpPr txBox="1"/>
            <p:nvPr/>
          </p:nvSpPr>
          <p:spPr>
            <a:xfrm>
              <a:off x="4753440" y="2967357"/>
              <a:ext cx="2187189" cy="3465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660">
                <a:defRPr/>
              </a:pPr>
              <a:r>
                <a:rPr lang="en-US" sz="1600" b="1">
                  <a:solidFill>
                    <a:prstClr val="black"/>
                  </a:solidFill>
                  <a:latin typeface="Calibri" panose="020F0502020204030204"/>
                </a:rPr>
                <a:t>Inputs &amp; Infrastructure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E79C808C-C383-4EF4-92F7-C4AE371136FF}"/>
                </a:ext>
              </a:extLst>
            </p:cNvPr>
            <p:cNvSpPr txBox="1"/>
            <p:nvPr/>
          </p:nvSpPr>
          <p:spPr>
            <a:xfrm>
              <a:off x="12031784" y="2930722"/>
              <a:ext cx="936421" cy="3465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defTabSz="609660">
                <a:defRPr/>
              </a:pPr>
              <a:r>
                <a:rPr lang="en-US" sz="1600" b="1">
                  <a:solidFill>
                    <a:prstClr val="black"/>
                  </a:solidFill>
                  <a:latin typeface="Calibri" panose="020F0502020204030204"/>
                </a:rPr>
                <a:t>Learners</a:t>
              </a:r>
              <a:endParaRPr lang="en-US" sz="1333" b="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3369BAA3-BF06-478C-AB15-7B3BB6B39BC8}"/>
                </a:ext>
              </a:extLst>
            </p:cNvPr>
            <p:cNvSpPr txBox="1"/>
            <p:nvPr/>
          </p:nvSpPr>
          <p:spPr>
            <a:xfrm>
              <a:off x="4853021" y="5192458"/>
              <a:ext cx="1981736" cy="3465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660">
                <a:defRPr/>
              </a:pPr>
              <a:r>
                <a:rPr lang="en-US" sz="1600" b="1">
                  <a:solidFill>
                    <a:prstClr val="black"/>
                  </a:solidFill>
                  <a:latin typeface="Calibri" panose="020F0502020204030204"/>
                </a:rPr>
                <a:t>School Management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00AF7EB6-C933-40CD-B819-776A0A8CF1FC}"/>
                </a:ext>
              </a:extLst>
            </p:cNvPr>
            <p:cNvSpPr txBox="1"/>
            <p:nvPr/>
          </p:nvSpPr>
          <p:spPr>
            <a:xfrm>
              <a:off x="12063770" y="5355899"/>
              <a:ext cx="948695" cy="3465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660">
                <a:defRPr/>
              </a:pPr>
              <a:r>
                <a:rPr lang="en-US" sz="1600" b="1">
                  <a:solidFill>
                    <a:prstClr val="black"/>
                  </a:solidFill>
                  <a:latin typeface="Calibri" panose="020F0502020204030204"/>
                </a:rPr>
                <a:t>Teaching</a:t>
              </a:r>
              <a:endParaRPr lang="en-US" sz="1333" b="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6263BE78-4C53-4703-8B68-661B49FF28BF}"/>
                </a:ext>
              </a:extLst>
            </p:cNvPr>
            <p:cNvSpPr/>
            <p:nvPr/>
          </p:nvSpPr>
          <p:spPr>
            <a:xfrm>
              <a:off x="3437918" y="2374154"/>
              <a:ext cx="11412163" cy="5595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endParaRPr lang="en-US" sz="133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3" name="Rounded Rectangle 84">
              <a:extLst>
                <a:ext uri="{FF2B5EF4-FFF2-40B4-BE49-F238E27FC236}">
                  <a16:creationId xmlns:a16="http://schemas.microsoft.com/office/drawing/2014/main" id="{E2DD9DD0-99F3-42FD-8D78-CF75F9B17A9E}"/>
                </a:ext>
              </a:extLst>
            </p:cNvPr>
            <p:cNvSpPr/>
            <p:nvPr/>
          </p:nvSpPr>
          <p:spPr>
            <a:xfrm>
              <a:off x="3462172" y="2469079"/>
              <a:ext cx="2194560" cy="365760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 b="1">
                  <a:solidFill>
                    <a:prstClr val="white"/>
                  </a:solidFill>
                  <a:latin typeface="Calibri" panose="020F0502020204030204"/>
                </a:rPr>
                <a:t>Financing</a:t>
              </a:r>
            </a:p>
          </p:txBody>
        </p:sp>
        <p:sp>
          <p:nvSpPr>
            <p:cNvPr id="184" name="Rounded Rectangle 85">
              <a:extLst>
                <a:ext uri="{FF2B5EF4-FFF2-40B4-BE49-F238E27FC236}">
                  <a16:creationId xmlns:a16="http://schemas.microsoft.com/office/drawing/2014/main" id="{0FE48B4F-19BB-49F4-A5AA-8EC827867E64}"/>
                </a:ext>
              </a:extLst>
            </p:cNvPr>
            <p:cNvSpPr/>
            <p:nvPr/>
          </p:nvSpPr>
          <p:spPr>
            <a:xfrm>
              <a:off x="5696454" y="2469079"/>
              <a:ext cx="2194560" cy="365760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 b="1">
                  <a:solidFill>
                    <a:prstClr val="white"/>
                  </a:solidFill>
                  <a:latin typeface="Calibri" panose="020F0502020204030204"/>
                </a:rPr>
                <a:t>Characteristics of Bureaucracy</a:t>
              </a:r>
            </a:p>
          </p:txBody>
        </p:sp>
        <p:sp>
          <p:nvSpPr>
            <p:cNvPr id="185" name="Rounded Rectangle 97">
              <a:extLst>
                <a:ext uri="{FF2B5EF4-FFF2-40B4-BE49-F238E27FC236}">
                  <a16:creationId xmlns:a16="http://schemas.microsoft.com/office/drawing/2014/main" id="{21388016-8B77-4F36-9064-683C53F44D91}"/>
                </a:ext>
              </a:extLst>
            </p:cNvPr>
            <p:cNvSpPr/>
            <p:nvPr/>
          </p:nvSpPr>
          <p:spPr>
            <a:xfrm>
              <a:off x="12438601" y="2469079"/>
              <a:ext cx="2194560" cy="365760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 b="1">
                  <a:solidFill>
                    <a:prstClr val="white"/>
                  </a:solidFill>
                  <a:latin typeface="Calibri" panose="020F0502020204030204"/>
                </a:rPr>
                <a:t>National Learning Goals</a:t>
              </a:r>
            </a:p>
          </p:txBody>
        </p:sp>
        <p:sp>
          <p:nvSpPr>
            <p:cNvPr id="186" name="Rounded Rectangle 99">
              <a:extLst>
                <a:ext uri="{FF2B5EF4-FFF2-40B4-BE49-F238E27FC236}">
                  <a16:creationId xmlns:a16="http://schemas.microsoft.com/office/drawing/2014/main" id="{106D6D16-E343-4F7A-9188-868A7576CC50}"/>
                </a:ext>
              </a:extLst>
            </p:cNvPr>
            <p:cNvSpPr/>
            <p:nvPr/>
          </p:nvSpPr>
          <p:spPr>
            <a:xfrm>
              <a:off x="10205945" y="2476009"/>
              <a:ext cx="2194560" cy="365760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 b="1">
                  <a:solidFill>
                    <a:prstClr val="white"/>
                  </a:solidFill>
                  <a:latin typeface="Calibri" panose="020F0502020204030204"/>
                </a:rPr>
                <a:t>Mandates &amp; Accountability</a:t>
              </a:r>
            </a:p>
          </p:txBody>
        </p:sp>
        <p:sp>
          <p:nvSpPr>
            <p:cNvPr id="187" name="Rounded Rectangle 100">
              <a:extLst>
                <a:ext uri="{FF2B5EF4-FFF2-40B4-BE49-F238E27FC236}">
                  <a16:creationId xmlns:a16="http://schemas.microsoft.com/office/drawing/2014/main" id="{F14CD66B-0AFD-4A41-BC3D-13512A8333C0}"/>
                </a:ext>
              </a:extLst>
            </p:cNvPr>
            <p:cNvSpPr/>
            <p:nvPr/>
          </p:nvSpPr>
          <p:spPr>
            <a:xfrm>
              <a:off x="7957700" y="2469079"/>
              <a:ext cx="2194560" cy="365760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 b="1">
                  <a:solidFill>
                    <a:prstClr val="white"/>
                  </a:solidFill>
                  <a:latin typeface="Calibri" panose="020F0502020204030204"/>
                </a:rPr>
                <a:t>Impartial Decision-Making</a:t>
              </a:r>
            </a:p>
          </p:txBody>
        </p:sp>
        <p:sp>
          <p:nvSpPr>
            <p:cNvPr id="189" name="Rounded Rectangle 124">
              <a:extLst>
                <a:ext uri="{FF2B5EF4-FFF2-40B4-BE49-F238E27FC236}">
                  <a16:creationId xmlns:a16="http://schemas.microsoft.com/office/drawing/2014/main" id="{BBDA2373-53B8-4E94-A6D8-26590AD8A7E9}"/>
                </a:ext>
              </a:extLst>
            </p:cNvPr>
            <p:cNvSpPr/>
            <p:nvPr/>
          </p:nvSpPr>
          <p:spPr>
            <a:xfrm>
              <a:off x="3595304" y="6550118"/>
              <a:ext cx="1828800" cy="36576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 b="1">
                  <a:solidFill>
                    <a:prstClr val="white"/>
                  </a:solidFill>
                  <a:latin typeface="Calibri" panose="020F0502020204030204"/>
                </a:rPr>
                <a:t>Attraction</a:t>
              </a:r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4C5B886-EE2C-406E-A81F-E127EF28DABF}"/>
                </a:ext>
              </a:extLst>
            </p:cNvPr>
            <p:cNvCxnSpPr>
              <a:cxnSpLocks/>
              <a:stCxn id="147" idx="1"/>
            </p:cNvCxnSpPr>
            <p:nvPr/>
          </p:nvCxnSpPr>
          <p:spPr>
            <a:xfrm flipH="1" flipV="1">
              <a:off x="5424104" y="6711814"/>
              <a:ext cx="352340" cy="874358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ounded Rectangle 93">
              <a:extLst>
                <a:ext uri="{FF2B5EF4-FFF2-40B4-BE49-F238E27FC236}">
                  <a16:creationId xmlns:a16="http://schemas.microsoft.com/office/drawing/2014/main" id="{09112176-BD42-4861-BB93-B8649C6920F6}"/>
                </a:ext>
              </a:extLst>
            </p:cNvPr>
            <p:cNvSpPr/>
            <p:nvPr/>
          </p:nvSpPr>
          <p:spPr>
            <a:xfrm>
              <a:off x="12749976" y="4964417"/>
              <a:ext cx="1828800" cy="36576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 b="1">
                  <a:solidFill>
                    <a:prstClr val="white"/>
                  </a:solidFill>
                  <a:latin typeface="Calibri" panose="020F0502020204030204"/>
                </a:rPr>
                <a:t>Caregiver Financial Capacity</a:t>
              </a:r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6CA9887D-C758-4FC9-8B2D-AA23AA8638A8}"/>
                </a:ext>
              </a:extLst>
            </p:cNvPr>
            <p:cNvCxnSpPr>
              <a:cxnSpLocks/>
              <a:endCxn id="191" idx="1"/>
            </p:cNvCxnSpPr>
            <p:nvPr/>
          </p:nvCxnSpPr>
          <p:spPr>
            <a:xfrm>
              <a:off x="12554830" y="4177051"/>
              <a:ext cx="195146" cy="970246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988C7E04-B58F-4D43-8AFA-E74C6F986F6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670" y="6159237"/>
            <a:ext cx="12173330" cy="698765"/>
          </a:xfrm>
          <a:prstGeom prst="rect">
            <a:avLst/>
          </a:prstGeom>
          <a:noFill/>
        </p:spPr>
      </p:pic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37D1C8BE-C58C-41BF-868A-BC8723E600FF}"/>
              </a:ext>
            </a:extLst>
          </p:cNvPr>
          <p:cNvSpPr/>
          <p:nvPr/>
        </p:nvSpPr>
        <p:spPr>
          <a:xfrm>
            <a:off x="7365055" y="2054006"/>
            <a:ext cx="1965102" cy="35729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60">
              <a:defRPr/>
            </a:pPr>
            <a:r>
              <a:rPr lang="en-US" sz="1067" b="1">
                <a:solidFill>
                  <a:prstClr val="black"/>
                </a:solidFill>
                <a:latin typeface="Calibri" panose="020F0502020204030204"/>
              </a:rPr>
              <a:t>Student Attendance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B8DC1F-573B-4F52-AAFC-EB15F71537D7}"/>
              </a:ext>
            </a:extLst>
          </p:cNvPr>
          <p:cNvSpPr/>
          <p:nvPr/>
        </p:nvSpPr>
        <p:spPr>
          <a:xfrm>
            <a:off x="2623027" y="1345529"/>
            <a:ext cx="6790325" cy="45586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EFA0255-6100-4843-864E-D7ADDE9751C3}"/>
              </a:ext>
            </a:extLst>
          </p:cNvPr>
          <p:cNvSpPr/>
          <p:nvPr/>
        </p:nvSpPr>
        <p:spPr>
          <a:xfrm>
            <a:off x="9486760" y="1017189"/>
            <a:ext cx="2085094" cy="5006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F7A88D1-194B-41AD-B06A-33B4A77D2865}"/>
              </a:ext>
            </a:extLst>
          </p:cNvPr>
          <p:cNvSpPr/>
          <p:nvPr/>
        </p:nvSpPr>
        <p:spPr>
          <a:xfrm>
            <a:off x="200935" y="967097"/>
            <a:ext cx="2533807" cy="53008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59D1672-787C-47EA-85CA-0E65748DD963}"/>
              </a:ext>
            </a:extLst>
          </p:cNvPr>
          <p:cNvSpPr/>
          <p:nvPr/>
        </p:nvSpPr>
        <p:spPr>
          <a:xfrm>
            <a:off x="348343" y="120544"/>
            <a:ext cx="11321619" cy="8028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4" grpId="0" animBg="1"/>
      <p:bldP spid="84" grpId="1" animBg="1"/>
      <p:bldP spid="85" grpId="0" animBg="1"/>
      <p:bldP spid="85" grpId="1" animBg="1"/>
      <p:bldP spid="87" grpId="0" animBg="1"/>
      <p:bldP spid="8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A233-AA04-0846-BCBF-07C0A4AC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chemeClr val="accent1">
                    <a:lumMod val="50000"/>
                  </a:schemeClr>
                </a:solidFill>
                <a:latin typeface="Charter Roman"/>
              </a:rPr>
              <a:t>Our Methodology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DAD8A9-2BB7-43EE-89D7-E72BD93B04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6159236"/>
            <a:ext cx="12191999" cy="698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3501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057D7B-D34B-4D05-A33D-75C24C33A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6235"/>
          </a:xfrm>
        </p:spPr>
        <p:txBody>
          <a:bodyPr>
            <a:normAutofit/>
          </a:bodyPr>
          <a:lstStyle/>
          <a:p>
            <a:pPr algn="ctr"/>
            <a:r>
              <a:rPr lang="en-US" sz="2933" b="1">
                <a:solidFill>
                  <a:schemeClr val="accent5">
                    <a:lumMod val="50000"/>
                  </a:schemeClr>
                </a:solidFill>
                <a:latin typeface="Charter Roman"/>
                <a:cs typeface="Calibri Light" panose="020F0302020204030204" pitchFamily="34" charset="0"/>
              </a:rPr>
              <a:t>Filling in the Global Education Policy Dashboard by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C90B8B-99A2-4838-92C2-FDF6627B1C81}"/>
              </a:ext>
            </a:extLst>
          </p:cNvPr>
          <p:cNvSpPr txBox="1"/>
          <p:nvPr/>
        </p:nvSpPr>
        <p:spPr>
          <a:xfrm>
            <a:off x="275366" y="1474846"/>
            <a:ext cx="68580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/>
            <a:r>
              <a:rPr lang="en-US" sz="1867" b="1">
                <a:solidFill>
                  <a:srgbClr val="002060"/>
                </a:solidFill>
                <a:latin typeface="Charter Roman"/>
              </a:rPr>
              <a:t>Identifying gaps in administrative systems, either because data are: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233CF-F72B-4CFA-BF3F-D8477BB23DAE}"/>
              </a:ext>
            </a:extLst>
          </p:cNvPr>
          <p:cNvSpPr txBox="1"/>
          <p:nvPr/>
        </p:nvSpPr>
        <p:spPr>
          <a:xfrm>
            <a:off x="368300" y="3654937"/>
            <a:ext cx="76200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/>
            <a:r>
              <a:rPr lang="en-US" sz="1867" b="1">
                <a:solidFill>
                  <a:srgbClr val="002060"/>
                </a:solidFill>
                <a:latin typeface="Charter Roman"/>
              </a:rPr>
              <a:t>Working with governments to collect new data, through: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F97A56-08FA-446E-8D7B-81532389B2C6}"/>
              </a:ext>
            </a:extLst>
          </p:cNvPr>
          <p:cNvSpPr/>
          <p:nvPr/>
        </p:nvSpPr>
        <p:spPr>
          <a:xfrm>
            <a:off x="1800711" y="4349374"/>
            <a:ext cx="2621280" cy="7698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r>
              <a:rPr lang="en-US" sz="1867" b="1">
                <a:solidFill>
                  <a:prstClr val="white"/>
                </a:solidFill>
                <a:latin typeface="Charter Roman"/>
              </a:rPr>
              <a:t>School Survey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C8DD81-A292-4324-ADCA-DB9B4432FA8B}"/>
              </a:ext>
            </a:extLst>
          </p:cNvPr>
          <p:cNvSpPr/>
          <p:nvPr/>
        </p:nvSpPr>
        <p:spPr>
          <a:xfrm>
            <a:off x="4512086" y="4349374"/>
            <a:ext cx="2621280" cy="76980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r>
              <a:rPr lang="en-US" sz="1867" b="1">
                <a:solidFill>
                  <a:prstClr val="white"/>
                </a:solidFill>
                <a:latin typeface="Charter Roman"/>
              </a:rPr>
              <a:t>Policy Survey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C70ADB-62BE-4E59-9E8B-B157F71A9631}"/>
              </a:ext>
            </a:extLst>
          </p:cNvPr>
          <p:cNvSpPr/>
          <p:nvPr/>
        </p:nvSpPr>
        <p:spPr>
          <a:xfrm>
            <a:off x="7223461" y="4349374"/>
            <a:ext cx="2621280" cy="769802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r>
              <a:rPr lang="en-US" sz="1867" b="1">
                <a:solidFill>
                  <a:prstClr val="white"/>
                </a:solidFill>
                <a:latin typeface="Charter Roman"/>
              </a:rPr>
              <a:t>Survey of Public Officials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5B6621-4FF3-4416-B422-0E59997B8654}"/>
              </a:ext>
            </a:extLst>
          </p:cNvPr>
          <p:cNvSpPr/>
          <p:nvPr/>
        </p:nvSpPr>
        <p:spPr>
          <a:xfrm>
            <a:off x="2514451" y="2193536"/>
            <a:ext cx="2621280" cy="769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r>
              <a:rPr lang="en-US" sz="1867" b="1">
                <a:solidFill>
                  <a:prstClr val="white"/>
                </a:solidFill>
                <a:latin typeface="Charter Roman"/>
              </a:rPr>
              <a:t>Not Collected</a:t>
            </a:r>
          </a:p>
          <a:p>
            <a:pPr algn="ctr" defTabSz="609630"/>
            <a:r>
              <a:rPr lang="en-US" sz="1867" b="1">
                <a:solidFill>
                  <a:prstClr val="white"/>
                </a:solidFill>
                <a:latin typeface="Charter Roman"/>
              </a:rPr>
              <a:t>(E.g., school readiness)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A57E3C-2878-40C6-BC99-13E6E6694062}"/>
              </a:ext>
            </a:extLst>
          </p:cNvPr>
          <p:cNvSpPr/>
          <p:nvPr/>
        </p:nvSpPr>
        <p:spPr>
          <a:xfrm>
            <a:off x="6391686" y="2193535"/>
            <a:ext cx="2621280" cy="769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r>
              <a:rPr lang="en-US" sz="1867" b="1">
                <a:solidFill>
                  <a:prstClr val="white"/>
                </a:solidFill>
                <a:latin typeface="Charter Roman"/>
              </a:rPr>
              <a:t>Unreliable</a:t>
            </a:r>
          </a:p>
          <a:p>
            <a:pPr algn="ctr" defTabSz="609630"/>
            <a:r>
              <a:rPr lang="en-US" sz="1867" b="1">
                <a:solidFill>
                  <a:prstClr val="white"/>
                </a:solidFill>
                <a:latin typeface="Charter Roman"/>
              </a:rPr>
              <a:t>(E.g., teacher presence)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92E39B-5009-498D-84C5-B989110ACD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6159236"/>
            <a:ext cx="12191999" cy="698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57354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55" y="1588578"/>
            <a:ext cx="4460967" cy="446096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718" y="1621236"/>
            <a:ext cx="4460966" cy="44609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9D7FEE-9368-4A48-B604-EF7310605B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84" y="1604908"/>
            <a:ext cx="4477294" cy="44772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AD3744-2EFF-5B43-8A87-9C566C80E1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84" y="1572250"/>
            <a:ext cx="4477294" cy="447729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C28B362-2717-AF45-ACC3-3BD827C8E68B}"/>
              </a:ext>
            </a:extLst>
          </p:cNvPr>
          <p:cNvSpPr txBox="1"/>
          <p:nvPr/>
        </p:nvSpPr>
        <p:spPr>
          <a:xfrm>
            <a:off x="5647396" y="1916440"/>
            <a:ext cx="10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/>
            <a:r>
              <a:rPr lang="en-US" b="1">
                <a:solidFill>
                  <a:prstClr val="white"/>
                </a:solidFill>
                <a:latin typeface="Calibri"/>
              </a:rPr>
              <a:t>Practices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17B56D-B449-41B3-86DA-F392596C594A}"/>
              </a:ext>
            </a:extLst>
          </p:cNvPr>
          <p:cNvSpPr/>
          <p:nvPr/>
        </p:nvSpPr>
        <p:spPr>
          <a:xfrm>
            <a:off x="1" y="-1425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endParaRPr lang="en-US" sz="2000" b="1">
              <a:solidFill>
                <a:srgbClr val="254061"/>
              </a:solidFill>
              <a:latin typeface="Calibri"/>
            </a:endParaRPr>
          </a:p>
          <a:p>
            <a:pPr algn="ctr" defTabSz="609630"/>
            <a:r>
              <a:rPr lang="en-US" sz="2000" b="1">
                <a:solidFill>
                  <a:srgbClr val="254061"/>
                </a:solidFill>
                <a:latin typeface="Calibri"/>
              </a:rPr>
              <a:t>A variety of sound tools are available to measure each of these indicators—</a:t>
            </a:r>
          </a:p>
          <a:p>
            <a:pPr algn="ctr" defTabSz="609630"/>
            <a:r>
              <a:rPr lang="en-US" sz="2000" b="1">
                <a:solidFill>
                  <a:srgbClr val="254061"/>
                </a:solidFill>
                <a:latin typeface="Calibri"/>
              </a:rPr>
              <a:t>the Dashboard project brings them together to create a streamlined unified instrument</a:t>
            </a:r>
            <a:r>
              <a:rPr lang="en-US" sz="2000" b="1">
                <a:solidFill>
                  <a:prstClr val="black"/>
                </a:solidFill>
                <a:latin typeface="Calibri"/>
              </a:rPr>
              <a:t>.</a:t>
            </a:r>
          </a:p>
          <a:p>
            <a:pPr algn="ctr" defTabSz="609630"/>
            <a:endParaRPr lang="en-US" sz="2000" b="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Rounded Rectangle 8">
            <a:extLst>
              <a:ext uri="{FF2B5EF4-FFF2-40B4-BE49-F238E27FC236}">
                <a16:creationId xmlns:a16="http://schemas.microsoft.com/office/drawing/2014/main" id="{DF1E6C4D-193C-4972-A28D-D90A5B8C90AF}"/>
              </a:ext>
            </a:extLst>
          </p:cNvPr>
          <p:cNvSpPr/>
          <p:nvPr/>
        </p:nvSpPr>
        <p:spPr>
          <a:xfrm>
            <a:off x="172820" y="1587984"/>
            <a:ext cx="2796916" cy="112776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r>
              <a:rPr lang="fr-FR" sz="2400" b="1">
                <a:solidFill>
                  <a:prstClr val="white"/>
                </a:solidFill>
                <a:latin typeface="Calibri"/>
              </a:rPr>
              <a:t>1</a:t>
            </a:r>
            <a:r>
              <a:rPr lang="en-US" sz="2400" b="1">
                <a:solidFill>
                  <a:prstClr val="white"/>
                </a:solidFill>
                <a:latin typeface="Calibri"/>
              </a:rPr>
              <a:t>. School Survey</a:t>
            </a:r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AD56EAD5-894F-456D-9F4C-1E93F669011F}"/>
              </a:ext>
            </a:extLst>
          </p:cNvPr>
          <p:cNvSpPr/>
          <p:nvPr/>
        </p:nvSpPr>
        <p:spPr>
          <a:xfrm>
            <a:off x="9465071" y="1258620"/>
            <a:ext cx="2532184" cy="90136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r>
              <a:rPr lang="en-US" b="1">
                <a:solidFill>
                  <a:prstClr val="white"/>
                </a:solidFill>
                <a:latin typeface="Calibri"/>
              </a:rPr>
              <a:t>Service Delivery Surveys (SDI)</a:t>
            </a:r>
          </a:p>
        </p:txBody>
      </p:sp>
      <p:sp>
        <p:nvSpPr>
          <p:cNvPr id="24" name="Rounded Rectangle 6">
            <a:extLst>
              <a:ext uri="{FF2B5EF4-FFF2-40B4-BE49-F238E27FC236}">
                <a16:creationId xmlns:a16="http://schemas.microsoft.com/office/drawing/2014/main" id="{9DDCEC65-C6D3-40C1-A776-4F79BC721584}"/>
              </a:ext>
            </a:extLst>
          </p:cNvPr>
          <p:cNvSpPr/>
          <p:nvPr/>
        </p:nvSpPr>
        <p:spPr>
          <a:xfrm>
            <a:off x="9465071" y="2319673"/>
            <a:ext cx="2532184" cy="64008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r>
              <a:rPr lang="en-US" b="1">
                <a:solidFill>
                  <a:prstClr val="white"/>
                </a:solidFill>
                <a:latin typeface="Calibri"/>
              </a:rPr>
              <a:t>Classroom Observation Tool</a:t>
            </a:r>
          </a:p>
        </p:txBody>
      </p:sp>
      <p:sp>
        <p:nvSpPr>
          <p:cNvPr id="25" name="Rounded Rectangle 8">
            <a:extLst>
              <a:ext uri="{FF2B5EF4-FFF2-40B4-BE49-F238E27FC236}">
                <a16:creationId xmlns:a16="http://schemas.microsoft.com/office/drawing/2014/main" id="{A024FA74-6DB8-45BE-B1BE-9E8086F6BC8B}"/>
              </a:ext>
            </a:extLst>
          </p:cNvPr>
          <p:cNvSpPr/>
          <p:nvPr/>
        </p:nvSpPr>
        <p:spPr>
          <a:xfrm>
            <a:off x="9465071" y="3119446"/>
            <a:ext cx="2532184" cy="64008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r>
              <a:rPr lang="en-US" b="1">
                <a:solidFill>
                  <a:prstClr val="white"/>
                </a:solidFill>
                <a:latin typeface="Calibri"/>
              </a:rPr>
              <a:t>Development World Management Survey</a:t>
            </a:r>
          </a:p>
        </p:txBody>
      </p:sp>
      <p:sp>
        <p:nvSpPr>
          <p:cNvPr id="26" name="Rounded Rectangle 10">
            <a:extLst>
              <a:ext uri="{FF2B5EF4-FFF2-40B4-BE49-F238E27FC236}">
                <a16:creationId xmlns:a16="http://schemas.microsoft.com/office/drawing/2014/main" id="{DD56D6E5-6834-4608-8FEF-E03FEBD1B921}"/>
              </a:ext>
            </a:extLst>
          </p:cNvPr>
          <p:cNvSpPr/>
          <p:nvPr/>
        </p:nvSpPr>
        <p:spPr>
          <a:xfrm>
            <a:off x="9465071" y="3871517"/>
            <a:ext cx="2532184" cy="90136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r>
              <a:rPr lang="en-US" b="1">
                <a:solidFill>
                  <a:prstClr val="white"/>
                </a:solidFill>
                <a:latin typeface="Calibri"/>
              </a:rPr>
              <a:t>Child Development Measurement Tools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D25070C-251E-4311-9EEA-31368139086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6174216"/>
            <a:ext cx="12191999" cy="698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5138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DC28B362-2717-AF45-ACC3-3BD827C8E68B}"/>
              </a:ext>
            </a:extLst>
          </p:cNvPr>
          <p:cNvSpPr txBox="1"/>
          <p:nvPr/>
        </p:nvSpPr>
        <p:spPr>
          <a:xfrm>
            <a:off x="5647396" y="1585140"/>
            <a:ext cx="10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/>
            <a:r>
              <a:rPr lang="en-US" b="1">
                <a:solidFill>
                  <a:prstClr val="white"/>
                </a:solidFill>
                <a:latin typeface="Calibri"/>
              </a:rPr>
              <a:t>Practices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D3AA379-0C8F-4B9F-B82C-EBBB46C1C7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6177680"/>
            <a:ext cx="12191999" cy="698765"/>
          </a:xfrm>
          <a:prstGeom prst="rect">
            <a:avLst/>
          </a:prstGeom>
          <a:noFill/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0FF5489-30F8-45F6-8AE8-31290714421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1" y="6279280"/>
            <a:ext cx="12191999" cy="698765"/>
          </a:xfrm>
          <a:prstGeom prst="rect">
            <a:avLst/>
          </a:prstGeom>
          <a:noFill/>
        </p:spPr>
      </p:pic>
      <p:sp>
        <p:nvSpPr>
          <p:cNvPr id="33" name="Donut 11">
            <a:extLst>
              <a:ext uri="{FF2B5EF4-FFF2-40B4-BE49-F238E27FC236}">
                <a16:creationId xmlns:a16="http://schemas.microsoft.com/office/drawing/2014/main" id="{5FC9B56F-BE93-4C0F-998D-D56FF25365F1}"/>
              </a:ext>
            </a:extLst>
          </p:cNvPr>
          <p:cNvSpPr/>
          <p:nvPr/>
        </p:nvSpPr>
        <p:spPr>
          <a:xfrm>
            <a:off x="3584907" y="1002596"/>
            <a:ext cx="5284587" cy="5155858"/>
          </a:xfrm>
          <a:prstGeom prst="donut">
            <a:avLst>
              <a:gd name="adj" fmla="val 6512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endParaRPr lang="en-US" b="1">
              <a:solidFill>
                <a:prstClr val="white"/>
              </a:solidFill>
              <a:latin typeface="Calibri"/>
            </a:endParaRPr>
          </a:p>
          <a:p>
            <a:pPr algn="ctr" defTabSz="609630"/>
            <a:endParaRPr lang="en-US" b="1">
              <a:solidFill>
                <a:prstClr val="white"/>
              </a:solidFill>
              <a:latin typeface="Calibri"/>
            </a:endParaRPr>
          </a:p>
          <a:p>
            <a:pPr algn="ctr" defTabSz="609630"/>
            <a:r>
              <a:rPr lang="en-US" b="1">
                <a:solidFill>
                  <a:prstClr val="white"/>
                </a:solidFill>
                <a:latin typeface="Calibri"/>
              </a:rPr>
              <a:t>Policies</a:t>
            </a:r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F12EF3F-B8A7-437C-B468-4F4BD3FB82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6177680"/>
            <a:ext cx="12191999" cy="698765"/>
          </a:xfrm>
          <a:prstGeom prst="rect">
            <a:avLst/>
          </a:prstGeom>
          <a:noFill/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E305EBF-00D1-428F-982F-4DC9974385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55" y="1350042"/>
            <a:ext cx="4460967" cy="446096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5215853-9FC6-421A-99B1-A1E69AF1E4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718" y="1382700"/>
            <a:ext cx="4460966" cy="446096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EAD23C2-5E22-4FE2-9B21-3448390295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84" y="1366372"/>
            <a:ext cx="4477294" cy="447729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C727787-24A9-47B5-B81D-A1DBD4DC81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84" y="1333714"/>
            <a:ext cx="4477294" cy="4477294"/>
          </a:xfrm>
          <a:prstGeom prst="rect">
            <a:avLst/>
          </a:prstGeom>
        </p:spPr>
      </p:pic>
      <p:sp>
        <p:nvSpPr>
          <p:cNvPr id="39" name="Donut 11">
            <a:extLst>
              <a:ext uri="{FF2B5EF4-FFF2-40B4-BE49-F238E27FC236}">
                <a16:creationId xmlns:a16="http://schemas.microsoft.com/office/drawing/2014/main" id="{D893143D-1884-46F0-9346-8AC89F9D56EF}"/>
              </a:ext>
            </a:extLst>
          </p:cNvPr>
          <p:cNvSpPr/>
          <p:nvPr/>
        </p:nvSpPr>
        <p:spPr>
          <a:xfrm>
            <a:off x="3584907" y="1002596"/>
            <a:ext cx="5284587" cy="5155858"/>
          </a:xfrm>
          <a:prstGeom prst="donut">
            <a:avLst>
              <a:gd name="adj" fmla="val 6512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endParaRPr lang="en-US" b="1">
              <a:solidFill>
                <a:prstClr val="white"/>
              </a:solidFill>
              <a:latin typeface="Calibri"/>
            </a:endParaRPr>
          </a:p>
          <a:p>
            <a:pPr algn="ctr" defTabSz="609630"/>
            <a:endParaRPr lang="en-US" b="1">
              <a:solidFill>
                <a:prstClr val="white"/>
              </a:solidFill>
              <a:latin typeface="Calibri"/>
            </a:endParaRPr>
          </a:p>
          <a:p>
            <a:pPr algn="ctr" defTabSz="609630"/>
            <a:r>
              <a:rPr lang="en-US" b="1">
                <a:solidFill>
                  <a:prstClr val="white"/>
                </a:solidFill>
                <a:latin typeface="Calibri"/>
              </a:rPr>
              <a:t>Policies</a:t>
            </a:r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8BC7DE-5344-4960-92A5-342785494C58}"/>
              </a:ext>
            </a:extLst>
          </p:cNvPr>
          <p:cNvSpPr txBox="1"/>
          <p:nvPr/>
        </p:nvSpPr>
        <p:spPr>
          <a:xfrm>
            <a:off x="5647396" y="1677904"/>
            <a:ext cx="10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/>
            <a:r>
              <a:rPr lang="en-US" b="1">
                <a:solidFill>
                  <a:prstClr val="white"/>
                </a:solidFill>
                <a:latin typeface="Calibri"/>
              </a:rPr>
              <a:t>Practices</a:t>
            </a:r>
          </a:p>
        </p:txBody>
      </p:sp>
      <p:sp>
        <p:nvSpPr>
          <p:cNvPr id="42" name="Rounded Rectangle 8">
            <a:extLst>
              <a:ext uri="{FF2B5EF4-FFF2-40B4-BE49-F238E27FC236}">
                <a16:creationId xmlns:a16="http://schemas.microsoft.com/office/drawing/2014/main" id="{71689343-F1F0-4283-AB93-D0C846567C86}"/>
              </a:ext>
            </a:extLst>
          </p:cNvPr>
          <p:cNvSpPr/>
          <p:nvPr/>
        </p:nvSpPr>
        <p:spPr>
          <a:xfrm>
            <a:off x="172820" y="1349448"/>
            <a:ext cx="2796916" cy="112776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r>
              <a:rPr lang="en-US" sz="2400" b="1">
                <a:solidFill>
                  <a:prstClr val="white"/>
                </a:solidFill>
                <a:latin typeface="Calibri"/>
              </a:rPr>
              <a:t>1. School Survey</a:t>
            </a:r>
          </a:p>
        </p:txBody>
      </p:sp>
      <p:sp>
        <p:nvSpPr>
          <p:cNvPr id="43" name="Rounded Rectangle 8">
            <a:extLst>
              <a:ext uri="{FF2B5EF4-FFF2-40B4-BE49-F238E27FC236}">
                <a16:creationId xmlns:a16="http://schemas.microsoft.com/office/drawing/2014/main" id="{F2C97A9D-0F49-4FEC-868B-BCB41DD3DA60}"/>
              </a:ext>
            </a:extLst>
          </p:cNvPr>
          <p:cNvSpPr/>
          <p:nvPr/>
        </p:nvSpPr>
        <p:spPr>
          <a:xfrm>
            <a:off x="172820" y="2835840"/>
            <a:ext cx="2796916" cy="91176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r>
              <a:rPr lang="en-US" sz="2400" b="1">
                <a:solidFill>
                  <a:prstClr val="white"/>
                </a:solidFill>
                <a:latin typeface="Calibri"/>
              </a:rPr>
              <a:t>2. Policy Survey</a:t>
            </a:r>
          </a:p>
        </p:txBody>
      </p:sp>
      <p:sp>
        <p:nvSpPr>
          <p:cNvPr id="45" name="Rounded Rectangle 5">
            <a:extLst>
              <a:ext uri="{FF2B5EF4-FFF2-40B4-BE49-F238E27FC236}">
                <a16:creationId xmlns:a16="http://schemas.microsoft.com/office/drawing/2014/main" id="{AE2DB6CC-A697-42E0-8D33-43F1B100C91A}"/>
              </a:ext>
            </a:extLst>
          </p:cNvPr>
          <p:cNvSpPr/>
          <p:nvPr/>
        </p:nvSpPr>
        <p:spPr>
          <a:xfrm>
            <a:off x="9465071" y="1020084"/>
            <a:ext cx="2532184" cy="90136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r>
              <a:rPr lang="en-US" b="1">
                <a:solidFill>
                  <a:prstClr val="white"/>
                </a:solidFill>
                <a:latin typeface="Calibri"/>
              </a:rPr>
              <a:t>Service Delivery Surveys (SDI)</a:t>
            </a:r>
          </a:p>
        </p:txBody>
      </p:sp>
      <p:sp>
        <p:nvSpPr>
          <p:cNvPr id="46" name="Rounded Rectangle 6">
            <a:extLst>
              <a:ext uri="{FF2B5EF4-FFF2-40B4-BE49-F238E27FC236}">
                <a16:creationId xmlns:a16="http://schemas.microsoft.com/office/drawing/2014/main" id="{C1521390-DD5B-4F76-BC59-C0989273E7A4}"/>
              </a:ext>
            </a:extLst>
          </p:cNvPr>
          <p:cNvSpPr/>
          <p:nvPr/>
        </p:nvSpPr>
        <p:spPr>
          <a:xfrm>
            <a:off x="9465071" y="2081137"/>
            <a:ext cx="2532184" cy="64008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r>
              <a:rPr lang="en-US" b="1">
                <a:solidFill>
                  <a:prstClr val="white"/>
                </a:solidFill>
                <a:latin typeface="Calibri"/>
              </a:rPr>
              <a:t>Classroom Observation Tool</a:t>
            </a:r>
          </a:p>
        </p:txBody>
      </p:sp>
      <p:sp>
        <p:nvSpPr>
          <p:cNvPr id="47" name="Rounded Rectangle 8">
            <a:extLst>
              <a:ext uri="{FF2B5EF4-FFF2-40B4-BE49-F238E27FC236}">
                <a16:creationId xmlns:a16="http://schemas.microsoft.com/office/drawing/2014/main" id="{3320DEB0-4DE3-4595-9570-83F227A52EB4}"/>
              </a:ext>
            </a:extLst>
          </p:cNvPr>
          <p:cNvSpPr/>
          <p:nvPr/>
        </p:nvSpPr>
        <p:spPr>
          <a:xfrm>
            <a:off x="9465071" y="2880910"/>
            <a:ext cx="2532184" cy="64008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r>
              <a:rPr lang="en-US" b="1">
                <a:solidFill>
                  <a:prstClr val="white"/>
                </a:solidFill>
                <a:latin typeface="Calibri"/>
              </a:rPr>
              <a:t>Development World Management Survey</a:t>
            </a:r>
          </a:p>
        </p:txBody>
      </p:sp>
      <p:sp>
        <p:nvSpPr>
          <p:cNvPr id="48" name="Rounded Rectangle 10">
            <a:extLst>
              <a:ext uri="{FF2B5EF4-FFF2-40B4-BE49-F238E27FC236}">
                <a16:creationId xmlns:a16="http://schemas.microsoft.com/office/drawing/2014/main" id="{F28FADFB-2167-4692-ABD5-753A2E89C353}"/>
              </a:ext>
            </a:extLst>
          </p:cNvPr>
          <p:cNvSpPr/>
          <p:nvPr/>
        </p:nvSpPr>
        <p:spPr>
          <a:xfrm>
            <a:off x="9465071" y="3632981"/>
            <a:ext cx="2532184" cy="90136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r>
              <a:rPr lang="en-US" b="1">
                <a:solidFill>
                  <a:prstClr val="white"/>
                </a:solidFill>
                <a:latin typeface="Calibri"/>
              </a:rPr>
              <a:t>Child Development Measurement Tools</a:t>
            </a:r>
          </a:p>
        </p:txBody>
      </p:sp>
      <p:sp>
        <p:nvSpPr>
          <p:cNvPr id="49" name="Rounded Rectangle 12">
            <a:extLst>
              <a:ext uri="{FF2B5EF4-FFF2-40B4-BE49-F238E27FC236}">
                <a16:creationId xmlns:a16="http://schemas.microsoft.com/office/drawing/2014/main" id="{474B39F6-308B-4F3D-8F0B-93BF2F29405F}"/>
              </a:ext>
            </a:extLst>
          </p:cNvPr>
          <p:cNvSpPr/>
          <p:nvPr/>
        </p:nvSpPr>
        <p:spPr>
          <a:xfrm>
            <a:off x="9465071" y="4678230"/>
            <a:ext cx="2532184" cy="64008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r>
              <a:rPr lang="en-US" b="1">
                <a:solidFill>
                  <a:prstClr val="white"/>
                </a:solidFill>
                <a:latin typeface="Calibri"/>
              </a:rPr>
              <a:t>SABER Policy Measurement Tools</a:t>
            </a:r>
          </a:p>
        </p:txBody>
      </p:sp>
    </p:spTree>
    <p:extLst>
      <p:ext uri="{BB962C8B-B14F-4D97-AF65-F5344CB8AC3E}">
        <p14:creationId xmlns:p14="http://schemas.microsoft.com/office/powerpoint/2010/main" val="377963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B5830BC-BE50-4CD8-8F5A-373E296D3F9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6159235"/>
            <a:ext cx="12191999" cy="698765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22AB50-11A4-4F3E-85D3-A27FBE5E2374}"/>
              </a:ext>
            </a:extLst>
          </p:cNvPr>
          <p:cNvSpPr txBox="1"/>
          <p:nvPr/>
        </p:nvSpPr>
        <p:spPr>
          <a:xfrm>
            <a:off x="1" y="107684"/>
            <a:ext cx="121919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30"/>
            <a:r>
              <a:rPr lang="en-US" sz="1867" b="1">
                <a:solidFill>
                  <a:prstClr val="black"/>
                </a:solidFill>
                <a:latin typeface="Charter Roman" charset="0"/>
                <a:ea typeface="Charter Roman" charset="0"/>
                <a:cs typeface="Charter Roman" charset="0"/>
              </a:rPr>
              <a:t>Learning disparities exacerbate schooling gaps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8E75D8-0AB2-44BE-A9A0-C385E3941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921" y="891175"/>
            <a:ext cx="8182157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09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94A82F46-38F9-466D-B1F5-2082DFF860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6177680"/>
            <a:ext cx="12191999" cy="698765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55" y="1350042"/>
            <a:ext cx="4460967" cy="446096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718" y="1382700"/>
            <a:ext cx="4460966" cy="44609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9D7FEE-9368-4A48-B604-EF7310605B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84" y="1366372"/>
            <a:ext cx="4477294" cy="44772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AD3744-2EFF-5B43-8A87-9C566C80E1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84" y="1333714"/>
            <a:ext cx="4477294" cy="4477294"/>
          </a:xfrm>
          <a:prstGeom prst="rect">
            <a:avLst/>
          </a:prstGeom>
        </p:spPr>
      </p:pic>
      <p:sp>
        <p:nvSpPr>
          <p:cNvPr id="12" name="Donut 11">
            <a:extLst>
              <a:ext uri="{FF2B5EF4-FFF2-40B4-BE49-F238E27FC236}">
                <a16:creationId xmlns:a16="http://schemas.microsoft.com/office/drawing/2014/main" id="{D47AF53E-7492-514B-A68F-C5F734245C23}"/>
              </a:ext>
            </a:extLst>
          </p:cNvPr>
          <p:cNvSpPr/>
          <p:nvPr/>
        </p:nvSpPr>
        <p:spPr>
          <a:xfrm>
            <a:off x="3584907" y="1002596"/>
            <a:ext cx="5284587" cy="5155858"/>
          </a:xfrm>
          <a:prstGeom prst="donut">
            <a:avLst>
              <a:gd name="adj" fmla="val 6512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endParaRPr lang="en-US" b="1">
              <a:solidFill>
                <a:prstClr val="white"/>
              </a:solidFill>
              <a:latin typeface="Calibri"/>
            </a:endParaRPr>
          </a:p>
          <a:p>
            <a:pPr algn="ctr" defTabSz="609630"/>
            <a:endParaRPr lang="en-US" b="1">
              <a:solidFill>
                <a:prstClr val="white"/>
              </a:solidFill>
              <a:latin typeface="Calibri"/>
            </a:endParaRPr>
          </a:p>
          <a:p>
            <a:pPr algn="ctr" defTabSz="609630"/>
            <a:r>
              <a:rPr lang="en-US" b="1">
                <a:solidFill>
                  <a:prstClr val="white"/>
                </a:solidFill>
                <a:latin typeface="Calibri"/>
              </a:rPr>
              <a:t>Policies</a:t>
            </a:r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Donut 15">
            <a:extLst>
              <a:ext uri="{FF2B5EF4-FFF2-40B4-BE49-F238E27FC236}">
                <a16:creationId xmlns:a16="http://schemas.microsoft.com/office/drawing/2014/main" id="{3F657DA7-D895-4840-BA55-A9FFAE3F95A8}"/>
              </a:ext>
            </a:extLst>
          </p:cNvPr>
          <p:cNvSpPr/>
          <p:nvPr/>
        </p:nvSpPr>
        <p:spPr>
          <a:xfrm>
            <a:off x="3117582" y="566270"/>
            <a:ext cx="6199645" cy="6039942"/>
          </a:xfrm>
          <a:prstGeom prst="donut">
            <a:avLst>
              <a:gd name="adj" fmla="val 6512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endParaRPr lang="en-US" b="1">
              <a:solidFill>
                <a:prstClr val="white"/>
              </a:solidFill>
              <a:latin typeface="Calibri"/>
            </a:endParaRPr>
          </a:p>
          <a:p>
            <a:pPr algn="ctr" defTabSz="609630"/>
            <a:endParaRPr lang="en-US" b="1">
              <a:solidFill>
                <a:prstClr val="white"/>
              </a:solidFill>
              <a:latin typeface="Calibri"/>
            </a:endParaRPr>
          </a:p>
          <a:p>
            <a:pPr algn="ctr" defTabSz="609630"/>
            <a:r>
              <a:rPr lang="en-US" b="1">
                <a:solidFill>
                  <a:prstClr val="white"/>
                </a:solidFill>
                <a:latin typeface="Calibri"/>
              </a:rPr>
              <a:t>Politics</a:t>
            </a: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  <a:p>
            <a:pPr algn="ctr" defTabSz="60963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28B362-2717-AF45-ACC3-3BD827C8E68B}"/>
              </a:ext>
            </a:extLst>
          </p:cNvPr>
          <p:cNvSpPr txBox="1"/>
          <p:nvPr/>
        </p:nvSpPr>
        <p:spPr>
          <a:xfrm>
            <a:off x="5647396" y="1677904"/>
            <a:ext cx="10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/>
            <a:r>
              <a:rPr lang="en-US" b="1">
                <a:solidFill>
                  <a:prstClr val="white"/>
                </a:solidFill>
                <a:latin typeface="Calibri"/>
              </a:rPr>
              <a:t>Practices</a:t>
            </a:r>
          </a:p>
        </p:txBody>
      </p:sp>
      <p:sp>
        <p:nvSpPr>
          <p:cNvPr id="20" name="Rounded Rectangle 8">
            <a:extLst>
              <a:ext uri="{FF2B5EF4-FFF2-40B4-BE49-F238E27FC236}">
                <a16:creationId xmlns:a16="http://schemas.microsoft.com/office/drawing/2014/main" id="{DF1E6C4D-193C-4972-A28D-D90A5B8C90AF}"/>
              </a:ext>
            </a:extLst>
          </p:cNvPr>
          <p:cNvSpPr/>
          <p:nvPr/>
        </p:nvSpPr>
        <p:spPr>
          <a:xfrm>
            <a:off x="172820" y="1349448"/>
            <a:ext cx="2796916" cy="112776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r>
              <a:rPr lang="en-US" sz="2400" b="1">
                <a:solidFill>
                  <a:prstClr val="white"/>
                </a:solidFill>
                <a:latin typeface="Calibri"/>
              </a:rPr>
              <a:t>1. School Survey</a:t>
            </a:r>
          </a:p>
        </p:txBody>
      </p:sp>
      <p:sp>
        <p:nvSpPr>
          <p:cNvPr id="21" name="Rounded Rectangle 8">
            <a:extLst>
              <a:ext uri="{FF2B5EF4-FFF2-40B4-BE49-F238E27FC236}">
                <a16:creationId xmlns:a16="http://schemas.microsoft.com/office/drawing/2014/main" id="{21A56D22-6535-4FF7-B1D6-36472991EB89}"/>
              </a:ext>
            </a:extLst>
          </p:cNvPr>
          <p:cNvSpPr/>
          <p:nvPr/>
        </p:nvSpPr>
        <p:spPr>
          <a:xfrm>
            <a:off x="172820" y="2835840"/>
            <a:ext cx="2796916" cy="91176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r>
              <a:rPr lang="en-US" sz="2400" b="1">
                <a:solidFill>
                  <a:prstClr val="white"/>
                </a:solidFill>
                <a:latin typeface="Calibri"/>
              </a:rPr>
              <a:t>2. Policy Survey</a:t>
            </a:r>
          </a:p>
        </p:txBody>
      </p:sp>
      <p:sp>
        <p:nvSpPr>
          <p:cNvPr id="22" name="Rounded Rectangle 8">
            <a:extLst>
              <a:ext uri="{FF2B5EF4-FFF2-40B4-BE49-F238E27FC236}">
                <a16:creationId xmlns:a16="http://schemas.microsoft.com/office/drawing/2014/main" id="{5D25A96B-5888-4F8E-9CAA-6CFA20A7D2D9}"/>
              </a:ext>
            </a:extLst>
          </p:cNvPr>
          <p:cNvSpPr/>
          <p:nvPr/>
        </p:nvSpPr>
        <p:spPr>
          <a:xfrm>
            <a:off x="172820" y="4106232"/>
            <a:ext cx="2796916" cy="112776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r>
              <a:rPr lang="en-US" sz="2400" b="1">
                <a:solidFill>
                  <a:prstClr val="white"/>
                </a:solidFill>
                <a:latin typeface="Calibri"/>
              </a:rPr>
              <a:t>3. Survey of Public Officials</a:t>
            </a:r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AD56EAD5-894F-456D-9F4C-1E93F669011F}"/>
              </a:ext>
            </a:extLst>
          </p:cNvPr>
          <p:cNvSpPr/>
          <p:nvPr/>
        </p:nvSpPr>
        <p:spPr>
          <a:xfrm>
            <a:off x="9465071" y="1020084"/>
            <a:ext cx="2532184" cy="90136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r>
              <a:rPr lang="en-US" b="1">
                <a:solidFill>
                  <a:prstClr val="white"/>
                </a:solidFill>
                <a:latin typeface="Calibri"/>
              </a:rPr>
              <a:t>Service Delivery Surveys (SDI)</a:t>
            </a:r>
          </a:p>
        </p:txBody>
      </p:sp>
      <p:sp>
        <p:nvSpPr>
          <p:cNvPr id="24" name="Rounded Rectangle 6">
            <a:extLst>
              <a:ext uri="{FF2B5EF4-FFF2-40B4-BE49-F238E27FC236}">
                <a16:creationId xmlns:a16="http://schemas.microsoft.com/office/drawing/2014/main" id="{9DDCEC65-C6D3-40C1-A776-4F79BC721584}"/>
              </a:ext>
            </a:extLst>
          </p:cNvPr>
          <p:cNvSpPr/>
          <p:nvPr/>
        </p:nvSpPr>
        <p:spPr>
          <a:xfrm>
            <a:off x="9465071" y="2081137"/>
            <a:ext cx="2532184" cy="64008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r>
              <a:rPr lang="en-US" b="1">
                <a:solidFill>
                  <a:prstClr val="white"/>
                </a:solidFill>
                <a:latin typeface="Calibri"/>
              </a:rPr>
              <a:t>Classroom Observation Tool</a:t>
            </a:r>
          </a:p>
        </p:txBody>
      </p:sp>
      <p:sp>
        <p:nvSpPr>
          <p:cNvPr id="25" name="Rounded Rectangle 8">
            <a:extLst>
              <a:ext uri="{FF2B5EF4-FFF2-40B4-BE49-F238E27FC236}">
                <a16:creationId xmlns:a16="http://schemas.microsoft.com/office/drawing/2014/main" id="{A024FA74-6DB8-45BE-B1BE-9E8086F6BC8B}"/>
              </a:ext>
            </a:extLst>
          </p:cNvPr>
          <p:cNvSpPr/>
          <p:nvPr/>
        </p:nvSpPr>
        <p:spPr>
          <a:xfrm>
            <a:off x="9465071" y="2880910"/>
            <a:ext cx="2532184" cy="64008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r>
              <a:rPr lang="en-US" b="1">
                <a:solidFill>
                  <a:prstClr val="white"/>
                </a:solidFill>
                <a:latin typeface="Calibri"/>
              </a:rPr>
              <a:t>Development World Management Survey</a:t>
            </a:r>
          </a:p>
        </p:txBody>
      </p:sp>
      <p:sp>
        <p:nvSpPr>
          <p:cNvPr id="26" name="Rounded Rectangle 10">
            <a:extLst>
              <a:ext uri="{FF2B5EF4-FFF2-40B4-BE49-F238E27FC236}">
                <a16:creationId xmlns:a16="http://schemas.microsoft.com/office/drawing/2014/main" id="{DD56D6E5-6834-4608-8FEF-E03FEBD1B921}"/>
              </a:ext>
            </a:extLst>
          </p:cNvPr>
          <p:cNvSpPr/>
          <p:nvPr/>
        </p:nvSpPr>
        <p:spPr>
          <a:xfrm>
            <a:off x="9465071" y="3632981"/>
            <a:ext cx="2532184" cy="90136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r>
              <a:rPr lang="en-US" b="1">
                <a:solidFill>
                  <a:prstClr val="white"/>
                </a:solidFill>
                <a:latin typeface="Calibri"/>
              </a:rPr>
              <a:t>Child Development Measurement Tools</a:t>
            </a:r>
          </a:p>
        </p:txBody>
      </p:sp>
      <p:sp>
        <p:nvSpPr>
          <p:cNvPr id="27" name="Rounded Rectangle 12">
            <a:extLst>
              <a:ext uri="{FF2B5EF4-FFF2-40B4-BE49-F238E27FC236}">
                <a16:creationId xmlns:a16="http://schemas.microsoft.com/office/drawing/2014/main" id="{8FA64439-B59C-4E25-ACC3-1AFEE447353A}"/>
              </a:ext>
            </a:extLst>
          </p:cNvPr>
          <p:cNvSpPr/>
          <p:nvPr/>
        </p:nvSpPr>
        <p:spPr>
          <a:xfrm>
            <a:off x="9465071" y="4678230"/>
            <a:ext cx="2532184" cy="64008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r>
              <a:rPr lang="en-US" b="1">
                <a:solidFill>
                  <a:prstClr val="white"/>
                </a:solidFill>
                <a:latin typeface="Calibri"/>
              </a:rPr>
              <a:t>SABER Policy Measurement Tools</a:t>
            </a:r>
          </a:p>
        </p:txBody>
      </p:sp>
      <p:sp>
        <p:nvSpPr>
          <p:cNvPr id="28" name="Rounded Rectangle 10">
            <a:extLst>
              <a:ext uri="{FF2B5EF4-FFF2-40B4-BE49-F238E27FC236}">
                <a16:creationId xmlns:a16="http://schemas.microsoft.com/office/drawing/2014/main" id="{4C7A5E01-616B-4668-881E-F2EEA5D90606}"/>
              </a:ext>
            </a:extLst>
          </p:cNvPr>
          <p:cNvSpPr/>
          <p:nvPr/>
        </p:nvSpPr>
        <p:spPr>
          <a:xfrm>
            <a:off x="9465071" y="5448749"/>
            <a:ext cx="2532184" cy="64008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r>
              <a:rPr lang="en-US" b="1">
                <a:solidFill>
                  <a:prstClr val="white"/>
                </a:solidFill>
                <a:latin typeface="Calibri"/>
              </a:rPr>
              <a:t>Bureaucracy Lab Survey</a:t>
            </a:r>
          </a:p>
        </p:txBody>
      </p:sp>
    </p:spTree>
    <p:extLst>
      <p:ext uri="{BB962C8B-B14F-4D97-AF65-F5344CB8AC3E}">
        <p14:creationId xmlns:p14="http://schemas.microsoft.com/office/powerpoint/2010/main" val="1607371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DAD8A9-2BB7-43EE-89D7-E72BD93B04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6159236"/>
            <a:ext cx="12191999" cy="698765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7EB0D4C-54D4-48CA-9F01-3FAE95804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14346"/>
          </a:xfrm>
        </p:spPr>
        <p:txBody>
          <a:bodyPr/>
          <a:lstStyle/>
          <a:p>
            <a:pPr algn="ctr"/>
            <a:r>
              <a:rPr lang="en-US" sz="2133" b="1" spc="123">
                <a:solidFill>
                  <a:srgbClr val="122D7D"/>
                </a:solidFill>
                <a:latin typeface="Charter Roman"/>
                <a:cs typeface="Tahoma"/>
              </a:rPr>
              <a:t>The value proposition of the GEPD</a:t>
            </a:r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458B7D2F-C8B6-4857-AC16-C1F3BCAE3FA6}"/>
              </a:ext>
            </a:extLst>
          </p:cNvPr>
          <p:cNvSpPr/>
          <p:nvPr/>
        </p:nvSpPr>
        <p:spPr>
          <a:xfrm>
            <a:off x="149502" y="2948522"/>
            <a:ext cx="3471522" cy="69876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School Survey</a:t>
            </a:r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53D16D56-9F30-430A-AD69-FEBCA1C723ED}"/>
              </a:ext>
            </a:extLst>
          </p:cNvPr>
          <p:cNvSpPr/>
          <p:nvPr/>
        </p:nvSpPr>
        <p:spPr>
          <a:xfrm>
            <a:off x="149502" y="3855333"/>
            <a:ext cx="3471522" cy="698765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Policy Survey</a:t>
            </a: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A3EC017B-1389-4123-8890-411B7C9B389F}"/>
              </a:ext>
            </a:extLst>
          </p:cNvPr>
          <p:cNvSpPr/>
          <p:nvPr/>
        </p:nvSpPr>
        <p:spPr>
          <a:xfrm>
            <a:off x="149502" y="4746386"/>
            <a:ext cx="3471522" cy="69865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Survey of Public Officials</a:t>
            </a:r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8D33A9A1-129D-4B3D-91C8-902BC31180E0}"/>
              </a:ext>
            </a:extLst>
          </p:cNvPr>
          <p:cNvSpPr/>
          <p:nvPr/>
        </p:nvSpPr>
        <p:spPr>
          <a:xfrm>
            <a:off x="4360239" y="2681032"/>
            <a:ext cx="3471522" cy="37538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Inclusive education measures</a:t>
            </a:r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92DD7B58-D6EF-48C1-937A-0B502DC8CFA0}"/>
              </a:ext>
            </a:extLst>
          </p:cNvPr>
          <p:cNvSpPr/>
          <p:nvPr/>
        </p:nvSpPr>
        <p:spPr>
          <a:xfrm>
            <a:off x="4360239" y="3180424"/>
            <a:ext cx="3471522" cy="37538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EdTech measures</a:t>
            </a:r>
          </a:p>
        </p:txBody>
      </p:sp>
      <p:sp>
        <p:nvSpPr>
          <p:cNvPr id="16" name="Rounded Rectangle 8">
            <a:extLst>
              <a:ext uri="{FF2B5EF4-FFF2-40B4-BE49-F238E27FC236}">
                <a16:creationId xmlns:a16="http://schemas.microsoft.com/office/drawing/2014/main" id="{AB5B1E65-41C6-47F4-82BF-79080A76FAD2}"/>
              </a:ext>
            </a:extLst>
          </p:cNvPr>
          <p:cNvSpPr/>
          <p:nvPr/>
        </p:nvSpPr>
        <p:spPr>
          <a:xfrm>
            <a:off x="4360239" y="3679815"/>
            <a:ext cx="3471522" cy="68232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Growth mindset &amp; other socioemotional skill measures</a:t>
            </a:r>
          </a:p>
        </p:txBody>
      </p: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1448502E-3922-41F1-9672-85FB06552DCC}"/>
              </a:ext>
            </a:extLst>
          </p:cNvPr>
          <p:cNvSpPr/>
          <p:nvPr/>
        </p:nvSpPr>
        <p:spPr>
          <a:xfrm>
            <a:off x="4360239" y="4500862"/>
            <a:ext cx="3471522" cy="37538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School management</a:t>
            </a:r>
          </a:p>
        </p:txBody>
      </p:sp>
      <p:sp>
        <p:nvSpPr>
          <p:cNvPr id="19" name="Rounded Rectangle 8">
            <a:extLst>
              <a:ext uri="{FF2B5EF4-FFF2-40B4-BE49-F238E27FC236}">
                <a16:creationId xmlns:a16="http://schemas.microsoft.com/office/drawing/2014/main" id="{4A68B78B-9F19-417F-AD3C-D0C9032D15DA}"/>
              </a:ext>
            </a:extLst>
          </p:cNvPr>
          <p:cNvSpPr/>
          <p:nvPr/>
        </p:nvSpPr>
        <p:spPr>
          <a:xfrm>
            <a:off x="4360239" y="4988571"/>
            <a:ext cx="3471522" cy="37538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Policy Implementation gaps</a:t>
            </a:r>
          </a:p>
        </p:txBody>
      </p:sp>
      <p:sp>
        <p:nvSpPr>
          <p:cNvPr id="20" name="Rounded Rectangle 8">
            <a:extLst>
              <a:ext uri="{FF2B5EF4-FFF2-40B4-BE49-F238E27FC236}">
                <a16:creationId xmlns:a16="http://schemas.microsoft.com/office/drawing/2014/main" id="{441F66E3-2C88-47D0-A603-65B66B56A1F5}"/>
              </a:ext>
            </a:extLst>
          </p:cNvPr>
          <p:cNvSpPr/>
          <p:nvPr/>
        </p:nvSpPr>
        <p:spPr>
          <a:xfrm>
            <a:off x="8334831" y="2897919"/>
            <a:ext cx="3471522" cy="375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EdTech Readiness Index</a:t>
            </a:r>
          </a:p>
        </p:txBody>
      </p:sp>
      <p:sp>
        <p:nvSpPr>
          <p:cNvPr id="21" name="Rounded Rectangle 8">
            <a:extLst>
              <a:ext uri="{FF2B5EF4-FFF2-40B4-BE49-F238E27FC236}">
                <a16:creationId xmlns:a16="http://schemas.microsoft.com/office/drawing/2014/main" id="{B909038D-90D6-4ACD-9502-F8B86823D0FD}"/>
              </a:ext>
            </a:extLst>
          </p:cNvPr>
          <p:cNvSpPr/>
          <p:nvPr/>
        </p:nvSpPr>
        <p:spPr>
          <a:xfrm>
            <a:off x="8334831" y="3397311"/>
            <a:ext cx="3471522" cy="375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Socioemotional Assessment</a:t>
            </a:r>
          </a:p>
        </p:txBody>
      </p:sp>
      <p:sp>
        <p:nvSpPr>
          <p:cNvPr id="22" name="Rounded Rectangle 8">
            <a:extLst>
              <a:ext uri="{FF2B5EF4-FFF2-40B4-BE49-F238E27FC236}">
                <a16:creationId xmlns:a16="http://schemas.microsoft.com/office/drawing/2014/main" id="{0003ADD3-814E-44F5-8D1A-75ECABB0F1E4}"/>
              </a:ext>
            </a:extLst>
          </p:cNvPr>
          <p:cNvSpPr/>
          <p:nvPr/>
        </p:nvSpPr>
        <p:spPr>
          <a:xfrm>
            <a:off x="8334831" y="3896703"/>
            <a:ext cx="3471522" cy="375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AMPL-B</a:t>
            </a:r>
          </a:p>
        </p:txBody>
      </p:sp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5DDC7256-34FC-4A46-90B7-1FF3195EFB84}"/>
              </a:ext>
            </a:extLst>
          </p:cNvPr>
          <p:cNvSpPr/>
          <p:nvPr/>
        </p:nvSpPr>
        <p:spPr>
          <a:xfrm>
            <a:off x="8334831" y="4396095"/>
            <a:ext cx="3471522" cy="375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Ad-Hoc Country Surveys</a:t>
            </a:r>
          </a:p>
        </p:txBody>
      </p:sp>
      <p:sp>
        <p:nvSpPr>
          <p:cNvPr id="24" name="Rounded Rectangle 8">
            <a:extLst>
              <a:ext uri="{FF2B5EF4-FFF2-40B4-BE49-F238E27FC236}">
                <a16:creationId xmlns:a16="http://schemas.microsoft.com/office/drawing/2014/main" id="{D7465136-0D71-4BC2-BEE5-8BE7D7174B8A}"/>
              </a:ext>
            </a:extLst>
          </p:cNvPr>
          <p:cNvSpPr/>
          <p:nvPr/>
        </p:nvSpPr>
        <p:spPr>
          <a:xfrm>
            <a:off x="8334831" y="4852659"/>
            <a:ext cx="3471522" cy="375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Teach 2.0</a:t>
            </a:r>
          </a:p>
        </p:txBody>
      </p:sp>
      <p:sp>
        <p:nvSpPr>
          <p:cNvPr id="25" name="Rounded Rectangle 8">
            <a:extLst>
              <a:ext uri="{FF2B5EF4-FFF2-40B4-BE49-F238E27FC236}">
                <a16:creationId xmlns:a16="http://schemas.microsoft.com/office/drawing/2014/main" id="{DD7FABC7-3074-45D2-B188-73DC80B17244}"/>
              </a:ext>
            </a:extLst>
          </p:cNvPr>
          <p:cNvSpPr/>
          <p:nvPr/>
        </p:nvSpPr>
        <p:spPr>
          <a:xfrm>
            <a:off x="8334831" y="5340368"/>
            <a:ext cx="3471522" cy="375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Socioeconomic Questionnaire</a:t>
            </a:r>
          </a:p>
        </p:txBody>
      </p:sp>
      <p:sp>
        <p:nvSpPr>
          <p:cNvPr id="26" name="Rounded Rectangle 8">
            <a:extLst>
              <a:ext uri="{FF2B5EF4-FFF2-40B4-BE49-F238E27FC236}">
                <a16:creationId xmlns:a16="http://schemas.microsoft.com/office/drawing/2014/main" id="{44517608-F304-49D7-8DDE-0B9D56EB6F68}"/>
              </a:ext>
            </a:extLst>
          </p:cNvPr>
          <p:cNvSpPr/>
          <p:nvPr/>
        </p:nvSpPr>
        <p:spPr>
          <a:xfrm>
            <a:off x="4360239" y="5506448"/>
            <a:ext cx="3471522" cy="37538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Bureaucratic Capacity</a:t>
            </a: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B84E9731-3D64-4CC6-84AE-2B840C5DC220}"/>
              </a:ext>
            </a:extLst>
          </p:cNvPr>
          <p:cNvSpPr/>
          <p:nvPr/>
        </p:nvSpPr>
        <p:spPr>
          <a:xfrm>
            <a:off x="149502" y="1316503"/>
            <a:ext cx="12042498" cy="923330"/>
          </a:xfrm>
          <a:prstGeom prst="homePlat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4DB62C3A-4526-4D71-A9D8-6AD6CD6FF3F1}"/>
              </a:ext>
            </a:extLst>
          </p:cNvPr>
          <p:cNvSpPr/>
          <p:nvPr/>
        </p:nvSpPr>
        <p:spPr>
          <a:xfrm>
            <a:off x="149502" y="1316502"/>
            <a:ext cx="8271972" cy="913889"/>
          </a:xfrm>
          <a:prstGeom prst="homePlat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2338A814-1169-4D1C-A0FD-6CF9BE6382F2}"/>
              </a:ext>
            </a:extLst>
          </p:cNvPr>
          <p:cNvSpPr/>
          <p:nvPr/>
        </p:nvSpPr>
        <p:spPr>
          <a:xfrm>
            <a:off x="149502" y="1322959"/>
            <a:ext cx="4297380" cy="913889"/>
          </a:xfrm>
          <a:prstGeom prst="homePlat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0463BE-0D69-40D5-8BDB-15CAFB86B853}"/>
              </a:ext>
            </a:extLst>
          </p:cNvPr>
          <p:cNvSpPr txBox="1"/>
          <p:nvPr/>
        </p:nvSpPr>
        <p:spPr>
          <a:xfrm>
            <a:off x="309447" y="1282427"/>
            <a:ext cx="3471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Three core instruments to report on a comprehensive set of indicators at low cost…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C08C12-D6A9-42D5-9723-879DEE05A71D}"/>
              </a:ext>
            </a:extLst>
          </p:cNvPr>
          <p:cNvSpPr txBox="1"/>
          <p:nvPr/>
        </p:nvSpPr>
        <p:spPr>
          <a:xfrm>
            <a:off x="4520184" y="1282427"/>
            <a:ext cx="3471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Integrating and streamlining proven tools, while leveraging innovations like…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A4D7FA-52A4-4B4C-9142-51EBA25A0CD7}"/>
              </a:ext>
            </a:extLst>
          </p:cNvPr>
          <p:cNvSpPr txBox="1"/>
          <p:nvPr/>
        </p:nvSpPr>
        <p:spPr>
          <a:xfrm>
            <a:off x="8494776" y="1282427"/>
            <a:ext cx="3471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enabling the piloting of new tools through a menu of different options…</a:t>
            </a:r>
          </a:p>
        </p:txBody>
      </p:sp>
    </p:spTree>
    <p:extLst>
      <p:ext uri="{BB962C8B-B14F-4D97-AF65-F5344CB8AC3E}">
        <p14:creationId xmlns:p14="http://schemas.microsoft.com/office/powerpoint/2010/main" val="3499365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A233-AA04-0846-BCBF-07C0A4AC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chemeClr val="accent1">
                    <a:lumMod val="50000"/>
                  </a:schemeClr>
                </a:solidFill>
                <a:latin typeface="Charter Roman"/>
              </a:rPr>
              <a:t>Some Highlights from Data Collected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DAD8A9-2BB7-43EE-89D7-E72BD93B04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6159236"/>
            <a:ext cx="12191999" cy="698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622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7E677E3-6E89-4F46-8283-9371014ACCE5}"/>
              </a:ext>
            </a:extLst>
          </p:cNvPr>
          <p:cNvSpPr/>
          <p:nvPr/>
        </p:nvSpPr>
        <p:spPr>
          <a:xfrm>
            <a:off x="4273841" y="1999026"/>
            <a:ext cx="3431503" cy="1757586"/>
          </a:xfrm>
          <a:prstGeom prst="roundRect">
            <a:avLst/>
          </a:prstGeom>
          <a:solidFill>
            <a:srgbClr val="FCD60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>
              <a:defRPr/>
            </a:pPr>
            <a:r>
              <a:rPr lang="en-US" sz="1867" b="1" spc="210">
                <a:solidFill>
                  <a:srgbClr val="122D7D"/>
                </a:solidFill>
                <a:latin typeface="Charter Roman"/>
                <a:cs typeface="Calibri"/>
              </a:rPr>
              <a:t>Percentages – 85%-90%</a:t>
            </a:r>
          </a:p>
          <a:p>
            <a:pPr algn="ctr" defTabSz="609630">
              <a:defRPr/>
            </a:pPr>
            <a:r>
              <a:rPr lang="en-US" sz="1867" b="1" spc="210">
                <a:solidFill>
                  <a:srgbClr val="122D7D"/>
                </a:solidFill>
                <a:latin typeface="Charter Roman"/>
                <a:cs typeface="Calibri"/>
              </a:rPr>
              <a:t>Points – 3-4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F04D895-2212-4D20-AFE3-802AE0ADD3BF}"/>
              </a:ext>
            </a:extLst>
          </p:cNvPr>
          <p:cNvSpPr/>
          <p:nvPr/>
        </p:nvSpPr>
        <p:spPr>
          <a:xfrm>
            <a:off x="792480" y="2001613"/>
            <a:ext cx="3268546" cy="175758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>
              <a:defRPr/>
            </a:pPr>
            <a:r>
              <a:rPr lang="en-US" sz="1867" b="1" spc="210">
                <a:solidFill>
                  <a:srgbClr val="122D7D"/>
                </a:solidFill>
                <a:latin typeface="Charter Roman"/>
                <a:cs typeface="Calibri"/>
              </a:rPr>
              <a:t>Percentages – 0%-85% </a:t>
            </a:r>
          </a:p>
          <a:p>
            <a:pPr algn="ctr" defTabSz="609630">
              <a:defRPr/>
            </a:pPr>
            <a:r>
              <a:rPr lang="en-US" sz="1867" b="1" spc="210">
                <a:solidFill>
                  <a:srgbClr val="122D7D"/>
                </a:solidFill>
                <a:latin typeface="Charter Roman"/>
                <a:cs typeface="Calibri"/>
              </a:rPr>
              <a:t>Points – 1-3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2789571-98FA-432F-A355-127108D4EEBD}"/>
              </a:ext>
            </a:extLst>
          </p:cNvPr>
          <p:cNvSpPr/>
          <p:nvPr/>
        </p:nvSpPr>
        <p:spPr>
          <a:xfrm>
            <a:off x="7918160" y="2007257"/>
            <a:ext cx="3392629" cy="1757585"/>
          </a:xfrm>
          <a:prstGeom prst="roundRect">
            <a:avLst/>
          </a:prstGeom>
          <a:solidFill>
            <a:srgbClr val="85C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>
              <a:defRPr/>
            </a:pPr>
            <a:r>
              <a:rPr lang="en-US" sz="1867" b="1" spc="210">
                <a:solidFill>
                  <a:srgbClr val="122D7D"/>
                </a:solidFill>
                <a:latin typeface="Charter Roman"/>
                <a:cs typeface="Calibri"/>
              </a:rPr>
              <a:t>Percentages – 90%-100%</a:t>
            </a:r>
          </a:p>
          <a:p>
            <a:pPr algn="ctr" defTabSz="609630">
              <a:defRPr/>
            </a:pPr>
            <a:r>
              <a:rPr lang="en-US" sz="1867" b="1" spc="210">
                <a:solidFill>
                  <a:srgbClr val="122D7D"/>
                </a:solidFill>
                <a:latin typeface="Charter Roman"/>
                <a:cs typeface="Calibri"/>
              </a:rPr>
              <a:t>Points – 4-5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7C58FF2-C0A2-436C-BA49-D0E741DB952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8670" y="6150469"/>
            <a:ext cx="12210669" cy="69876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EACAA6-0EDC-495B-9D57-5FC384A0A9F3}"/>
              </a:ext>
            </a:extLst>
          </p:cNvPr>
          <p:cNvSpPr txBox="1"/>
          <p:nvPr/>
        </p:nvSpPr>
        <p:spPr>
          <a:xfrm>
            <a:off x="4465593" y="3764841"/>
            <a:ext cx="30480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30">
              <a:defRPr/>
            </a:pPr>
            <a:r>
              <a:rPr lang="en-US" sz="1867" b="1" spc="210">
                <a:solidFill>
                  <a:srgbClr val="122D7D"/>
                </a:solidFill>
                <a:latin typeface="Charter Roman"/>
                <a:cs typeface="Calibri"/>
              </a:rPr>
              <a:t>Caution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4CBDC7-9CBD-4F1A-B623-A8613457667D}"/>
              </a:ext>
            </a:extLst>
          </p:cNvPr>
          <p:cNvSpPr txBox="1"/>
          <p:nvPr/>
        </p:nvSpPr>
        <p:spPr>
          <a:xfrm>
            <a:off x="8090474" y="3764841"/>
            <a:ext cx="30480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30">
              <a:defRPr/>
            </a:pPr>
            <a:r>
              <a:rPr lang="en-US" sz="1867" b="1" spc="210">
                <a:solidFill>
                  <a:srgbClr val="122D7D"/>
                </a:solidFill>
                <a:latin typeface="Charter Roman"/>
                <a:cs typeface="Calibri"/>
              </a:rPr>
              <a:t>On Target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A748C6-62B3-4F1B-A96A-D27A6332598D}"/>
              </a:ext>
            </a:extLst>
          </p:cNvPr>
          <p:cNvSpPr txBox="1"/>
          <p:nvPr/>
        </p:nvSpPr>
        <p:spPr>
          <a:xfrm>
            <a:off x="902753" y="3764841"/>
            <a:ext cx="30480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30">
              <a:defRPr/>
            </a:pPr>
            <a:r>
              <a:rPr lang="en-US" sz="1867" b="1" spc="210">
                <a:solidFill>
                  <a:srgbClr val="122D7D"/>
                </a:solidFill>
                <a:latin typeface="Charter Roman"/>
                <a:cs typeface="Calibri"/>
              </a:rPr>
              <a:t>Needs</a:t>
            </a:r>
            <a:r>
              <a:rPr lang="es-ES" b="1">
                <a:solidFill>
                  <a:prstClr val="black"/>
                </a:solidFill>
                <a:latin typeface="Charter Roman"/>
              </a:rPr>
              <a:t> </a:t>
            </a:r>
            <a:r>
              <a:rPr lang="en-US" sz="1867" b="1" spc="210">
                <a:solidFill>
                  <a:srgbClr val="122D7D"/>
                </a:solidFill>
                <a:latin typeface="Charter Roman"/>
                <a:cs typeface="Calibri"/>
              </a:rPr>
              <a:t>Improvement</a:t>
            </a:r>
            <a:r>
              <a:rPr lang="es-ES" sz="1867" b="1" spc="210">
                <a:solidFill>
                  <a:srgbClr val="122D7D"/>
                </a:solidFill>
                <a:latin typeface="Charter Roman"/>
                <a:cs typeface="Calibri"/>
              </a:rPr>
              <a:t> </a:t>
            </a: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9BF4F3E1-9EEF-4B12-98A2-8B161B895A06}"/>
              </a:ext>
            </a:extLst>
          </p:cNvPr>
          <p:cNvSpPr txBox="1">
            <a:spLocks/>
          </p:cNvSpPr>
          <p:nvPr/>
        </p:nvSpPr>
        <p:spPr>
          <a:xfrm>
            <a:off x="459190" y="482600"/>
            <a:ext cx="11292289" cy="443284"/>
          </a:xfrm>
          <a:prstGeom prst="rect">
            <a:avLst/>
          </a:prstGeom>
        </p:spPr>
        <p:txBody>
          <a:bodyPr vert="horz" wrap="square" lIns="0" tIns="2117" rIns="0" bIns="0" rtlCol="0">
            <a:spAutoFit/>
          </a:bodyPr>
          <a:lstStyle>
            <a:lvl1pPr>
              <a:defRPr sz="3500" b="0" i="0">
                <a:solidFill>
                  <a:srgbClr val="181818"/>
                </a:solidFill>
                <a:latin typeface="Arial"/>
                <a:ea typeface="+mj-ea"/>
                <a:cs typeface="Arial"/>
              </a:defRPr>
            </a:lvl1pPr>
          </a:lstStyle>
          <a:p>
            <a:pPr marL="8467" marR="3387" algn="ctr" defTabSz="609630">
              <a:lnSpc>
                <a:spcPct val="101200"/>
              </a:lnSpc>
              <a:spcBef>
                <a:spcPts val="17"/>
              </a:spcBef>
              <a:defRPr/>
            </a:pPr>
            <a:r>
              <a:rPr lang="en-US" sz="2933" b="1">
                <a:solidFill>
                  <a:srgbClr val="002060"/>
                </a:solidFill>
                <a:latin typeface="Charter Roman"/>
                <a:cs typeface="Calibri Light" panose="020F0302020204030204" pitchFamily="34" charset="0"/>
              </a:rPr>
              <a:t>3 Colors to Understand the System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5DE622-A90E-4EDB-9A57-DC72DE4BF6FC}"/>
              </a:ext>
            </a:extLst>
          </p:cNvPr>
          <p:cNvSpPr txBox="1"/>
          <p:nvPr/>
        </p:nvSpPr>
        <p:spPr>
          <a:xfrm>
            <a:off x="902753" y="4878326"/>
            <a:ext cx="10020421" cy="954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>
              <a:defRPr/>
            </a:pPr>
            <a:r>
              <a:rPr lang="en-US" sz="1867" b="1" spc="210">
                <a:solidFill>
                  <a:srgbClr val="122D7D"/>
                </a:solidFill>
                <a:latin typeface="Charter Roman"/>
                <a:cs typeface="Calibri"/>
              </a:rPr>
              <a:t>- Current Thresholds </a:t>
            </a:r>
            <a:r>
              <a:rPr lang="en-US" sz="1867" spc="210">
                <a:solidFill>
                  <a:srgbClr val="122D7D"/>
                </a:solidFill>
                <a:latin typeface="Charter Roman"/>
                <a:cs typeface="Calibri"/>
              </a:rPr>
              <a:t>- Based on information from Peru, Jordan, and Rwanda</a:t>
            </a:r>
          </a:p>
          <a:p>
            <a:pPr defTabSz="609630">
              <a:defRPr/>
            </a:pPr>
            <a:r>
              <a:rPr lang="en-US" sz="1867" b="1" spc="210">
                <a:solidFill>
                  <a:srgbClr val="122D7D"/>
                </a:solidFill>
                <a:latin typeface="Charter Roman"/>
                <a:cs typeface="Calibri"/>
              </a:rPr>
              <a:t>- Possible Revisions </a:t>
            </a:r>
            <a:r>
              <a:rPr lang="en-US" sz="1867" spc="210">
                <a:solidFill>
                  <a:srgbClr val="122D7D"/>
                </a:solidFill>
                <a:latin typeface="Charter Roman"/>
                <a:cs typeface="Calibri"/>
              </a:rPr>
              <a:t>- The Dashboard is being implemented in 11 more countries, and this may lead to revisions of the thresholds used in the future</a:t>
            </a:r>
            <a:endParaRPr lang="es-ES" sz="1867" spc="210">
              <a:solidFill>
                <a:srgbClr val="122D7D"/>
              </a:solidFill>
              <a:latin typeface="Charter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1410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0B9D1C-8241-4FAF-A655-744C5EDA95E7}"/>
              </a:ext>
            </a:extLst>
          </p:cNvPr>
          <p:cNvSpPr/>
          <p:nvPr/>
        </p:nvSpPr>
        <p:spPr>
          <a:xfrm>
            <a:off x="881211" y="3970169"/>
            <a:ext cx="3048000" cy="609600"/>
          </a:xfrm>
          <a:prstGeom prst="roundRect">
            <a:avLst/>
          </a:prstGeom>
          <a:solidFill>
            <a:srgbClr val="85C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r>
              <a:rPr lang="en-US" sz="1333" b="1">
                <a:solidFill>
                  <a:prstClr val="black"/>
                </a:solidFill>
                <a:latin typeface="Calibri" panose="020F0502020204030204"/>
              </a:rPr>
              <a:t>Operational Management </a:t>
            </a:r>
          </a:p>
          <a:p>
            <a:pPr algn="ctr" defTabSz="914446"/>
            <a:r>
              <a:rPr lang="en-US" sz="1333">
                <a:solidFill>
                  <a:prstClr val="black"/>
                </a:solidFill>
                <a:latin typeface="Calibri" panose="020F0502020204030204"/>
              </a:rPr>
              <a:t>4.3 (out of 5) - Score on presence &amp; quality of core operational functions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7A7A00-2BAE-41B9-8B22-C029756C4344}"/>
              </a:ext>
            </a:extLst>
          </p:cNvPr>
          <p:cNvSpPr/>
          <p:nvPr/>
        </p:nvSpPr>
        <p:spPr>
          <a:xfrm>
            <a:off x="881211" y="4628216"/>
            <a:ext cx="3048000" cy="609600"/>
          </a:xfrm>
          <a:prstGeom prst="roundRect">
            <a:avLst/>
          </a:prstGeom>
          <a:solidFill>
            <a:srgbClr val="FCD60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r>
              <a:rPr lang="en-US" sz="1333" b="1">
                <a:solidFill>
                  <a:prstClr val="black"/>
                </a:solidFill>
                <a:latin typeface="Calibri" panose="020F0502020204030204"/>
              </a:rPr>
              <a:t>Instructional Leadership</a:t>
            </a:r>
          </a:p>
          <a:p>
            <a:pPr algn="ctr" defTabSz="914446"/>
            <a:r>
              <a:rPr lang="en-US" sz="1333">
                <a:solidFill>
                  <a:prstClr val="black"/>
                </a:solidFill>
                <a:latin typeface="Calibri" panose="020F0502020204030204"/>
              </a:rPr>
              <a:t>3.3 (out of 5) - Score on the presence &amp; quality of instructional leadership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D5BCA4E-DEA8-442C-96E6-643751ACC20E}"/>
              </a:ext>
            </a:extLst>
          </p:cNvPr>
          <p:cNvSpPr/>
          <p:nvPr/>
        </p:nvSpPr>
        <p:spPr>
          <a:xfrm>
            <a:off x="881211" y="5283137"/>
            <a:ext cx="3048000" cy="609600"/>
          </a:xfrm>
          <a:prstGeom prst="roundRect">
            <a:avLst/>
          </a:prstGeom>
          <a:solidFill>
            <a:srgbClr val="FCD60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r>
              <a:rPr lang="en-US" sz="1333" b="1">
                <a:solidFill>
                  <a:prstClr val="black"/>
                </a:solidFill>
                <a:latin typeface="Calibri" panose="020F0502020204030204"/>
              </a:rPr>
              <a:t>School Knowledge </a:t>
            </a:r>
          </a:p>
          <a:p>
            <a:pPr algn="ctr" defTabSz="914446"/>
            <a:r>
              <a:rPr lang="en-US" sz="1333">
                <a:solidFill>
                  <a:prstClr val="black"/>
                </a:solidFill>
                <a:latin typeface="Calibri" panose="020F0502020204030204"/>
              </a:rPr>
              <a:t>3.6 (out of 5) – Score on principals’ familiarity with the school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76CDB7-64DC-4E8F-897E-809DC3A5D5F9}"/>
              </a:ext>
            </a:extLst>
          </p:cNvPr>
          <p:cNvSpPr/>
          <p:nvPr/>
        </p:nvSpPr>
        <p:spPr>
          <a:xfrm>
            <a:off x="875381" y="5949281"/>
            <a:ext cx="3048000" cy="609600"/>
          </a:xfrm>
          <a:prstGeom prst="roundRect">
            <a:avLst/>
          </a:prstGeom>
          <a:solidFill>
            <a:srgbClr val="85C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r>
              <a:rPr lang="en-US" sz="1333" b="1">
                <a:solidFill>
                  <a:prstClr val="black"/>
                </a:solidFill>
                <a:latin typeface="Calibri" panose="020F0502020204030204"/>
              </a:rPr>
              <a:t>Management Skills</a:t>
            </a:r>
          </a:p>
          <a:p>
            <a:pPr algn="ctr" defTabSz="914446"/>
            <a:r>
              <a:rPr lang="en-US" sz="1333">
                <a:solidFill>
                  <a:prstClr val="black"/>
                </a:solidFill>
                <a:latin typeface="Calibri" panose="020F0502020204030204"/>
              </a:rPr>
              <a:t>4.3 (out of 5) – Score on the quality of principals’ managerial skills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B433023-DD97-45E3-85EB-9D897A8A9D25}"/>
              </a:ext>
            </a:extLst>
          </p:cNvPr>
          <p:cNvSpPr/>
          <p:nvPr/>
        </p:nvSpPr>
        <p:spPr>
          <a:xfrm>
            <a:off x="8237666" y="1320893"/>
            <a:ext cx="3048000" cy="6096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r>
              <a:rPr lang="en-US" sz="1333" b="1">
                <a:solidFill>
                  <a:prstClr val="black"/>
                </a:solidFill>
                <a:latin typeface="Calibri" panose="020F0502020204030204"/>
              </a:rPr>
              <a:t>Readiness for Learning</a:t>
            </a:r>
          </a:p>
          <a:p>
            <a:pPr algn="ctr" defTabSz="914446"/>
            <a:r>
              <a:rPr lang="en-US" sz="1333">
                <a:solidFill>
                  <a:prstClr val="black"/>
                </a:solidFill>
                <a:latin typeface="Calibri" panose="020F0502020204030204"/>
              </a:rPr>
              <a:t>53% of children have basic skills to succeed in primary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02AE13-651A-46D2-A376-347BD1AA0DDD}"/>
              </a:ext>
            </a:extLst>
          </p:cNvPr>
          <p:cNvSpPr/>
          <p:nvPr/>
        </p:nvSpPr>
        <p:spPr>
          <a:xfrm>
            <a:off x="8240165" y="2000559"/>
            <a:ext cx="3048000" cy="609600"/>
          </a:xfrm>
          <a:prstGeom prst="roundRect">
            <a:avLst/>
          </a:prstGeom>
          <a:solidFill>
            <a:srgbClr val="85C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r>
              <a:rPr lang="en-US" sz="1333" b="1">
                <a:solidFill>
                  <a:prstClr val="black"/>
                </a:solidFill>
                <a:latin typeface="Calibri" panose="020F0502020204030204"/>
              </a:rPr>
              <a:t>Student Attendance</a:t>
            </a:r>
          </a:p>
          <a:p>
            <a:pPr algn="ctr" defTabSz="914446"/>
            <a:r>
              <a:rPr lang="en-US" sz="1333">
                <a:solidFill>
                  <a:prstClr val="black"/>
                </a:solidFill>
                <a:latin typeface="Calibri" panose="020F0502020204030204"/>
              </a:rPr>
              <a:t>93% of students are present during unannounced visit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EDD62B0-33B1-4BB9-B5D8-6E849949C8FC}"/>
              </a:ext>
            </a:extLst>
          </p:cNvPr>
          <p:cNvSpPr/>
          <p:nvPr/>
        </p:nvSpPr>
        <p:spPr>
          <a:xfrm>
            <a:off x="8240165" y="4218381"/>
            <a:ext cx="3048000" cy="609600"/>
          </a:xfrm>
          <a:prstGeom prst="roundRect">
            <a:avLst/>
          </a:prstGeom>
          <a:solidFill>
            <a:srgbClr val="85C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r>
              <a:rPr lang="en-US" sz="1333" b="1">
                <a:solidFill>
                  <a:prstClr val="black"/>
                </a:solidFill>
                <a:latin typeface="Calibri" panose="020F0502020204030204"/>
              </a:rPr>
              <a:t>Basic Inputs</a:t>
            </a:r>
          </a:p>
          <a:p>
            <a:pPr algn="ctr" defTabSz="914446"/>
            <a:r>
              <a:rPr lang="en-US" sz="1333">
                <a:solidFill>
                  <a:prstClr val="black"/>
                </a:solidFill>
                <a:latin typeface="Calibri" panose="020F0502020204030204"/>
              </a:rPr>
              <a:t>4.1 – Average basic inputs (out of 5) found in the typical school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7E677E3-6E89-4F46-8283-9371014ACCE5}"/>
              </a:ext>
            </a:extLst>
          </p:cNvPr>
          <p:cNvSpPr/>
          <p:nvPr/>
        </p:nvSpPr>
        <p:spPr>
          <a:xfrm>
            <a:off x="8240165" y="4895246"/>
            <a:ext cx="3048000" cy="609600"/>
          </a:xfrm>
          <a:prstGeom prst="roundRect">
            <a:avLst/>
          </a:prstGeom>
          <a:solidFill>
            <a:srgbClr val="FCD60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r>
              <a:rPr lang="en-US" sz="1333" b="1">
                <a:solidFill>
                  <a:prstClr val="black"/>
                </a:solidFill>
                <a:latin typeface="Calibri" panose="020F0502020204030204"/>
              </a:rPr>
              <a:t>Basic Infrastructure</a:t>
            </a:r>
          </a:p>
          <a:p>
            <a:pPr algn="ctr" defTabSz="914446"/>
            <a:r>
              <a:rPr lang="en-US" sz="1333">
                <a:solidFill>
                  <a:prstClr val="black"/>
                </a:solidFill>
                <a:latin typeface="Calibri" panose="020F0502020204030204"/>
              </a:rPr>
              <a:t>3.7 – Average basic infrastructure (out of 5) found in the typical school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F04D895-2212-4D20-AFE3-802AE0ADD3BF}"/>
              </a:ext>
            </a:extLst>
          </p:cNvPr>
          <p:cNvSpPr/>
          <p:nvPr/>
        </p:nvSpPr>
        <p:spPr>
          <a:xfrm>
            <a:off x="881211" y="1320893"/>
            <a:ext cx="3048000" cy="6096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r>
              <a:rPr lang="en-US" sz="1333" b="1">
                <a:solidFill>
                  <a:prstClr val="black"/>
                </a:solidFill>
                <a:latin typeface="Calibri" panose="020F0502020204030204"/>
              </a:rPr>
              <a:t>Content Knowledge </a:t>
            </a:r>
          </a:p>
          <a:p>
            <a:pPr algn="ctr" defTabSz="914446"/>
            <a:r>
              <a:rPr lang="en-US" sz="1333">
                <a:solidFill>
                  <a:prstClr val="black"/>
                </a:solidFill>
                <a:latin typeface="Calibri" panose="020F0502020204030204"/>
              </a:rPr>
              <a:t>39% of teachers are proficient in the content they teach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B06A48F-18B2-45DC-8A0F-CBC5F60EDE5C}"/>
              </a:ext>
            </a:extLst>
          </p:cNvPr>
          <p:cNvSpPr/>
          <p:nvPr/>
        </p:nvSpPr>
        <p:spPr>
          <a:xfrm>
            <a:off x="901337" y="1987333"/>
            <a:ext cx="3048000" cy="609600"/>
          </a:xfrm>
          <a:prstGeom prst="roundRect">
            <a:avLst/>
          </a:prstGeom>
          <a:solidFill>
            <a:srgbClr val="FF0000"/>
          </a:solidFill>
          <a:ln>
            <a:solidFill>
              <a:srgbClr val="DD66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r>
              <a:rPr lang="en-US" sz="1333" b="1">
                <a:solidFill>
                  <a:prstClr val="black"/>
                </a:solidFill>
                <a:latin typeface="Calibri" panose="020F0502020204030204"/>
              </a:rPr>
              <a:t>Pedagogical Practices</a:t>
            </a:r>
          </a:p>
          <a:p>
            <a:pPr algn="ctr" defTabSz="914446"/>
            <a:r>
              <a:rPr lang="en-US" sz="1333">
                <a:solidFill>
                  <a:prstClr val="black"/>
                </a:solidFill>
                <a:latin typeface="Calibri" panose="020F0502020204030204"/>
              </a:rPr>
              <a:t>34% of teachers have satisfactory pedagogical skills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2789571-98FA-432F-A355-127108D4EEBD}"/>
              </a:ext>
            </a:extLst>
          </p:cNvPr>
          <p:cNvSpPr/>
          <p:nvPr/>
        </p:nvSpPr>
        <p:spPr>
          <a:xfrm>
            <a:off x="901337" y="2639473"/>
            <a:ext cx="3048000" cy="609600"/>
          </a:xfrm>
          <a:prstGeom prst="roundRect">
            <a:avLst/>
          </a:prstGeom>
          <a:solidFill>
            <a:srgbClr val="85C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r>
              <a:rPr lang="en-US" sz="1333" b="1">
                <a:solidFill>
                  <a:prstClr val="black"/>
                </a:solidFill>
                <a:latin typeface="Calibri" panose="020F0502020204030204"/>
              </a:rPr>
              <a:t>Teacher Presence</a:t>
            </a:r>
          </a:p>
          <a:p>
            <a:pPr algn="ctr" defTabSz="914446"/>
            <a:r>
              <a:rPr lang="en-US" sz="1333">
                <a:solidFill>
                  <a:prstClr val="black"/>
                </a:solidFill>
                <a:latin typeface="Calibri" panose="020F0502020204030204"/>
              </a:rPr>
              <a:t>91% of teachers are present during unannounced visit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15716982-0936-40C1-97C2-472FD302E6BB}"/>
              </a:ext>
            </a:extLst>
          </p:cNvPr>
          <p:cNvSpPr/>
          <p:nvPr/>
        </p:nvSpPr>
        <p:spPr>
          <a:xfrm>
            <a:off x="5120639" y="2453640"/>
            <a:ext cx="1950720" cy="195072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r>
              <a:rPr lang="en-US" sz="1867" b="1">
                <a:solidFill>
                  <a:prstClr val="black"/>
                </a:solidFill>
                <a:latin typeface="Calibri" panose="020F0502020204030204"/>
              </a:rPr>
              <a:t>Learning Poverty</a:t>
            </a:r>
          </a:p>
          <a:p>
            <a:pPr algn="ctr" defTabSz="914446"/>
            <a:endParaRPr lang="en-US" sz="1867" b="1">
              <a:solidFill>
                <a:prstClr val="black"/>
              </a:solidFill>
              <a:latin typeface="Calibri" panose="020F0502020204030204"/>
            </a:endParaRPr>
          </a:p>
          <a:p>
            <a:pPr algn="ctr" defTabSz="914446"/>
            <a:r>
              <a:rPr lang="en-US" sz="1867" b="1">
                <a:solidFill>
                  <a:prstClr val="black"/>
                </a:solidFill>
                <a:latin typeface="Calibri" panose="020F0502020204030204"/>
              </a:rPr>
              <a:t>56%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939533-A4FB-4ED7-8C27-988993ABC9BA}"/>
              </a:ext>
            </a:extLst>
          </p:cNvPr>
          <p:cNvSpPr txBox="1"/>
          <p:nvPr/>
        </p:nvSpPr>
        <p:spPr>
          <a:xfrm>
            <a:off x="8730002" y="3599973"/>
            <a:ext cx="2063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en-US" sz="1600" b="1">
                <a:solidFill>
                  <a:prstClr val="black"/>
                </a:solidFill>
                <a:latin typeface="Calibri" panose="020F0502020204030204"/>
              </a:rPr>
              <a:t>Inputs &amp; Infrastructure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2DA020-5194-44C7-9691-483FD725520B}"/>
              </a:ext>
            </a:extLst>
          </p:cNvPr>
          <p:cNvSpPr txBox="1"/>
          <p:nvPr/>
        </p:nvSpPr>
        <p:spPr>
          <a:xfrm>
            <a:off x="8822593" y="979753"/>
            <a:ext cx="187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en-US" sz="1600" b="1">
                <a:solidFill>
                  <a:prstClr val="black"/>
                </a:solidFill>
                <a:latin typeface="Calibri" panose="020F0502020204030204"/>
              </a:rPr>
              <a:t>Learners</a:t>
            </a:r>
            <a:endParaRPr lang="en-US" sz="1333" b="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A7E119-BB37-40B5-BDE7-80C53AFB1FAC}"/>
              </a:ext>
            </a:extLst>
          </p:cNvPr>
          <p:cNvSpPr txBox="1"/>
          <p:nvPr/>
        </p:nvSpPr>
        <p:spPr>
          <a:xfrm>
            <a:off x="1460309" y="979753"/>
            <a:ext cx="187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en-US" sz="1600" b="1">
                <a:solidFill>
                  <a:prstClr val="black"/>
                </a:solidFill>
                <a:latin typeface="Calibri" panose="020F0502020204030204"/>
              </a:rPr>
              <a:t>Teaching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A2F4FB-D18B-47FF-A39D-4067CD9B1F57}"/>
              </a:ext>
            </a:extLst>
          </p:cNvPr>
          <p:cNvSpPr txBox="1"/>
          <p:nvPr/>
        </p:nvSpPr>
        <p:spPr>
          <a:xfrm>
            <a:off x="1460309" y="3429001"/>
            <a:ext cx="1878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en-US" sz="1600" b="1">
                <a:solidFill>
                  <a:prstClr val="black"/>
                </a:solidFill>
                <a:latin typeface="Calibri" panose="020F0502020204030204"/>
              </a:rPr>
              <a:t>School Management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3461FB-4216-4310-B239-DA96AA8E49CD}"/>
              </a:ext>
            </a:extLst>
          </p:cNvPr>
          <p:cNvSpPr/>
          <p:nvPr/>
        </p:nvSpPr>
        <p:spPr>
          <a:xfrm>
            <a:off x="706362" y="1271892"/>
            <a:ext cx="3435048" cy="13675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C476568-38D8-47B3-AA6D-3BA6CD6495B0}"/>
              </a:ext>
            </a:extLst>
          </p:cNvPr>
          <p:cNvSpPr/>
          <p:nvPr/>
        </p:nvSpPr>
        <p:spPr>
          <a:xfrm>
            <a:off x="8096664" y="1226570"/>
            <a:ext cx="3388975" cy="7739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bject 3">
            <a:extLst>
              <a:ext uri="{FF2B5EF4-FFF2-40B4-BE49-F238E27FC236}">
                <a16:creationId xmlns:a16="http://schemas.microsoft.com/office/drawing/2014/main" id="{410F6A87-4F9B-4E07-9361-629782AF30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57" y="211296"/>
            <a:ext cx="11292289" cy="443284"/>
          </a:xfrm>
          <a:prstGeom prst="rect">
            <a:avLst/>
          </a:prstGeom>
        </p:spPr>
        <p:txBody>
          <a:bodyPr vert="horz" wrap="square" lIns="0" tIns="2117" rIns="0" bIns="0" rtlCol="0" anchor="ctr">
            <a:spAutoFit/>
          </a:bodyPr>
          <a:lstStyle/>
          <a:p>
            <a:pPr marL="8468" marR="3388" algn="ctr">
              <a:lnSpc>
                <a:spcPct val="101200"/>
              </a:lnSpc>
              <a:spcBef>
                <a:spcPts val="17"/>
              </a:spcBef>
            </a:pPr>
            <a:r>
              <a:rPr lang="en-US" sz="2933" b="1" spc="123">
                <a:solidFill>
                  <a:srgbClr val="122D7D"/>
                </a:solidFill>
                <a:latin typeface="Charter Roman"/>
                <a:cs typeface="Tahoma"/>
              </a:rPr>
              <a:t>Peru case - Shining light on learning and its drivers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E40B3F9-19C5-4CED-B376-F2D3BA8EA175}"/>
              </a:ext>
            </a:extLst>
          </p:cNvPr>
          <p:cNvSpPr/>
          <p:nvPr/>
        </p:nvSpPr>
        <p:spPr>
          <a:xfrm>
            <a:off x="4930275" y="1271890"/>
            <a:ext cx="2481179" cy="120032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 sz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A4C959-3703-4F84-8FB6-4A835CCBF993}"/>
              </a:ext>
            </a:extLst>
          </p:cNvPr>
          <p:cNvSpPr txBox="1"/>
          <p:nvPr/>
        </p:nvSpPr>
        <p:spPr>
          <a:xfrm>
            <a:off x="4995187" y="1320474"/>
            <a:ext cx="2452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6"/>
            <a:r>
              <a:rPr lang="en-US" sz="1200">
                <a:solidFill>
                  <a:prstClr val="black"/>
                </a:solidFill>
                <a:latin typeface="Calibri" panose="020F0502020204030204"/>
              </a:rPr>
              <a:t>Teacher skills (measured by direct observation and content assessment) and early capacity for learning (measured by direct assessment) stand out as the biggest problems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34232C-4A0F-4D95-87CE-91D18E7BD0E8}"/>
              </a:ext>
            </a:extLst>
          </p:cNvPr>
          <p:cNvCxnSpPr/>
          <p:nvPr/>
        </p:nvCxnSpPr>
        <p:spPr>
          <a:xfrm flipH="1">
            <a:off x="4141410" y="1518653"/>
            <a:ext cx="7888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C3E862D-EA66-4EED-81DD-B5A07404AF82}"/>
              </a:ext>
            </a:extLst>
          </p:cNvPr>
          <p:cNvCxnSpPr>
            <a:cxnSpLocks/>
          </p:cNvCxnSpPr>
          <p:nvPr/>
        </p:nvCxnSpPr>
        <p:spPr>
          <a:xfrm flipH="1">
            <a:off x="7411454" y="1518653"/>
            <a:ext cx="68521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1">
            <a:extLst>
              <a:ext uri="{FF2B5EF4-FFF2-40B4-BE49-F238E27FC236}">
                <a16:creationId xmlns:a16="http://schemas.microsoft.com/office/drawing/2014/main" id="{22A413D9-B650-435B-9DF0-738E7FCBF7CA}"/>
              </a:ext>
            </a:extLst>
          </p:cNvPr>
          <p:cNvSpPr/>
          <p:nvPr/>
        </p:nvSpPr>
        <p:spPr>
          <a:xfrm>
            <a:off x="8096664" y="4827982"/>
            <a:ext cx="3388975" cy="773991"/>
          </a:xfrm>
          <a:prstGeom prst="rect">
            <a:avLst/>
          </a:prstGeom>
          <a:noFill/>
          <a:ln w="57150">
            <a:solidFill>
              <a:srgbClr val="FCD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31BF4542-A85A-4FA8-B63D-EF101765155C}"/>
              </a:ext>
            </a:extLst>
          </p:cNvPr>
          <p:cNvSpPr/>
          <p:nvPr/>
        </p:nvSpPr>
        <p:spPr>
          <a:xfrm>
            <a:off x="6184468" y="4628217"/>
            <a:ext cx="1786270" cy="1264521"/>
          </a:xfrm>
          <a:prstGeom prst="flowChartAlternateProcess">
            <a:avLst/>
          </a:prstGeom>
          <a:noFill/>
          <a:ln w="57150">
            <a:solidFill>
              <a:srgbClr val="FCD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 sz="12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F424715-0F32-4338-847B-DE5A0DF90223}"/>
              </a:ext>
            </a:extLst>
          </p:cNvPr>
          <p:cNvCxnSpPr>
            <a:cxnSpLocks/>
          </p:cNvCxnSpPr>
          <p:nvPr/>
        </p:nvCxnSpPr>
        <p:spPr>
          <a:xfrm>
            <a:off x="7970738" y="5036573"/>
            <a:ext cx="125926" cy="0"/>
          </a:xfrm>
          <a:prstGeom prst="line">
            <a:avLst/>
          </a:prstGeom>
          <a:ln w="57150">
            <a:solidFill>
              <a:srgbClr val="FCD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1507D22-1A67-462A-A4F1-5DFACC7A2D49}"/>
              </a:ext>
            </a:extLst>
          </p:cNvPr>
          <p:cNvSpPr txBox="1"/>
          <p:nvPr/>
        </p:nvSpPr>
        <p:spPr>
          <a:xfrm>
            <a:off x="6228613" y="4791520"/>
            <a:ext cx="1704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6"/>
            <a:r>
              <a:rPr lang="en-US" sz="1200">
                <a:solidFill>
                  <a:prstClr val="black"/>
                </a:solidFill>
                <a:latin typeface="Calibri" panose="020F0502020204030204"/>
              </a:rPr>
              <a:t>Electricity (98%)</a:t>
            </a:r>
          </a:p>
          <a:p>
            <a:pPr defTabSz="914446"/>
            <a:r>
              <a:rPr lang="en-US" sz="1200">
                <a:solidFill>
                  <a:prstClr val="black"/>
                </a:solidFill>
                <a:latin typeface="Calibri" panose="020F0502020204030204"/>
              </a:rPr>
              <a:t>Drinking water (91%)</a:t>
            </a:r>
          </a:p>
          <a:p>
            <a:pPr defTabSz="914446"/>
            <a:r>
              <a:rPr lang="en-US" sz="1200">
                <a:solidFill>
                  <a:prstClr val="black"/>
                </a:solidFill>
                <a:latin typeface="Calibri" panose="020F0502020204030204"/>
              </a:rPr>
              <a:t>Functioning Toilet (68%)</a:t>
            </a:r>
          </a:p>
          <a:p>
            <a:pPr defTabSz="914446"/>
            <a:r>
              <a:rPr lang="en-US" sz="1200">
                <a:solidFill>
                  <a:prstClr val="black"/>
                </a:solidFill>
                <a:latin typeface="Calibri" panose="020F0502020204030204"/>
              </a:rPr>
              <a:t>Accessibility (65%)</a:t>
            </a:r>
          </a:p>
          <a:p>
            <a:pPr defTabSz="914446"/>
            <a:r>
              <a:rPr lang="en-US" sz="1200">
                <a:solidFill>
                  <a:prstClr val="black"/>
                </a:solidFill>
                <a:latin typeface="Calibri" panose="020F0502020204030204"/>
              </a:rPr>
              <a:t>Internet (54%)</a:t>
            </a:r>
          </a:p>
          <a:p>
            <a:pPr defTabSz="914446"/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42F5717-C9BA-4D1F-8DE0-3E9CB898F10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8670" y="6150469"/>
            <a:ext cx="12210669" cy="698765"/>
          </a:xfrm>
          <a:prstGeom prst="rect">
            <a:avLst/>
          </a:prstGeom>
          <a:noFill/>
        </p:spPr>
      </p:pic>
      <p:pic>
        <p:nvPicPr>
          <p:cNvPr id="40" name="Picture 39" descr="Shape&#10;&#10;Description automatically generated">
            <a:extLst>
              <a:ext uri="{FF2B5EF4-FFF2-40B4-BE49-F238E27FC236}">
                <a16:creationId xmlns:a16="http://schemas.microsoft.com/office/drawing/2014/main" id="{7998840D-82BD-4FB2-9223-0AD9A3CD1F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54" y="172196"/>
            <a:ext cx="788151" cy="5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0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35" grpId="0" animBg="1"/>
      <p:bldP spid="35" grpId="1" animBg="1"/>
      <p:bldP spid="36" grpId="0"/>
      <p:bldP spid="36" grpId="1"/>
      <p:bldP spid="43" grpId="0" animBg="1"/>
      <p:bldP spid="43" grpId="1" animBg="1"/>
      <p:bldP spid="49" grpId="0" animBg="1"/>
      <p:bldP spid="49" grpId="1" animBg="1"/>
      <p:bldP spid="51" grpId="0"/>
      <p:bldP spid="51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28D4513A-E1B2-4B84-AC3E-7B31350383B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6172201"/>
            <a:ext cx="12191999" cy="698765"/>
          </a:xfrm>
          <a:prstGeom prst="rect">
            <a:avLst/>
          </a:prstGeom>
          <a:noFill/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2440E59-58B6-954A-9A56-CAD3DFBF680D}"/>
              </a:ext>
            </a:extLst>
          </p:cNvPr>
          <p:cNvSpPr txBox="1"/>
          <p:nvPr/>
        </p:nvSpPr>
        <p:spPr>
          <a:xfrm>
            <a:off x="83868" y="4176462"/>
            <a:ext cx="10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Practices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EE5F4F3-8D86-4AF8-B738-AE26C07E79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8359" y="3736409"/>
            <a:ext cx="4800600" cy="48006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3D27F94-4415-47A4-87A3-8C5FA7352E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8759" y="3730533"/>
            <a:ext cx="4800600" cy="4800600"/>
          </a:xfrm>
          <a:prstGeom prst="rect">
            <a:avLst/>
          </a:prstGeom>
        </p:spPr>
      </p:pic>
      <p:sp>
        <p:nvSpPr>
          <p:cNvPr id="50" name="Donut 9">
            <a:extLst>
              <a:ext uri="{FF2B5EF4-FFF2-40B4-BE49-F238E27FC236}">
                <a16:creationId xmlns:a16="http://schemas.microsoft.com/office/drawing/2014/main" id="{AC101A2E-1F43-4537-9947-2C7EDCF9B5B6}"/>
              </a:ext>
            </a:extLst>
          </p:cNvPr>
          <p:cNvSpPr/>
          <p:nvPr/>
        </p:nvSpPr>
        <p:spPr>
          <a:xfrm>
            <a:off x="-1851551" y="3342671"/>
            <a:ext cx="5586984" cy="5588076"/>
          </a:xfrm>
          <a:prstGeom prst="donut">
            <a:avLst>
              <a:gd name="adj" fmla="val 6512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Policies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445F3A6-CDB3-426F-90B4-CCB84BAF0B40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1856097" y="2983979"/>
            <a:ext cx="1242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08D21B9-A76E-4F95-BD9A-A235C2B60204}"/>
              </a:ext>
            </a:extLst>
          </p:cNvPr>
          <p:cNvCxnSpPr>
            <a:cxnSpLocks/>
          </p:cNvCxnSpPr>
          <p:nvPr/>
        </p:nvCxnSpPr>
        <p:spPr>
          <a:xfrm flipV="1">
            <a:off x="1848999" y="2988324"/>
            <a:ext cx="14197" cy="475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7">
            <a:extLst>
              <a:ext uri="{FF2B5EF4-FFF2-40B4-BE49-F238E27FC236}">
                <a16:creationId xmlns:a16="http://schemas.microsoft.com/office/drawing/2014/main" id="{4515786A-FEE4-4281-BA63-647782D0D3B2}"/>
              </a:ext>
            </a:extLst>
          </p:cNvPr>
          <p:cNvSpPr/>
          <p:nvPr/>
        </p:nvSpPr>
        <p:spPr>
          <a:xfrm>
            <a:off x="3098802" y="3073015"/>
            <a:ext cx="3848808" cy="694944"/>
          </a:xfrm>
          <a:prstGeom prst="roundRect">
            <a:avLst/>
          </a:prstGeom>
          <a:solidFill>
            <a:srgbClr val="85C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rter Roman" charset="0"/>
                <a:ea typeface="Charter Roman" charset="0"/>
                <a:cs typeface="Charter Roman" charset="0"/>
              </a:rPr>
              <a:t>Student attendance</a:t>
            </a:r>
          </a:p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rter Roman" charset="0"/>
                <a:ea typeface="Charter Roman" charset="0"/>
                <a:cs typeface="Charter Roman" charset="0"/>
              </a:rPr>
              <a:t>93.0%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harter Roman" charset="0"/>
              <a:ea typeface="Charter Roman" charset="0"/>
              <a:cs typeface="Charter Roman" charset="0"/>
            </a:endParaRPr>
          </a:p>
        </p:txBody>
      </p:sp>
      <p:sp>
        <p:nvSpPr>
          <p:cNvPr id="86" name="Rounded Rectangle 20">
            <a:extLst>
              <a:ext uri="{FF2B5EF4-FFF2-40B4-BE49-F238E27FC236}">
                <a16:creationId xmlns:a16="http://schemas.microsoft.com/office/drawing/2014/main" id="{32D660CB-8DC2-41DB-B907-BBC1FFB27871}"/>
              </a:ext>
            </a:extLst>
          </p:cNvPr>
          <p:cNvSpPr/>
          <p:nvPr/>
        </p:nvSpPr>
        <p:spPr>
          <a:xfrm>
            <a:off x="8056489" y="2584348"/>
            <a:ext cx="3848808" cy="69743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rter Roman" charset="0"/>
                <a:ea typeface="Charter Roman" charset="0"/>
                <a:cs typeface="Charter Roman" charset="0"/>
              </a:rPr>
              <a:t>Early Childhood Education</a:t>
            </a:r>
          </a:p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rter Roman" charset="0"/>
                <a:ea typeface="Charter Roman" charset="0"/>
                <a:cs typeface="Charter Roman" charset="0"/>
              </a:rPr>
              <a:t>1.6</a:t>
            </a:r>
          </a:p>
        </p:txBody>
      </p:sp>
      <p:sp>
        <p:nvSpPr>
          <p:cNvPr id="87" name="Rounded Rectangle 21">
            <a:extLst>
              <a:ext uri="{FF2B5EF4-FFF2-40B4-BE49-F238E27FC236}">
                <a16:creationId xmlns:a16="http://schemas.microsoft.com/office/drawing/2014/main" id="{075ABCA8-3FE6-41F5-B002-87F76C630751}"/>
              </a:ext>
            </a:extLst>
          </p:cNvPr>
          <p:cNvSpPr/>
          <p:nvPr/>
        </p:nvSpPr>
        <p:spPr>
          <a:xfrm>
            <a:off x="8051243" y="1685095"/>
            <a:ext cx="3848808" cy="697435"/>
          </a:xfrm>
          <a:prstGeom prst="roundRect">
            <a:avLst/>
          </a:prstGeom>
          <a:solidFill>
            <a:srgbClr val="FCD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harter Roman" charset="0"/>
              <a:ea typeface="Charter Roman" charset="0"/>
              <a:cs typeface="Charter Roman" charset="0"/>
            </a:endParaRPr>
          </a:p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rter Roman" charset="0"/>
                <a:ea typeface="Charter Roman" charset="0"/>
                <a:cs typeface="Charter Roman" charset="0"/>
              </a:rPr>
              <a:t>Health Programs</a:t>
            </a:r>
          </a:p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rter Roman" charset="0"/>
                <a:ea typeface="Charter Roman" charset="0"/>
                <a:cs typeface="Charter Roman" charset="0"/>
              </a:rPr>
              <a:t>3.9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harter Roman" charset="0"/>
              <a:ea typeface="Charter Roman" charset="0"/>
              <a:cs typeface="Charter Roman" charset="0"/>
            </a:endParaRPr>
          </a:p>
        </p:txBody>
      </p:sp>
      <p:sp>
        <p:nvSpPr>
          <p:cNvPr id="88" name="Rounded Rectangle 22">
            <a:extLst>
              <a:ext uri="{FF2B5EF4-FFF2-40B4-BE49-F238E27FC236}">
                <a16:creationId xmlns:a16="http://schemas.microsoft.com/office/drawing/2014/main" id="{8AB942AD-ABBA-4626-BE0F-E61A2D8E0885}"/>
              </a:ext>
            </a:extLst>
          </p:cNvPr>
          <p:cNvSpPr/>
          <p:nvPr/>
        </p:nvSpPr>
        <p:spPr>
          <a:xfrm>
            <a:off x="8051243" y="785840"/>
            <a:ext cx="3848808" cy="697435"/>
          </a:xfrm>
          <a:prstGeom prst="roundRect">
            <a:avLst/>
          </a:prstGeom>
          <a:solidFill>
            <a:srgbClr val="85C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harter Roman" charset="0"/>
              <a:ea typeface="Charter Roman" charset="0"/>
              <a:cs typeface="Charter Roman" charset="0"/>
            </a:endParaRPr>
          </a:p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rter Roman" charset="0"/>
                <a:ea typeface="Charter Roman" charset="0"/>
                <a:cs typeface="Charter Roman" charset="0"/>
              </a:rPr>
              <a:t>Nutrition Programs</a:t>
            </a:r>
          </a:p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rter Roman" charset="0"/>
                <a:ea typeface="Charter Roman" charset="0"/>
                <a:cs typeface="Charter Roman" charset="0"/>
              </a:rPr>
              <a:t>4.0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harter Roman" charset="0"/>
              <a:ea typeface="Charter Roman" charset="0"/>
              <a:cs typeface="Charter Roman" charset="0"/>
            </a:endParaRPr>
          </a:p>
        </p:txBody>
      </p:sp>
      <p:sp>
        <p:nvSpPr>
          <p:cNvPr id="89" name="Rounded Rectangle 20">
            <a:extLst>
              <a:ext uri="{FF2B5EF4-FFF2-40B4-BE49-F238E27FC236}">
                <a16:creationId xmlns:a16="http://schemas.microsoft.com/office/drawing/2014/main" id="{A75838D2-E9FC-4E21-BC70-B69E0DE0CE3B}"/>
              </a:ext>
            </a:extLst>
          </p:cNvPr>
          <p:cNvSpPr/>
          <p:nvPr/>
        </p:nvSpPr>
        <p:spPr>
          <a:xfrm>
            <a:off x="8056489" y="3483602"/>
            <a:ext cx="3848808" cy="69743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rter Roman" charset="0"/>
                <a:ea typeface="Charter Roman" charset="0"/>
                <a:cs typeface="Charter Roman" charset="0"/>
              </a:rPr>
              <a:t>Caregiver Skills Capacity</a:t>
            </a:r>
          </a:p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rter Roman" charset="0"/>
                <a:ea typeface="Charter Roman" charset="0"/>
                <a:cs typeface="Charter Roman" charset="0"/>
              </a:rPr>
              <a:t>2.3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105A93-D773-4EC0-99E4-9041E9B971BD}"/>
              </a:ext>
            </a:extLst>
          </p:cNvPr>
          <p:cNvSpPr txBox="1"/>
          <p:nvPr/>
        </p:nvSpPr>
        <p:spPr>
          <a:xfrm>
            <a:off x="9547227" y="437025"/>
            <a:ext cx="93102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rter Roman" charset="0"/>
                <a:ea typeface="Charter Roman" charset="0"/>
                <a:cs typeface="Charter Roman" charset="0"/>
              </a:rPr>
              <a:t>Policies</a:t>
            </a:r>
            <a:endParaRPr kumimoji="0" lang="en-US" sz="2133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harter Roman" charset="0"/>
              <a:ea typeface="Charter Roman" charset="0"/>
              <a:cs typeface="Charter Roman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DFBCC2-B303-4968-AB3B-32DC6CB430D2}"/>
              </a:ext>
            </a:extLst>
          </p:cNvPr>
          <p:cNvSpPr txBox="1"/>
          <p:nvPr/>
        </p:nvSpPr>
        <p:spPr>
          <a:xfrm>
            <a:off x="4487867" y="1710370"/>
            <a:ext cx="107067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rter Roman" charset="0"/>
                <a:ea typeface="Charter Roman" charset="0"/>
                <a:cs typeface="Charter Roman" charset="0"/>
              </a:rPr>
              <a:t>Practices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harter Roman" charset="0"/>
              <a:ea typeface="Charter Roman" charset="0"/>
              <a:cs typeface="Charter Roman" charset="0"/>
            </a:endParaRPr>
          </a:p>
        </p:txBody>
      </p:sp>
      <p:sp>
        <p:nvSpPr>
          <p:cNvPr id="23" name="Rounded Rectangle 7">
            <a:extLst>
              <a:ext uri="{FF2B5EF4-FFF2-40B4-BE49-F238E27FC236}">
                <a16:creationId xmlns:a16="http://schemas.microsoft.com/office/drawing/2014/main" id="{97539817-A406-4996-851B-469543A04E43}"/>
              </a:ext>
            </a:extLst>
          </p:cNvPr>
          <p:cNvSpPr/>
          <p:nvPr/>
        </p:nvSpPr>
        <p:spPr>
          <a:xfrm>
            <a:off x="3098802" y="2171059"/>
            <a:ext cx="3848808" cy="69494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rter Roman" charset="0"/>
                <a:ea typeface="Charter Roman" charset="0"/>
                <a:cs typeface="Charter Roman" charset="0"/>
              </a:rPr>
              <a:t>Readiness for Learning</a:t>
            </a:r>
          </a:p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rter Roman" charset="0"/>
                <a:ea typeface="Charter Roman" charset="0"/>
                <a:cs typeface="Charter Roman" charset="0"/>
              </a:rPr>
              <a:t>52.7%</a:t>
            </a:r>
          </a:p>
        </p:txBody>
      </p: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9464E6E5-C46D-461A-9631-97C8D8A92380}"/>
              </a:ext>
            </a:extLst>
          </p:cNvPr>
          <p:cNvSpPr/>
          <p:nvPr/>
        </p:nvSpPr>
        <p:spPr>
          <a:xfrm>
            <a:off x="3098803" y="2066520"/>
            <a:ext cx="3848808" cy="18349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harter Roman" charset="0"/>
              <a:ea typeface="Charter Roman" charset="0"/>
              <a:cs typeface="Charter Roman" charset="0"/>
            </a:endParaRPr>
          </a:p>
          <a:p>
            <a:pPr marL="0" marR="0" lvl="0" indent="0" algn="ctr" defTabSz="9144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harter Roman" charset="0"/>
              <a:ea typeface="Charter Roman" charset="0"/>
              <a:cs typeface="Charter Roman" charset="0"/>
            </a:endParaRPr>
          </a:p>
          <a:p>
            <a:pPr marL="0" marR="0" lvl="0" indent="0" algn="ctr" defTabSz="9144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harter Roman" charset="0"/>
              <a:ea typeface="Charter Roman" charset="0"/>
              <a:cs typeface="Charter Roman" charset="0"/>
            </a:endParaRPr>
          </a:p>
          <a:p>
            <a:pPr marL="0" marR="0" lvl="0" indent="0" algn="ctr" defTabSz="9144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harter Roman" charset="0"/>
              <a:ea typeface="Charter Roman" charset="0"/>
              <a:cs typeface="Charter Roman" charset="0"/>
            </a:endParaRPr>
          </a:p>
          <a:p>
            <a:pPr marL="0" marR="0" lvl="0" indent="0" algn="ctr" defTabSz="9144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harter Roman" charset="0"/>
              <a:ea typeface="Charter Roman" charset="0"/>
              <a:cs typeface="Charter Roman" charset="0"/>
            </a:endParaRPr>
          </a:p>
          <a:p>
            <a:pPr marL="0" marR="0" lvl="0" indent="0" algn="ctr" defTabSz="9144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harter Roman" charset="0"/>
              <a:ea typeface="Charter Roman" charset="0"/>
              <a:cs typeface="Charter Roman" charset="0"/>
            </a:endParaRPr>
          </a:p>
          <a:p>
            <a:pPr marL="0" marR="0" lvl="0" indent="0" algn="ctr" defTabSz="9144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harter Roman" charset="0"/>
              <a:ea typeface="Charter Roman" charset="0"/>
              <a:cs typeface="Charter Roman" charset="0"/>
            </a:endParaRPr>
          </a:p>
          <a:p>
            <a:pPr marL="0" marR="0" lvl="0" indent="0" algn="ctr" defTabSz="9144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harter Roman" charset="0"/>
              <a:ea typeface="Charter Roman" charset="0"/>
              <a:cs typeface="Charter Roman" charset="0"/>
            </a:endParaRPr>
          </a:p>
        </p:txBody>
      </p: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F4434AA6-7B99-49FC-8C71-B6336AB24F0C}"/>
              </a:ext>
            </a:extLst>
          </p:cNvPr>
          <p:cNvSpPr/>
          <p:nvPr/>
        </p:nvSpPr>
        <p:spPr>
          <a:xfrm>
            <a:off x="8051243" y="4380247"/>
            <a:ext cx="3848808" cy="697435"/>
          </a:xfrm>
          <a:prstGeom prst="roundRect">
            <a:avLst/>
          </a:prstGeom>
          <a:solidFill>
            <a:srgbClr val="85C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rter Roman" charset="0"/>
                <a:ea typeface="Charter Roman" charset="0"/>
                <a:cs typeface="Charter Roman" charset="0"/>
              </a:rPr>
              <a:t>Caregiver Financial Capacity</a:t>
            </a:r>
          </a:p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rter Roman" charset="0"/>
                <a:ea typeface="Charter Roman" charset="0"/>
                <a:cs typeface="Charter Roman" charset="0"/>
              </a:rPr>
              <a:t>4.4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4D18065-673B-4BA9-B4A9-42A0A8D27BE6}"/>
              </a:ext>
            </a:extLst>
          </p:cNvPr>
          <p:cNvCxnSpPr>
            <a:cxnSpLocks/>
            <a:stCxn id="24" idx="3"/>
            <a:endCxn id="86" idx="1"/>
          </p:cNvCxnSpPr>
          <p:nvPr/>
        </p:nvCxnSpPr>
        <p:spPr>
          <a:xfrm flipV="1">
            <a:off x="6947612" y="2933066"/>
            <a:ext cx="1108879" cy="5091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5D7A96-4DD6-4733-8DE2-5BC7B2673CED}"/>
              </a:ext>
            </a:extLst>
          </p:cNvPr>
          <p:cNvCxnSpPr>
            <a:cxnSpLocks/>
            <a:stCxn id="24" idx="3"/>
            <a:endCxn id="87" idx="1"/>
          </p:cNvCxnSpPr>
          <p:nvPr/>
        </p:nvCxnSpPr>
        <p:spPr>
          <a:xfrm flipV="1">
            <a:off x="6947612" y="2033811"/>
            <a:ext cx="1103633" cy="95016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EBE5C84-40CE-42EA-B759-87941DE060F8}"/>
              </a:ext>
            </a:extLst>
          </p:cNvPr>
          <p:cNvCxnSpPr>
            <a:cxnSpLocks/>
            <a:stCxn id="24" idx="3"/>
            <a:endCxn id="88" idx="1"/>
          </p:cNvCxnSpPr>
          <p:nvPr/>
        </p:nvCxnSpPr>
        <p:spPr>
          <a:xfrm flipV="1">
            <a:off x="6947612" y="1134558"/>
            <a:ext cx="1103633" cy="184942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4346B58-F01A-4231-BA9D-30F3DCDE97F7}"/>
              </a:ext>
            </a:extLst>
          </p:cNvPr>
          <p:cNvCxnSpPr>
            <a:cxnSpLocks/>
            <a:stCxn id="24" idx="3"/>
            <a:endCxn id="89" idx="1"/>
          </p:cNvCxnSpPr>
          <p:nvPr/>
        </p:nvCxnSpPr>
        <p:spPr>
          <a:xfrm>
            <a:off x="6947612" y="2983981"/>
            <a:ext cx="1108879" cy="84833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93FCF0A-B456-4CE4-BDAA-EB327618C100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6947612" y="2983979"/>
            <a:ext cx="1103633" cy="174498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BC0497E-EC9C-4E66-85FB-C1CCA088C016}"/>
              </a:ext>
            </a:extLst>
          </p:cNvPr>
          <p:cNvSpPr txBox="1"/>
          <p:nvPr/>
        </p:nvSpPr>
        <p:spPr>
          <a:xfrm>
            <a:off x="2526168" y="539170"/>
            <a:ext cx="3376898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Coverage of ECE – 77%</a:t>
            </a:r>
          </a:p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ECE Classrooms with effective activities – 4%</a:t>
            </a: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FB0DBF7F-7750-40AB-A513-126AEA913E64}"/>
              </a:ext>
            </a:extLst>
          </p:cNvPr>
          <p:cNvSpPr/>
          <p:nvPr/>
        </p:nvSpPr>
        <p:spPr>
          <a:xfrm>
            <a:off x="1863196" y="251647"/>
            <a:ext cx="4112126" cy="1082583"/>
          </a:xfrm>
          <a:prstGeom prst="flowChartAlternateProcess">
            <a:avLst/>
          </a:prstGeom>
          <a:noFill/>
          <a:ln w="571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Arrow: Pentagon 53">
            <a:extLst>
              <a:ext uri="{FF2B5EF4-FFF2-40B4-BE49-F238E27FC236}">
                <a16:creationId xmlns:a16="http://schemas.microsoft.com/office/drawing/2014/main" id="{B4B1B674-2B4A-4738-B832-3B74A5509DE9}"/>
              </a:ext>
            </a:extLst>
          </p:cNvPr>
          <p:cNvSpPr/>
          <p:nvPr/>
        </p:nvSpPr>
        <p:spPr>
          <a:xfrm>
            <a:off x="1205470" y="554866"/>
            <a:ext cx="1315453" cy="525433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ECE</a:t>
            </a:r>
          </a:p>
        </p:txBody>
      </p:sp>
      <p:pic>
        <p:nvPicPr>
          <p:cNvPr id="30" name="Picture 29" descr="Shape&#10;&#10;Description automatically generated">
            <a:extLst>
              <a:ext uri="{FF2B5EF4-FFF2-40B4-BE49-F238E27FC236}">
                <a16:creationId xmlns:a16="http://schemas.microsoft.com/office/drawing/2014/main" id="{3DEDDC00-B3EA-4172-AE57-CF563367BD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11" y="574207"/>
            <a:ext cx="788151" cy="5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2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animBg="1"/>
      <p:bldP spid="5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83" y="288202"/>
            <a:ext cx="10274295" cy="367559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algn="ctr">
              <a:spcBef>
                <a:spcPts val="67"/>
              </a:spcBef>
            </a:pPr>
            <a:r>
              <a:rPr lang="en-US" b="1" spc="183">
                <a:solidFill>
                  <a:srgbClr val="002060"/>
                </a:solidFill>
                <a:latin typeface="Charter Roman"/>
              </a:rPr>
              <a:t>Understanding the Political and Bureaucratic Capacity of the system</a:t>
            </a:r>
            <a:endParaRPr lang="en-US" b="1" spc="233">
              <a:solidFill>
                <a:srgbClr val="002060"/>
              </a:solidFill>
              <a:latin typeface="Charter Roman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F57DA8F-E720-4FE8-B10D-F8F4329BBA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21572" y="6742530"/>
            <a:ext cx="12173330" cy="698765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82315B-B569-4124-AFC3-0640C9B7CD6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716" y="2935514"/>
            <a:ext cx="2973978" cy="29739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F49AB0-28C5-4BEC-B232-B3052B32E39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496" y="2946442"/>
            <a:ext cx="2973977" cy="29739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EE1350-8ED1-474D-B3BE-03A60EB12B1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163" y="2935556"/>
            <a:ext cx="2984863" cy="2984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9A5C80-8D51-4735-BD02-60FB63836832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047" y="2935556"/>
            <a:ext cx="2984863" cy="2984863"/>
          </a:xfrm>
          <a:prstGeom prst="rect">
            <a:avLst/>
          </a:prstGeom>
        </p:spPr>
      </p:pic>
      <p:sp>
        <p:nvSpPr>
          <p:cNvPr id="8" name="Donut 11">
            <a:extLst>
              <a:ext uri="{FF2B5EF4-FFF2-40B4-BE49-F238E27FC236}">
                <a16:creationId xmlns:a16="http://schemas.microsoft.com/office/drawing/2014/main" id="{4D694A00-9084-4316-9BF6-6EE889C1C80F}"/>
              </a:ext>
            </a:extLst>
          </p:cNvPr>
          <p:cNvSpPr/>
          <p:nvPr/>
        </p:nvSpPr>
        <p:spPr>
          <a:xfrm>
            <a:off x="4273950" y="2703883"/>
            <a:ext cx="3523058" cy="3437239"/>
          </a:xfrm>
          <a:prstGeom prst="donut">
            <a:avLst>
              <a:gd name="adj" fmla="val 651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>
              <a:defRPr/>
            </a:pPr>
            <a:endParaRPr lang="en-US" sz="1200" b="1">
              <a:solidFill>
                <a:prstClr val="white"/>
              </a:solidFill>
              <a:latin typeface="Calibri"/>
            </a:endParaRPr>
          </a:p>
          <a:p>
            <a:pPr algn="ctr" defTabSz="609630">
              <a:defRPr/>
            </a:pPr>
            <a:endParaRPr lang="en-US" sz="1200" b="1">
              <a:solidFill>
                <a:prstClr val="white"/>
              </a:solidFill>
              <a:latin typeface="Calibri"/>
            </a:endParaRPr>
          </a:p>
          <a:p>
            <a:pPr algn="ctr" defTabSz="609630">
              <a:defRPr/>
            </a:pPr>
            <a:r>
              <a:rPr lang="en-US" sz="1200" b="1">
                <a:solidFill>
                  <a:prstClr val="white"/>
                </a:solidFill>
                <a:latin typeface="Calibri"/>
              </a:rPr>
              <a:t>Policies</a:t>
            </a:r>
            <a:endParaRPr lang="en-US" sz="1200">
              <a:solidFill>
                <a:prstClr val="black"/>
              </a:solidFill>
              <a:latin typeface="Calibri"/>
            </a:endParaRPr>
          </a:p>
          <a:p>
            <a:pPr algn="ctr" defTabSz="609630">
              <a:defRPr/>
            </a:pPr>
            <a:endParaRPr lang="en-US" sz="1200">
              <a:solidFill>
                <a:prstClr val="black"/>
              </a:solidFill>
              <a:latin typeface="Calibri"/>
            </a:endParaRPr>
          </a:p>
          <a:p>
            <a:pPr algn="ctr" defTabSz="609630">
              <a:defRPr/>
            </a:pPr>
            <a:endParaRPr lang="en-US" sz="1200">
              <a:solidFill>
                <a:prstClr val="black"/>
              </a:solidFill>
              <a:latin typeface="Calibri"/>
            </a:endParaRPr>
          </a:p>
          <a:p>
            <a:pPr algn="ctr" defTabSz="609630">
              <a:defRPr/>
            </a:pPr>
            <a:endParaRPr lang="en-US" sz="1200">
              <a:solidFill>
                <a:prstClr val="black"/>
              </a:solidFill>
              <a:latin typeface="Calibri"/>
            </a:endParaRPr>
          </a:p>
          <a:p>
            <a:pPr algn="ctr" defTabSz="609630">
              <a:defRPr/>
            </a:pPr>
            <a:endParaRPr lang="en-US" sz="1200">
              <a:solidFill>
                <a:prstClr val="black"/>
              </a:solidFill>
              <a:latin typeface="Calibri"/>
            </a:endParaRPr>
          </a:p>
          <a:p>
            <a:pPr algn="ctr" defTabSz="609630">
              <a:defRPr/>
            </a:pPr>
            <a:endParaRPr lang="en-US" sz="1200">
              <a:solidFill>
                <a:prstClr val="black"/>
              </a:solidFill>
              <a:latin typeface="Calibri"/>
            </a:endParaRPr>
          </a:p>
          <a:p>
            <a:pPr algn="ctr" defTabSz="609630">
              <a:defRPr/>
            </a:pPr>
            <a:endParaRPr lang="en-US" sz="1200">
              <a:solidFill>
                <a:prstClr val="black"/>
              </a:solidFill>
              <a:latin typeface="Calibri"/>
            </a:endParaRPr>
          </a:p>
          <a:p>
            <a:pPr algn="ctr" defTabSz="609630">
              <a:defRPr/>
            </a:pPr>
            <a:endParaRPr lang="en-US" sz="1200">
              <a:solidFill>
                <a:prstClr val="black"/>
              </a:solidFill>
              <a:latin typeface="Calibri"/>
            </a:endParaRPr>
          </a:p>
          <a:p>
            <a:pPr algn="ctr" defTabSz="609630">
              <a:defRPr/>
            </a:pPr>
            <a:endParaRPr lang="en-US" sz="1200">
              <a:solidFill>
                <a:prstClr val="black"/>
              </a:solidFill>
              <a:latin typeface="Calibri"/>
            </a:endParaRPr>
          </a:p>
          <a:p>
            <a:pPr algn="ctr" defTabSz="609630">
              <a:defRPr/>
            </a:pPr>
            <a:endParaRPr lang="en-US" sz="1200">
              <a:solidFill>
                <a:prstClr val="black"/>
              </a:solidFill>
              <a:latin typeface="Calibri"/>
            </a:endParaRPr>
          </a:p>
          <a:p>
            <a:pPr algn="ctr" defTabSz="609630">
              <a:defRPr/>
            </a:pPr>
            <a:endParaRPr lang="en-US" sz="1200">
              <a:solidFill>
                <a:prstClr val="black"/>
              </a:solidFill>
              <a:latin typeface="Calibri"/>
            </a:endParaRPr>
          </a:p>
          <a:p>
            <a:pPr algn="ctr" defTabSz="609630">
              <a:defRPr/>
            </a:pPr>
            <a:endParaRPr lang="en-US" sz="1200">
              <a:solidFill>
                <a:prstClr val="black"/>
              </a:solidFill>
              <a:latin typeface="Calibri"/>
            </a:endParaRPr>
          </a:p>
          <a:p>
            <a:pPr algn="ctr" defTabSz="609630">
              <a:defRPr/>
            </a:pPr>
            <a:endParaRPr lang="en-US" sz="1200">
              <a:solidFill>
                <a:prstClr val="black"/>
              </a:solidFill>
              <a:latin typeface="Calibri"/>
            </a:endParaRPr>
          </a:p>
          <a:p>
            <a:pPr algn="ctr" defTabSz="609630">
              <a:defRPr/>
            </a:pPr>
            <a:endParaRPr lang="en-US" sz="1200">
              <a:solidFill>
                <a:prstClr val="black"/>
              </a:solidFill>
              <a:latin typeface="Calibri"/>
            </a:endParaRPr>
          </a:p>
          <a:p>
            <a:pPr algn="ctr" defTabSz="609630">
              <a:defRPr/>
            </a:pPr>
            <a:endParaRPr lang="en-US" sz="1200">
              <a:solidFill>
                <a:prstClr val="black"/>
              </a:solidFill>
              <a:latin typeface="Calibri"/>
            </a:endParaRPr>
          </a:p>
          <a:p>
            <a:pPr algn="ctr" defTabSz="609630">
              <a:defRPr/>
            </a:pPr>
            <a:endParaRPr lang="en-US" sz="1200">
              <a:solidFill>
                <a:prstClr val="black"/>
              </a:solidFill>
              <a:latin typeface="Calibri"/>
            </a:endParaRPr>
          </a:p>
          <a:p>
            <a:pPr algn="ctr" defTabSz="609630">
              <a:defRPr/>
            </a:pPr>
            <a:endParaRPr lang="en-US" sz="1200">
              <a:solidFill>
                <a:prstClr val="black"/>
              </a:solidFill>
              <a:latin typeface="Calibri"/>
            </a:endParaRPr>
          </a:p>
          <a:p>
            <a:pPr algn="ctr" defTabSz="609630">
              <a:defRPr/>
            </a:pPr>
            <a:endParaRPr lang="en-US" sz="1200">
              <a:solidFill>
                <a:prstClr val="black"/>
              </a:solidFill>
              <a:latin typeface="Calibri"/>
            </a:endParaRPr>
          </a:p>
          <a:p>
            <a:pPr algn="ctr" defTabSz="609630">
              <a:defRPr/>
            </a:pPr>
            <a:endParaRPr lang="en-US" sz="1200">
              <a:solidFill>
                <a:prstClr val="black"/>
              </a:solidFill>
              <a:latin typeface="Calibri"/>
            </a:endParaRPr>
          </a:p>
          <a:p>
            <a:pPr algn="ctr" defTabSz="609630">
              <a:defRPr/>
            </a:pPr>
            <a:endParaRPr lang="en-US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Donut 15">
            <a:extLst>
              <a:ext uri="{FF2B5EF4-FFF2-40B4-BE49-F238E27FC236}">
                <a16:creationId xmlns:a16="http://schemas.microsoft.com/office/drawing/2014/main" id="{2A3369E9-1BD2-488C-8A08-6E165E353322}"/>
              </a:ext>
            </a:extLst>
          </p:cNvPr>
          <p:cNvSpPr/>
          <p:nvPr/>
        </p:nvSpPr>
        <p:spPr>
          <a:xfrm>
            <a:off x="3962400" y="2413000"/>
            <a:ext cx="4133097" cy="4026628"/>
          </a:xfrm>
          <a:prstGeom prst="donut">
            <a:avLst>
              <a:gd name="adj" fmla="val 6512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>
              <a:defRPr/>
            </a:pPr>
            <a:endParaRPr lang="en-US" sz="1200" b="1">
              <a:solidFill>
                <a:prstClr val="white"/>
              </a:solidFill>
              <a:latin typeface="Calibri"/>
            </a:endParaRPr>
          </a:p>
          <a:p>
            <a:pPr algn="ctr" defTabSz="609630">
              <a:defRPr/>
            </a:pPr>
            <a:endParaRPr lang="en-US" sz="1200" b="1">
              <a:solidFill>
                <a:prstClr val="white"/>
              </a:solidFill>
              <a:latin typeface="Calibri"/>
            </a:endParaRPr>
          </a:p>
          <a:p>
            <a:pPr algn="ctr" defTabSz="609630">
              <a:defRPr/>
            </a:pPr>
            <a:r>
              <a:rPr lang="en-US" sz="1200" b="1">
                <a:solidFill>
                  <a:prstClr val="white"/>
                </a:solidFill>
                <a:latin typeface="Calibri"/>
              </a:rPr>
              <a:t> Politics</a:t>
            </a:r>
          </a:p>
          <a:p>
            <a:pPr algn="ctr" defTabSz="609630">
              <a:defRPr/>
            </a:pPr>
            <a:endParaRPr lang="en-US" sz="1200">
              <a:solidFill>
                <a:prstClr val="black"/>
              </a:solidFill>
              <a:latin typeface="Calibri"/>
            </a:endParaRPr>
          </a:p>
          <a:p>
            <a:pPr algn="ctr" defTabSz="609630">
              <a:defRPr/>
            </a:pPr>
            <a:endParaRPr lang="en-US" sz="1200">
              <a:solidFill>
                <a:prstClr val="black"/>
              </a:solidFill>
              <a:latin typeface="Calibri"/>
            </a:endParaRPr>
          </a:p>
          <a:p>
            <a:pPr algn="ctr" defTabSz="609630">
              <a:defRPr/>
            </a:pPr>
            <a:endParaRPr lang="en-US" sz="1200">
              <a:solidFill>
                <a:prstClr val="black"/>
              </a:solidFill>
              <a:latin typeface="Calibri"/>
            </a:endParaRPr>
          </a:p>
          <a:p>
            <a:pPr algn="ctr" defTabSz="609630">
              <a:defRPr/>
            </a:pPr>
            <a:endParaRPr lang="en-US" sz="1200">
              <a:solidFill>
                <a:prstClr val="black"/>
              </a:solidFill>
              <a:latin typeface="Calibri"/>
            </a:endParaRPr>
          </a:p>
          <a:p>
            <a:pPr algn="ctr" defTabSz="609630">
              <a:defRPr/>
            </a:pPr>
            <a:endParaRPr lang="en-US" sz="1200">
              <a:solidFill>
                <a:prstClr val="black"/>
              </a:solidFill>
              <a:latin typeface="Calibri"/>
            </a:endParaRPr>
          </a:p>
          <a:p>
            <a:pPr algn="ctr" defTabSz="609630">
              <a:defRPr/>
            </a:pPr>
            <a:endParaRPr lang="en-US" sz="1200">
              <a:solidFill>
                <a:prstClr val="black"/>
              </a:solidFill>
              <a:latin typeface="Calibri"/>
            </a:endParaRPr>
          </a:p>
          <a:p>
            <a:pPr algn="ctr" defTabSz="609630">
              <a:defRPr/>
            </a:pPr>
            <a:endParaRPr lang="en-US" sz="1200">
              <a:solidFill>
                <a:prstClr val="black"/>
              </a:solidFill>
              <a:latin typeface="Calibri"/>
            </a:endParaRPr>
          </a:p>
          <a:p>
            <a:pPr algn="ctr" defTabSz="609630">
              <a:defRPr/>
            </a:pPr>
            <a:endParaRPr lang="en-US" sz="1200">
              <a:solidFill>
                <a:prstClr val="black"/>
              </a:solidFill>
              <a:latin typeface="Calibri"/>
            </a:endParaRPr>
          </a:p>
          <a:p>
            <a:pPr algn="ctr" defTabSz="609630">
              <a:defRPr/>
            </a:pPr>
            <a:endParaRPr lang="en-US" sz="1200">
              <a:solidFill>
                <a:prstClr val="black"/>
              </a:solidFill>
              <a:latin typeface="Calibri"/>
            </a:endParaRPr>
          </a:p>
          <a:p>
            <a:pPr algn="ctr" defTabSz="609630">
              <a:defRPr/>
            </a:pPr>
            <a:endParaRPr lang="en-US" sz="1200">
              <a:solidFill>
                <a:prstClr val="black"/>
              </a:solidFill>
              <a:latin typeface="Calibri"/>
            </a:endParaRPr>
          </a:p>
          <a:p>
            <a:pPr algn="ctr" defTabSz="609630">
              <a:defRPr/>
            </a:pPr>
            <a:endParaRPr lang="en-US" sz="1200">
              <a:solidFill>
                <a:prstClr val="black"/>
              </a:solidFill>
              <a:latin typeface="Calibri"/>
            </a:endParaRPr>
          </a:p>
          <a:p>
            <a:pPr algn="ctr" defTabSz="609630">
              <a:defRPr/>
            </a:pPr>
            <a:endParaRPr lang="en-US" sz="1200">
              <a:solidFill>
                <a:prstClr val="black"/>
              </a:solidFill>
              <a:latin typeface="Calibri"/>
            </a:endParaRPr>
          </a:p>
          <a:p>
            <a:pPr algn="ctr" defTabSz="609630">
              <a:defRPr/>
            </a:pPr>
            <a:endParaRPr lang="en-US" sz="1200">
              <a:solidFill>
                <a:prstClr val="black"/>
              </a:solidFill>
              <a:latin typeface="Calibri"/>
            </a:endParaRPr>
          </a:p>
          <a:p>
            <a:pPr algn="ctr" defTabSz="609630">
              <a:defRPr/>
            </a:pPr>
            <a:endParaRPr lang="en-US" sz="1200">
              <a:solidFill>
                <a:prstClr val="black"/>
              </a:solidFill>
              <a:latin typeface="Calibri"/>
            </a:endParaRPr>
          </a:p>
          <a:p>
            <a:pPr algn="ctr" defTabSz="609630">
              <a:defRPr/>
            </a:pPr>
            <a:endParaRPr lang="en-US" sz="1200">
              <a:solidFill>
                <a:prstClr val="black"/>
              </a:solidFill>
              <a:latin typeface="Calibri"/>
            </a:endParaRPr>
          </a:p>
          <a:p>
            <a:pPr algn="ctr" defTabSz="609630">
              <a:defRPr/>
            </a:pPr>
            <a:endParaRPr lang="en-US" sz="1200">
              <a:solidFill>
                <a:prstClr val="black"/>
              </a:solidFill>
              <a:latin typeface="Calibri"/>
            </a:endParaRPr>
          </a:p>
          <a:p>
            <a:pPr algn="ctr" defTabSz="609630">
              <a:defRPr/>
            </a:pPr>
            <a:endParaRPr lang="en-US" sz="1200">
              <a:solidFill>
                <a:prstClr val="black"/>
              </a:solidFill>
              <a:latin typeface="Calibri"/>
            </a:endParaRPr>
          </a:p>
          <a:p>
            <a:pPr algn="ctr" defTabSz="609630">
              <a:defRPr/>
            </a:pPr>
            <a:endParaRPr lang="en-US" sz="1200">
              <a:solidFill>
                <a:prstClr val="black"/>
              </a:solidFill>
              <a:latin typeface="Calibri"/>
            </a:endParaRPr>
          </a:p>
          <a:p>
            <a:pPr algn="ctr" defTabSz="609630">
              <a:defRPr/>
            </a:pPr>
            <a:endParaRPr lang="en-US" sz="1200">
              <a:solidFill>
                <a:prstClr val="black"/>
              </a:solidFill>
              <a:latin typeface="Calibri"/>
            </a:endParaRPr>
          </a:p>
          <a:p>
            <a:pPr algn="ctr" defTabSz="609630">
              <a:defRPr/>
            </a:pPr>
            <a:endParaRPr lang="en-US" sz="1200">
              <a:solidFill>
                <a:prstClr val="black"/>
              </a:solidFill>
              <a:latin typeface="Calibri"/>
            </a:endParaRPr>
          </a:p>
          <a:p>
            <a:pPr algn="ctr" defTabSz="609630">
              <a:defRPr/>
            </a:pPr>
            <a:endParaRPr lang="en-US" sz="1200">
              <a:solidFill>
                <a:prstClr val="black"/>
              </a:solidFill>
              <a:latin typeface="Calibri"/>
            </a:endParaRPr>
          </a:p>
          <a:p>
            <a:pPr algn="ctr" defTabSz="609630">
              <a:defRPr/>
            </a:pPr>
            <a:endParaRPr lang="en-US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547424-B23C-4666-90CA-6580CE8823B4}"/>
              </a:ext>
            </a:extLst>
          </p:cNvPr>
          <p:cNvSpPr txBox="1"/>
          <p:nvPr/>
        </p:nvSpPr>
        <p:spPr>
          <a:xfrm>
            <a:off x="5648944" y="3154090"/>
            <a:ext cx="729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>
              <a:defRPr/>
            </a:pPr>
            <a:r>
              <a:rPr lang="en-US" sz="1200" b="1">
                <a:solidFill>
                  <a:prstClr val="white"/>
                </a:solidFill>
                <a:latin typeface="Calibri"/>
              </a:rPr>
              <a:t>Practices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0C894C-ACA2-4663-9B12-C09084EAC89C}"/>
              </a:ext>
            </a:extLst>
          </p:cNvPr>
          <p:cNvSpPr/>
          <p:nvPr/>
        </p:nvSpPr>
        <p:spPr>
          <a:xfrm>
            <a:off x="1140656" y="1249180"/>
            <a:ext cx="3048000" cy="853440"/>
          </a:xfrm>
          <a:prstGeom prst="roundRect">
            <a:avLst/>
          </a:prstGeom>
          <a:solidFill>
            <a:srgbClr val="85C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>
              <a:defRPr/>
            </a:pPr>
            <a:r>
              <a:rPr lang="en-US" sz="1333" b="1">
                <a:solidFill>
                  <a:prstClr val="black"/>
                </a:solidFill>
                <a:latin typeface="Calibri"/>
              </a:rPr>
              <a:t>Financing</a:t>
            </a:r>
          </a:p>
          <a:p>
            <a:pPr algn="ctr" defTabSz="609630">
              <a:defRPr/>
            </a:pPr>
            <a:r>
              <a:rPr lang="en-US" sz="1333">
                <a:solidFill>
                  <a:prstClr val="black"/>
                </a:solidFill>
                <a:latin typeface="Calibri"/>
              </a:rPr>
              <a:t>4.7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B751E1-E313-47C0-B7D0-FE402C304C4F}"/>
              </a:ext>
            </a:extLst>
          </p:cNvPr>
          <p:cNvSpPr/>
          <p:nvPr/>
        </p:nvSpPr>
        <p:spPr>
          <a:xfrm>
            <a:off x="1120765" y="2184627"/>
            <a:ext cx="3048000" cy="853440"/>
          </a:xfrm>
          <a:prstGeom prst="roundRect">
            <a:avLst/>
          </a:prstGeom>
          <a:solidFill>
            <a:srgbClr val="FCD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>
              <a:defRPr/>
            </a:pPr>
            <a:r>
              <a:rPr lang="en-US" sz="1333" b="1">
                <a:solidFill>
                  <a:prstClr val="black"/>
                </a:solidFill>
                <a:latin typeface="Calibri"/>
              </a:rPr>
              <a:t>Characteristics of Bureaucracy</a:t>
            </a:r>
          </a:p>
          <a:p>
            <a:pPr algn="ctr" defTabSz="609630">
              <a:defRPr/>
            </a:pPr>
            <a:r>
              <a:rPr lang="en-US" sz="1333">
                <a:solidFill>
                  <a:prstClr val="black"/>
                </a:solidFill>
                <a:latin typeface="Calibri"/>
              </a:rPr>
              <a:t>3.6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2B9CE6-95A7-444A-9D07-95B1AC43AAD8}"/>
              </a:ext>
            </a:extLst>
          </p:cNvPr>
          <p:cNvSpPr/>
          <p:nvPr/>
        </p:nvSpPr>
        <p:spPr>
          <a:xfrm>
            <a:off x="4572000" y="1250731"/>
            <a:ext cx="3048000" cy="853440"/>
          </a:xfrm>
          <a:prstGeom prst="roundRect">
            <a:avLst/>
          </a:prstGeom>
          <a:solidFill>
            <a:srgbClr val="FCD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>
              <a:defRPr/>
            </a:pPr>
            <a:r>
              <a:rPr lang="en-US" sz="1333" b="1">
                <a:solidFill>
                  <a:prstClr val="black"/>
                </a:solidFill>
                <a:latin typeface="Calibri"/>
              </a:rPr>
              <a:t>Impartial Decision-Making</a:t>
            </a:r>
          </a:p>
          <a:p>
            <a:pPr algn="ctr" defTabSz="609630">
              <a:defRPr/>
            </a:pPr>
            <a:r>
              <a:rPr lang="en-US" sz="1333" b="1">
                <a:solidFill>
                  <a:prstClr val="black"/>
                </a:solidFill>
                <a:latin typeface="Calibri"/>
              </a:rPr>
              <a:t>3.1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A908050-CE4D-4F34-B0C0-349CFD6BA40D}"/>
              </a:ext>
            </a:extLst>
          </p:cNvPr>
          <p:cNvSpPr/>
          <p:nvPr/>
        </p:nvSpPr>
        <p:spPr>
          <a:xfrm>
            <a:off x="8003344" y="1249180"/>
            <a:ext cx="3048000" cy="853440"/>
          </a:xfrm>
          <a:prstGeom prst="roundRect">
            <a:avLst/>
          </a:prstGeom>
          <a:solidFill>
            <a:srgbClr val="85C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>
              <a:defRPr/>
            </a:pPr>
            <a:r>
              <a:rPr lang="en-US" sz="1333" b="1">
                <a:solidFill>
                  <a:prstClr val="black"/>
                </a:solidFill>
                <a:latin typeface="Calibri"/>
              </a:rPr>
              <a:t>Mandates &amp; Accountability</a:t>
            </a:r>
          </a:p>
          <a:p>
            <a:pPr algn="ctr" defTabSz="609630">
              <a:defRPr/>
            </a:pPr>
            <a:r>
              <a:rPr lang="en-US" sz="1333">
                <a:solidFill>
                  <a:prstClr val="black"/>
                </a:solidFill>
                <a:latin typeface="Calibri"/>
              </a:rPr>
              <a:t>4.2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3D2C27-3C3B-4EF1-99BF-43B7F5C296FF}"/>
              </a:ext>
            </a:extLst>
          </p:cNvPr>
          <p:cNvSpPr/>
          <p:nvPr/>
        </p:nvSpPr>
        <p:spPr>
          <a:xfrm>
            <a:off x="8014191" y="2184627"/>
            <a:ext cx="3048000" cy="853440"/>
          </a:xfrm>
          <a:prstGeom prst="roundRect">
            <a:avLst/>
          </a:prstGeom>
          <a:solidFill>
            <a:srgbClr val="FCD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>
              <a:defRPr/>
            </a:pPr>
            <a:r>
              <a:rPr lang="en-US" sz="1333" b="1">
                <a:solidFill>
                  <a:prstClr val="black"/>
                </a:solidFill>
                <a:latin typeface="Calibri"/>
              </a:rPr>
              <a:t>National Learning Goals</a:t>
            </a:r>
          </a:p>
          <a:p>
            <a:pPr algn="ctr" defTabSz="609630">
              <a:defRPr/>
            </a:pPr>
            <a:r>
              <a:rPr lang="en-US" sz="1333">
                <a:solidFill>
                  <a:prstClr val="black"/>
                </a:solidFill>
                <a:latin typeface="Calibri"/>
              </a:rPr>
              <a:t>3.6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A7B72B-6D42-4A1E-8B25-0971A530EF5E}"/>
              </a:ext>
            </a:extLst>
          </p:cNvPr>
          <p:cNvCxnSpPr>
            <a:cxnSpLocks/>
          </p:cNvCxnSpPr>
          <p:nvPr/>
        </p:nvCxnSpPr>
        <p:spPr>
          <a:xfrm flipV="1">
            <a:off x="4392721" y="1675900"/>
            <a:ext cx="0" cy="1554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F6AB46-D145-441E-862D-76F639F43B16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4188656" y="1675900"/>
            <a:ext cx="2040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27D800-645F-45C3-8422-C5BB6C9D578B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168765" y="2596022"/>
            <a:ext cx="2239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D063A5-EFCE-4462-9F19-06A1D2266165}"/>
              </a:ext>
            </a:extLst>
          </p:cNvPr>
          <p:cNvCxnSpPr>
            <a:cxnSpLocks/>
          </p:cNvCxnSpPr>
          <p:nvPr/>
        </p:nvCxnSpPr>
        <p:spPr>
          <a:xfrm flipV="1">
            <a:off x="7751866" y="1553980"/>
            <a:ext cx="0" cy="176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E1C148A-3A44-4F1F-9607-B90EB17E6542}"/>
              </a:ext>
            </a:extLst>
          </p:cNvPr>
          <p:cNvCxnSpPr/>
          <p:nvPr/>
        </p:nvCxnSpPr>
        <p:spPr>
          <a:xfrm flipH="1">
            <a:off x="7768800" y="1553981"/>
            <a:ext cx="227121" cy="1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C01C48-BD27-4858-9302-453ACD5C547A}"/>
              </a:ext>
            </a:extLst>
          </p:cNvPr>
          <p:cNvCxnSpPr/>
          <p:nvPr/>
        </p:nvCxnSpPr>
        <p:spPr>
          <a:xfrm flipH="1">
            <a:off x="7768800" y="2423873"/>
            <a:ext cx="227121" cy="1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208375-7022-4068-B85A-625CE3D5A510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6096000" y="2104172"/>
            <a:ext cx="0" cy="308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AE8D750-E6F0-435F-92BF-888AED24C451}"/>
              </a:ext>
            </a:extLst>
          </p:cNvPr>
          <p:cNvSpPr txBox="1"/>
          <p:nvPr/>
        </p:nvSpPr>
        <p:spPr>
          <a:xfrm>
            <a:off x="8465405" y="4662485"/>
            <a:ext cx="3036673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>
              <a:defRPr/>
            </a:pPr>
            <a:r>
              <a:rPr lang="en-US" sz="1333">
                <a:solidFill>
                  <a:prstClr val="black"/>
                </a:solidFill>
                <a:latin typeface="Calibri"/>
              </a:rPr>
              <a:t>Targeting – 4.0</a:t>
            </a:r>
          </a:p>
          <a:p>
            <a:pPr defTabSz="609630">
              <a:defRPr/>
            </a:pPr>
            <a:r>
              <a:rPr lang="en-US" sz="1333">
                <a:solidFill>
                  <a:prstClr val="black"/>
                </a:solidFill>
                <a:latin typeface="Calibri"/>
              </a:rPr>
              <a:t>Monitoring – 3.9</a:t>
            </a:r>
          </a:p>
          <a:p>
            <a:pPr defTabSz="609630">
              <a:defRPr/>
            </a:pPr>
            <a:r>
              <a:rPr lang="en-US" sz="1333">
                <a:solidFill>
                  <a:prstClr val="black"/>
                </a:solidFill>
                <a:latin typeface="Calibri"/>
              </a:rPr>
              <a:t>Incentives – 2.9</a:t>
            </a:r>
          </a:p>
          <a:p>
            <a:pPr defTabSz="609630">
              <a:defRPr/>
            </a:pPr>
            <a:r>
              <a:rPr lang="en-US" sz="1333">
                <a:solidFill>
                  <a:prstClr val="black"/>
                </a:solidFill>
                <a:latin typeface="Calibri"/>
              </a:rPr>
              <a:t>Community engagement – 3.5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9B172D21-86EC-469E-B6A7-14F8BF52C201}"/>
              </a:ext>
            </a:extLst>
          </p:cNvPr>
          <p:cNvSpPr/>
          <p:nvPr/>
        </p:nvSpPr>
        <p:spPr>
          <a:xfrm>
            <a:off x="8319453" y="4395225"/>
            <a:ext cx="3328578" cy="1275291"/>
          </a:xfrm>
          <a:prstGeom prst="flowChartAlternateProcess">
            <a:avLst/>
          </a:prstGeom>
          <a:noFill/>
          <a:ln w="571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>
              <a:defRPr/>
            </a:pPr>
            <a:endParaRPr lang="en-US" sz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4FC5742-0BC7-4131-8B90-16DC6720B081}"/>
              </a:ext>
            </a:extLst>
          </p:cNvPr>
          <p:cNvSpPr/>
          <p:nvPr/>
        </p:nvSpPr>
        <p:spPr>
          <a:xfrm>
            <a:off x="9186883" y="3974700"/>
            <a:ext cx="1315453" cy="633445"/>
          </a:xfrm>
          <a:prstGeom prst="roundRect">
            <a:avLst/>
          </a:prstGeom>
          <a:solidFill>
            <a:srgbClr val="FCD6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>
              <a:defRPr/>
            </a:pPr>
            <a:r>
              <a:rPr lang="en-US" sz="1333" b="1">
                <a:solidFill>
                  <a:prstClr val="black"/>
                </a:solidFill>
                <a:latin typeface="Calibri"/>
              </a:rPr>
              <a:t>National Learning Goals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67925BA-D261-4507-A4ED-BBAF822B05B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6514" y="216671"/>
            <a:ext cx="864142" cy="52543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4A75DF7-D14E-40AB-AFE9-664A15317E63}"/>
              </a:ext>
            </a:extLst>
          </p:cNvPr>
          <p:cNvSpPr txBox="1"/>
          <p:nvPr/>
        </p:nvSpPr>
        <p:spPr>
          <a:xfrm>
            <a:off x="600827" y="4687295"/>
            <a:ext cx="3379419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>
              <a:defRPr/>
            </a:pPr>
            <a:r>
              <a:rPr lang="en-US" sz="1333">
                <a:solidFill>
                  <a:prstClr val="black"/>
                </a:solidFill>
                <a:latin typeface="Calibri"/>
              </a:rPr>
              <a:t>Nonpoliticized policymaking – 3.8</a:t>
            </a:r>
          </a:p>
          <a:p>
            <a:pPr defTabSz="609630">
              <a:defRPr/>
            </a:pPr>
            <a:r>
              <a:rPr lang="en-US" sz="1333">
                <a:solidFill>
                  <a:prstClr val="black"/>
                </a:solidFill>
              </a:rPr>
              <a:t>Nonpoliticized policy implementation</a:t>
            </a:r>
            <a:r>
              <a:rPr lang="en-US" sz="1333">
                <a:solidFill>
                  <a:prstClr val="black"/>
                </a:solidFill>
                <a:latin typeface="Calibri"/>
              </a:rPr>
              <a:t> – 2.8</a:t>
            </a:r>
          </a:p>
          <a:p>
            <a:pPr defTabSz="609630">
              <a:defRPr/>
            </a:pPr>
            <a:r>
              <a:rPr lang="en-US" sz="1333">
                <a:solidFill>
                  <a:prstClr val="black"/>
                </a:solidFill>
              </a:rPr>
              <a:t>Nonpoliticized personnel management</a:t>
            </a:r>
            <a:r>
              <a:rPr lang="en-US" sz="1333">
                <a:solidFill>
                  <a:prstClr val="black"/>
                </a:solidFill>
                <a:latin typeface="Calibri"/>
              </a:rPr>
              <a:t> – 3.1</a:t>
            </a:r>
          </a:p>
          <a:p>
            <a:pPr defTabSz="609630">
              <a:defRPr/>
            </a:pPr>
            <a:r>
              <a:rPr lang="en-US" sz="1333">
                <a:solidFill>
                  <a:prstClr val="black"/>
                </a:solidFill>
                <a:latin typeface="Calibri"/>
              </a:rPr>
              <a:t>Employee unions as facilitators – 3.0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395A9831-5640-47B2-99BB-55946C81129F}"/>
              </a:ext>
            </a:extLst>
          </p:cNvPr>
          <p:cNvSpPr/>
          <p:nvPr/>
        </p:nvSpPr>
        <p:spPr>
          <a:xfrm>
            <a:off x="497407" y="4420035"/>
            <a:ext cx="3328578" cy="1275291"/>
          </a:xfrm>
          <a:prstGeom prst="flowChartAlternateProcess">
            <a:avLst/>
          </a:prstGeom>
          <a:noFill/>
          <a:ln w="571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>
              <a:defRPr/>
            </a:pPr>
            <a:endParaRPr lang="en-US" sz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04082A5-1AF9-4601-96CF-4E397244F436}"/>
              </a:ext>
            </a:extLst>
          </p:cNvPr>
          <p:cNvSpPr/>
          <p:nvPr/>
        </p:nvSpPr>
        <p:spPr>
          <a:xfrm>
            <a:off x="1364837" y="3999510"/>
            <a:ext cx="1357098" cy="633445"/>
          </a:xfrm>
          <a:prstGeom prst="roundRect">
            <a:avLst/>
          </a:prstGeom>
          <a:solidFill>
            <a:srgbClr val="FCD6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>
              <a:defRPr/>
            </a:pPr>
            <a:r>
              <a:rPr lang="en-US" sz="1333" b="1">
                <a:solidFill>
                  <a:prstClr val="black"/>
                </a:solidFill>
                <a:latin typeface="Calibri"/>
              </a:rPr>
              <a:t>Impartial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12790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2" grpId="0" animBg="1"/>
      <p:bldP spid="32" grpId="1" animBg="1"/>
      <p:bldP spid="33" grpId="0" animBg="1"/>
      <p:bldP spid="33" grpId="1" animBg="1"/>
      <p:bldP spid="27" grpId="0"/>
      <p:bldP spid="27" grpId="1"/>
      <p:bldP spid="28" grpId="0" animBg="1"/>
      <p:bldP spid="28" grpId="1" animBg="1"/>
      <p:bldP spid="29" grpId="0" animBg="1"/>
      <p:bldP spid="2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B07C64-CD67-4784-99AF-442642248C96}"/>
              </a:ext>
            </a:extLst>
          </p:cNvPr>
          <p:cNvSpPr/>
          <p:nvPr/>
        </p:nvSpPr>
        <p:spPr>
          <a:xfrm>
            <a:off x="522035" y="268362"/>
            <a:ext cx="10936030" cy="58908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 sz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672BE2-7CE3-4B18-BF41-351F456EDA81}"/>
              </a:ext>
            </a:extLst>
          </p:cNvPr>
          <p:cNvSpPr/>
          <p:nvPr/>
        </p:nvSpPr>
        <p:spPr>
          <a:xfrm>
            <a:off x="522036" y="805118"/>
            <a:ext cx="10936030" cy="53541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 sz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BBAC69-5822-4281-A8BA-4FCEACF06859}"/>
              </a:ext>
            </a:extLst>
          </p:cNvPr>
          <p:cNvSpPr/>
          <p:nvPr/>
        </p:nvSpPr>
        <p:spPr>
          <a:xfrm>
            <a:off x="2749320" y="1156246"/>
            <a:ext cx="6707938" cy="4862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 sz="120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02EE81-30FE-4240-A9E2-182AE0FAF18C}"/>
              </a:ext>
            </a:extLst>
          </p:cNvPr>
          <p:cNvGrpSpPr/>
          <p:nvPr/>
        </p:nvGrpSpPr>
        <p:grpSpPr>
          <a:xfrm>
            <a:off x="522035" y="268360"/>
            <a:ext cx="11147928" cy="5784514"/>
            <a:chOff x="3437918" y="2374154"/>
            <a:chExt cx="11412163" cy="5921628"/>
          </a:xfrm>
        </p:grpSpPr>
        <p:sp>
          <p:nvSpPr>
            <p:cNvPr id="117" name="Rounded Rectangle 6">
              <a:extLst>
                <a:ext uri="{FF2B5EF4-FFF2-40B4-BE49-F238E27FC236}">
                  <a16:creationId xmlns:a16="http://schemas.microsoft.com/office/drawing/2014/main" id="{F2964F24-2866-4CA8-9268-5E85A289BB40}"/>
                </a:ext>
              </a:extLst>
            </p:cNvPr>
            <p:cNvSpPr/>
            <p:nvPr/>
          </p:nvSpPr>
          <p:spPr>
            <a:xfrm>
              <a:off x="10488317" y="7631933"/>
              <a:ext cx="2011680" cy="365760"/>
            </a:xfrm>
            <a:prstGeom prst="roundRect">
              <a:avLst/>
            </a:prstGeom>
            <a:solidFill>
              <a:srgbClr val="85C5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>
                  <a:solidFill>
                    <a:prstClr val="black"/>
                  </a:solidFill>
                  <a:latin typeface="Calibri" panose="020F0502020204030204"/>
                </a:rPr>
                <a:t>Teacher Presence</a:t>
              </a:r>
            </a:p>
          </p:txBody>
        </p:sp>
        <p:sp>
          <p:nvSpPr>
            <p:cNvPr id="118" name="Rounded Rectangle 7">
              <a:extLst>
                <a:ext uri="{FF2B5EF4-FFF2-40B4-BE49-F238E27FC236}">
                  <a16:creationId xmlns:a16="http://schemas.microsoft.com/office/drawing/2014/main" id="{7E0B4386-0326-4772-B5C3-FE1CBE54C34B}"/>
                </a:ext>
              </a:extLst>
            </p:cNvPr>
            <p:cNvSpPr/>
            <p:nvPr/>
          </p:nvSpPr>
          <p:spPr>
            <a:xfrm>
              <a:off x="10462848" y="5993806"/>
              <a:ext cx="2008512" cy="380346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>
                  <a:solidFill>
                    <a:prstClr val="black"/>
                  </a:solidFill>
                  <a:latin typeface="Calibri" panose="020F0502020204030204"/>
                </a:rPr>
                <a:t>Content Knowledge</a:t>
              </a:r>
            </a:p>
          </p:txBody>
        </p:sp>
        <p:sp>
          <p:nvSpPr>
            <p:cNvPr id="119" name="Rounded Rectangle 8">
              <a:extLst>
                <a:ext uri="{FF2B5EF4-FFF2-40B4-BE49-F238E27FC236}">
                  <a16:creationId xmlns:a16="http://schemas.microsoft.com/office/drawing/2014/main" id="{45503532-2916-48FF-8E20-F568D0DEB2FB}"/>
                </a:ext>
              </a:extLst>
            </p:cNvPr>
            <p:cNvSpPr/>
            <p:nvPr/>
          </p:nvSpPr>
          <p:spPr>
            <a:xfrm>
              <a:off x="10452830" y="6494044"/>
              <a:ext cx="2009438" cy="366237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>
                  <a:solidFill>
                    <a:prstClr val="black"/>
                  </a:solidFill>
                  <a:latin typeface="Calibri" panose="020F0502020204030204"/>
                </a:rPr>
                <a:t>Pedagogical Skills</a:t>
              </a:r>
            </a:p>
          </p:txBody>
        </p:sp>
        <p:sp>
          <p:nvSpPr>
            <p:cNvPr id="120" name="Rounded Rectangle 9">
              <a:extLst>
                <a:ext uri="{FF2B5EF4-FFF2-40B4-BE49-F238E27FC236}">
                  <a16:creationId xmlns:a16="http://schemas.microsoft.com/office/drawing/2014/main" id="{70ADC8CD-C585-48B9-8E58-67774A14E2C7}"/>
                </a:ext>
              </a:extLst>
            </p:cNvPr>
            <p:cNvSpPr/>
            <p:nvPr/>
          </p:nvSpPr>
          <p:spPr>
            <a:xfrm>
              <a:off x="5900988" y="3739132"/>
              <a:ext cx="2011680" cy="365760"/>
            </a:xfrm>
            <a:prstGeom prst="roundRect">
              <a:avLst/>
            </a:prstGeom>
            <a:solidFill>
              <a:srgbClr val="85C5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>
                  <a:solidFill>
                    <a:prstClr val="black"/>
                  </a:solidFill>
                  <a:latin typeface="Calibri" panose="020F0502020204030204"/>
                </a:rPr>
                <a:t>Basic Inputs</a:t>
              </a:r>
            </a:p>
          </p:txBody>
        </p:sp>
        <p:sp>
          <p:nvSpPr>
            <p:cNvPr id="121" name="Rounded Rectangle 10">
              <a:extLst>
                <a:ext uri="{FF2B5EF4-FFF2-40B4-BE49-F238E27FC236}">
                  <a16:creationId xmlns:a16="http://schemas.microsoft.com/office/drawing/2014/main" id="{958CD1C0-3189-4BC4-A82A-C94D74FF8BE3}"/>
                </a:ext>
              </a:extLst>
            </p:cNvPr>
            <p:cNvSpPr/>
            <p:nvPr/>
          </p:nvSpPr>
          <p:spPr>
            <a:xfrm>
              <a:off x="5900988" y="4252770"/>
              <a:ext cx="2011680" cy="365760"/>
            </a:xfrm>
            <a:prstGeom prst="roundRect">
              <a:avLst/>
            </a:prstGeom>
            <a:solidFill>
              <a:srgbClr val="FCD6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>
                  <a:solidFill>
                    <a:prstClr val="black"/>
                  </a:solidFill>
                  <a:latin typeface="Calibri" panose="020F0502020204030204"/>
                </a:rPr>
                <a:t>Basic Infrastructure</a:t>
              </a:r>
            </a:p>
          </p:txBody>
        </p:sp>
        <p:sp>
          <p:nvSpPr>
            <p:cNvPr id="122" name="Rounded Rectangle 14">
              <a:extLst>
                <a:ext uri="{FF2B5EF4-FFF2-40B4-BE49-F238E27FC236}">
                  <a16:creationId xmlns:a16="http://schemas.microsoft.com/office/drawing/2014/main" id="{E8AB942E-0F70-4A59-B749-1732F06C72E7}"/>
                </a:ext>
              </a:extLst>
            </p:cNvPr>
            <p:cNvSpPr/>
            <p:nvPr/>
          </p:nvSpPr>
          <p:spPr>
            <a:xfrm>
              <a:off x="12753022" y="7385598"/>
              <a:ext cx="1828800" cy="365760"/>
            </a:xfrm>
            <a:prstGeom prst="roundRect">
              <a:avLst/>
            </a:prstGeom>
            <a:solidFill>
              <a:srgbClr val="FCD6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>
                  <a:solidFill>
                    <a:prstClr val="black"/>
                  </a:solidFill>
                  <a:latin typeface="Calibri" panose="020F0502020204030204"/>
                </a:rPr>
                <a:t>Monitoring &amp; Accountability</a:t>
              </a:r>
            </a:p>
          </p:txBody>
        </p:sp>
        <p:sp>
          <p:nvSpPr>
            <p:cNvPr id="123" name="Rounded Rectangle 15">
              <a:extLst>
                <a:ext uri="{FF2B5EF4-FFF2-40B4-BE49-F238E27FC236}">
                  <a16:creationId xmlns:a16="http://schemas.microsoft.com/office/drawing/2014/main" id="{AFEE89B5-3C45-4BA9-9613-1985B4BBC102}"/>
                </a:ext>
              </a:extLst>
            </p:cNvPr>
            <p:cNvSpPr/>
            <p:nvPr/>
          </p:nvSpPr>
          <p:spPr>
            <a:xfrm>
              <a:off x="12753022" y="7814813"/>
              <a:ext cx="1828800" cy="365760"/>
            </a:xfrm>
            <a:prstGeom prst="roundRect">
              <a:avLst/>
            </a:prstGeom>
            <a:solidFill>
              <a:srgbClr val="85C5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>
                  <a:solidFill>
                    <a:prstClr val="black"/>
                  </a:solidFill>
                  <a:latin typeface="Calibri" panose="020F0502020204030204"/>
                </a:rPr>
                <a:t>Intrinsic Motivation</a:t>
              </a:r>
            </a:p>
          </p:txBody>
        </p:sp>
        <p:sp>
          <p:nvSpPr>
            <p:cNvPr id="124" name="Rounded Rectangle 16">
              <a:extLst>
                <a:ext uri="{FF2B5EF4-FFF2-40B4-BE49-F238E27FC236}">
                  <a16:creationId xmlns:a16="http://schemas.microsoft.com/office/drawing/2014/main" id="{0512D7A8-3570-4BB0-A579-AA7B1ABBDDFF}"/>
                </a:ext>
              </a:extLst>
            </p:cNvPr>
            <p:cNvSpPr/>
            <p:nvPr/>
          </p:nvSpPr>
          <p:spPr>
            <a:xfrm>
              <a:off x="12725969" y="5643351"/>
              <a:ext cx="1828800" cy="365760"/>
            </a:xfrm>
            <a:prstGeom prst="roundRect">
              <a:avLst/>
            </a:prstGeom>
            <a:solidFill>
              <a:srgbClr val="FCD6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>
                  <a:solidFill>
                    <a:prstClr val="black"/>
                  </a:solidFill>
                  <a:latin typeface="Calibri" panose="020F0502020204030204"/>
                </a:rPr>
                <a:t>Attraction</a:t>
              </a:r>
            </a:p>
          </p:txBody>
        </p:sp>
        <p:sp>
          <p:nvSpPr>
            <p:cNvPr id="125" name="Rounded Rectangle 17">
              <a:extLst>
                <a:ext uri="{FF2B5EF4-FFF2-40B4-BE49-F238E27FC236}">
                  <a16:creationId xmlns:a16="http://schemas.microsoft.com/office/drawing/2014/main" id="{9D99880A-E4D4-489C-BB24-579D8097009B}"/>
                </a:ext>
              </a:extLst>
            </p:cNvPr>
            <p:cNvSpPr/>
            <p:nvPr/>
          </p:nvSpPr>
          <p:spPr>
            <a:xfrm>
              <a:off x="12725969" y="6072721"/>
              <a:ext cx="1828800" cy="365760"/>
            </a:xfrm>
            <a:prstGeom prst="roundRect">
              <a:avLst/>
            </a:prstGeom>
            <a:solidFill>
              <a:srgbClr val="FCD6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>
                  <a:solidFill>
                    <a:prstClr val="black"/>
                  </a:solidFill>
                  <a:latin typeface="Calibri" panose="020F0502020204030204"/>
                </a:rPr>
                <a:t>Selection &amp; Deployment</a:t>
              </a:r>
            </a:p>
          </p:txBody>
        </p:sp>
        <p:sp>
          <p:nvSpPr>
            <p:cNvPr id="126" name="Rounded Rectangle 18">
              <a:extLst>
                <a:ext uri="{FF2B5EF4-FFF2-40B4-BE49-F238E27FC236}">
                  <a16:creationId xmlns:a16="http://schemas.microsoft.com/office/drawing/2014/main" id="{050DA74D-D730-4ED5-A510-419A3EC44CA8}"/>
                </a:ext>
              </a:extLst>
            </p:cNvPr>
            <p:cNvSpPr/>
            <p:nvPr/>
          </p:nvSpPr>
          <p:spPr>
            <a:xfrm>
              <a:off x="12725969" y="6502091"/>
              <a:ext cx="1828800" cy="365760"/>
            </a:xfrm>
            <a:prstGeom prst="roundRect">
              <a:avLst/>
            </a:prstGeom>
            <a:solidFill>
              <a:srgbClr val="FCD6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>
                  <a:solidFill>
                    <a:prstClr val="black"/>
                  </a:solidFill>
                  <a:latin typeface="Calibri" panose="020F0502020204030204"/>
                </a:rPr>
                <a:t>Support</a:t>
              </a:r>
            </a:p>
          </p:txBody>
        </p:sp>
        <p:sp>
          <p:nvSpPr>
            <p:cNvPr id="127" name="Rounded Rectangle 19">
              <a:extLst>
                <a:ext uri="{FF2B5EF4-FFF2-40B4-BE49-F238E27FC236}">
                  <a16:creationId xmlns:a16="http://schemas.microsoft.com/office/drawing/2014/main" id="{D7E32078-F26E-4C83-8B09-F1A0CA5A1089}"/>
                </a:ext>
              </a:extLst>
            </p:cNvPr>
            <p:cNvSpPr/>
            <p:nvPr/>
          </p:nvSpPr>
          <p:spPr>
            <a:xfrm>
              <a:off x="12725969" y="6931461"/>
              <a:ext cx="1828800" cy="365760"/>
            </a:xfrm>
            <a:prstGeom prst="roundRect">
              <a:avLst/>
            </a:prstGeom>
            <a:solidFill>
              <a:srgbClr val="85C5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>
                  <a:solidFill>
                    <a:prstClr val="black"/>
                  </a:solidFill>
                  <a:latin typeface="Calibri" panose="020F0502020204030204"/>
                </a:rPr>
                <a:t>Evaluation</a:t>
              </a:r>
            </a:p>
          </p:txBody>
        </p:sp>
        <p:sp>
          <p:nvSpPr>
            <p:cNvPr id="128" name="Rounded Rectangle 29">
              <a:extLst>
                <a:ext uri="{FF2B5EF4-FFF2-40B4-BE49-F238E27FC236}">
                  <a16:creationId xmlns:a16="http://schemas.microsoft.com/office/drawing/2014/main" id="{0BD6997E-4FEB-4477-8A6C-A497E5DEFBDA}"/>
                </a:ext>
              </a:extLst>
            </p:cNvPr>
            <p:cNvSpPr/>
            <p:nvPr/>
          </p:nvSpPr>
          <p:spPr>
            <a:xfrm>
              <a:off x="10351697" y="5652468"/>
              <a:ext cx="2194560" cy="1419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endParaRPr lang="en-US" sz="133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5A906CE-789A-46A2-B4DB-9866C1AAB884}"/>
                </a:ext>
              </a:extLst>
            </p:cNvPr>
            <p:cNvCxnSpPr>
              <a:stCxn id="117" idx="3"/>
              <a:endCxn id="122" idx="1"/>
            </p:cNvCxnSpPr>
            <p:nvPr/>
          </p:nvCxnSpPr>
          <p:spPr>
            <a:xfrm flipV="1">
              <a:off x="12499997" y="7568478"/>
              <a:ext cx="253025" cy="246335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48102A6-BEFB-45C0-9D00-EE30A56E6A1E}"/>
                </a:ext>
              </a:extLst>
            </p:cNvPr>
            <p:cNvCxnSpPr>
              <a:stCxn id="117" idx="3"/>
              <a:endCxn id="123" idx="1"/>
            </p:cNvCxnSpPr>
            <p:nvPr/>
          </p:nvCxnSpPr>
          <p:spPr>
            <a:xfrm>
              <a:off x="12499997" y="7814813"/>
              <a:ext cx="253025" cy="18288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0F47AC1-2DCD-47E5-8447-3E6CE21AFFF4}"/>
                </a:ext>
              </a:extLst>
            </p:cNvPr>
            <p:cNvCxnSpPr>
              <a:stCxn id="128" idx="3"/>
              <a:endCxn id="124" idx="1"/>
            </p:cNvCxnSpPr>
            <p:nvPr/>
          </p:nvCxnSpPr>
          <p:spPr>
            <a:xfrm flipV="1">
              <a:off x="12546257" y="5826231"/>
              <a:ext cx="179712" cy="535931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AA2FB40-5FF5-45F7-93B5-0CB3B791F45E}"/>
                </a:ext>
              </a:extLst>
            </p:cNvPr>
            <p:cNvCxnSpPr>
              <a:stCxn id="128" idx="3"/>
              <a:endCxn id="125" idx="1"/>
            </p:cNvCxnSpPr>
            <p:nvPr/>
          </p:nvCxnSpPr>
          <p:spPr>
            <a:xfrm flipV="1">
              <a:off x="12546257" y="6255601"/>
              <a:ext cx="179712" cy="106561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BCFBE35-E2C2-4806-B607-143189C56D36}"/>
                </a:ext>
              </a:extLst>
            </p:cNvPr>
            <p:cNvCxnSpPr>
              <a:stCxn id="128" idx="3"/>
              <a:endCxn id="126" idx="1"/>
            </p:cNvCxnSpPr>
            <p:nvPr/>
          </p:nvCxnSpPr>
          <p:spPr>
            <a:xfrm>
              <a:off x="12546257" y="6362162"/>
              <a:ext cx="179712" cy="322809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664BAB0-13CA-49BF-B5B5-1C3EE13A6D70}"/>
                </a:ext>
              </a:extLst>
            </p:cNvPr>
            <p:cNvCxnSpPr>
              <a:stCxn id="128" idx="3"/>
              <a:endCxn id="127" idx="1"/>
            </p:cNvCxnSpPr>
            <p:nvPr/>
          </p:nvCxnSpPr>
          <p:spPr>
            <a:xfrm>
              <a:off x="12546257" y="6362162"/>
              <a:ext cx="179712" cy="752179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6CE36E0-E40E-4981-BC4D-C7A8338BAD8A}"/>
                </a:ext>
              </a:extLst>
            </p:cNvPr>
            <p:cNvSpPr txBox="1"/>
            <p:nvPr/>
          </p:nvSpPr>
          <p:spPr>
            <a:xfrm>
              <a:off x="10952628" y="5681459"/>
              <a:ext cx="1045644" cy="26262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defTabSz="609660">
                <a:defRPr/>
              </a:pPr>
              <a:r>
                <a:rPr lang="en-US" sz="1067">
                  <a:solidFill>
                    <a:prstClr val="black"/>
                  </a:solidFill>
                  <a:latin typeface="Calibri" panose="020F0502020204030204"/>
                </a:rPr>
                <a:t>Teachers’ Skills</a:t>
              </a:r>
            </a:p>
          </p:txBody>
        </p:sp>
        <p:sp>
          <p:nvSpPr>
            <p:cNvPr id="136" name="Rounded Rectangle 65">
              <a:extLst>
                <a:ext uri="{FF2B5EF4-FFF2-40B4-BE49-F238E27FC236}">
                  <a16:creationId xmlns:a16="http://schemas.microsoft.com/office/drawing/2014/main" id="{3C5AF34C-60A7-4C04-B001-BFF0D28A0E39}"/>
                </a:ext>
              </a:extLst>
            </p:cNvPr>
            <p:cNvSpPr/>
            <p:nvPr/>
          </p:nvSpPr>
          <p:spPr>
            <a:xfrm>
              <a:off x="3634747" y="3723304"/>
              <a:ext cx="1828800" cy="365760"/>
            </a:xfrm>
            <a:prstGeom prst="roundRect">
              <a:avLst/>
            </a:prstGeom>
            <a:solidFill>
              <a:srgbClr val="FCD6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>
                  <a:solidFill>
                    <a:prstClr val="black"/>
                  </a:solidFill>
                  <a:latin typeface="Calibri" panose="020F0502020204030204"/>
                </a:rPr>
                <a:t>Standards</a:t>
              </a:r>
            </a:p>
          </p:txBody>
        </p:sp>
        <p:sp>
          <p:nvSpPr>
            <p:cNvPr id="137" name="Rounded Rectangle 66">
              <a:extLst>
                <a:ext uri="{FF2B5EF4-FFF2-40B4-BE49-F238E27FC236}">
                  <a16:creationId xmlns:a16="http://schemas.microsoft.com/office/drawing/2014/main" id="{A61061ED-C09D-4AE1-A0AD-D105C78D0EAF}"/>
                </a:ext>
              </a:extLst>
            </p:cNvPr>
            <p:cNvSpPr/>
            <p:nvPr/>
          </p:nvSpPr>
          <p:spPr>
            <a:xfrm>
              <a:off x="3634747" y="4257091"/>
              <a:ext cx="1828800" cy="365760"/>
            </a:xfrm>
            <a:prstGeom prst="roundRect">
              <a:avLst/>
            </a:prstGeom>
            <a:solidFill>
              <a:srgbClr val="FCD6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>
                  <a:solidFill>
                    <a:prstClr val="black"/>
                  </a:solidFill>
                  <a:latin typeface="Calibri" panose="020F0502020204030204"/>
                </a:rPr>
                <a:t>Monitoring</a:t>
              </a:r>
            </a:p>
          </p:txBody>
        </p:sp>
        <p:sp>
          <p:nvSpPr>
            <p:cNvPr id="138" name="Rounded Rectangle 69">
              <a:extLst>
                <a:ext uri="{FF2B5EF4-FFF2-40B4-BE49-F238E27FC236}">
                  <a16:creationId xmlns:a16="http://schemas.microsoft.com/office/drawing/2014/main" id="{7572BD33-19F9-48DF-B1A9-419D3B6FA58F}"/>
                </a:ext>
              </a:extLst>
            </p:cNvPr>
            <p:cNvSpPr/>
            <p:nvPr/>
          </p:nvSpPr>
          <p:spPr>
            <a:xfrm>
              <a:off x="5792352" y="3587352"/>
              <a:ext cx="2194560" cy="112615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endParaRPr lang="en-US" sz="133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BEDB573-DD95-475E-BEEB-35CC81BCCA79}"/>
                </a:ext>
              </a:extLst>
            </p:cNvPr>
            <p:cNvCxnSpPr>
              <a:cxnSpLocks/>
              <a:stCxn id="138" idx="1"/>
              <a:endCxn id="136" idx="3"/>
            </p:cNvCxnSpPr>
            <p:nvPr/>
          </p:nvCxnSpPr>
          <p:spPr>
            <a:xfrm flipH="1" flipV="1">
              <a:off x="5463547" y="3906184"/>
              <a:ext cx="328804" cy="244245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41EC415-8B4B-4165-8941-CF7F09294923}"/>
                </a:ext>
              </a:extLst>
            </p:cNvPr>
            <p:cNvCxnSpPr>
              <a:cxnSpLocks/>
              <a:stCxn id="138" idx="1"/>
              <a:endCxn id="137" idx="3"/>
            </p:cNvCxnSpPr>
            <p:nvPr/>
          </p:nvCxnSpPr>
          <p:spPr>
            <a:xfrm flipH="1">
              <a:off x="5463547" y="4150430"/>
              <a:ext cx="328804" cy="289542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ounded Rectangle 71">
              <a:extLst>
                <a:ext uri="{FF2B5EF4-FFF2-40B4-BE49-F238E27FC236}">
                  <a16:creationId xmlns:a16="http://schemas.microsoft.com/office/drawing/2014/main" id="{EE1B557C-D830-430F-8283-465C5EF9CFF2}"/>
                </a:ext>
              </a:extLst>
            </p:cNvPr>
            <p:cNvSpPr/>
            <p:nvPr/>
          </p:nvSpPr>
          <p:spPr>
            <a:xfrm>
              <a:off x="5878034" y="5949415"/>
              <a:ext cx="2011680" cy="365760"/>
            </a:xfrm>
            <a:prstGeom prst="roundRect">
              <a:avLst/>
            </a:prstGeom>
            <a:solidFill>
              <a:srgbClr val="85C5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>
                  <a:solidFill>
                    <a:prstClr val="black"/>
                  </a:solidFill>
                  <a:latin typeface="Calibri" panose="020F0502020204030204"/>
                </a:rPr>
                <a:t>Operational Management</a:t>
              </a:r>
            </a:p>
          </p:txBody>
        </p:sp>
        <p:sp>
          <p:nvSpPr>
            <p:cNvPr id="142" name="Rounded Rectangle 72">
              <a:extLst>
                <a:ext uri="{FF2B5EF4-FFF2-40B4-BE49-F238E27FC236}">
                  <a16:creationId xmlns:a16="http://schemas.microsoft.com/office/drawing/2014/main" id="{6FB59B9B-57A1-410E-9642-8ACE99516386}"/>
                </a:ext>
              </a:extLst>
            </p:cNvPr>
            <p:cNvSpPr/>
            <p:nvPr/>
          </p:nvSpPr>
          <p:spPr>
            <a:xfrm>
              <a:off x="5876021" y="6381470"/>
              <a:ext cx="2011680" cy="365760"/>
            </a:xfrm>
            <a:prstGeom prst="roundRect">
              <a:avLst/>
            </a:prstGeom>
            <a:solidFill>
              <a:srgbClr val="FCD6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>
                  <a:solidFill>
                    <a:prstClr val="black"/>
                  </a:solidFill>
                  <a:latin typeface="Calibri" panose="020F0502020204030204"/>
                </a:rPr>
                <a:t>Instructional Leadership</a:t>
              </a:r>
            </a:p>
          </p:txBody>
        </p:sp>
        <p:sp>
          <p:nvSpPr>
            <p:cNvPr id="143" name="Rounded Rectangle 73">
              <a:extLst>
                <a:ext uri="{FF2B5EF4-FFF2-40B4-BE49-F238E27FC236}">
                  <a16:creationId xmlns:a16="http://schemas.microsoft.com/office/drawing/2014/main" id="{4A980872-2727-4F5D-B65E-C814AAA8AEB3}"/>
                </a:ext>
              </a:extLst>
            </p:cNvPr>
            <p:cNvSpPr/>
            <p:nvPr/>
          </p:nvSpPr>
          <p:spPr>
            <a:xfrm>
              <a:off x="5784795" y="5599637"/>
              <a:ext cx="2194560" cy="128016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endParaRPr lang="en-US" sz="133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A5E3698-219C-420F-A423-AB1506F72D7F}"/>
                </a:ext>
              </a:extLst>
            </p:cNvPr>
            <p:cNvSpPr txBox="1"/>
            <p:nvPr/>
          </p:nvSpPr>
          <p:spPr>
            <a:xfrm>
              <a:off x="6130852" y="5620638"/>
              <a:ext cx="1449329" cy="26262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defTabSz="609660">
                <a:defRPr/>
              </a:pPr>
              <a:r>
                <a:rPr lang="en-US" sz="1067">
                  <a:solidFill>
                    <a:prstClr val="black"/>
                  </a:solidFill>
                  <a:latin typeface="Calibri" panose="020F0502020204030204"/>
                </a:rPr>
                <a:t>Core School Functions</a:t>
              </a:r>
            </a:p>
          </p:txBody>
        </p:sp>
        <p:sp>
          <p:nvSpPr>
            <p:cNvPr id="145" name="Rounded Rectangle 76">
              <a:extLst>
                <a:ext uri="{FF2B5EF4-FFF2-40B4-BE49-F238E27FC236}">
                  <a16:creationId xmlns:a16="http://schemas.microsoft.com/office/drawing/2014/main" id="{FA38479D-C1C6-408F-ACB8-BEF8415F38B5}"/>
                </a:ext>
              </a:extLst>
            </p:cNvPr>
            <p:cNvSpPr/>
            <p:nvPr/>
          </p:nvSpPr>
          <p:spPr>
            <a:xfrm>
              <a:off x="5876021" y="7247468"/>
              <a:ext cx="2011680" cy="365760"/>
            </a:xfrm>
            <a:prstGeom prst="roundRect">
              <a:avLst/>
            </a:prstGeom>
            <a:solidFill>
              <a:srgbClr val="FCD6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>
                  <a:solidFill>
                    <a:prstClr val="black"/>
                  </a:solidFill>
                  <a:latin typeface="Calibri" panose="020F0502020204030204"/>
                </a:rPr>
                <a:t>School Knowledge</a:t>
              </a:r>
            </a:p>
          </p:txBody>
        </p:sp>
        <p:sp>
          <p:nvSpPr>
            <p:cNvPr id="146" name="Rounded Rectangle 78">
              <a:extLst>
                <a:ext uri="{FF2B5EF4-FFF2-40B4-BE49-F238E27FC236}">
                  <a16:creationId xmlns:a16="http://schemas.microsoft.com/office/drawing/2014/main" id="{D3FD6D7D-F705-40BC-AC4D-DC322349400C}"/>
                </a:ext>
              </a:extLst>
            </p:cNvPr>
            <p:cNvSpPr/>
            <p:nvPr/>
          </p:nvSpPr>
          <p:spPr>
            <a:xfrm>
              <a:off x="5876021" y="7732813"/>
              <a:ext cx="2011680" cy="365760"/>
            </a:xfrm>
            <a:prstGeom prst="roundRect">
              <a:avLst/>
            </a:prstGeom>
            <a:solidFill>
              <a:srgbClr val="85C5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>
                  <a:solidFill>
                    <a:prstClr val="black"/>
                  </a:solidFill>
                  <a:latin typeface="Calibri" panose="020F0502020204030204"/>
                </a:rPr>
                <a:t>Management Practices</a:t>
              </a:r>
            </a:p>
          </p:txBody>
        </p:sp>
        <p:sp>
          <p:nvSpPr>
            <p:cNvPr id="147" name="Rounded Rectangle 79">
              <a:extLst>
                <a:ext uri="{FF2B5EF4-FFF2-40B4-BE49-F238E27FC236}">
                  <a16:creationId xmlns:a16="http://schemas.microsoft.com/office/drawing/2014/main" id="{24883AE3-4908-495F-BF88-89BAB5CE43F1}"/>
                </a:ext>
              </a:extLst>
            </p:cNvPr>
            <p:cNvSpPr/>
            <p:nvPr/>
          </p:nvSpPr>
          <p:spPr>
            <a:xfrm>
              <a:off x="5776444" y="6946092"/>
              <a:ext cx="2194560" cy="128016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endParaRPr lang="en-US" sz="133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5508134-DF66-4FB7-8884-9346EA4B70FB}"/>
                </a:ext>
              </a:extLst>
            </p:cNvPr>
            <p:cNvSpPr txBox="1"/>
            <p:nvPr/>
          </p:nvSpPr>
          <p:spPr>
            <a:xfrm>
              <a:off x="6250506" y="6942815"/>
              <a:ext cx="1145745" cy="26262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defTabSz="609660">
                <a:defRPr/>
              </a:pPr>
              <a:r>
                <a:rPr lang="en-US" sz="1067">
                  <a:solidFill>
                    <a:prstClr val="black"/>
                  </a:solidFill>
                  <a:latin typeface="Calibri" panose="020F0502020204030204"/>
                </a:rPr>
                <a:t>Managerial Skills</a:t>
              </a:r>
            </a:p>
          </p:txBody>
        </p:sp>
        <p:sp>
          <p:nvSpPr>
            <p:cNvPr id="149" name="Rounded Rectangle 86">
              <a:extLst>
                <a:ext uri="{FF2B5EF4-FFF2-40B4-BE49-F238E27FC236}">
                  <a16:creationId xmlns:a16="http://schemas.microsoft.com/office/drawing/2014/main" id="{E9A61AA5-F14D-4D96-AFA0-BB523F688687}"/>
                </a:ext>
              </a:extLst>
            </p:cNvPr>
            <p:cNvSpPr/>
            <p:nvPr/>
          </p:nvSpPr>
          <p:spPr>
            <a:xfrm>
              <a:off x="10461265" y="3727482"/>
              <a:ext cx="2011680" cy="36576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>
                  <a:solidFill>
                    <a:prstClr val="black"/>
                  </a:solidFill>
                  <a:latin typeface="Calibri" panose="020F0502020204030204"/>
                </a:rPr>
                <a:t>Readiness for Learning</a:t>
              </a:r>
            </a:p>
          </p:txBody>
        </p:sp>
        <p:sp>
          <p:nvSpPr>
            <p:cNvPr id="150" name="Rounded Rectangle 90">
              <a:extLst>
                <a:ext uri="{FF2B5EF4-FFF2-40B4-BE49-F238E27FC236}">
                  <a16:creationId xmlns:a16="http://schemas.microsoft.com/office/drawing/2014/main" id="{6CA98671-0035-4038-B242-F619BEBA27B8}"/>
                </a:ext>
              </a:extLst>
            </p:cNvPr>
            <p:cNvSpPr/>
            <p:nvPr/>
          </p:nvSpPr>
          <p:spPr>
            <a:xfrm>
              <a:off x="12729214" y="3242518"/>
              <a:ext cx="1828800" cy="365760"/>
            </a:xfrm>
            <a:prstGeom prst="roundRect">
              <a:avLst/>
            </a:prstGeom>
            <a:solidFill>
              <a:srgbClr val="85C5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>
                  <a:solidFill>
                    <a:prstClr val="black"/>
                  </a:solidFill>
                  <a:latin typeface="Calibri" panose="020F0502020204030204"/>
                </a:rPr>
                <a:t>Nutrition Programs</a:t>
              </a:r>
            </a:p>
          </p:txBody>
        </p:sp>
        <p:sp>
          <p:nvSpPr>
            <p:cNvPr id="151" name="Rounded Rectangle 91">
              <a:extLst>
                <a:ext uri="{FF2B5EF4-FFF2-40B4-BE49-F238E27FC236}">
                  <a16:creationId xmlns:a16="http://schemas.microsoft.com/office/drawing/2014/main" id="{24290C89-95A6-4385-8B8A-CD3BE866BEC3}"/>
                </a:ext>
              </a:extLst>
            </p:cNvPr>
            <p:cNvSpPr/>
            <p:nvPr/>
          </p:nvSpPr>
          <p:spPr>
            <a:xfrm>
              <a:off x="12729214" y="3671888"/>
              <a:ext cx="1828800" cy="365760"/>
            </a:xfrm>
            <a:prstGeom prst="roundRect">
              <a:avLst/>
            </a:prstGeom>
            <a:solidFill>
              <a:srgbClr val="FCD6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>
                  <a:solidFill>
                    <a:prstClr val="black"/>
                  </a:solidFill>
                  <a:latin typeface="Calibri" panose="020F0502020204030204"/>
                </a:rPr>
                <a:t>Health Programs</a:t>
              </a:r>
            </a:p>
          </p:txBody>
        </p:sp>
        <p:sp>
          <p:nvSpPr>
            <p:cNvPr id="152" name="Rounded Rectangle 92">
              <a:extLst>
                <a:ext uri="{FF2B5EF4-FFF2-40B4-BE49-F238E27FC236}">
                  <a16:creationId xmlns:a16="http://schemas.microsoft.com/office/drawing/2014/main" id="{11BA1130-EB86-4B80-A871-9567E047AA9D}"/>
                </a:ext>
              </a:extLst>
            </p:cNvPr>
            <p:cNvSpPr/>
            <p:nvPr/>
          </p:nvSpPr>
          <p:spPr>
            <a:xfrm>
              <a:off x="12729214" y="4101258"/>
              <a:ext cx="1828800" cy="36576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>
                  <a:solidFill>
                    <a:prstClr val="black"/>
                  </a:solidFill>
                  <a:latin typeface="Calibri" panose="020F0502020204030204"/>
                </a:rPr>
                <a:t>Early Childhood Education</a:t>
              </a:r>
            </a:p>
          </p:txBody>
        </p:sp>
        <p:sp>
          <p:nvSpPr>
            <p:cNvPr id="153" name="Rounded Rectangle 93">
              <a:extLst>
                <a:ext uri="{FF2B5EF4-FFF2-40B4-BE49-F238E27FC236}">
                  <a16:creationId xmlns:a16="http://schemas.microsoft.com/office/drawing/2014/main" id="{632E84AD-2A81-4DA0-8F77-B068815E055D}"/>
                </a:ext>
              </a:extLst>
            </p:cNvPr>
            <p:cNvSpPr/>
            <p:nvPr/>
          </p:nvSpPr>
          <p:spPr>
            <a:xfrm>
              <a:off x="12729214" y="4530628"/>
              <a:ext cx="1828800" cy="36576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>
                  <a:solidFill>
                    <a:prstClr val="black"/>
                  </a:solidFill>
                  <a:latin typeface="Calibri" panose="020F0502020204030204"/>
                </a:rPr>
                <a:t>Caregiver Skills Capacity</a:t>
              </a:r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0AE1729-E398-4833-96BD-FF0177533CFB}"/>
                </a:ext>
              </a:extLst>
            </p:cNvPr>
            <p:cNvCxnSpPr>
              <a:cxnSpLocks/>
              <a:endCxn id="150" idx="1"/>
            </p:cNvCxnSpPr>
            <p:nvPr/>
          </p:nvCxnSpPr>
          <p:spPr>
            <a:xfrm flipV="1">
              <a:off x="12564388" y="3425398"/>
              <a:ext cx="164826" cy="731516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CFECF5A-6A63-4A59-AC7D-48BD8BAC25C0}"/>
                </a:ext>
              </a:extLst>
            </p:cNvPr>
            <p:cNvCxnSpPr>
              <a:cxnSpLocks/>
              <a:endCxn id="151" idx="1"/>
            </p:cNvCxnSpPr>
            <p:nvPr/>
          </p:nvCxnSpPr>
          <p:spPr>
            <a:xfrm flipV="1">
              <a:off x="12564388" y="3854769"/>
              <a:ext cx="164826" cy="302146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A4AE75D-E5DB-4F58-87B7-6E536CF5BBE4}"/>
                </a:ext>
              </a:extLst>
            </p:cNvPr>
            <p:cNvCxnSpPr>
              <a:cxnSpLocks/>
              <a:endCxn id="153" idx="1"/>
            </p:cNvCxnSpPr>
            <p:nvPr/>
          </p:nvCxnSpPr>
          <p:spPr>
            <a:xfrm>
              <a:off x="12564388" y="4156914"/>
              <a:ext cx="164826" cy="556594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75A843E-E4A1-4B01-A7D6-115B6B6A22EB}"/>
                </a:ext>
              </a:extLst>
            </p:cNvPr>
            <p:cNvCxnSpPr>
              <a:cxnSpLocks/>
              <a:endCxn id="152" idx="1"/>
            </p:cNvCxnSpPr>
            <p:nvPr/>
          </p:nvCxnSpPr>
          <p:spPr>
            <a:xfrm>
              <a:off x="12564388" y="4156914"/>
              <a:ext cx="164826" cy="127224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ounded Rectangle 112">
              <a:extLst>
                <a:ext uri="{FF2B5EF4-FFF2-40B4-BE49-F238E27FC236}">
                  <a16:creationId xmlns:a16="http://schemas.microsoft.com/office/drawing/2014/main" id="{009A3D4D-59EE-497E-A7C2-D4F23A19D1AE}"/>
                </a:ext>
              </a:extLst>
            </p:cNvPr>
            <p:cNvSpPr/>
            <p:nvPr/>
          </p:nvSpPr>
          <p:spPr>
            <a:xfrm>
              <a:off x="3587613" y="6052386"/>
              <a:ext cx="1828800" cy="365760"/>
            </a:xfrm>
            <a:prstGeom prst="roundRect">
              <a:avLst/>
            </a:prstGeom>
            <a:solidFill>
              <a:srgbClr val="85C5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>
                  <a:solidFill>
                    <a:prstClr val="black"/>
                  </a:solidFill>
                  <a:latin typeface="Calibri" panose="020F0502020204030204"/>
                </a:rPr>
                <a:t>Clarity of Functions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24ADD91-7F12-4333-B469-FEC8D8C724BA}"/>
                </a:ext>
              </a:extLst>
            </p:cNvPr>
            <p:cNvCxnSpPr>
              <a:cxnSpLocks/>
              <a:stCxn id="143" idx="1"/>
              <a:endCxn id="158" idx="3"/>
            </p:cNvCxnSpPr>
            <p:nvPr/>
          </p:nvCxnSpPr>
          <p:spPr>
            <a:xfrm flipH="1" flipV="1">
              <a:off x="5416413" y="6235266"/>
              <a:ext cx="368382" cy="4451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ounded Rectangle 124">
              <a:extLst>
                <a:ext uri="{FF2B5EF4-FFF2-40B4-BE49-F238E27FC236}">
                  <a16:creationId xmlns:a16="http://schemas.microsoft.com/office/drawing/2014/main" id="{022801A7-B4B5-47C1-85A4-DFDF26595A06}"/>
                </a:ext>
              </a:extLst>
            </p:cNvPr>
            <p:cNvSpPr/>
            <p:nvPr/>
          </p:nvSpPr>
          <p:spPr>
            <a:xfrm>
              <a:off x="3595304" y="6969218"/>
              <a:ext cx="1828800" cy="365760"/>
            </a:xfrm>
            <a:prstGeom prst="roundRect">
              <a:avLst/>
            </a:prstGeom>
            <a:solidFill>
              <a:srgbClr val="FCD6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>
                  <a:solidFill>
                    <a:prstClr val="black"/>
                  </a:solidFill>
                  <a:latin typeface="Calibri" panose="020F0502020204030204"/>
                </a:rPr>
                <a:t>Selection &amp; Deployment</a:t>
              </a:r>
            </a:p>
          </p:txBody>
        </p:sp>
        <p:sp>
          <p:nvSpPr>
            <p:cNvPr id="161" name="Rounded Rectangle 125">
              <a:extLst>
                <a:ext uri="{FF2B5EF4-FFF2-40B4-BE49-F238E27FC236}">
                  <a16:creationId xmlns:a16="http://schemas.microsoft.com/office/drawing/2014/main" id="{051C7902-63D8-4AB3-9A74-EA077A9173CF}"/>
                </a:ext>
              </a:extLst>
            </p:cNvPr>
            <p:cNvSpPr/>
            <p:nvPr/>
          </p:nvSpPr>
          <p:spPr>
            <a:xfrm>
              <a:off x="3595304" y="7390895"/>
              <a:ext cx="1828800" cy="365760"/>
            </a:xfrm>
            <a:prstGeom prst="roundRect">
              <a:avLst/>
            </a:prstGeom>
            <a:solidFill>
              <a:srgbClr val="FCD6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>
                  <a:solidFill>
                    <a:prstClr val="black"/>
                  </a:solidFill>
                  <a:latin typeface="Calibri" panose="020F0502020204030204"/>
                </a:rPr>
                <a:t>Support</a:t>
              </a:r>
            </a:p>
          </p:txBody>
        </p:sp>
        <p:sp>
          <p:nvSpPr>
            <p:cNvPr id="162" name="Rounded Rectangle 126">
              <a:extLst>
                <a:ext uri="{FF2B5EF4-FFF2-40B4-BE49-F238E27FC236}">
                  <a16:creationId xmlns:a16="http://schemas.microsoft.com/office/drawing/2014/main" id="{88192C8F-8A9D-4897-82A0-2B2AE405E12F}"/>
                </a:ext>
              </a:extLst>
            </p:cNvPr>
            <p:cNvSpPr/>
            <p:nvPr/>
          </p:nvSpPr>
          <p:spPr>
            <a:xfrm>
              <a:off x="3602526" y="7812572"/>
              <a:ext cx="1828800" cy="365760"/>
            </a:xfrm>
            <a:prstGeom prst="roundRect">
              <a:avLst/>
            </a:prstGeom>
            <a:solidFill>
              <a:srgbClr val="85C5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>
                  <a:solidFill>
                    <a:prstClr val="black"/>
                  </a:solidFill>
                  <a:latin typeface="Calibri" panose="020F0502020204030204"/>
                </a:rPr>
                <a:t>Evaluation</a:t>
              </a:r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4C07F39-7C58-4EB0-996D-B1051BBF02E7}"/>
                </a:ext>
              </a:extLst>
            </p:cNvPr>
            <p:cNvCxnSpPr>
              <a:endCxn id="160" idx="3"/>
            </p:cNvCxnSpPr>
            <p:nvPr/>
          </p:nvCxnSpPr>
          <p:spPr>
            <a:xfrm flipH="1" flipV="1">
              <a:off x="5424104" y="7152098"/>
              <a:ext cx="344982" cy="43242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6EC8CD1-E2C1-4110-B742-2D15C49AC08B}"/>
                </a:ext>
              </a:extLst>
            </p:cNvPr>
            <p:cNvCxnSpPr>
              <a:endCxn id="161" idx="3"/>
            </p:cNvCxnSpPr>
            <p:nvPr/>
          </p:nvCxnSpPr>
          <p:spPr>
            <a:xfrm flipH="1" flipV="1">
              <a:off x="5424104" y="7573775"/>
              <a:ext cx="34498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E880DC8-8DB2-449B-8FFD-B44C9773A5B9}"/>
                </a:ext>
              </a:extLst>
            </p:cNvPr>
            <p:cNvCxnSpPr>
              <a:endCxn id="162" idx="3"/>
            </p:cNvCxnSpPr>
            <p:nvPr/>
          </p:nvCxnSpPr>
          <p:spPr>
            <a:xfrm flipH="1">
              <a:off x="5431326" y="7584518"/>
              <a:ext cx="337760" cy="410934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F6DC6830-D003-47C0-9ABD-C6E1178C6A91}"/>
                </a:ext>
              </a:extLst>
            </p:cNvPr>
            <p:cNvSpPr/>
            <p:nvPr/>
          </p:nvSpPr>
          <p:spPr>
            <a:xfrm>
              <a:off x="8409709" y="4309026"/>
              <a:ext cx="1463040" cy="14630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09660">
                <a:defRPr/>
              </a:pPr>
              <a:r>
                <a:rPr lang="en-US" sz="1333" b="1">
                  <a:solidFill>
                    <a:prstClr val="black"/>
                  </a:solidFill>
                  <a:latin typeface="Charter Roman" charset="0"/>
                  <a:ea typeface="Charter Roman" charset="0"/>
                  <a:cs typeface="Charter Roman" charset="0"/>
                </a:rPr>
                <a:t>Learning</a:t>
              </a:r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3A21E66A-67F2-44BD-B90D-993CB80357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1511" y="5515474"/>
              <a:ext cx="2456" cy="2235884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FF87ED46-34A2-40F5-994A-767778F30A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9355" y="7751358"/>
              <a:ext cx="649919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5832A2A-18B8-471E-917C-C8CA763A46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9355" y="6400558"/>
              <a:ext cx="649918" cy="4451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DD1F5BE1-C332-4212-9527-6B05493F1C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21511" y="4153787"/>
              <a:ext cx="2455" cy="344796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9044F1D8-E36E-4C86-A285-7BF6B12EC311}"/>
                </a:ext>
              </a:extLst>
            </p:cNvPr>
            <p:cNvCxnSpPr>
              <a:cxnSpLocks/>
              <a:endCxn id="138" idx="3"/>
            </p:cNvCxnSpPr>
            <p:nvPr/>
          </p:nvCxnSpPr>
          <p:spPr>
            <a:xfrm flipH="1" flipV="1">
              <a:off x="7986912" y="4150430"/>
              <a:ext cx="642361" cy="1155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5CAE03A-A2CB-4A3E-9FB8-E47B46995F44}"/>
                </a:ext>
              </a:extLst>
            </p:cNvPr>
            <p:cNvCxnSpPr>
              <a:cxnSpLocks/>
              <a:endCxn id="166" idx="5"/>
            </p:cNvCxnSpPr>
            <p:nvPr/>
          </p:nvCxnSpPr>
          <p:spPr>
            <a:xfrm flipV="1">
              <a:off x="9658492" y="5557809"/>
              <a:ext cx="0" cy="2255014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B1BF6EF-28B9-4925-911F-E1F2D648E77B}"/>
                </a:ext>
              </a:extLst>
            </p:cNvPr>
            <p:cNvCxnSpPr>
              <a:cxnSpLocks/>
            </p:cNvCxnSpPr>
            <p:nvPr/>
          </p:nvCxnSpPr>
          <p:spPr>
            <a:xfrm>
              <a:off x="9665357" y="7812823"/>
              <a:ext cx="82296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23D7A0B-3DB7-4923-9BD8-D81C314BF9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58492" y="6434211"/>
              <a:ext cx="693998" cy="8145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7641907-B5CA-482F-8CDA-5EEADF026F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3629" y="4129402"/>
              <a:ext cx="756196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331E164-AA26-43E5-BD5A-5186F28EC6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3629" y="4129402"/>
              <a:ext cx="0" cy="319699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B2C5B33-736D-4019-A1C9-037995C7082A}"/>
                </a:ext>
              </a:extLst>
            </p:cNvPr>
            <p:cNvSpPr/>
            <p:nvPr/>
          </p:nvSpPr>
          <p:spPr>
            <a:xfrm>
              <a:off x="3437918" y="2933700"/>
              <a:ext cx="11412163" cy="53620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endParaRPr lang="en-US" sz="133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74E92C4E-2A6B-4CF4-9A5A-1DF2B90C42C7}"/>
                </a:ext>
              </a:extLst>
            </p:cNvPr>
            <p:cNvSpPr txBox="1"/>
            <p:nvPr/>
          </p:nvSpPr>
          <p:spPr>
            <a:xfrm>
              <a:off x="4753440" y="2967357"/>
              <a:ext cx="2187189" cy="3465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660">
                <a:defRPr/>
              </a:pPr>
              <a:r>
                <a:rPr lang="en-US" sz="1600" b="1">
                  <a:solidFill>
                    <a:prstClr val="black"/>
                  </a:solidFill>
                  <a:latin typeface="Calibri" panose="020F0502020204030204"/>
                </a:rPr>
                <a:t>Inputs &amp; Infrastructure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E79C808C-C383-4EF4-92F7-C4AE371136FF}"/>
                </a:ext>
              </a:extLst>
            </p:cNvPr>
            <p:cNvSpPr txBox="1"/>
            <p:nvPr/>
          </p:nvSpPr>
          <p:spPr>
            <a:xfrm>
              <a:off x="12031784" y="2930722"/>
              <a:ext cx="936421" cy="3465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defTabSz="609660">
                <a:defRPr/>
              </a:pPr>
              <a:r>
                <a:rPr lang="en-US" sz="1600" b="1">
                  <a:solidFill>
                    <a:prstClr val="black"/>
                  </a:solidFill>
                  <a:latin typeface="Calibri" panose="020F0502020204030204"/>
                </a:rPr>
                <a:t>Learners</a:t>
              </a:r>
              <a:endParaRPr lang="en-US" sz="1333" b="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3369BAA3-BF06-478C-AB15-7B3BB6B39BC8}"/>
                </a:ext>
              </a:extLst>
            </p:cNvPr>
            <p:cNvSpPr txBox="1"/>
            <p:nvPr/>
          </p:nvSpPr>
          <p:spPr>
            <a:xfrm>
              <a:off x="4853021" y="5192458"/>
              <a:ext cx="1981736" cy="3465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660">
                <a:defRPr/>
              </a:pPr>
              <a:r>
                <a:rPr lang="en-US" sz="1600" b="1">
                  <a:solidFill>
                    <a:prstClr val="black"/>
                  </a:solidFill>
                  <a:latin typeface="Calibri" panose="020F0502020204030204"/>
                </a:rPr>
                <a:t>School Management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00AF7EB6-C933-40CD-B819-776A0A8CF1FC}"/>
                </a:ext>
              </a:extLst>
            </p:cNvPr>
            <p:cNvSpPr txBox="1"/>
            <p:nvPr/>
          </p:nvSpPr>
          <p:spPr>
            <a:xfrm>
              <a:off x="12063770" y="5355899"/>
              <a:ext cx="948695" cy="3465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660">
                <a:defRPr/>
              </a:pPr>
              <a:r>
                <a:rPr lang="en-US" sz="1600" b="1">
                  <a:solidFill>
                    <a:prstClr val="black"/>
                  </a:solidFill>
                  <a:latin typeface="Calibri" panose="020F0502020204030204"/>
                </a:rPr>
                <a:t>Teaching</a:t>
              </a:r>
              <a:endParaRPr lang="en-US" sz="1333" b="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6263BE78-4C53-4703-8B68-661B49FF28BF}"/>
                </a:ext>
              </a:extLst>
            </p:cNvPr>
            <p:cNvSpPr/>
            <p:nvPr/>
          </p:nvSpPr>
          <p:spPr>
            <a:xfrm>
              <a:off x="3437918" y="2374154"/>
              <a:ext cx="11412163" cy="5595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endParaRPr lang="en-US" sz="133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3" name="Rounded Rectangle 84">
              <a:extLst>
                <a:ext uri="{FF2B5EF4-FFF2-40B4-BE49-F238E27FC236}">
                  <a16:creationId xmlns:a16="http://schemas.microsoft.com/office/drawing/2014/main" id="{E2DD9DD0-99F3-42FD-8D78-CF75F9B17A9E}"/>
                </a:ext>
              </a:extLst>
            </p:cNvPr>
            <p:cNvSpPr/>
            <p:nvPr/>
          </p:nvSpPr>
          <p:spPr>
            <a:xfrm>
              <a:off x="3462172" y="2469079"/>
              <a:ext cx="2194560" cy="36576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>
                  <a:solidFill>
                    <a:prstClr val="black"/>
                  </a:solidFill>
                  <a:latin typeface="Calibri" panose="020F0502020204030204"/>
                </a:rPr>
                <a:t>Financing</a:t>
              </a:r>
            </a:p>
          </p:txBody>
        </p:sp>
        <p:sp>
          <p:nvSpPr>
            <p:cNvPr id="184" name="Rounded Rectangle 85">
              <a:extLst>
                <a:ext uri="{FF2B5EF4-FFF2-40B4-BE49-F238E27FC236}">
                  <a16:creationId xmlns:a16="http://schemas.microsoft.com/office/drawing/2014/main" id="{0FE48B4F-19BB-49F4-A5AA-8EC827867E64}"/>
                </a:ext>
              </a:extLst>
            </p:cNvPr>
            <p:cNvSpPr/>
            <p:nvPr/>
          </p:nvSpPr>
          <p:spPr>
            <a:xfrm>
              <a:off x="5696454" y="2469079"/>
              <a:ext cx="2194560" cy="365760"/>
            </a:xfrm>
            <a:prstGeom prst="roundRect">
              <a:avLst/>
            </a:prstGeom>
            <a:solidFill>
              <a:srgbClr val="85C5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>
                  <a:solidFill>
                    <a:prstClr val="black"/>
                  </a:solidFill>
                  <a:latin typeface="Calibri" panose="020F0502020204030204"/>
                </a:rPr>
                <a:t>Characteristics of Bureaucracy</a:t>
              </a:r>
            </a:p>
          </p:txBody>
        </p:sp>
        <p:sp>
          <p:nvSpPr>
            <p:cNvPr id="185" name="Rounded Rectangle 97">
              <a:extLst>
                <a:ext uri="{FF2B5EF4-FFF2-40B4-BE49-F238E27FC236}">
                  <a16:creationId xmlns:a16="http://schemas.microsoft.com/office/drawing/2014/main" id="{21388016-8B77-4F36-9064-683C53F44D91}"/>
                </a:ext>
              </a:extLst>
            </p:cNvPr>
            <p:cNvSpPr/>
            <p:nvPr/>
          </p:nvSpPr>
          <p:spPr>
            <a:xfrm>
              <a:off x="12438601" y="2469079"/>
              <a:ext cx="2194560" cy="365760"/>
            </a:xfrm>
            <a:prstGeom prst="roundRect">
              <a:avLst/>
            </a:prstGeom>
            <a:solidFill>
              <a:srgbClr val="FCD6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>
                  <a:solidFill>
                    <a:prstClr val="black"/>
                  </a:solidFill>
                  <a:latin typeface="Calibri" panose="020F0502020204030204"/>
                </a:rPr>
                <a:t>National Learning Goals</a:t>
              </a:r>
            </a:p>
          </p:txBody>
        </p:sp>
        <p:sp>
          <p:nvSpPr>
            <p:cNvPr id="186" name="Rounded Rectangle 99">
              <a:extLst>
                <a:ext uri="{FF2B5EF4-FFF2-40B4-BE49-F238E27FC236}">
                  <a16:creationId xmlns:a16="http://schemas.microsoft.com/office/drawing/2014/main" id="{106D6D16-E343-4F7A-9188-868A7576CC50}"/>
                </a:ext>
              </a:extLst>
            </p:cNvPr>
            <p:cNvSpPr/>
            <p:nvPr/>
          </p:nvSpPr>
          <p:spPr>
            <a:xfrm>
              <a:off x="10205945" y="2476009"/>
              <a:ext cx="2194560" cy="365760"/>
            </a:xfrm>
            <a:prstGeom prst="roundRect">
              <a:avLst/>
            </a:prstGeom>
            <a:solidFill>
              <a:srgbClr val="85C5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>
                  <a:solidFill>
                    <a:prstClr val="black"/>
                  </a:solidFill>
                  <a:latin typeface="Calibri" panose="020F0502020204030204"/>
                </a:rPr>
                <a:t>Mandates &amp; Accountability</a:t>
              </a:r>
            </a:p>
          </p:txBody>
        </p:sp>
        <p:sp>
          <p:nvSpPr>
            <p:cNvPr id="187" name="Rounded Rectangle 100">
              <a:extLst>
                <a:ext uri="{FF2B5EF4-FFF2-40B4-BE49-F238E27FC236}">
                  <a16:creationId xmlns:a16="http://schemas.microsoft.com/office/drawing/2014/main" id="{F14CD66B-0AFD-4A41-BC3D-13512A8333C0}"/>
                </a:ext>
              </a:extLst>
            </p:cNvPr>
            <p:cNvSpPr/>
            <p:nvPr/>
          </p:nvSpPr>
          <p:spPr>
            <a:xfrm>
              <a:off x="7957700" y="2469079"/>
              <a:ext cx="2194560" cy="365760"/>
            </a:xfrm>
            <a:prstGeom prst="roundRect">
              <a:avLst/>
            </a:prstGeom>
            <a:solidFill>
              <a:srgbClr val="FCD6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>
                  <a:solidFill>
                    <a:prstClr val="black"/>
                  </a:solidFill>
                  <a:latin typeface="Calibri" panose="020F0502020204030204"/>
                </a:rPr>
                <a:t>Impartial Decision-Making</a:t>
              </a:r>
            </a:p>
          </p:txBody>
        </p:sp>
        <p:sp>
          <p:nvSpPr>
            <p:cNvPr id="189" name="Rounded Rectangle 124">
              <a:extLst>
                <a:ext uri="{FF2B5EF4-FFF2-40B4-BE49-F238E27FC236}">
                  <a16:creationId xmlns:a16="http://schemas.microsoft.com/office/drawing/2014/main" id="{BBDA2373-53B8-4E94-A6D8-26590AD8A7E9}"/>
                </a:ext>
              </a:extLst>
            </p:cNvPr>
            <p:cNvSpPr/>
            <p:nvPr/>
          </p:nvSpPr>
          <p:spPr>
            <a:xfrm>
              <a:off x="3595304" y="6550118"/>
              <a:ext cx="1828800" cy="365760"/>
            </a:xfrm>
            <a:prstGeom prst="roundRect">
              <a:avLst/>
            </a:prstGeom>
            <a:solidFill>
              <a:srgbClr val="FCD6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>
                  <a:solidFill>
                    <a:prstClr val="black"/>
                  </a:solidFill>
                  <a:latin typeface="Calibri" panose="020F0502020204030204"/>
                </a:rPr>
                <a:t>Attraction</a:t>
              </a:r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4C5B886-EE2C-406E-A81F-E127EF28DABF}"/>
                </a:ext>
              </a:extLst>
            </p:cNvPr>
            <p:cNvCxnSpPr>
              <a:cxnSpLocks/>
              <a:stCxn id="147" idx="1"/>
            </p:cNvCxnSpPr>
            <p:nvPr/>
          </p:nvCxnSpPr>
          <p:spPr>
            <a:xfrm flipH="1" flipV="1">
              <a:off x="5424104" y="6711814"/>
              <a:ext cx="352340" cy="874358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ounded Rectangle 93">
              <a:extLst>
                <a:ext uri="{FF2B5EF4-FFF2-40B4-BE49-F238E27FC236}">
                  <a16:creationId xmlns:a16="http://schemas.microsoft.com/office/drawing/2014/main" id="{09112176-BD42-4861-BB93-B8649C6920F6}"/>
                </a:ext>
              </a:extLst>
            </p:cNvPr>
            <p:cNvSpPr/>
            <p:nvPr/>
          </p:nvSpPr>
          <p:spPr>
            <a:xfrm>
              <a:off x="12749976" y="4964417"/>
              <a:ext cx="1828800" cy="365760"/>
            </a:xfrm>
            <a:prstGeom prst="roundRect">
              <a:avLst/>
            </a:prstGeom>
            <a:solidFill>
              <a:srgbClr val="85C5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60">
                <a:defRPr/>
              </a:pPr>
              <a:r>
                <a:rPr lang="en-US" sz="1067">
                  <a:solidFill>
                    <a:prstClr val="black"/>
                  </a:solidFill>
                  <a:latin typeface="Calibri" panose="020F0502020204030204"/>
                </a:rPr>
                <a:t>Caregiver Financial Capacity</a:t>
              </a:r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6CA9887D-C758-4FC9-8B2D-AA23AA8638A8}"/>
                </a:ext>
              </a:extLst>
            </p:cNvPr>
            <p:cNvCxnSpPr>
              <a:cxnSpLocks/>
              <a:endCxn id="191" idx="1"/>
            </p:cNvCxnSpPr>
            <p:nvPr/>
          </p:nvCxnSpPr>
          <p:spPr>
            <a:xfrm>
              <a:off x="12554830" y="4177051"/>
              <a:ext cx="195146" cy="970246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988C7E04-B58F-4D43-8AFA-E74C6F986F6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670" y="6159237"/>
            <a:ext cx="12173330" cy="698765"/>
          </a:xfrm>
          <a:prstGeom prst="rect">
            <a:avLst/>
          </a:prstGeom>
          <a:noFill/>
        </p:spPr>
      </p:pic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37D1C8BE-C58C-41BF-868A-BC8723E600FF}"/>
              </a:ext>
            </a:extLst>
          </p:cNvPr>
          <p:cNvSpPr/>
          <p:nvPr/>
        </p:nvSpPr>
        <p:spPr>
          <a:xfrm>
            <a:off x="7360188" y="2101463"/>
            <a:ext cx="1965102" cy="357291"/>
          </a:xfrm>
          <a:prstGeom prst="roundRect">
            <a:avLst/>
          </a:prstGeom>
          <a:solidFill>
            <a:srgbClr val="85C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60">
              <a:defRPr/>
            </a:pPr>
            <a:r>
              <a:rPr lang="en-US" sz="1067">
                <a:solidFill>
                  <a:prstClr val="black"/>
                </a:solidFill>
                <a:latin typeface="Calibri" panose="020F0502020204030204"/>
              </a:rPr>
              <a:t>Student Attendance</a:t>
            </a:r>
          </a:p>
        </p:txBody>
      </p:sp>
      <p:pic>
        <p:nvPicPr>
          <p:cNvPr id="83" name="Picture 82" descr="Shape&#10;&#10;Description automatically generated">
            <a:extLst>
              <a:ext uri="{FF2B5EF4-FFF2-40B4-BE49-F238E27FC236}">
                <a16:creationId xmlns:a16="http://schemas.microsoft.com/office/drawing/2014/main" id="{63E32388-B2F3-4F47-84B0-06D86EABD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245" y="4321628"/>
            <a:ext cx="788151" cy="5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13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EC68311-2E85-4A72-94DF-5EAB37B67B4F}"/>
              </a:ext>
            </a:extLst>
          </p:cNvPr>
          <p:cNvSpPr txBox="1"/>
          <p:nvPr/>
        </p:nvSpPr>
        <p:spPr>
          <a:xfrm>
            <a:off x="1845181" y="3233100"/>
            <a:ext cx="1415772" cy="25654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 School Functions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2AB35E-BF18-407D-ADEA-7B747BB1E580}"/>
              </a:ext>
            </a:extLst>
          </p:cNvPr>
          <p:cNvSpPr txBox="1"/>
          <p:nvPr/>
        </p:nvSpPr>
        <p:spPr>
          <a:xfrm>
            <a:off x="1956166" y="4838334"/>
            <a:ext cx="1119217" cy="25654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Managerial Skills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B00C40-EAE9-4F9F-8966-0D4B68CC27FD}"/>
              </a:ext>
            </a:extLst>
          </p:cNvPr>
          <p:cNvSpPr txBox="1"/>
          <p:nvPr/>
        </p:nvSpPr>
        <p:spPr>
          <a:xfrm>
            <a:off x="1535215" y="1009576"/>
            <a:ext cx="213654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 &amp; Infrastructure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58E5E7-C8E7-4034-87DC-BF138BC22F5F}"/>
              </a:ext>
            </a:extLst>
          </p:cNvPr>
          <p:cNvSpPr txBox="1"/>
          <p:nvPr/>
        </p:nvSpPr>
        <p:spPr>
          <a:xfrm>
            <a:off x="1548222" y="2894909"/>
            <a:ext cx="193585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School Management</a:t>
            </a:r>
          </a:p>
        </p:txBody>
      </p:sp>
      <p:sp>
        <p:nvSpPr>
          <p:cNvPr id="41" name="Rounded Rectangle 9">
            <a:extLst>
              <a:ext uri="{FF2B5EF4-FFF2-40B4-BE49-F238E27FC236}">
                <a16:creationId xmlns:a16="http://schemas.microsoft.com/office/drawing/2014/main" id="{0644E52C-034A-4D03-B9DC-5B34B9DE2D49}"/>
              </a:ext>
            </a:extLst>
          </p:cNvPr>
          <p:cNvSpPr/>
          <p:nvPr/>
        </p:nvSpPr>
        <p:spPr>
          <a:xfrm>
            <a:off x="848013" y="3524702"/>
            <a:ext cx="3376711" cy="23311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Operational Management</a:t>
            </a:r>
          </a:p>
        </p:txBody>
      </p:sp>
      <p:sp>
        <p:nvSpPr>
          <p:cNvPr id="42" name="Rounded Rectangle 9">
            <a:extLst>
              <a:ext uri="{FF2B5EF4-FFF2-40B4-BE49-F238E27FC236}">
                <a16:creationId xmlns:a16="http://schemas.microsoft.com/office/drawing/2014/main" id="{E886BC8B-A67E-4988-87FB-5309CE5B1CC2}"/>
              </a:ext>
            </a:extLst>
          </p:cNvPr>
          <p:cNvSpPr/>
          <p:nvPr/>
        </p:nvSpPr>
        <p:spPr>
          <a:xfrm>
            <a:off x="809276" y="3782927"/>
            <a:ext cx="646434" cy="357291"/>
          </a:xfrm>
          <a:prstGeom prst="roundRect">
            <a:avLst/>
          </a:prstGeom>
          <a:solidFill>
            <a:srgbClr val="85C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4.3</a:t>
            </a:r>
          </a:p>
        </p:txBody>
      </p:sp>
      <p:sp>
        <p:nvSpPr>
          <p:cNvPr id="43" name="Rounded Rectangle 9">
            <a:extLst>
              <a:ext uri="{FF2B5EF4-FFF2-40B4-BE49-F238E27FC236}">
                <a16:creationId xmlns:a16="http://schemas.microsoft.com/office/drawing/2014/main" id="{930BCF99-9DB8-4D5D-A575-6EDD908CE2E3}"/>
              </a:ext>
            </a:extLst>
          </p:cNvPr>
          <p:cNvSpPr/>
          <p:nvPr/>
        </p:nvSpPr>
        <p:spPr>
          <a:xfrm>
            <a:off x="1511558" y="3789805"/>
            <a:ext cx="646434" cy="357291"/>
          </a:xfrm>
          <a:prstGeom prst="roundRect">
            <a:avLst/>
          </a:prstGeom>
          <a:solidFill>
            <a:srgbClr val="85C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4.7</a:t>
            </a:r>
          </a:p>
        </p:txBody>
      </p:sp>
      <p:sp>
        <p:nvSpPr>
          <p:cNvPr id="44" name="Rounded Rectangle 9">
            <a:extLst>
              <a:ext uri="{FF2B5EF4-FFF2-40B4-BE49-F238E27FC236}">
                <a16:creationId xmlns:a16="http://schemas.microsoft.com/office/drawing/2014/main" id="{980F83D5-9B99-47B3-8CCD-BC411CC07571}"/>
              </a:ext>
            </a:extLst>
          </p:cNvPr>
          <p:cNvSpPr/>
          <p:nvPr/>
        </p:nvSpPr>
        <p:spPr>
          <a:xfrm>
            <a:off x="2204560" y="3783823"/>
            <a:ext cx="646434" cy="357291"/>
          </a:xfrm>
          <a:prstGeom prst="roundRect">
            <a:avLst/>
          </a:prstGeom>
          <a:solidFill>
            <a:srgbClr val="85C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45" name="Rounded Rectangle 9">
            <a:extLst>
              <a:ext uri="{FF2B5EF4-FFF2-40B4-BE49-F238E27FC236}">
                <a16:creationId xmlns:a16="http://schemas.microsoft.com/office/drawing/2014/main" id="{D21F87B8-AB2E-4793-9AA1-55CB111AA0A0}"/>
              </a:ext>
            </a:extLst>
          </p:cNvPr>
          <p:cNvSpPr/>
          <p:nvPr/>
        </p:nvSpPr>
        <p:spPr>
          <a:xfrm>
            <a:off x="852910" y="4202238"/>
            <a:ext cx="3371813" cy="20308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Instructional Leadership</a:t>
            </a:r>
          </a:p>
        </p:txBody>
      </p:sp>
      <p:sp>
        <p:nvSpPr>
          <p:cNvPr id="46" name="Rounded Rectangle 9">
            <a:extLst>
              <a:ext uri="{FF2B5EF4-FFF2-40B4-BE49-F238E27FC236}">
                <a16:creationId xmlns:a16="http://schemas.microsoft.com/office/drawing/2014/main" id="{228E302D-53EC-48C4-9E5F-33612F0206CE}"/>
              </a:ext>
            </a:extLst>
          </p:cNvPr>
          <p:cNvSpPr/>
          <p:nvPr/>
        </p:nvSpPr>
        <p:spPr>
          <a:xfrm>
            <a:off x="814173" y="4460462"/>
            <a:ext cx="646434" cy="357291"/>
          </a:xfrm>
          <a:prstGeom prst="roundRect">
            <a:avLst/>
          </a:prstGeom>
          <a:solidFill>
            <a:srgbClr val="FCD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3.3</a:t>
            </a:r>
          </a:p>
        </p:txBody>
      </p:sp>
      <p:sp>
        <p:nvSpPr>
          <p:cNvPr id="47" name="Rounded Rectangle 9">
            <a:extLst>
              <a:ext uri="{FF2B5EF4-FFF2-40B4-BE49-F238E27FC236}">
                <a16:creationId xmlns:a16="http://schemas.microsoft.com/office/drawing/2014/main" id="{6DBA9D3D-5F59-4293-B317-A7E435DFE3D1}"/>
              </a:ext>
            </a:extLst>
          </p:cNvPr>
          <p:cNvSpPr/>
          <p:nvPr/>
        </p:nvSpPr>
        <p:spPr>
          <a:xfrm>
            <a:off x="1516455" y="4456189"/>
            <a:ext cx="646434" cy="357291"/>
          </a:xfrm>
          <a:prstGeom prst="roundRect">
            <a:avLst/>
          </a:prstGeom>
          <a:solidFill>
            <a:srgbClr val="FCD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3.3</a:t>
            </a:r>
          </a:p>
        </p:txBody>
      </p:sp>
      <p:sp>
        <p:nvSpPr>
          <p:cNvPr id="48" name="Rounded Rectangle 9">
            <a:extLst>
              <a:ext uri="{FF2B5EF4-FFF2-40B4-BE49-F238E27FC236}">
                <a16:creationId xmlns:a16="http://schemas.microsoft.com/office/drawing/2014/main" id="{C6368AF4-F2D9-4C90-9B78-73DAC177282E}"/>
              </a:ext>
            </a:extLst>
          </p:cNvPr>
          <p:cNvSpPr/>
          <p:nvPr/>
        </p:nvSpPr>
        <p:spPr>
          <a:xfrm>
            <a:off x="2209457" y="4450207"/>
            <a:ext cx="646434" cy="357291"/>
          </a:xfrm>
          <a:prstGeom prst="roundRect">
            <a:avLst/>
          </a:prstGeom>
          <a:solidFill>
            <a:srgbClr val="FCD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3.4</a:t>
            </a:r>
          </a:p>
        </p:txBody>
      </p:sp>
      <p:sp>
        <p:nvSpPr>
          <p:cNvPr id="49" name="Rounded Rectangle 9">
            <a:extLst>
              <a:ext uri="{FF2B5EF4-FFF2-40B4-BE49-F238E27FC236}">
                <a16:creationId xmlns:a16="http://schemas.microsoft.com/office/drawing/2014/main" id="{5D511376-DF5F-4EF6-8E44-81B3AFB6E12E}"/>
              </a:ext>
            </a:extLst>
          </p:cNvPr>
          <p:cNvSpPr/>
          <p:nvPr/>
        </p:nvSpPr>
        <p:spPr>
          <a:xfrm>
            <a:off x="850478" y="5131280"/>
            <a:ext cx="3371812" cy="2039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School Knowledge</a:t>
            </a:r>
          </a:p>
        </p:txBody>
      </p:sp>
      <p:sp>
        <p:nvSpPr>
          <p:cNvPr id="50" name="Rounded Rectangle 9">
            <a:extLst>
              <a:ext uri="{FF2B5EF4-FFF2-40B4-BE49-F238E27FC236}">
                <a16:creationId xmlns:a16="http://schemas.microsoft.com/office/drawing/2014/main" id="{EA137890-9C7E-4A14-97B8-84034D47C042}"/>
              </a:ext>
            </a:extLst>
          </p:cNvPr>
          <p:cNvSpPr/>
          <p:nvPr/>
        </p:nvSpPr>
        <p:spPr>
          <a:xfrm>
            <a:off x="811740" y="5389504"/>
            <a:ext cx="646434" cy="357291"/>
          </a:xfrm>
          <a:prstGeom prst="roundRect">
            <a:avLst/>
          </a:prstGeom>
          <a:solidFill>
            <a:srgbClr val="FCD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3.6</a:t>
            </a:r>
          </a:p>
        </p:txBody>
      </p:sp>
      <p:sp>
        <p:nvSpPr>
          <p:cNvPr id="51" name="Rounded Rectangle 9">
            <a:extLst>
              <a:ext uri="{FF2B5EF4-FFF2-40B4-BE49-F238E27FC236}">
                <a16:creationId xmlns:a16="http://schemas.microsoft.com/office/drawing/2014/main" id="{18966A79-2946-4E6D-BAB2-BB94F5B29C12}"/>
              </a:ext>
            </a:extLst>
          </p:cNvPr>
          <p:cNvSpPr/>
          <p:nvPr/>
        </p:nvSpPr>
        <p:spPr>
          <a:xfrm>
            <a:off x="1514022" y="5396382"/>
            <a:ext cx="646434" cy="357291"/>
          </a:xfrm>
          <a:prstGeom prst="roundRect">
            <a:avLst/>
          </a:prstGeom>
          <a:solidFill>
            <a:srgbClr val="FCD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3.8</a:t>
            </a:r>
          </a:p>
        </p:txBody>
      </p:sp>
      <p:sp>
        <p:nvSpPr>
          <p:cNvPr id="52" name="Rounded Rectangle 9">
            <a:extLst>
              <a:ext uri="{FF2B5EF4-FFF2-40B4-BE49-F238E27FC236}">
                <a16:creationId xmlns:a16="http://schemas.microsoft.com/office/drawing/2014/main" id="{93A28478-2932-4C74-A32B-72D19117B6FB}"/>
              </a:ext>
            </a:extLst>
          </p:cNvPr>
          <p:cNvSpPr/>
          <p:nvPr/>
        </p:nvSpPr>
        <p:spPr>
          <a:xfrm>
            <a:off x="2207024" y="5390400"/>
            <a:ext cx="646434" cy="357291"/>
          </a:xfrm>
          <a:prstGeom prst="roundRect">
            <a:avLst/>
          </a:prstGeom>
          <a:solidFill>
            <a:srgbClr val="85C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53" name="Rounded Rectangle 9">
            <a:extLst>
              <a:ext uri="{FF2B5EF4-FFF2-40B4-BE49-F238E27FC236}">
                <a16:creationId xmlns:a16="http://schemas.microsoft.com/office/drawing/2014/main" id="{06E48DC6-13A1-431D-A84A-9F7EE6FA1F8B}"/>
              </a:ext>
            </a:extLst>
          </p:cNvPr>
          <p:cNvSpPr/>
          <p:nvPr/>
        </p:nvSpPr>
        <p:spPr>
          <a:xfrm>
            <a:off x="855374" y="5808814"/>
            <a:ext cx="3366915" cy="22197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Management Practices</a:t>
            </a:r>
          </a:p>
        </p:txBody>
      </p:sp>
      <p:sp>
        <p:nvSpPr>
          <p:cNvPr id="54" name="Rounded Rectangle 9">
            <a:extLst>
              <a:ext uri="{FF2B5EF4-FFF2-40B4-BE49-F238E27FC236}">
                <a16:creationId xmlns:a16="http://schemas.microsoft.com/office/drawing/2014/main" id="{6008A9B1-18B5-4632-A022-6986BF79D2F3}"/>
              </a:ext>
            </a:extLst>
          </p:cNvPr>
          <p:cNvSpPr/>
          <p:nvPr/>
        </p:nvSpPr>
        <p:spPr>
          <a:xfrm>
            <a:off x="816637" y="6067039"/>
            <a:ext cx="646434" cy="357291"/>
          </a:xfrm>
          <a:prstGeom prst="roundRect">
            <a:avLst/>
          </a:prstGeom>
          <a:solidFill>
            <a:srgbClr val="85C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4.3</a:t>
            </a:r>
          </a:p>
        </p:txBody>
      </p:sp>
      <p:sp>
        <p:nvSpPr>
          <p:cNvPr id="55" name="Rounded Rectangle 9">
            <a:extLst>
              <a:ext uri="{FF2B5EF4-FFF2-40B4-BE49-F238E27FC236}">
                <a16:creationId xmlns:a16="http://schemas.microsoft.com/office/drawing/2014/main" id="{30C973E2-04FF-4D11-A471-7E04E1B0B9B3}"/>
              </a:ext>
            </a:extLst>
          </p:cNvPr>
          <p:cNvSpPr/>
          <p:nvPr/>
        </p:nvSpPr>
        <p:spPr>
          <a:xfrm>
            <a:off x="1518919" y="6062766"/>
            <a:ext cx="646434" cy="357291"/>
          </a:xfrm>
          <a:prstGeom prst="roundRect">
            <a:avLst/>
          </a:prstGeom>
          <a:solidFill>
            <a:srgbClr val="85C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56" name="Rounded Rectangle 9">
            <a:extLst>
              <a:ext uri="{FF2B5EF4-FFF2-40B4-BE49-F238E27FC236}">
                <a16:creationId xmlns:a16="http://schemas.microsoft.com/office/drawing/2014/main" id="{4EF57D13-07F7-4793-9CF2-ADCECD4ABADE}"/>
              </a:ext>
            </a:extLst>
          </p:cNvPr>
          <p:cNvSpPr/>
          <p:nvPr/>
        </p:nvSpPr>
        <p:spPr>
          <a:xfrm>
            <a:off x="2211921" y="6056784"/>
            <a:ext cx="646434" cy="357291"/>
          </a:xfrm>
          <a:prstGeom prst="roundRect">
            <a:avLst/>
          </a:prstGeom>
          <a:solidFill>
            <a:srgbClr val="85C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4.2</a:t>
            </a:r>
          </a:p>
        </p:txBody>
      </p:sp>
      <p:sp>
        <p:nvSpPr>
          <p:cNvPr id="57" name="Rounded Rectangle 9">
            <a:extLst>
              <a:ext uri="{FF2B5EF4-FFF2-40B4-BE49-F238E27FC236}">
                <a16:creationId xmlns:a16="http://schemas.microsoft.com/office/drawing/2014/main" id="{A709883B-4DD7-442D-9C8F-C5BCF446A965}"/>
              </a:ext>
            </a:extLst>
          </p:cNvPr>
          <p:cNvSpPr/>
          <p:nvPr/>
        </p:nvSpPr>
        <p:spPr>
          <a:xfrm>
            <a:off x="854185" y="1300265"/>
            <a:ext cx="3412898" cy="2129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Basic Inputs</a:t>
            </a:r>
          </a:p>
        </p:txBody>
      </p:sp>
      <p:sp>
        <p:nvSpPr>
          <p:cNvPr id="58" name="Rounded Rectangle 9">
            <a:extLst>
              <a:ext uri="{FF2B5EF4-FFF2-40B4-BE49-F238E27FC236}">
                <a16:creationId xmlns:a16="http://schemas.microsoft.com/office/drawing/2014/main" id="{4262573E-1278-48FD-B883-01F27B865830}"/>
              </a:ext>
            </a:extLst>
          </p:cNvPr>
          <p:cNvSpPr/>
          <p:nvPr/>
        </p:nvSpPr>
        <p:spPr>
          <a:xfrm>
            <a:off x="815447" y="1558490"/>
            <a:ext cx="646434" cy="357291"/>
          </a:xfrm>
          <a:prstGeom prst="roundRect">
            <a:avLst/>
          </a:prstGeom>
          <a:solidFill>
            <a:srgbClr val="85C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4.1</a:t>
            </a:r>
          </a:p>
        </p:txBody>
      </p:sp>
      <p:sp>
        <p:nvSpPr>
          <p:cNvPr id="59" name="Rounded Rectangle 9">
            <a:extLst>
              <a:ext uri="{FF2B5EF4-FFF2-40B4-BE49-F238E27FC236}">
                <a16:creationId xmlns:a16="http://schemas.microsoft.com/office/drawing/2014/main" id="{D02FB4C7-5326-4264-86FD-B8C129D07229}"/>
              </a:ext>
            </a:extLst>
          </p:cNvPr>
          <p:cNvSpPr/>
          <p:nvPr/>
        </p:nvSpPr>
        <p:spPr>
          <a:xfrm>
            <a:off x="1517729" y="1554217"/>
            <a:ext cx="646434" cy="357291"/>
          </a:xfrm>
          <a:prstGeom prst="roundRect">
            <a:avLst/>
          </a:prstGeom>
          <a:solidFill>
            <a:srgbClr val="85C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4.3</a:t>
            </a:r>
          </a:p>
        </p:txBody>
      </p:sp>
      <p:sp>
        <p:nvSpPr>
          <p:cNvPr id="60" name="Rounded Rectangle 9">
            <a:extLst>
              <a:ext uri="{FF2B5EF4-FFF2-40B4-BE49-F238E27FC236}">
                <a16:creationId xmlns:a16="http://schemas.microsoft.com/office/drawing/2014/main" id="{7348B92A-50C6-4C4F-A566-66F8F8599DC2}"/>
              </a:ext>
            </a:extLst>
          </p:cNvPr>
          <p:cNvSpPr/>
          <p:nvPr/>
        </p:nvSpPr>
        <p:spPr>
          <a:xfrm>
            <a:off x="2210731" y="1548235"/>
            <a:ext cx="646434" cy="357291"/>
          </a:xfrm>
          <a:prstGeom prst="roundRect">
            <a:avLst/>
          </a:prstGeom>
          <a:solidFill>
            <a:srgbClr val="FCD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3.3</a:t>
            </a:r>
          </a:p>
        </p:txBody>
      </p:sp>
      <p:sp>
        <p:nvSpPr>
          <p:cNvPr id="61" name="Rounded Rectangle 9">
            <a:extLst>
              <a:ext uri="{FF2B5EF4-FFF2-40B4-BE49-F238E27FC236}">
                <a16:creationId xmlns:a16="http://schemas.microsoft.com/office/drawing/2014/main" id="{31B5EE39-A7C4-49E3-8F9C-450CE5CC5644}"/>
              </a:ext>
            </a:extLst>
          </p:cNvPr>
          <p:cNvSpPr/>
          <p:nvPr/>
        </p:nvSpPr>
        <p:spPr>
          <a:xfrm>
            <a:off x="859081" y="1977800"/>
            <a:ext cx="3376711" cy="2129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Basic Infrastructure</a:t>
            </a:r>
          </a:p>
        </p:txBody>
      </p:sp>
      <p:sp>
        <p:nvSpPr>
          <p:cNvPr id="62" name="Rounded Rectangle 9">
            <a:extLst>
              <a:ext uri="{FF2B5EF4-FFF2-40B4-BE49-F238E27FC236}">
                <a16:creationId xmlns:a16="http://schemas.microsoft.com/office/drawing/2014/main" id="{E68573D9-33A9-4047-BD52-D544BA120553}"/>
              </a:ext>
            </a:extLst>
          </p:cNvPr>
          <p:cNvSpPr/>
          <p:nvPr/>
        </p:nvSpPr>
        <p:spPr>
          <a:xfrm>
            <a:off x="820344" y="2236025"/>
            <a:ext cx="646434" cy="357291"/>
          </a:xfrm>
          <a:prstGeom prst="roundRect">
            <a:avLst/>
          </a:prstGeom>
          <a:solidFill>
            <a:srgbClr val="FCD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3.7</a:t>
            </a:r>
          </a:p>
        </p:txBody>
      </p:sp>
      <p:sp>
        <p:nvSpPr>
          <p:cNvPr id="63" name="Rounded Rectangle 9">
            <a:extLst>
              <a:ext uri="{FF2B5EF4-FFF2-40B4-BE49-F238E27FC236}">
                <a16:creationId xmlns:a16="http://schemas.microsoft.com/office/drawing/2014/main" id="{A6BE1970-53CC-4E92-B482-4268D6CA2F55}"/>
              </a:ext>
            </a:extLst>
          </p:cNvPr>
          <p:cNvSpPr/>
          <p:nvPr/>
        </p:nvSpPr>
        <p:spPr>
          <a:xfrm>
            <a:off x="1522626" y="2231752"/>
            <a:ext cx="646434" cy="357291"/>
          </a:xfrm>
          <a:prstGeom prst="roundRect">
            <a:avLst/>
          </a:prstGeom>
          <a:solidFill>
            <a:srgbClr val="85C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4.1</a:t>
            </a:r>
          </a:p>
        </p:txBody>
      </p:sp>
      <p:sp>
        <p:nvSpPr>
          <p:cNvPr id="64" name="Rounded Rectangle 9">
            <a:extLst>
              <a:ext uri="{FF2B5EF4-FFF2-40B4-BE49-F238E27FC236}">
                <a16:creationId xmlns:a16="http://schemas.microsoft.com/office/drawing/2014/main" id="{94E758EF-C72E-40D0-B440-5CA9483321C7}"/>
              </a:ext>
            </a:extLst>
          </p:cNvPr>
          <p:cNvSpPr/>
          <p:nvPr/>
        </p:nvSpPr>
        <p:spPr>
          <a:xfrm>
            <a:off x="2215628" y="2225770"/>
            <a:ext cx="646434" cy="357291"/>
          </a:xfrm>
          <a:prstGeom prst="roundRect">
            <a:avLst/>
          </a:prstGeom>
          <a:solidFill>
            <a:srgbClr val="FCD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3.1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E91F0FE-4980-4BE7-A321-54A464AC5956}"/>
              </a:ext>
            </a:extLst>
          </p:cNvPr>
          <p:cNvGrpSpPr/>
          <p:nvPr/>
        </p:nvGrpSpPr>
        <p:grpSpPr>
          <a:xfrm>
            <a:off x="8045939" y="1244515"/>
            <a:ext cx="3442877" cy="4272164"/>
            <a:chOff x="6547873" y="738159"/>
            <a:chExt cx="3442877" cy="4272164"/>
          </a:xfrm>
        </p:grpSpPr>
        <p:sp>
          <p:nvSpPr>
            <p:cNvPr id="65" name="Rounded Rectangle 9">
              <a:extLst>
                <a:ext uri="{FF2B5EF4-FFF2-40B4-BE49-F238E27FC236}">
                  <a16:creationId xmlns:a16="http://schemas.microsoft.com/office/drawing/2014/main" id="{1B8061AA-0792-4AA4-B785-A7C71177C84A}"/>
                </a:ext>
              </a:extLst>
            </p:cNvPr>
            <p:cNvSpPr/>
            <p:nvPr/>
          </p:nvSpPr>
          <p:spPr>
            <a:xfrm>
              <a:off x="6577852" y="2948893"/>
              <a:ext cx="3403316" cy="1954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Content Knowledge</a:t>
              </a:r>
            </a:p>
          </p:txBody>
        </p:sp>
        <p:sp>
          <p:nvSpPr>
            <p:cNvPr id="66" name="Rounded Rectangle 9">
              <a:extLst>
                <a:ext uri="{FF2B5EF4-FFF2-40B4-BE49-F238E27FC236}">
                  <a16:creationId xmlns:a16="http://schemas.microsoft.com/office/drawing/2014/main" id="{19BE4759-E16C-4ADE-8F41-04FB7A6E7B9A}"/>
                </a:ext>
              </a:extLst>
            </p:cNvPr>
            <p:cNvSpPr/>
            <p:nvPr/>
          </p:nvSpPr>
          <p:spPr>
            <a:xfrm>
              <a:off x="6547873" y="3220531"/>
              <a:ext cx="646434" cy="35729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39%</a:t>
              </a:r>
            </a:p>
          </p:txBody>
        </p:sp>
        <p:sp>
          <p:nvSpPr>
            <p:cNvPr id="67" name="Rounded Rectangle 9">
              <a:extLst>
                <a:ext uri="{FF2B5EF4-FFF2-40B4-BE49-F238E27FC236}">
                  <a16:creationId xmlns:a16="http://schemas.microsoft.com/office/drawing/2014/main" id="{4BA2EC00-75F5-4FD7-9739-601E997103D3}"/>
                </a:ext>
              </a:extLst>
            </p:cNvPr>
            <p:cNvSpPr/>
            <p:nvPr/>
          </p:nvSpPr>
          <p:spPr>
            <a:xfrm>
              <a:off x="7250155" y="3216258"/>
              <a:ext cx="646434" cy="35729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34%</a:t>
              </a:r>
            </a:p>
          </p:txBody>
        </p:sp>
        <p:sp>
          <p:nvSpPr>
            <p:cNvPr id="68" name="Rounded Rectangle 9">
              <a:extLst>
                <a:ext uri="{FF2B5EF4-FFF2-40B4-BE49-F238E27FC236}">
                  <a16:creationId xmlns:a16="http://schemas.microsoft.com/office/drawing/2014/main" id="{081C825B-DCA5-44F7-9437-B585B0A37ADB}"/>
                </a:ext>
              </a:extLst>
            </p:cNvPr>
            <p:cNvSpPr/>
            <p:nvPr/>
          </p:nvSpPr>
          <p:spPr>
            <a:xfrm>
              <a:off x="7943157" y="3210276"/>
              <a:ext cx="646434" cy="35729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27%</a:t>
              </a:r>
            </a:p>
          </p:txBody>
        </p:sp>
        <p:sp>
          <p:nvSpPr>
            <p:cNvPr id="69" name="Rounded Rectangle 9">
              <a:extLst>
                <a:ext uri="{FF2B5EF4-FFF2-40B4-BE49-F238E27FC236}">
                  <a16:creationId xmlns:a16="http://schemas.microsoft.com/office/drawing/2014/main" id="{B6CA46C0-986B-4C1D-B36E-DF204C58891E}"/>
                </a:ext>
              </a:extLst>
            </p:cNvPr>
            <p:cNvSpPr/>
            <p:nvPr/>
          </p:nvSpPr>
          <p:spPr>
            <a:xfrm>
              <a:off x="6582748" y="3648730"/>
              <a:ext cx="3398419" cy="2350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Pedagogical Skills</a:t>
              </a:r>
            </a:p>
          </p:txBody>
        </p:sp>
        <p:sp>
          <p:nvSpPr>
            <p:cNvPr id="70" name="Rounded Rectangle 9">
              <a:extLst>
                <a:ext uri="{FF2B5EF4-FFF2-40B4-BE49-F238E27FC236}">
                  <a16:creationId xmlns:a16="http://schemas.microsoft.com/office/drawing/2014/main" id="{1EE30327-2F4E-4E97-9FE0-2E05F052810D}"/>
                </a:ext>
              </a:extLst>
            </p:cNvPr>
            <p:cNvSpPr/>
            <p:nvPr/>
          </p:nvSpPr>
          <p:spPr>
            <a:xfrm>
              <a:off x="6552770" y="3920369"/>
              <a:ext cx="646434" cy="35729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34%</a:t>
              </a:r>
            </a:p>
          </p:txBody>
        </p:sp>
        <p:sp>
          <p:nvSpPr>
            <p:cNvPr id="71" name="Rounded Rectangle 9">
              <a:extLst>
                <a:ext uri="{FF2B5EF4-FFF2-40B4-BE49-F238E27FC236}">
                  <a16:creationId xmlns:a16="http://schemas.microsoft.com/office/drawing/2014/main" id="{F7007335-878C-42BC-ABC3-D7568ED6D886}"/>
                </a:ext>
              </a:extLst>
            </p:cNvPr>
            <p:cNvSpPr/>
            <p:nvPr/>
          </p:nvSpPr>
          <p:spPr>
            <a:xfrm>
              <a:off x="7255052" y="3916096"/>
              <a:ext cx="646434" cy="35729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68%</a:t>
              </a:r>
            </a:p>
          </p:txBody>
        </p:sp>
        <p:sp>
          <p:nvSpPr>
            <p:cNvPr id="72" name="Rounded Rectangle 9">
              <a:extLst>
                <a:ext uri="{FF2B5EF4-FFF2-40B4-BE49-F238E27FC236}">
                  <a16:creationId xmlns:a16="http://schemas.microsoft.com/office/drawing/2014/main" id="{769C3442-847C-418F-BE39-C21AB84BF3EF}"/>
                </a:ext>
              </a:extLst>
            </p:cNvPr>
            <p:cNvSpPr/>
            <p:nvPr/>
          </p:nvSpPr>
          <p:spPr>
            <a:xfrm>
              <a:off x="7948054" y="3910114"/>
              <a:ext cx="646434" cy="35729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22%</a:t>
              </a:r>
            </a:p>
          </p:txBody>
        </p:sp>
        <p:sp>
          <p:nvSpPr>
            <p:cNvPr id="73" name="Rounded Rectangle 9">
              <a:extLst>
                <a:ext uri="{FF2B5EF4-FFF2-40B4-BE49-F238E27FC236}">
                  <a16:creationId xmlns:a16="http://schemas.microsoft.com/office/drawing/2014/main" id="{474D57EB-9A12-4801-BE14-A212D126D452}"/>
                </a:ext>
              </a:extLst>
            </p:cNvPr>
            <p:cNvSpPr/>
            <p:nvPr/>
          </p:nvSpPr>
          <p:spPr>
            <a:xfrm>
              <a:off x="6597373" y="4381393"/>
              <a:ext cx="3383793" cy="2227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Teacher Presence</a:t>
              </a:r>
            </a:p>
          </p:txBody>
        </p:sp>
        <p:sp>
          <p:nvSpPr>
            <p:cNvPr id="74" name="Rounded Rectangle 9">
              <a:extLst>
                <a:ext uri="{FF2B5EF4-FFF2-40B4-BE49-F238E27FC236}">
                  <a16:creationId xmlns:a16="http://schemas.microsoft.com/office/drawing/2014/main" id="{792A0ED8-5D1B-46C9-B6C3-258A97D497AF}"/>
                </a:ext>
              </a:extLst>
            </p:cNvPr>
            <p:cNvSpPr/>
            <p:nvPr/>
          </p:nvSpPr>
          <p:spPr>
            <a:xfrm>
              <a:off x="6567395" y="4653032"/>
              <a:ext cx="646434" cy="357291"/>
            </a:xfrm>
            <a:prstGeom prst="roundRect">
              <a:avLst/>
            </a:prstGeom>
            <a:solidFill>
              <a:srgbClr val="85C5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91%</a:t>
              </a:r>
            </a:p>
          </p:txBody>
        </p:sp>
        <p:sp>
          <p:nvSpPr>
            <p:cNvPr id="75" name="Rounded Rectangle 9">
              <a:extLst>
                <a:ext uri="{FF2B5EF4-FFF2-40B4-BE49-F238E27FC236}">
                  <a16:creationId xmlns:a16="http://schemas.microsoft.com/office/drawing/2014/main" id="{E93B6D78-EDA1-449F-8EA2-83F295C927BD}"/>
                </a:ext>
              </a:extLst>
            </p:cNvPr>
            <p:cNvSpPr/>
            <p:nvPr/>
          </p:nvSpPr>
          <p:spPr>
            <a:xfrm>
              <a:off x="7269677" y="4648759"/>
              <a:ext cx="646434" cy="357291"/>
            </a:xfrm>
            <a:prstGeom prst="roundRect">
              <a:avLst/>
            </a:prstGeom>
            <a:solidFill>
              <a:srgbClr val="85C5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93%</a:t>
              </a:r>
            </a:p>
          </p:txBody>
        </p:sp>
        <p:sp>
          <p:nvSpPr>
            <p:cNvPr id="76" name="Rounded Rectangle 9">
              <a:extLst>
                <a:ext uri="{FF2B5EF4-FFF2-40B4-BE49-F238E27FC236}">
                  <a16:creationId xmlns:a16="http://schemas.microsoft.com/office/drawing/2014/main" id="{378C605F-ADB2-4194-99B2-5C8AC61F04DE}"/>
                </a:ext>
              </a:extLst>
            </p:cNvPr>
            <p:cNvSpPr/>
            <p:nvPr/>
          </p:nvSpPr>
          <p:spPr>
            <a:xfrm>
              <a:off x="7952740" y="4642777"/>
              <a:ext cx="646434" cy="35729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80%</a:t>
              </a:r>
            </a:p>
          </p:txBody>
        </p:sp>
        <p:sp>
          <p:nvSpPr>
            <p:cNvPr id="103" name="Rounded Rectangle 9">
              <a:extLst>
                <a:ext uri="{FF2B5EF4-FFF2-40B4-BE49-F238E27FC236}">
                  <a16:creationId xmlns:a16="http://schemas.microsoft.com/office/drawing/2014/main" id="{A19894D2-BA4F-4F6A-A23D-432B579E7F72}"/>
                </a:ext>
              </a:extLst>
            </p:cNvPr>
            <p:cNvSpPr/>
            <p:nvPr/>
          </p:nvSpPr>
          <p:spPr>
            <a:xfrm>
              <a:off x="6577851" y="738159"/>
              <a:ext cx="3412899" cy="22234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Readiness for Learning</a:t>
              </a:r>
            </a:p>
          </p:txBody>
        </p:sp>
        <p:sp>
          <p:nvSpPr>
            <p:cNvPr id="104" name="Rounded Rectangle 9">
              <a:extLst>
                <a:ext uri="{FF2B5EF4-FFF2-40B4-BE49-F238E27FC236}">
                  <a16:creationId xmlns:a16="http://schemas.microsoft.com/office/drawing/2014/main" id="{1C188752-9EF1-474C-93A3-3540D3DEF406}"/>
                </a:ext>
              </a:extLst>
            </p:cNvPr>
            <p:cNvSpPr/>
            <p:nvPr/>
          </p:nvSpPr>
          <p:spPr>
            <a:xfrm>
              <a:off x="6547873" y="1009798"/>
              <a:ext cx="646434" cy="35729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53%</a:t>
              </a:r>
            </a:p>
          </p:txBody>
        </p:sp>
        <p:sp>
          <p:nvSpPr>
            <p:cNvPr id="105" name="Rounded Rectangle 9">
              <a:extLst>
                <a:ext uri="{FF2B5EF4-FFF2-40B4-BE49-F238E27FC236}">
                  <a16:creationId xmlns:a16="http://schemas.microsoft.com/office/drawing/2014/main" id="{B0A4C782-C945-4941-84F3-95B8607D99C0}"/>
                </a:ext>
              </a:extLst>
            </p:cNvPr>
            <p:cNvSpPr/>
            <p:nvPr/>
          </p:nvSpPr>
          <p:spPr>
            <a:xfrm>
              <a:off x="7250155" y="1005525"/>
              <a:ext cx="646434" cy="35729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37%</a:t>
              </a:r>
            </a:p>
          </p:txBody>
        </p:sp>
        <p:sp>
          <p:nvSpPr>
            <p:cNvPr id="106" name="Rounded Rectangle 9">
              <a:extLst>
                <a:ext uri="{FF2B5EF4-FFF2-40B4-BE49-F238E27FC236}">
                  <a16:creationId xmlns:a16="http://schemas.microsoft.com/office/drawing/2014/main" id="{F5CCC3F0-D932-4555-9CB1-236A0B63DAEB}"/>
                </a:ext>
              </a:extLst>
            </p:cNvPr>
            <p:cNvSpPr/>
            <p:nvPr/>
          </p:nvSpPr>
          <p:spPr>
            <a:xfrm>
              <a:off x="7943157" y="999543"/>
              <a:ext cx="646434" cy="35729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9%</a:t>
              </a:r>
            </a:p>
          </p:txBody>
        </p:sp>
        <p:sp>
          <p:nvSpPr>
            <p:cNvPr id="107" name="Rounded Rectangle 9">
              <a:extLst>
                <a:ext uri="{FF2B5EF4-FFF2-40B4-BE49-F238E27FC236}">
                  <a16:creationId xmlns:a16="http://schemas.microsoft.com/office/drawing/2014/main" id="{82F29C5E-6920-4864-B8ED-A9E047AD9C54}"/>
                </a:ext>
              </a:extLst>
            </p:cNvPr>
            <p:cNvSpPr/>
            <p:nvPr/>
          </p:nvSpPr>
          <p:spPr>
            <a:xfrm>
              <a:off x="6582748" y="1437997"/>
              <a:ext cx="3408001" cy="2265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Student Attendance</a:t>
              </a:r>
            </a:p>
          </p:txBody>
        </p:sp>
        <p:sp>
          <p:nvSpPr>
            <p:cNvPr id="108" name="Rounded Rectangle 9">
              <a:extLst>
                <a:ext uri="{FF2B5EF4-FFF2-40B4-BE49-F238E27FC236}">
                  <a16:creationId xmlns:a16="http://schemas.microsoft.com/office/drawing/2014/main" id="{5BF357A3-B114-463C-8130-8C248395DDE4}"/>
                </a:ext>
              </a:extLst>
            </p:cNvPr>
            <p:cNvSpPr/>
            <p:nvPr/>
          </p:nvSpPr>
          <p:spPr>
            <a:xfrm>
              <a:off x="6552770" y="1709636"/>
              <a:ext cx="646434" cy="357291"/>
            </a:xfrm>
            <a:prstGeom prst="roundRect">
              <a:avLst/>
            </a:prstGeom>
            <a:solidFill>
              <a:srgbClr val="85C5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93%</a:t>
              </a:r>
            </a:p>
          </p:txBody>
        </p:sp>
        <p:sp>
          <p:nvSpPr>
            <p:cNvPr id="109" name="Rounded Rectangle 9">
              <a:extLst>
                <a:ext uri="{FF2B5EF4-FFF2-40B4-BE49-F238E27FC236}">
                  <a16:creationId xmlns:a16="http://schemas.microsoft.com/office/drawing/2014/main" id="{5FD443BA-F46E-4712-9533-35D3C0946B6F}"/>
                </a:ext>
              </a:extLst>
            </p:cNvPr>
            <p:cNvSpPr/>
            <p:nvPr/>
          </p:nvSpPr>
          <p:spPr>
            <a:xfrm>
              <a:off x="7255052" y="1705363"/>
              <a:ext cx="646434" cy="357291"/>
            </a:xfrm>
            <a:prstGeom prst="roundRect">
              <a:avLst/>
            </a:prstGeom>
            <a:solidFill>
              <a:srgbClr val="85C5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97%</a:t>
              </a:r>
            </a:p>
          </p:txBody>
        </p:sp>
        <p:sp>
          <p:nvSpPr>
            <p:cNvPr id="110" name="Rounded Rectangle 9">
              <a:extLst>
                <a:ext uri="{FF2B5EF4-FFF2-40B4-BE49-F238E27FC236}">
                  <a16:creationId xmlns:a16="http://schemas.microsoft.com/office/drawing/2014/main" id="{F4887980-AC48-4729-BB22-95F4D71A4A91}"/>
                </a:ext>
              </a:extLst>
            </p:cNvPr>
            <p:cNvSpPr/>
            <p:nvPr/>
          </p:nvSpPr>
          <p:spPr>
            <a:xfrm>
              <a:off x="7948054" y="1699381"/>
              <a:ext cx="646434" cy="357291"/>
            </a:xfrm>
            <a:prstGeom prst="roundRect">
              <a:avLst/>
            </a:prstGeom>
            <a:solidFill>
              <a:srgbClr val="FCD6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87%</a:t>
              </a:r>
            </a:p>
          </p:txBody>
        </p:sp>
      </p:grpSp>
      <p:sp>
        <p:nvSpPr>
          <p:cNvPr id="124" name="object 3">
            <a:extLst>
              <a:ext uri="{FF2B5EF4-FFF2-40B4-BE49-F238E27FC236}">
                <a16:creationId xmlns:a16="http://schemas.microsoft.com/office/drawing/2014/main" id="{C8693977-35DD-42FB-8C01-90E1E51696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56" y="281507"/>
            <a:ext cx="11292289" cy="302861"/>
          </a:xfrm>
          <a:prstGeom prst="rect">
            <a:avLst/>
          </a:prstGeom>
        </p:spPr>
        <p:txBody>
          <a:bodyPr vert="horz" wrap="square" lIns="0" tIns="2117" rIns="0" bIns="0" rtlCol="0" anchor="ctr">
            <a:spAutoFit/>
          </a:bodyPr>
          <a:lstStyle/>
          <a:p>
            <a:pPr marL="8467" marR="3387" algn="ctr">
              <a:lnSpc>
                <a:spcPct val="101200"/>
              </a:lnSpc>
              <a:spcBef>
                <a:spcPts val="17"/>
              </a:spcBef>
            </a:pPr>
            <a:r>
              <a:rPr lang="en-US" sz="2000" spc="123">
                <a:solidFill>
                  <a:srgbClr val="122D7D"/>
                </a:solidFill>
                <a:latin typeface="Arial Black"/>
                <a:cs typeface="Tahoma"/>
              </a:rPr>
              <a:t>Practice Indicators: Peru, Jordan, Rwanda, Ethiopia, and Madagascar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B73B82-DDF4-4FE7-8AAC-1139C3B816B2}"/>
              </a:ext>
            </a:extLst>
          </p:cNvPr>
          <p:cNvSpPr txBox="1"/>
          <p:nvPr/>
        </p:nvSpPr>
        <p:spPr>
          <a:xfrm>
            <a:off x="9267309" y="919940"/>
            <a:ext cx="91473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Learners</a:t>
            </a:r>
            <a:endParaRPr kumimoji="0" lang="en-US" sz="1333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1BBB51-35F0-4B63-90E0-8FD143384F1B}"/>
              </a:ext>
            </a:extLst>
          </p:cNvPr>
          <p:cNvSpPr txBox="1"/>
          <p:nvPr/>
        </p:nvSpPr>
        <p:spPr>
          <a:xfrm>
            <a:off x="9356984" y="3138835"/>
            <a:ext cx="92672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Teaching</a:t>
            </a:r>
            <a:endParaRPr kumimoji="0" lang="en-US" sz="1333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ounded Rectangle 9">
            <a:extLst>
              <a:ext uri="{FF2B5EF4-FFF2-40B4-BE49-F238E27FC236}">
                <a16:creationId xmlns:a16="http://schemas.microsoft.com/office/drawing/2014/main" id="{0F119C04-97FB-406D-A799-85291743DCBC}"/>
              </a:ext>
            </a:extLst>
          </p:cNvPr>
          <p:cNvSpPr/>
          <p:nvPr/>
        </p:nvSpPr>
        <p:spPr>
          <a:xfrm>
            <a:off x="4491397" y="3122850"/>
            <a:ext cx="614348" cy="35729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56%</a:t>
            </a:r>
          </a:p>
        </p:txBody>
      </p:sp>
      <p:sp>
        <p:nvSpPr>
          <p:cNvPr id="131" name="Rounded Rectangle 9">
            <a:extLst>
              <a:ext uri="{FF2B5EF4-FFF2-40B4-BE49-F238E27FC236}">
                <a16:creationId xmlns:a16="http://schemas.microsoft.com/office/drawing/2014/main" id="{422E8DC2-E3EF-4B2A-B6B6-80377215D36C}"/>
              </a:ext>
            </a:extLst>
          </p:cNvPr>
          <p:cNvSpPr/>
          <p:nvPr/>
        </p:nvSpPr>
        <p:spPr>
          <a:xfrm>
            <a:off x="5151706" y="3120098"/>
            <a:ext cx="614348" cy="35729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52%</a:t>
            </a:r>
          </a:p>
        </p:txBody>
      </p:sp>
      <p:sp>
        <p:nvSpPr>
          <p:cNvPr id="132" name="Rounded Rectangle 9">
            <a:extLst>
              <a:ext uri="{FF2B5EF4-FFF2-40B4-BE49-F238E27FC236}">
                <a16:creationId xmlns:a16="http://schemas.microsoft.com/office/drawing/2014/main" id="{01CD6E88-3CF4-4CBF-B962-1ABD3E5800BE}"/>
              </a:ext>
            </a:extLst>
          </p:cNvPr>
          <p:cNvSpPr/>
          <p:nvPr/>
        </p:nvSpPr>
        <p:spPr>
          <a:xfrm>
            <a:off x="5812015" y="3113137"/>
            <a:ext cx="614348" cy="35729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828CB88-8272-47F3-86D4-564CA113C03C}"/>
              </a:ext>
            </a:extLst>
          </p:cNvPr>
          <p:cNvSpPr txBox="1"/>
          <p:nvPr/>
        </p:nvSpPr>
        <p:spPr>
          <a:xfrm>
            <a:off x="5281278" y="2781543"/>
            <a:ext cx="161993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Poverty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FDA0F31-E43A-4DA1-84BF-7177CC84B8C3}"/>
              </a:ext>
            </a:extLst>
          </p:cNvPr>
          <p:cNvSpPr txBox="1"/>
          <p:nvPr/>
        </p:nvSpPr>
        <p:spPr>
          <a:xfrm>
            <a:off x="8039376" y="5515733"/>
            <a:ext cx="41526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Peru       Jordan    Rwanda   Ethiopia  Madagascar</a:t>
            </a:r>
          </a:p>
        </p:txBody>
      </p:sp>
      <p:sp>
        <p:nvSpPr>
          <p:cNvPr id="77" name="Rounded Rectangle 9">
            <a:extLst>
              <a:ext uri="{FF2B5EF4-FFF2-40B4-BE49-F238E27FC236}">
                <a16:creationId xmlns:a16="http://schemas.microsoft.com/office/drawing/2014/main" id="{4E47D479-C413-487F-89DD-D72C9E783763}"/>
              </a:ext>
            </a:extLst>
          </p:cNvPr>
          <p:cNvSpPr/>
          <p:nvPr/>
        </p:nvSpPr>
        <p:spPr>
          <a:xfrm>
            <a:off x="2896357" y="3782815"/>
            <a:ext cx="646434" cy="357291"/>
          </a:xfrm>
          <a:prstGeom prst="roundRect">
            <a:avLst/>
          </a:prstGeom>
          <a:solidFill>
            <a:srgbClr val="FCD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3.9</a:t>
            </a:r>
          </a:p>
        </p:txBody>
      </p:sp>
      <p:sp>
        <p:nvSpPr>
          <p:cNvPr id="78" name="Rounded Rectangle 9">
            <a:extLst>
              <a:ext uri="{FF2B5EF4-FFF2-40B4-BE49-F238E27FC236}">
                <a16:creationId xmlns:a16="http://schemas.microsoft.com/office/drawing/2014/main" id="{9D5127C2-F6F7-4EAA-820E-7BB5BCC72189}"/>
              </a:ext>
            </a:extLst>
          </p:cNvPr>
          <p:cNvSpPr/>
          <p:nvPr/>
        </p:nvSpPr>
        <p:spPr>
          <a:xfrm>
            <a:off x="3589359" y="3776833"/>
            <a:ext cx="646434" cy="35729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2.3</a:t>
            </a:r>
          </a:p>
        </p:txBody>
      </p:sp>
      <p:sp>
        <p:nvSpPr>
          <p:cNvPr id="79" name="Rounded Rectangle 9">
            <a:extLst>
              <a:ext uri="{FF2B5EF4-FFF2-40B4-BE49-F238E27FC236}">
                <a16:creationId xmlns:a16="http://schemas.microsoft.com/office/drawing/2014/main" id="{B6490FF2-800F-4F8A-809C-D0F1194B07D6}"/>
              </a:ext>
            </a:extLst>
          </p:cNvPr>
          <p:cNvSpPr/>
          <p:nvPr/>
        </p:nvSpPr>
        <p:spPr>
          <a:xfrm>
            <a:off x="2901254" y="4449199"/>
            <a:ext cx="646434" cy="357291"/>
          </a:xfrm>
          <a:prstGeom prst="roundRect">
            <a:avLst/>
          </a:prstGeom>
          <a:solidFill>
            <a:srgbClr val="FCD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3.9</a:t>
            </a:r>
          </a:p>
        </p:txBody>
      </p:sp>
      <p:sp>
        <p:nvSpPr>
          <p:cNvPr id="80" name="Rounded Rectangle 9">
            <a:extLst>
              <a:ext uri="{FF2B5EF4-FFF2-40B4-BE49-F238E27FC236}">
                <a16:creationId xmlns:a16="http://schemas.microsoft.com/office/drawing/2014/main" id="{2F92BAE1-C055-4C49-87BB-F92E4DCBD1E9}"/>
              </a:ext>
            </a:extLst>
          </p:cNvPr>
          <p:cNvSpPr/>
          <p:nvPr/>
        </p:nvSpPr>
        <p:spPr>
          <a:xfrm>
            <a:off x="3594256" y="4443217"/>
            <a:ext cx="646434" cy="35729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2.7</a:t>
            </a:r>
          </a:p>
        </p:txBody>
      </p:sp>
      <p:sp>
        <p:nvSpPr>
          <p:cNvPr id="81" name="Rounded Rectangle 9">
            <a:extLst>
              <a:ext uri="{FF2B5EF4-FFF2-40B4-BE49-F238E27FC236}">
                <a16:creationId xmlns:a16="http://schemas.microsoft.com/office/drawing/2014/main" id="{9F1D47F9-28F1-41C9-A660-7488DD61D820}"/>
              </a:ext>
            </a:extLst>
          </p:cNvPr>
          <p:cNvSpPr/>
          <p:nvPr/>
        </p:nvSpPr>
        <p:spPr>
          <a:xfrm>
            <a:off x="2898821" y="5389392"/>
            <a:ext cx="646434" cy="357291"/>
          </a:xfrm>
          <a:prstGeom prst="roundRect">
            <a:avLst/>
          </a:prstGeom>
          <a:solidFill>
            <a:srgbClr val="FCD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3.3</a:t>
            </a:r>
          </a:p>
        </p:txBody>
      </p:sp>
      <p:sp>
        <p:nvSpPr>
          <p:cNvPr id="82" name="Rounded Rectangle 9">
            <a:extLst>
              <a:ext uri="{FF2B5EF4-FFF2-40B4-BE49-F238E27FC236}">
                <a16:creationId xmlns:a16="http://schemas.microsoft.com/office/drawing/2014/main" id="{A73B895D-2FE6-40A8-9E71-4F15D48F7AC8}"/>
              </a:ext>
            </a:extLst>
          </p:cNvPr>
          <p:cNvSpPr/>
          <p:nvPr/>
        </p:nvSpPr>
        <p:spPr>
          <a:xfrm>
            <a:off x="3591823" y="5383410"/>
            <a:ext cx="646434" cy="357291"/>
          </a:xfrm>
          <a:prstGeom prst="roundRect">
            <a:avLst/>
          </a:prstGeom>
          <a:solidFill>
            <a:srgbClr val="FCD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3.4</a:t>
            </a:r>
          </a:p>
        </p:txBody>
      </p:sp>
      <p:sp>
        <p:nvSpPr>
          <p:cNvPr id="83" name="Rounded Rectangle 9">
            <a:extLst>
              <a:ext uri="{FF2B5EF4-FFF2-40B4-BE49-F238E27FC236}">
                <a16:creationId xmlns:a16="http://schemas.microsoft.com/office/drawing/2014/main" id="{9CAFD648-F0D8-4C0E-9533-967A95D86FD9}"/>
              </a:ext>
            </a:extLst>
          </p:cNvPr>
          <p:cNvSpPr/>
          <p:nvPr/>
        </p:nvSpPr>
        <p:spPr>
          <a:xfrm>
            <a:off x="2903718" y="6055776"/>
            <a:ext cx="646434" cy="357291"/>
          </a:xfrm>
          <a:prstGeom prst="roundRect">
            <a:avLst/>
          </a:prstGeom>
          <a:solidFill>
            <a:srgbClr val="85C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4.2</a:t>
            </a:r>
          </a:p>
        </p:txBody>
      </p:sp>
      <p:sp>
        <p:nvSpPr>
          <p:cNvPr id="84" name="Rounded Rectangle 9">
            <a:extLst>
              <a:ext uri="{FF2B5EF4-FFF2-40B4-BE49-F238E27FC236}">
                <a16:creationId xmlns:a16="http://schemas.microsoft.com/office/drawing/2014/main" id="{DBE8F128-498B-4276-B057-EDF451A0E0C2}"/>
              </a:ext>
            </a:extLst>
          </p:cNvPr>
          <p:cNvSpPr/>
          <p:nvPr/>
        </p:nvSpPr>
        <p:spPr>
          <a:xfrm>
            <a:off x="3596720" y="6049794"/>
            <a:ext cx="646434" cy="357291"/>
          </a:xfrm>
          <a:prstGeom prst="roundRect">
            <a:avLst/>
          </a:prstGeom>
          <a:solidFill>
            <a:srgbClr val="FCD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3.5</a:t>
            </a:r>
          </a:p>
        </p:txBody>
      </p:sp>
      <p:sp>
        <p:nvSpPr>
          <p:cNvPr id="85" name="Rounded Rectangle 9">
            <a:extLst>
              <a:ext uri="{FF2B5EF4-FFF2-40B4-BE49-F238E27FC236}">
                <a16:creationId xmlns:a16="http://schemas.microsoft.com/office/drawing/2014/main" id="{0AF8D986-1AA5-4A4D-B40B-9F595723BBC3}"/>
              </a:ext>
            </a:extLst>
          </p:cNvPr>
          <p:cNvSpPr/>
          <p:nvPr/>
        </p:nvSpPr>
        <p:spPr>
          <a:xfrm>
            <a:off x="2902528" y="1547227"/>
            <a:ext cx="646434" cy="357291"/>
          </a:xfrm>
          <a:prstGeom prst="roundRect">
            <a:avLst/>
          </a:prstGeom>
          <a:solidFill>
            <a:srgbClr val="FCD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3.2</a:t>
            </a:r>
          </a:p>
        </p:txBody>
      </p:sp>
      <p:sp>
        <p:nvSpPr>
          <p:cNvPr id="86" name="Rounded Rectangle 9">
            <a:extLst>
              <a:ext uri="{FF2B5EF4-FFF2-40B4-BE49-F238E27FC236}">
                <a16:creationId xmlns:a16="http://schemas.microsoft.com/office/drawing/2014/main" id="{786BEA14-7A56-4566-AF43-EAEC3CE29BEB}"/>
              </a:ext>
            </a:extLst>
          </p:cNvPr>
          <p:cNvSpPr/>
          <p:nvPr/>
        </p:nvSpPr>
        <p:spPr>
          <a:xfrm>
            <a:off x="3595530" y="1541245"/>
            <a:ext cx="646434" cy="35729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1.3</a:t>
            </a:r>
          </a:p>
        </p:txBody>
      </p:sp>
      <p:sp>
        <p:nvSpPr>
          <p:cNvPr id="87" name="Rounded Rectangle 9">
            <a:extLst>
              <a:ext uri="{FF2B5EF4-FFF2-40B4-BE49-F238E27FC236}">
                <a16:creationId xmlns:a16="http://schemas.microsoft.com/office/drawing/2014/main" id="{DB9F68D0-BDC8-48B2-B4FD-2E6FE7482DA0}"/>
              </a:ext>
            </a:extLst>
          </p:cNvPr>
          <p:cNvSpPr/>
          <p:nvPr/>
        </p:nvSpPr>
        <p:spPr>
          <a:xfrm>
            <a:off x="2907425" y="2224762"/>
            <a:ext cx="646434" cy="35729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2.7</a:t>
            </a:r>
          </a:p>
        </p:txBody>
      </p:sp>
      <p:sp>
        <p:nvSpPr>
          <p:cNvPr id="88" name="Rounded Rectangle 9">
            <a:extLst>
              <a:ext uri="{FF2B5EF4-FFF2-40B4-BE49-F238E27FC236}">
                <a16:creationId xmlns:a16="http://schemas.microsoft.com/office/drawing/2014/main" id="{0CB8EB2E-6456-420B-86A2-CFEC4F6AB900}"/>
              </a:ext>
            </a:extLst>
          </p:cNvPr>
          <p:cNvSpPr/>
          <p:nvPr/>
        </p:nvSpPr>
        <p:spPr>
          <a:xfrm>
            <a:off x="3600427" y="2218780"/>
            <a:ext cx="646434" cy="35729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1.7</a:t>
            </a:r>
          </a:p>
        </p:txBody>
      </p:sp>
      <p:sp>
        <p:nvSpPr>
          <p:cNvPr id="90" name="Rounded Rectangle 9">
            <a:extLst>
              <a:ext uri="{FF2B5EF4-FFF2-40B4-BE49-F238E27FC236}">
                <a16:creationId xmlns:a16="http://schemas.microsoft.com/office/drawing/2014/main" id="{D1DB56DE-98AA-4084-8BDC-AC164E2A98CE}"/>
              </a:ext>
            </a:extLst>
          </p:cNvPr>
          <p:cNvSpPr/>
          <p:nvPr/>
        </p:nvSpPr>
        <p:spPr>
          <a:xfrm>
            <a:off x="10139798" y="3716826"/>
            <a:ext cx="646434" cy="35729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6%</a:t>
            </a:r>
          </a:p>
        </p:txBody>
      </p:sp>
      <p:sp>
        <p:nvSpPr>
          <p:cNvPr id="91" name="Rounded Rectangle 9">
            <a:extLst>
              <a:ext uri="{FF2B5EF4-FFF2-40B4-BE49-F238E27FC236}">
                <a16:creationId xmlns:a16="http://schemas.microsoft.com/office/drawing/2014/main" id="{B3B11788-BE7B-4688-98CF-F00C47FCCDFB}"/>
              </a:ext>
            </a:extLst>
          </p:cNvPr>
          <p:cNvSpPr/>
          <p:nvPr/>
        </p:nvSpPr>
        <p:spPr>
          <a:xfrm>
            <a:off x="10832800" y="3710844"/>
            <a:ext cx="646434" cy="35729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&lt;1%</a:t>
            </a:r>
          </a:p>
        </p:txBody>
      </p:sp>
      <p:sp>
        <p:nvSpPr>
          <p:cNvPr id="92" name="Rounded Rectangle 9">
            <a:extLst>
              <a:ext uri="{FF2B5EF4-FFF2-40B4-BE49-F238E27FC236}">
                <a16:creationId xmlns:a16="http://schemas.microsoft.com/office/drawing/2014/main" id="{AFDAA15C-8AA5-43A5-AB24-27DCA9E6672C}"/>
              </a:ext>
            </a:extLst>
          </p:cNvPr>
          <p:cNvSpPr/>
          <p:nvPr/>
        </p:nvSpPr>
        <p:spPr>
          <a:xfrm>
            <a:off x="10144695" y="4416664"/>
            <a:ext cx="646434" cy="35729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19%</a:t>
            </a:r>
          </a:p>
        </p:txBody>
      </p:sp>
      <p:sp>
        <p:nvSpPr>
          <p:cNvPr id="93" name="Rounded Rectangle 9">
            <a:extLst>
              <a:ext uri="{FF2B5EF4-FFF2-40B4-BE49-F238E27FC236}">
                <a16:creationId xmlns:a16="http://schemas.microsoft.com/office/drawing/2014/main" id="{1A4B921F-2403-4C32-B519-558CDB8E6F55}"/>
              </a:ext>
            </a:extLst>
          </p:cNvPr>
          <p:cNvSpPr/>
          <p:nvPr/>
        </p:nvSpPr>
        <p:spPr>
          <a:xfrm>
            <a:off x="10837697" y="4410682"/>
            <a:ext cx="646434" cy="35729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ounded Rectangle 9">
            <a:extLst>
              <a:ext uri="{FF2B5EF4-FFF2-40B4-BE49-F238E27FC236}">
                <a16:creationId xmlns:a16="http://schemas.microsoft.com/office/drawing/2014/main" id="{C8869770-4964-4DC1-8481-BFE78AB63F02}"/>
              </a:ext>
            </a:extLst>
          </p:cNvPr>
          <p:cNvSpPr/>
          <p:nvPr/>
        </p:nvSpPr>
        <p:spPr>
          <a:xfrm>
            <a:off x="10159320" y="5149327"/>
            <a:ext cx="646434" cy="35729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66%</a:t>
            </a:r>
          </a:p>
        </p:txBody>
      </p:sp>
      <p:sp>
        <p:nvSpPr>
          <p:cNvPr id="95" name="Rounded Rectangle 9">
            <a:extLst>
              <a:ext uri="{FF2B5EF4-FFF2-40B4-BE49-F238E27FC236}">
                <a16:creationId xmlns:a16="http://schemas.microsoft.com/office/drawing/2014/main" id="{665143FB-BDD6-4353-908A-D11D6FA5DBDB}"/>
              </a:ext>
            </a:extLst>
          </p:cNvPr>
          <p:cNvSpPr/>
          <p:nvPr/>
        </p:nvSpPr>
        <p:spPr>
          <a:xfrm>
            <a:off x="10842383" y="5143345"/>
            <a:ext cx="646434" cy="35729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49%</a:t>
            </a:r>
          </a:p>
        </p:txBody>
      </p:sp>
      <p:sp>
        <p:nvSpPr>
          <p:cNvPr id="96" name="Rounded Rectangle 9">
            <a:extLst>
              <a:ext uri="{FF2B5EF4-FFF2-40B4-BE49-F238E27FC236}">
                <a16:creationId xmlns:a16="http://schemas.microsoft.com/office/drawing/2014/main" id="{F49E1AAC-D3B5-405F-B102-F5E2BFF4781F}"/>
              </a:ext>
            </a:extLst>
          </p:cNvPr>
          <p:cNvSpPr/>
          <p:nvPr/>
        </p:nvSpPr>
        <p:spPr>
          <a:xfrm>
            <a:off x="10139798" y="1506093"/>
            <a:ext cx="646434" cy="35729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35%</a:t>
            </a:r>
          </a:p>
        </p:txBody>
      </p:sp>
      <p:sp>
        <p:nvSpPr>
          <p:cNvPr id="97" name="Rounded Rectangle 9">
            <a:extLst>
              <a:ext uri="{FF2B5EF4-FFF2-40B4-BE49-F238E27FC236}">
                <a16:creationId xmlns:a16="http://schemas.microsoft.com/office/drawing/2014/main" id="{AFEF301C-4583-499A-BFDE-6F8E8D3ACE79}"/>
              </a:ext>
            </a:extLst>
          </p:cNvPr>
          <p:cNvSpPr/>
          <p:nvPr/>
        </p:nvSpPr>
        <p:spPr>
          <a:xfrm>
            <a:off x="10832800" y="1500111"/>
            <a:ext cx="646434" cy="35729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5%</a:t>
            </a:r>
          </a:p>
        </p:txBody>
      </p:sp>
      <p:sp>
        <p:nvSpPr>
          <p:cNvPr id="98" name="Rounded Rectangle 9">
            <a:extLst>
              <a:ext uri="{FF2B5EF4-FFF2-40B4-BE49-F238E27FC236}">
                <a16:creationId xmlns:a16="http://schemas.microsoft.com/office/drawing/2014/main" id="{4EE14305-5161-4B5B-A7C7-B900C6CA3F5D}"/>
              </a:ext>
            </a:extLst>
          </p:cNvPr>
          <p:cNvSpPr/>
          <p:nvPr/>
        </p:nvSpPr>
        <p:spPr>
          <a:xfrm>
            <a:off x="10144695" y="2205931"/>
            <a:ext cx="646434" cy="35729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77%</a:t>
            </a:r>
          </a:p>
        </p:txBody>
      </p:sp>
      <p:sp>
        <p:nvSpPr>
          <p:cNvPr id="99" name="Rounded Rectangle 9">
            <a:extLst>
              <a:ext uri="{FF2B5EF4-FFF2-40B4-BE49-F238E27FC236}">
                <a16:creationId xmlns:a16="http://schemas.microsoft.com/office/drawing/2014/main" id="{1FE25067-F2F7-4AA3-8DFF-5449DC7E7385}"/>
              </a:ext>
            </a:extLst>
          </p:cNvPr>
          <p:cNvSpPr/>
          <p:nvPr/>
        </p:nvSpPr>
        <p:spPr>
          <a:xfrm>
            <a:off x="10837697" y="2199949"/>
            <a:ext cx="646434" cy="35729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ounded Rectangle 9">
            <a:extLst>
              <a:ext uri="{FF2B5EF4-FFF2-40B4-BE49-F238E27FC236}">
                <a16:creationId xmlns:a16="http://schemas.microsoft.com/office/drawing/2014/main" id="{857F7467-47EC-4267-83AD-209EFC422222}"/>
              </a:ext>
            </a:extLst>
          </p:cNvPr>
          <p:cNvSpPr/>
          <p:nvPr/>
        </p:nvSpPr>
        <p:spPr>
          <a:xfrm>
            <a:off x="6477190" y="3113137"/>
            <a:ext cx="614348" cy="35729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90%</a:t>
            </a:r>
          </a:p>
        </p:txBody>
      </p:sp>
      <p:sp>
        <p:nvSpPr>
          <p:cNvPr id="111" name="Rounded Rectangle 9">
            <a:extLst>
              <a:ext uri="{FF2B5EF4-FFF2-40B4-BE49-F238E27FC236}">
                <a16:creationId xmlns:a16="http://schemas.microsoft.com/office/drawing/2014/main" id="{51B242F7-69CB-4BF5-A668-6F51348F6A68}"/>
              </a:ext>
            </a:extLst>
          </p:cNvPr>
          <p:cNvSpPr/>
          <p:nvPr/>
        </p:nvSpPr>
        <p:spPr>
          <a:xfrm>
            <a:off x="7142365" y="3120097"/>
            <a:ext cx="614348" cy="35729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97%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EEA0208-0050-48B3-BC85-ECE494869276}"/>
              </a:ext>
            </a:extLst>
          </p:cNvPr>
          <p:cNvSpPr txBox="1"/>
          <p:nvPr/>
        </p:nvSpPr>
        <p:spPr>
          <a:xfrm>
            <a:off x="4373050" y="3487368"/>
            <a:ext cx="41526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Peru    Jordan    Rwanda   Ethiopia  Madagascar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D73700-1C0B-4E4C-BE61-90F609ECD169}"/>
              </a:ext>
            </a:extLst>
          </p:cNvPr>
          <p:cNvSpPr txBox="1"/>
          <p:nvPr/>
        </p:nvSpPr>
        <p:spPr>
          <a:xfrm>
            <a:off x="774682" y="6397655"/>
            <a:ext cx="41526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Peru       Jordan    Rwanda   Ethiopia  Madagascar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148084-ED6B-48DD-AE1B-E77527844A86}"/>
              </a:ext>
            </a:extLst>
          </p:cNvPr>
          <p:cNvSpPr txBox="1"/>
          <p:nvPr/>
        </p:nvSpPr>
        <p:spPr>
          <a:xfrm>
            <a:off x="8007046" y="2554791"/>
            <a:ext cx="41526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Peru       Jordan    Rwanda   Ethiopia  Madagascar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4DA7DE8-9BC6-4AD6-9117-6D501E244A63}"/>
              </a:ext>
            </a:extLst>
          </p:cNvPr>
          <p:cNvSpPr txBox="1"/>
          <p:nvPr/>
        </p:nvSpPr>
        <p:spPr>
          <a:xfrm>
            <a:off x="808708" y="2540150"/>
            <a:ext cx="41526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Peru       Jordan    Rwanda   Ethiopia  Madagascar</a:t>
            </a:r>
          </a:p>
        </p:txBody>
      </p:sp>
    </p:spTree>
    <p:extLst>
      <p:ext uri="{BB962C8B-B14F-4D97-AF65-F5344CB8AC3E}">
        <p14:creationId xmlns:p14="http://schemas.microsoft.com/office/powerpoint/2010/main" val="1960019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A233-AA04-0846-BCBF-07C0A4AC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harter Roman"/>
              </a:rPr>
              <a:t>The GEPD in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uLnTx/>
                <a:uFillTx/>
                <a:latin typeface="Charter Roman"/>
                <a:ea typeface="+mn-ea"/>
                <a:cs typeface="Arial" panose="020B0604020202020204" pitchFamily="34" charset="0"/>
              </a:rPr>
              <a:t>[COUNTRY’S NAME]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harter Roman"/>
                <a:ea typeface="+mn-ea"/>
                <a:cs typeface="Arial" panose="020B0604020202020204" pitchFamily="34" charset="0"/>
              </a:rPr>
              <a:t> 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harter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DAD8A9-2BB7-43EE-89D7-E72BD93B04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6159236"/>
            <a:ext cx="12191999" cy="698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472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76E242-C464-428F-85B5-BDD7605CDF3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6159236"/>
            <a:ext cx="12191999" cy="69876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94326C-0976-4D0D-BB23-2246A6BD02DD}"/>
              </a:ext>
            </a:extLst>
          </p:cNvPr>
          <p:cNvSpPr txBox="1"/>
          <p:nvPr/>
        </p:nvSpPr>
        <p:spPr>
          <a:xfrm>
            <a:off x="1" y="107684"/>
            <a:ext cx="121919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30"/>
            <a:r>
              <a:rPr lang="en-US" sz="1867" b="1">
                <a:solidFill>
                  <a:prstClr val="black"/>
                </a:solidFill>
                <a:latin typeface="Charter Roman" charset="0"/>
                <a:ea typeface="Charter Roman" charset="0"/>
                <a:cs typeface="Charter Roman" charset="0"/>
              </a:rPr>
              <a:t>Learning disparities exacerbate schooling gaps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3CB0EB-D89D-4CD6-9FCE-0B88CADDC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917" y="952590"/>
            <a:ext cx="8140797" cy="51206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F301EB-057E-49E5-86FD-A2207063E793}"/>
              </a:ext>
            </a:extLst>
          </p:cNvPr>
          <p:cNvSpPr txBox="1"/>
          <p:nvPr/>
        </p:nvSpPr>
        <p:spPr>
          <a:xfrm>
            <a:off x="1" y="107685"/>
            <a:ext cx="12191999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30"/>
            <a:r>
              <a:rPr lang="en-US" sz="1867" b="1">
                <a:solidFill>
                  <a:prstClr val="black"/>
                </a:solidFill>
                <a:latin typeface="Charter Roman" charset="0"/>
                <a:ea typeface="Charter Roman" charset="0"/>
                <a:cs typeface="Charter Roman" charset="0"/>
              </a:rPr>
              <a:t>Learning disparities exacerbate schooling gaps</a:t>
            </a:r>
          </a:p>
          <a:p>
            <a:pPr algn="ctr" defTabSz="609630"/>
            <a:r>
              <a:rPr lang="en-US" sz="1867" b="1">
                <a:solidFill>
                  <a:srgbClr val="4F81BD">
                    <a:lumMod val="75000"/>
                  </a:srgbClr>
                </a:solidFill>
                <a:latin typeface="Charter Roman" charset="0"/>
                <a:ea typeface="Charter Roman" charset="0"/>
                <a:cs typeface="Charter Roman" charset="0"/>
              </a:rPr>
              <a:t>So what to do?</a:t>
            </a:r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EDDC207-5DDD-4E99-8AF5-05F61BB185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31" y="2740750"/>
            <a:ext cx="1568824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99FB20-9EF1-451D-97AB-51A993B72C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3229"/>
          <a:stretch/>
        </p:blipFill>
        <p:spPr>
          <a:xfrm>
            <a:off x="2004921" y="5153054"/>
            <a:ext cx="8182157" cy="85876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2A140D9-EBB3-47A8-9876-A18AAD36C812}"/>
              </a:ext>
            </a:extLst>
          </p:cNvPr>
          <p:cNvGrpSpPr/>
          <p:nvPr/>
        </p:nvGrpSpPr>
        <p:grpSpPr>
          <a:xfrm>
            <a:off x="6995503" y="3517392"/>
            <a:ext cx="1538897" cy="606921"/>
            <a:chOff x="12676095" y="5934635"/>
            <a:chExt cx="1559858" cy="59921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756C4BF-DD80-4B3C-979F-349F6F7A459B}"/>
                </a:ext>
              </a:extLst>
            </p:cNvPr>
            <p:cNvSpPr/>
            <p:nvPr/>
          </p:nvSpPr>
          <p:spPr>
            <a:xfrm>
              <a:off x="12676095" y="5934635"/>
              <a:ext cx="1559858" cy="59921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bg1"/>
                  </a:solidFill>
                </a:rPr>
                <a:t>Madagascar</a:t>
              </a:r>
              <a:endParaRPr lang="en-US" sz="800" b="1">
                <a:solidFill>
                  <a:schemeClr val="bg1"/>
                </a:solidFill>
              </a:endParaRPr>
            </a:p>
            <a:p>
              <a:pPr algn="ctr"/>
              <a:r>
                <a:rPr lang="en-US" sz="700">
                  <a:solidFill>
                    <a:schemeClr val="bg1"/>
                  </a:solidFill>
                  <a:highlight>
                    <a:srgbClr val="000000"/>
                  </a:highlight>
                </a:rPr>
                <a:t>Learning Adjusted Years of School:</a:t>
              </a:r>
            </a:p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0DE5A0F-A90F-47E9-BE8F-E86DCA0F1065}"/>
                </a:ext>
              </a:extLst>
            </p:cNvPr>
            <p:cNvSpPr/>
            <p:nvPr/>
          </p:nvSpPr>
          <p:spPr>
            <a:xfrm>
              <a:off x="13244119" y="6277223"/>
              <a:ext cx="423810" cy="180580"/>
            </a:xfrm>
            <a:prstGeom prst="roundRect">
              <a:avLst/>
            </a:prstGeom>
            <a:solidFill>
              <a:srgbClr val="F8CB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tx1"/>
                  </a:solidFill>
                </a:rPr>
                <a:t>4.7</a:t>
              </a:r>
              <a:endParaRPr lang="en-US" sz="2000" b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938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AF57DA8F-E720-4FE8-B10D-F8F4329BBA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6159236"/>
            <a:ext cx="12191999" cy="698765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21311A-D3FA-4561-BEBA-E174F603D9E2}"/>
              </a:ext>
            </a:extLst>
          </p:cNvPr>
          <p:cNvSpPr txBox="1"/>
          <p:nvPr/>
        </p:nvSpPr>
        <p:spPr>
          <a:xfrm>
            <a:off x="541867" y="1265077"/>
            <a:ext cx="11209612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81019" indent="-381019" defTabSz="609630">
              <a:buFont typeface="Arial" panose="020B0604020202020204" pitchFamily="34" charset="0"/>
              <a:buChar char="•"/>
            </a:pPr>
            <a:r>
              <a:rPr lang="en-US" sz="2400" b="1" spc="210" dirty="0">
                <a:solidFill>
                  <a:srgbClr val="122D7D"/>
                </a:solidFill>
                <a:latin typeface="Calibri"/>
                <a:cs typeface="Calibri"/>
              </a:rPr>
              <a:t>Funding – </a:t>
            </a:r>
            <a:r>
              <a:rPr lang="en-US" sz="2400" spc="210" dirty="0">
                <a:solidFill>
                  <a:srgbClr val="122D7D"/>
                </a:solidFill>
                <a:latin typeface="Calibri"/>
                <a:cs typeface="Calibri"/>
              </a:rPr>
              <a:t>As part of the Accelerator Program,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uLnTx/>
                <a:uFillTx/>
                <a:latin typeface="Charter Roman"/>
                <a:ea typeface="+mn-ea"/>
                <a:cs typeface="Arial" panose="020B0604020202020204" pitchFamily="34" charset="0"/>
              </a:rPr>
              <a:t>[COUNTRY’S NAME]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harter Roman"/>
                <a:ea typeface="+mn-ea"/>
                <a:cs typeface="Arial" panose="020B0604020202020204" pitchFamily="34" charset="0"/>
              </a:rPr>
              <a:t> </a:t>
            </a:r>
            <a:r>
              <a:rPr lang="en-US" sz="2400" spc="210" dirty="0">
                <a:solidFill>
                  <a:srgbClr val="122D7D"/>
                </a:solidFill>
                <a:latin typeface="Calibri"/>
                <a:cs typeface="Calibri"/>
              </a:rPr>
              <a:t>has access to funding for two rounds of GEPD data collection </a:t>
            </a:r>
          </a:p>
          <a:p>
            <a:pPr marL="381019" indent="-381019" defTabSz="609630">
              <a:buFont typeface="Arial" panose="020B0604020202020204" pitchFamily="34" charset="0"/>
              <a:buChar char="•"/>
            </a:pPr>
            <a:endParaRPr lang="en-US" sz="2400" b="1" spc="210" dirty="0">
              <a:solidFill>
                <a:srgbClr val="122D7D"/>
              </a:solidFill>
              <a:latin typeface="Calibri"/>
              <a:cs typeface="Calibri"/>
            </a:endParaRPr>
          </a:p>
          <a:p>
            <a:pPr marL="381019" indent="-381019" defTabSz="609630">
              <a:buFont typeface="Arial" panose="020B0604020202020204" pitchFamily="34" charset="0"/>
              <a:buChar char="•"/>
            </a:pPr>
            <a:r>
              <a:rPr lang="en-US" sz="2400" b="1" spc="210" dirty="0">
                <a:solidFill>
                  <a:srgbClr val="122D7D"/>
                </a:solidFill>
                <a:latin typeface="Calibri"/>
                <a:cs typeface="Calibri"/>
              </a:rPr>
              <a:t>Data Collection - </a:t>
            </a:r>
            <a:r>
              <a:rPr lang="en-US" sz="2400" spc="210" dirty="0">
                <a:solidFill>
                  <a:srgbClr val="122D7D"/>
                </a:solidFill>
                <a:latin typeface="Calibri"/>
                <a:cs typeface="Calibri"/>
              </a:rPr>
              <a:t>Gather data from 200 schools and 200 public officials</a:t>
            </a:r>
          </a:p>
          <a:p>
            <a:pPr marL="381019" indent="-381019" defTabSz="609630">
              <a:buFont typeface="Arial" panose="020B0604020202020204" pitchFamily="34" charset="0"/>
              <a:buChar char="•"/>
            </a:pPr>
            <a:endParaRPr lang="en-US" sz="2400" b="1" spc="210" dirty="0">
              <a:solidFill>
                <a:srgbClr val="122D7D"/>
              </a:solidFill>
              <a:latin typeface="Calibri"/>
              <a:cs typeface="Calibri"/>
            </a:endParaRPr>
          </a:p>
          <a:p>
            <a:pPr marL="381019" indent="-381019" defTabSz="609630">
              <a:buFont typeface="Arial" panose="020B0604020202020204" pitchFamily="34" charset="0"/>
              <a:buChar char="•"/>
            </a:pPr>
            <a:r>
              <a:rPr lang="en-US" sz="2400" b="1" spc="210" dirty="0">
                <a:solidFill>
                  <a:srgbClr val="122D7D"/>
                </a:solidFill>
                <a:latin typeface="Calibri"/>
                <a:cs typeface="Calibri"/>
              </a:rPr>
              <a:t>Stakeholder Validation – </a:t>
            </a:r>
            <a:r>
              <a:rPr lang="en-US" sz="2400" spc="210" dirty="0">
                <a:solidFill>
                  <a:srgbClr val="122D7D"/>
                </a:solidFill>
                <a:latin typeface="Calibri"/>
                <a:cs typeface="Calibri"/>
              </a:rPr>
              <a:t>Once data is processed, validate findings with government</a:t>
            </a:r>
          </a:p>
          <a:p>
            <a:pPr marL="381019" indent="-381019" defTabSz="609630">
              <a:buFont typeface="Arial" panose="020B0604020202020204" pitchFamily="34" charset="0"/>
              <a:buChar char="•"/>
            </a:pPr>
            <a:endParaRPr lang="en-US" sz="2400" b="1" spc="210" dirty="0">
              <a:solidFill>
                <a:srgbClr val="122D7D"/>
              </a:solidFill>
              <a:latin typeface="Calibri"/>
              <a:cs typeface="Calibri"/>
            </a:endParaRPr>
          </a:p>
          <a:p>
            <a:pPr marL="381019" indent="-381019" defTabSz="609630">
              <a:buFont typeface="Arial" panose="020B0604020202020204" pitchFamily="34" charset="0"/>
              <a:buChar char="•"/>
            </a:pPr>
            <a:r>
              <a:rPr lang="en-US" sz="2400" b="1" spc="210" dirty="0">
                <a:solidFill>
                  <a:srgbClr val="122D7D"/>
                </a:solidFill>
                <a:latin typeface="Calibri"/>
                <a:cs typeface="Calibri"/>
              </a:rPr>
              <a:t>Data Publishing – </a:t>
            </a:r>
            <a:r>
              <a:rPr lang="en-US" sz="2400" spc="210" dirty="0">
                <a:solidFill>
                  <a:srgbClr val="122D7D"/>
                </a:solidFill>
                <a:latin typeface="Calibri"/>
                <a:cs typeface="Calibri"/>
              </a:rPr>
              <a:t>Make data available through government platforms and through GEPD website (</a:t>
            </a:r>
            <a:r>
              <a:rPr lang="en-US" sz="2400" spc="210" dirty="0">
                <a:solidFill>
                  <a:srgbClr val="122D7D"/>
                </a:solidFill>
                <a:latin typeface="Calibri"/>
                <a:cs typeface="Calibri"/>
                <a:hlinkClick r:id="rId4"/>
              </a:rPr>
              <a:t>www.EducationPolicyDashboard.org</a:t>
            </a:r>
            <a:r>
              <a:rPr lang="en-US" sz="2400" spc="210" dirty="0">
                <a:solidFill>
                  <a:srgbClr val="122D7D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0041579D-3B22-4D1D-BCC9-D16CB8607F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190" y="482600"/>
            <a:ext cx="11292289" cy="443284"/>
          </a:xfrm>
          <a:prstGeom prst="rect">
            <a:avLst/>
          </a:prstGeom>
        </p:spPr>
        <p:txBody>
          <a:bodyPr vert="horz" wrap="square" lIns="0" tIns="2117" rIns="0" bIns="0" rtlCol="0">
            <a:spAutoFit/>
          </a:bodyPr>
          <a:lstStyle/>
          <a:p>
            <a:pPr marL="8467" marR="3387" algn="ctr">
              <a:lnSpc>
                <a:spcPct val="101200"/>
              </a:lnSpc>
              <a:spcBef>
                <a:spcPts val="17"/>
              </a:spcBef>
            </a:pPr>
            <a:r>
              <a:rPr lang="en-US" sz="2933" b="1" kern="1200">
                <a:solidFill>
                  <a:srgbClr val="002060"/>
                </a:solidFill>
                <a:latin typeface="Charter Roman"/>
                <a:cs typeface="Calibri Light" panose="020F0302020204030204" pitchFamily="34" charset="0"/>
              </a:rPr>
              <a:t>Proposed Work </a:t>
            </a:r>
          </a:p>
        </p:txBody>
      </p:sp>
    </p:spTree>
    <p:extLst>
      <p:ext uri="{BB962C8B-B14F-4D97-AF65-F5344CB8AC3E}">
        <p14:creationId xmlns:p14="http://schemas.microsoft.com/office/powerpoint/2010/main" val="2104513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AF57DA8F-E720-4FE8-B10D-F8F4329BBA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6159236"/>
            <a:ext cx="12191999" cy="698765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21311A-D3FA-4561-BEBA-E174F603D9E2}"/>
              </a:ext>
            </a:extLst>
          </p:cNvPr>
          <p:cNvSpPr txBox="1"/>
          <p:nvPr/>
        </p:nvSpPr>
        <p:spPr>
          <a:xfrm>
            <a:off x="541867" y="1265077"/>
            <a:ext cx="11209612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04815" indent="-304815" defTabSz="609630">
              <a:buFont typeface="Arial" panose="020B0604020202020204" pitchFamily="34" charset="0"/>
              <a:buChar char="•"/>
            </a:pPr>
            <a:r>
              <a:rPr lang="en-US" sz="2400" b="1" spc="210" dirty="0">
                <a:solidFill>
                  <a:srgbClr val="122D7D"/>
                </a:solidFill>
                <a:latin typeface="Calibri"/>
                <a:cs typeface="Calibri"/>
              </a:rPr>
              <a:t>Identify focal point for this engagement</a:t>
            </a:r>
            <a:endParaRPr lang="en-US" sz="2400" spc="210" dirty="0">
              <a:solidFill>
                <a:srgbClr val="122D7D"/>
              </a:solidFill>
              <a:latin typeface="Calibri"/>
              <a:cs typeface="Calibri"/>
            </a:endParaRPr>
          </a:p>
          <a:p>
            <a:pPr marL="304815" indent="-304815" defTabSz="609630">
              <a:buFont typeface="Arial" panose="020B0604020202020204" pitchFamily="34" charset="0"/>
              <a:buChar char="•"/>
            </a:pPr>
            <a:endParaRPr lang="en-US" sz="2400" b="1" spc="210" dirty="0">
              <a:solidFill>
                <a:srgbClr val="122D7D"/>
              </a:solidFill>
              <a:latin typeface="Calibri"/>
              <a:cs typeface="Calibri"/>
            </a:endParaRPr>
          </a:p>
          <a:p>
            <a:pPr marL="304815" indent="-304815" defTabSz="609630">
              <a:buFont typeface="Arial" panose="020B0604020202020204" pitchFamily="34" charset="0"/>
              <a:buChar char="•"/>
            </a:pPr>
            <a:r>
              <a:rPr lang="en-US" sz="2400" b="1" spc="210" dirty="0">
                <a:solidFill>
                  <a:srgbClr val="122D7D"/>
                </a:solidFill>
                <a:latin typeface="Calibri"/>
                <a:cs typeface="Calibri"/>
              </a:rPr>
              <a:t>Focal point to provide sampling frame for school and public official surveys</a:t>
            </a:r>
          </a:p>
          <a:p>
            <a:pPr marL="304815" indent="-304815" defTabSz="609630">
              <a:buFont typeface="Arial" panose="020B0604020202020204" pitchFamily="34" charset="0"/>
              <a:buChar char="•"/>
            </a:pPr>
            <a:endParaRPr lang="en-US" sz="2400" b="1" spc="210" dirty="0">
              <a:solidFill>
                <a:srgbClr val="122D7D"/>
              </a:solidFill>
              <a:latin typeface="Calibri"/>
              <a:cs typeface="Calibri"/>
            </a:endParaRPr>
          </a:p>
          <a:p>
            <a:pPr marL="304815" indent="-304815" defTabSz="609630">
              <a:buFont typeface="Arial" panose="020B0604020202020204" pitchFamily="34" charset="0"/>
              <a:buChar char="•"/>
            </a:pPr>
            <a:r>
              <a:rPr lang="en-US" sz="2400" b="1" spc="210" dirty="0">
                <a:solidFill>
                  <a:srgbClr val="122D7D"/>
                </a:solidFill>
                <a:latin typeface="Calibri"/>
                <a:cs typeface="Calibri"/>
              </a:rPr>
              <a:t>Clarify timeline, so WB can launch procurement of local survey firm</a:t>
            </a:r>
            <a:endParaRPr lang="en-US" sz="2400" spc="210" dirty="0">
              <a:solidFill>
                <a:srgbClr val="122D7D"/>
              </a:solidFill>
              <a:latin typeface="Calibri"/>
              <a:cs typeface="Calibri"/>
            </a:endParaRPr>
          </a:p>
          <a:p>
            <a:pPr marL="304815" indent="-304815" defTabSz="609630">
              <a:buFont typeface="Arial" panose="020B0604020202020204" pitchFamily="34" charset="0"/>
              <a:buChar char="•"/>
            </a:pPr>
            <a:endParaRPr lang="en-US" sz="2400" b="1" spc="210" dirty="0">
              <a:solidFill>
                <a:srgbClr val="122D7D"/>
              </a:solidFill>
              <a:latin typeface="Calibri"/>
              <a:cs typeface="Calibri"/>
            </a:endParaRPr>
          </a:p>
          <a:p>
            <a:pPr marL="304815" indent="-304815" defTabSz="609630">
              <a:buFont typeface="Arial" panose="020B0604020202020204" pitchFamily="34" charset="0"/>
              <a:buChar char="•"/>
            </a:pPr>
            <a:r>
              <a:rPr lang="en-US" sz="2400" b="1" spc="210" dirty="0">
                <a:solidFill>
                  <a:srgbClr val="122D7D"/>
                </a:solidFill>
                <a:latin typeface="Calibri"/>
                <a:cs typeface="Calibri"/>
              </a:rPr>
              <a:t>WB and focal point to work together on gathering necessary approvals (if any) </a:t>
            </a:r>
            <a:endParaRPr lang="en-US" sz="2400" spc="210" dirty="0">
              <a:solidFill>
                <a:srgbClr val="122D7D"/>
              </a:solidFill>
              <a:latin typeface="Calibri"/>
              <a:cs typeface="Calibri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0041579D-3B22-4D1D-BCC9-D16CB8607F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190" y="482600"/>
            <a:ext cx="11292289" cy="443284"/>
          </a:xfrm>
          <a:prstGeom prst="rect">
            <a:avLst/>
          </a:prstGeom>
        </p:spPr>
        <p:txBody>
          <a:bodyPr vert="horz" wrap="square" lIns="0" tIns="2117" rIns="0" bIns="0" rtlCol="0">
            <a:spAutoFit/>
          </a:bodyPr>
          <a:lstStyle/>
          <a:p>
            <a:pPr marL="8467" marR="3387" algn="ctr">
              <a:lnSpc>
                <a:spcPct val="101200"/>
              </a:lnSpc>
              <a:spcBef>
                <a:spcPts val="17"/>
              </a:spcBef>
            </a:pPr>
            <a:r>
              <a:rPr lang="en-US" sz="2933" b="1" kern="1200">
                <a:solidFill>
                  <a:srgbClr val="002060"/>
                </a:solidFill>
                <a:latin typeface="Charter Roman"/>
                <a:cs typeface="Calibri Light" panose="020F0302020204030204" pitchFamily="34" charset="0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715460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7BAEA1-F8DF-4706-AC55-F55979BF8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864" y="4845603"/>
            <a:ext cx="1864902" cy="763505"/>
          </a:xfrm>
          <a:prstGeom prst="rect">
            <a:avLst/>
          </a:prstGeom>
        </p:spPr>
      </p:pic>
      <p:pic>
        <p:nvPicPr>
          <p:cNvPr id="4" name="Picture 3" descr="A picture containing toy, person, table, skiing&#10;&#10;Description automatically generated">
            <a:extLst>
              <a:ext uri="{FF2B5EF4-FFF2-40B4-BE49-F238E27FC236}">
                <a16:creationId xmlns:a16="http://schemas.microsoft.com/office/drawing/2014/main" id="{DC50EE6D-E98F-4941-B334-33E623A93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" y="22356"/>
            <a:ext cx="5209291" cy="6835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5943C5-4F00-4B67-9A5F-EA7DEABFF82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6159237"/>
            <a:ext cx="12191999" cy="698765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30092A-3797-4868-8ACA-645057D0E582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684" y="5007106"/>
            <a:ext cx="2474800" cy="44324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A55FBDDD-4382-45FA-A24A-9F2A0E769A43}"/>
              </a:ext>
            </a:extLst>
          </p:cNvPr>
          <p:cNvSpPr txBox="1">
            <a:spLocks/>
          </p:cNvSpPr>
          <p:nvPr/>
        </p:nvSpPr>
        <p:spPr>
          <a:xfrm>
            <a:off x="3891268" y="1446331"/>
            <a:ext cx="7804977" cy="20828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4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4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4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Thank you!</a:t>
            </a:r>
          </a:p>
          <a:p>
            <a:pPr marL="0" marR="0" lvl="0" indent="0" algn="ctr" defTabSz="91444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0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B5830BC-BE50-4CD8-8F5A-373E296D3F9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6159235"/>
            <a:ext cx="12191999" cy="698765"/>
          </a:xfrm>
          <a:prstGeom prst="rect">
            <a:avLst/>
          </a:prstGeom>
          <a:noFill/>
        </p:spPr>
      </p:pic>
      <p:pic>
        <p:nvPicPr>
          <p:cNvPr id="7" name="Graphic 6" descr="School boy">
            <a:extLst>
              <a:ext uri="{FF2B5EF4-FFF2-40B4-BE49-F238E27FC236}">
                <a16:creationId xmlns:a16="http://schemas.microsoft.com/office/drawing/2014/main" id="{B1C3064C-B10F-4606-9C34-8A0085C06C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7824" y="1865774"/>
            <a:ext cx="797897" cy="797897"/>
          </a:xfrm>
          <a:prstGeom prst="rect">
            <a:avLst/>
          </a:prstGeom>
        </p:spPr>
      </p:pic>
      <p:pic>
        <p:nvPicPr>
          <p:cNvPr id="9" name="Graphic 8" descr="School girl">
            <a:extLst>
              <a:ext uri="{FF2B5EF4-FFF2-40B4-BE49-F238E27FC236}">
                <a16:creationId xmlns:a16="http://schemas.microsoft.com/office/drawing/2014/main" id="{A60CCD23-3F83-4197-8B7B-8749B1D782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66082" y="1868276"/>
            <a:ext cx="797897" cy="797897"/>
          </a:xfrm>
          <a:prstGeom prst="rect">
            <a:avLst/>
          </a:prstGeom>
        </p:spPr>
      </p:pic>
      <p:pic>
        <p:nvPicPr>
          <p:cNvPr id="11" name="Graphic 10" descr="Coins">
            <a:extLst>
              <a:ext uri="{FF2B5EF4-FFF2-40B4-BE49-F238E27FC236}">
                <a16:creationId xmlns:a16="http://schemas.microsoft.com/office/drawing/2014/main" id="{E09D6C84-0A7B-48B2-960B-0E309AF4CC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97051" y="1858633"/>
            <a:ext cx="797896" cy="797896"/>
          </a:xfrm>
          <a:prstGeom prst="rect">
            <a:avLst/>
          </a:prstGeom>
        </p:spPr>
      </p:pic>
      <p:pic>
        <p:nvPicPr>
          <p:cNvPr id="12" name="Graphic 11" descr="Magnifying glass">
            <a:extLst>
              <a:ext uri="{FF2B5EF4-FFF2-40B4-BE49-F238E27FC236}">
                <a16:creationId xmlns:a16="http://schemas.microsoft.com/office/drawing/2014/main" id="{11D6D70F-BC96-464B-800F-092593553E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16279" y="1865774"/>
            <a:ext cx="800218" cy="800218"/>
          </a:xfrm>
          <a:prstGeom prst="rect">
            <a:avLst/>
          </a:prstGeom>
        </p:spPr>
      </p:pic>
      <p:pic>
        <p:nvPicPr>
          <p:cNvPr id="13" name="Graphic 12" descr="Lightbulb and gear">
            <a:extLst>
              <a:ext uri="{FF2B5EF4-FFF2-40B4-BE49-F238E27FC236}">
                <a16:creationId xmlns:a16="http://schemas.microsoft.com/office/drawing/2014/main" id="{F6DE3DCE-DE2B-42CE-89B0-26B759931B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41583" y="4484121"/>
            <a:ext cx="708833" cy="7088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2748F8-813E-4063-BEDF-07A042138581}"/>
              </a:ext>
            </a:extLst>
          </p:cNvPr>
          <p:cNvSpPr txBox="1"/>
          <p:nvPr/>
        </p:nvSpPr>
        <p:spPr>
          <a:xfrm>
            <a:off x="2824976" y="5381236"/>
            <a:ext cx="6591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30"/>
            <a:r>
              <a:rPr lang="en-US" sz="1600">
                <a:solidFill>
                  <a:srgbClr val="4F81BD"/>
                </a:solidFill>
                <a:latin typeface="Calibri"/>
              </a:rPr>
              <a:t>Here is where the Global Education Policy Dashboard can help.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B46733-D793-4B60-ABE1-88357B2AD3BE}"/>
              </a:ext>
            </a:extLst>
          </p:cNvPr>
          <p:cNvSpPr txBox="1"/>
          <p:nvPr/>
        </p:nvSpPr>
        <p:spPr>
          <a:xfrm>
            <a:off x="2100361" y="2820735"/>
            <a:ext cx="195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30"/>
            <a:r>
              <a:rPr lang="en-US" sz="1600">
                <a:solidFill>
                  <a:prstClr val="black"/>
                </a:solidFill>
                <a:latin typeface="Calibri"/>
              </a:rPr>
              <a:t>Extended school closures deepen the learning crisis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D1ADA7-219C-4EE6-8AA5-49DE22C8D3CC}"/>
              </a:ext>
            </a:extLst>
          </p:cNvPr>
          <p:cNvSpPr txBox="1"/>
          <p:nvPr/>
        </p:nvSpPr>
        <p:spPr>
          <a:xfrm>
            <a:off x="5145404" y="2821156"/>
            <a:ext cx="1950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30"/>
            <a:r>
              <a:rPr lang="en-US" sz="1600">
                <a:solidFill>
                  <a:prstClr val="black"/>
                </a:solidFill>
                <a:latin typeface="Calibri"/>
              </a:rPr>
              <a:t>Economic shocks precipitate budgetary constraints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470734-3705-49F1-ABD2-8DE3E076F2A4}"/>
              </a:ext>
            </a:extLst>
          </p:cNvPr>
          <p:cNvSpPr txBox="1"/>
          <p:nvPr/>
        </p:nvSpPr>
        <p:spPr>
          <a:xfrm>
            <a:off x="8620158" y="2775630"/>
            <a:ext cx="1950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30"/>
            <a:r>
              <a:rPr lang="en-US" sz="1600">
                <a:solidFill>
                  <a:prstClr val="black"/>
                </a:solidFill>
                <a:latin typeface="Calibri"/>
              </a:rPr>
              <a:t>Countries will need to spend smarter to build back better education systems  and accelerate learning for all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58C776-AB9E-4117-9AAA-CAB29F32B21D}"/>
              </a:ext>
            </a:extLst>
          </p:cNvPr>
          <p:cNvSpPr txBox="1"/>
          <p:nvPr/>
        </p:nvSpPr>
        <p:spPr>
          <a:xfrm>
            <a:off x="1" y="107684"/>
            <a:ext cx="12191999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30"/>
            <a:r>
              <a:rPr lang="en-US" sz="1867" b="1">
                <a:solidFill>
                  <a:prstClr val="black"/>
                </a:solidFill>
                <a:latin typeface="Charter Roman" charset="0"/>
                <a:ea typeface="Charter Roman" charset="0"/>
                <a:cs typeface="Charter Roman" charset="0"/>
              </a:rPr>
              <a:t>Learning disparities exacerbate schooling gaps</a:t>
            </a:r>
          </a:p>
          <a:p>
            <a:pPr algn="ctr" defTabSz="609630"/>
            <a:r>
              <a:rPr lang="en-US" sz="1867" b="1">
                <a:solidFill>
                  <a:srgbClr val="4F81BD">
                    <a:lumMod val="75000"/>
                  </a:srgbClr>
                </a:solidFill>
                <a:latin typeface="Charter Roman" charset="0"/>
                <a:ea typeface="Charter Roman" charset="0"/>
                <a:cs typeface="Charter Roman" charset="0"/>
              </a:rPr>
              <a:t>So what to do? </a:t>
            </a:r>
          </a:p>
          <a:p>
            <a:pPr algn="ctr" defTabSz="609630"/>
            <a:r>
              <a:rPr lang="en-US" sz="1867" b="1">
                <a:solidFill>
                  <a:srgbClr val="1F497D">
                    <a:lumMod val="60000"/>
                    <a:lumOff val="40000"/>
                  </a:srgbClr>
                </a:solidFill>
                <a:latin typeface="Charter Roman" charset="0"/>
                <a:ea typeface="Charter Roman" charset="0"/>
                <a:cs typeface="Charter Roman" charset="0"/>
              </a:rPr>
              <a:t>Especially in the context of COVID-19, in which…</a:t>
            </a:r>
          </a:p>
        </p:txBody>
      </p:sp>
    </p:spTree>
    <p:extLst>
      <p:ext uri="{BB962C8B-B14F-4D97-AF65-F5344CB8AC3E}">
        <p14:creationId xmlns:p14="http://schemas.microsoft.com/office/powerpoint/2010/main" val="45600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937A51-8FA5-45B7-AEDC-6CD92455B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2620505"/>
            <a:ext cx="10916093" cy="2215991"/>
          </a:xfrm>
        </p:spPr>
        <p:txBody>
          <a:bodyPr/>
          <a:lstStyle/>
          <a:p>
            <a:pPr algn="ctr"/>
            <a:r>
              <a:rPr lang="en-US" sz="4800" b="1" kern="1200">
                <a:solidFill>
                  <a:srgbClr val="3693D5"/>
                </a:solidFill>
                <a:latin typeface="Charter Roman" charset="0"/>
              </a:rPr>
              <a:t>Goal:  Measure and highlight the key drivers of learning outcomes</a:t>
            </a:r>
            <a:br>
              <a:rPr lang="en-US" sz="4800" b="1" kern="1200">
                <a:solidFill>
                  <a:srgbClr val="3693D5"/>
                </a:solidFill>
                <a:latin typeface="Charter Roman" charset="0"/>
              </a:rPr>
            </a:br>
            <a:endParaRPr lang="en-US" sz="4800" b="1" kern="1200">
              <a:solidFill>
                <a:srgbClr val="3693D5"/>
              </a:solidFill>
              <a:latin typeface="Charter Roman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8A577E-55DC-4579-96B9-9B22387B71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6159236"/>
            <a:ext cx="12191999" cy="698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15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A233-AA04-0846-BCBF-07C0A4AC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chemeClr val="accent1">
                    <a:lumMod val="50000"/>
                  </a:schemeClr>
                </a:solidFill>
                <a:latin typeface="Charter Roman"/>
              </a:rPr>
              <a:t>Our Framework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DAD8A9-2BB7-43EE-89D7-E72BD93B04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6159236"/>
            <a:ext cx="12191999" cy="698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174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4D642E-71AE-482D-A81B-85CAAAB3CBD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6159236"/>
            <a:ext cx="12191999" cy="698765"/>
          </a:xfrm>
          <a:prstGeom prst="rect">
            <a:avLst/>
          </a:prstGeom>
          <a:noFill/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8A85C38-3E79-47FD-98F4-C349C5A9C3DF}"/>
              </a:ext>
            </a:extLst>
          </p:cNvPr>
          <p:cNvSpPr txBox="1"/>
          <p:nvPr/>
        </p:nvSpPr>
        <p:spPr>
          <a:xfrm>
            <a:off x="1887471" y="2733975"/>
            <a:ext cx="2157211" cy="1405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30"/>
            <a:r>
              <a:rPr lang="en-US" sz="2133" b="1">
                <a:solidFill>
                  <a:srgbClr val="3693D5"/>
                </a:solidFill>
                <a:latin typeface="Charter Roman" charset="0"/>
                <a:ea typeface="Charter Roman" charset="0"/>
                <a:cs typeface="Charter Roman" charset="0"/>
              </a:rPr>
              <a:t>World Development Report 2018 (WDR)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5EA883-A887-45A5-8FAD-6D63ABE79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861" y="969450"/>
            <a:ext cx="3958108" cy="5189785"/>
          </a:xfrm>
          <a:prstGeom prst="rect">
            <a:avLst/>
          </a:prstGeom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180D6F97-1F66-4B65-A35E-286C56FDB9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55" y="270686"/>
            <a:ext cx="11292289" cy="443284"/>
          </a:xfrm>
          <a:prstGeom prst="rect">
            <a:avLst/>
          </a:prstGeom>
        </p:spPr>
        <p:txBody>
          <a:bodyPr vert="horz" wrap="square" lIns="0" tIns="2117" rIns="0" bIns="0" rtlCol="0">
            <a:spAutoFit/>
          </a:bodyPr>
          <a:lstStyle/>
          <a:p>
            <a:pPr marL="8467" marR="3387" algn="ctr">
              <a:lnSpc>
                <a:spcPct val="101200"/>
              </a:lnSpc>
              <a:spcBef>
                <a:spcPts val="17"/>
              </a:spcBef>
            </a:pPr>
            <a:r>
              <a:rPr lang="en-US" sz="2933" b="1" spc="123">
                <a:solidFill>
                  <a:srgbClr val="122D7D"/>
                </a:solidFill>
                <a:latin typeface="Charter Roman"/>
                <a:cs typeface="Tahoma"/>
              </a:rPr>
              <a:t>Our Framework</a:t>
            </a:r>
            <a:endParaRPr lang="en-US" sz="2133" b="1">
              <a:latin typeface="Charter Roman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4507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020" y="1149020"/>
            <a:ext cx="4800600" cy="4800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5311DA-3027-43BA-A877-A8D69798EB4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6159236"/>
            <a:ext cx="12191999" cy="698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816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020" y="1149020"/>
            <a:ext cx="4800600" cy="4800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1CC530-3A4A-4710-8489-2639CCE671C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6159236"/>
            <a:ext cx="12191999" cy="698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18772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22D7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1324</Words>
  <Application>Microsoft Macintosh PowerPoint</Application>
  <PresentationFormat>Widescreen</PresentationFormat>
  <Paragraphs>599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Arial Black</vt:lpstr>
      <vt:lpstr>Calibri</vt:lpstr>
      <vt:lpstr>Calibri Light</vt:lpstr>
      <vt:lpstr>Charter Roman</vt:lpstr>
      <vt:lpstr>1_Office Theme</vt:lpstr>
      <vt:lpstr>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Goal:  Measure and highlight the key drivers of learning outcomes </vt:lpstr>
      <vt:lpstr>Our Framework</vt:lpstr>
      <vt:lpstr>Our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Methodology </vt:lpstr>
      <vt:lpstr>Filling in the Global Education Policy Dashboard by</vt:lpstr>
      <vt:lpstr>PowerPoint Presentation</vt:lpstr>
      <vt:lpstr>PowerPoint Presentation</vt:lpstr>
      <vt:lpstr>PowerPoint Presentation</vt:lpstr>
      <vt:lpstr>The value proposition of the GEPD</vt:lpstr>
      <vt:lpstr>Some Highlights from Data Collected</vt:lpstr>
      <vt:lpstr>PowerPoint Presentation</vt:lpstr>
      <vt:lpstr>Peru case - Shining light on learning and its drivers</vt:lpstr>
      <vt:lpstr>PowerPoint Presentation</vt:lpstr>
      <vt:lpstr>Understanding the Political and Bureaucratic Capacity of the system</vt:lpstr>
      <vt:lpstr>PowerPoint Presentation</vt:lpstr>
      <vt:lpstr>Practice Indicators: Peru, Jordan, Rwanda, Ethiopia, and Madagascar</vt:lpstr>
      <vt:lpstr>The GEPD in [COUNTRY’S NAME] </vt:lpstr>
      <vt:lpstr>Proposed Work </vt:lpstr>
      <vt:lpstr>Next Steps</vt:lpstr>
      <vt:lpstr>PowerPoint Presentation</vt:lpstr>
    </vt:vector>
  </TitlesOfParts>
  <Company>WBG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Venegas Marin</dc:creator>
  <cp:lastModifiedBy>Arthur Silva Cheib</cp:lastModifiedBy>
  <cp:revision>3</cp:revision>
  <dcterms:created xsi:type="dcterms:W3CDTF">2022-11-17T12:48:14Z</dcterms:created>
  <dcterms:modified xsi:type="dcterms:W3CDTF">2023-11-20T16:08:17Z</dcterms:modified>
</cp:coreProperties>
</file>