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CB2"/>
    <a:srgbClr val="4B569E"/>
    <a:srgbClr val="1530B4"/>
    <a:srgbClr val="1B8CB2"/>
    <a:srgbClr val="147FAE"/>
    <a:srgbClr val="269FB8"/>
    <a:srgbClr val="2899B6"/>
    <a:srgbClr val="188CB3"/>
    <a:srgbClr val="00C3A5"/>
    <a:srgbClr val="006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3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B6674-EB27-994C-A905-1D122DBD1C2E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8733B-3D0B-6E4E-AE60-031C1700E8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8733B-3D0B-6E4E-AE60-031C1700E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1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6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8EF0B-12BF-FB45-8F30-C3AAC4427A0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A3F9-C1D3-3242-B774-EB284E9E81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4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jfi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5088" y="929641"/>
            <a:ext cx="2355709" cy="592835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2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1382" y="4202539"/>
            <a:ext cx="2334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Amina Mohammed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716" y="4550838"/>
            <a:ext cx="1538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17, Roeselare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7716" y="4875133"/>
            <a:ext cx="1538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FFFFFF"/>
                </a:solidFill>
              </a:rPr>
              <a:t>Leerling</a:t>
            </a:r>
            <a:r>
              <a:rPr lang="en-US" sz="1000" dirty="0">
                <a:solidFill>
                  <a:srgbClr val="FFFFFF"/>
                </a:solidFill>
              </a:rPr>
              <a:t> 5e </a:t>
            </a:r>
            <a:r>
              <a:rPr lang="en-US" sz="1000" dirty="0" err="1">
                <a:solidFill>
                  <a:srgbClr val="FFFFFF"/>
                </a:solidFill>
              </a:rPr>
              <a:t>middelbaar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77551" y="4816317"/>
            <a:ext cx="74512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121" y="5355007"/>
            <a:ext cx="92011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· </a:t>
            </a:r>
            <a:r>
              <a:rPr lang="en-US" sz="1200" b="1" baseline="30000" dirty="0" err="1">
                <a:solidFill>
                  <a:schemeClr val="bg1"/>
                </a:solidFill>
              </a:rPr>
              <a:t>Heeft</a:t>
            </a:r>
            <a:r>
              <a:rPr lang="en-US" sz="1200" b="1" baseline="30000" dirty="0">
                <a:solidFill>
                  <a:schemeClr val="bg1"/>
                </a:solidFill>
              </a:rPr>
              <a:t> 3 </a:t>
            </a:r>
            <a:r>
              <a:rPr lang="en-US" sz="1200" b="1" baseline="30000" dirty="0" err="1">
                <a:solidFill>
                  <a:schemeClr val="bg1"/>
                </a:solidFill>
              </a:rPr>
              <a:t>broers</a:t>
            </a:r>
            <a:endParaRPr lang="en-US" sz="1200" baseline="300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1200" b="1" baseline="30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· </a:t>
            </a:r>
            <a:r>
              <a:rPr lang="nl-BE" sz="1200" b="1" baseline="30000" dirty="0">
                <a:solidFill>
                  <a:schemeClr val="bg1"/>
                </a:solidFill>
              </a:rPr>
              <a:t>Vader is barbier, moeder is huisvrouw</a:t>
            </a:r>
            <a:endParaRPr lang="mr-IN" sz="1000" baseline="30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9351" y="5342217"/>
            <a:ext cx="1010150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· Kan </a:t>
            </a:r>
            <a:r>
              <a:rPr lang="en-US" sz="1200" b="1" baseline="30000" dirty="0" err="1">
                <a:solidFill>
                  <a:schemeClr val="bg1"/>
                </a:solidFill>
              </a:rPr>
              <a:t>zeker</a:t>
            </a:r>
            <a:r>
              <a:rPr lang="en-US" sz="1200" b="1" baseline="30000" dirty="0">
                <a:solidFill>
                  <a:schemeClr val="bg1"/>
                </a:solidFill>
              </a:rPr>
              <a:t> met </a:t>
            </a:r>
            <a:r>
              <a:rPr lang="en-US" sz="1200" b="1" baseline="30000" dirty="0" err="1">
                <a:solidFill>
                  <a:schemeClr val="bg1"/>
                </a:solidFill>
              </a:rPr>
              <a:t>een</a:t>
            </a:r>
            <a:r>
              <a:rPr lang="en-US" sz="1200" b="1" baseline="30000" dirty="0">
                <a:solidFill>
                  <a:schemeClr val="bg1"/>
                </a:solidFill>
              </a:rPr>
              <a:t> computer </a:t>
            </a:r>
            <a:r>
              <a:rPr lang="en-US" sz="1200" b="1" baseline="30000" dirty="0" err="1">
                <a:solidFill>
                  <a:schemeClr val="bg1"/>
                </a:solidFill>
              </a:rPr>
              <a:t>overweg</a:t>
            </a:r>
            <a:endParaRPr lang="en-US" sz="1200" baseline="30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sz="1200" b="1" baseline="30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· Wil </a:t>
            </a:r>
            <a:r>
              <a:rPr lang="en-US" sz="1200" b="1" baseline="30000" dirty="0" err="1">
                <a:solidFill>
                  <a:schemeClr val="bg1"/>
                </a:solidFill>
              </a:rPr>
              <a:t>voor</a:t>
            </a:r>
            <a:r>
              <a:rPr lang="en-US" sz="1200" b="1" baseline="30000" dirty="0">
                <a:solidFill>
                  <a:schemeClr val="bg1"/>
                </a:solidFill>
              </a:rPr>
              <a:t> </a:t>
            </a:r>
            <a:r>
              <a:rPr lang="en-US" sz="1200" b="1" baseline="30000" dirty="0" err="1">
                <a:solidFill>
                  <a:schemeClr val="bg1"/>
                </a:solidFill>
              </a:rPr>
              <a:t>iedereen</a:t>
            </a:r>
            <a:r>
              <a:rPr lang="en-US" sz="1200" b="1" baseline="30000" dirty="0">
                <a:solidFill>
                  <a:schemeClr val="bg1"/>
                </a:solidFill>
              </a:rPr>
              <a:t> zo </a:t>
            </a:r>
            <a:r>
              <a:rPr lang="en-US" sz="1200" b="1" baseline="30000" dirty="0" err="1">
                <a:solidFill>
                  <a:schemeClr val="bg1"/>
                </a:solidFill>
              </a:rPr>
              <a:t>goed</a:t>
            </a:r>
            <a:r>
              <a:rPr lang="en-US" sz="1200" b="1" baseline="30000" dirty="0">
                <a:solidFill>
                  <a:schemeClr val="bg1"/>
                </a:solidFill>
              </a:rPr>
              <a:t> </a:t>
            </a:r>
            <a:r>
              <a:rPr lang="en-US" sz="1200" b="1" baseline="30000" dirty="0" err="1">
                <a:solidFill>
                  <a:schemeClr val="bg1"/>
                </a:solidFill>
              </a:rPr>
              <a:t>mogelijk</a:t>
            </a:r>
            <a:r>
              <a:rPr lang="en-US" sz="1200" b="1" baseline="30000" dirty="0">
                <a:solidFill>
                  <a:schemeClr val="bg1"/>
                </a:solidFill>
              </a:rPr>
              <a:t> </a:t>
            </a:r>
            <a:r>
              <a:rPr lang="en-US" sz="1200" b="1" baseline="30000" dirty="0" err="1">
                <a:solidFill>
                  <a:schemeClr val="bg1"/>
                </a:solidFill>
              </a:rPr>
              <a:t>zijn</a:t>
            </a:r>
            <a:endParaRPr lang="mr-IN" sz="1200" baseline="30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06223" y="219502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A8CB2"/>
                </a:solidFill>
              </a:rPr>
              <a:t>PERSONALITEIT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0069" y="222778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A8CB2"/>
                </a:solidFill>
              </a:rPr>
              <a:t>BIO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2725" y="515201"/>
            <a:ext cx="2572416" cy="1999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nl-BE" sz="800" dirty="0" err="1"/>
              <a:t>Amina’s</a:t>
            </a:r>
            <a:r>
              <a:rPr lang="nl-BE" sz="800" dirty="0"/>
              <a:t> ouders zijn geboren in Pakistan en hebben na hun overstap naar België </a:t>
            </a:r>
            <a:r>
              <a:rPr lang="nl-BE" sz="800" dirty="0" err="1"/>
              <a:t>Amina</a:t>
            </a:r>
            <a:r>
              <a:rPr lang="nl-BE" sz="800" dirty="0"/>
              <a:t> gekregen. Haar ouders volgen taallessen, maar zij kan zowel Nederlands als Urdu heel vlot. Vader en moeder zijn allebei druk in de weer door hun taallessen en het gewone werk waardoor </a:t>
            </a:r>
            <a:r>
              <a:rPr lang="nl-BE" sz="800" dirty="0" err="1"/>
              <a:t>Amina</a:t>
            </a:r>
            <a:r>
              <a:rPr lang="nl-BE" sz="800" dirty="0"/>
              <a:t> zelf moet kijken voor haar eten over de middag. Ze heeft 3 oudere broers.</a:t>
            </a:r>
          </a:p>
          <a:p>
            <a:pPr>
              <a:lnSpc>
                <a:spcPct val="130000"/>
              </a:lnSpc>
            </a:pPr>
            <a:endParaRPr lang="nl-BE" sz="800" dirty="0"/>
          </a:p>
          <a:p>
            <a:pPr>
              <a:lnSpc>
                <a:spcPct val="130000"/>
              </a:lnSpc>
            </a:pPr>
            <a:r>
              <a:rPr lang="nl-BE" sz="800" dirty="0"/>
              <a:t>Als sinds kleins af aan heft </a:t>
            </a:r>
            <a:r>
              <a:rPr lang="nl-BE" sz="800" dirty="0" err="1"/>
              <a:t>Amina</a:t>
            </a:r>
            <a:r>
              <a:rPr lang="nl-BE" sz="800" dirty="0"/>
              <a:t> een voorliefde voor dieren en het klimaat. Ze wil later ook vrijwilliger bij Greenpeace worden. Ze wil zeker ook voedselverspilling tegengaan.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85385" y="4544837"/>
            <a:ext cx="1976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Het </a:t>
            </a:r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klimaatprobleem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actueel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maken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Een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goede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band met </a:t>
            </a:r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familie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vrienden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hebben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Goede </a:t>
            </a:r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punten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halen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53164" y="4551317"/>
            <a:ext cx="1976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rgbClr val="7F7F7F"/>
                </a:solidFill>
              </a:rPr>
              <a:t>Op school is </a:t>
            </a:r>
            <a:r>
              <a:rPr lang="en-GB" sz="800" dirty="0" err="1">
                <a:solidFill>
                  <a:srgbClr val="7F7F7F"/>
                </a:solidFill>
              </a:rPr>
              <a:t>er</a:t>
            </a:r>
            <a:r>
              <a:rPr lang="en-GB" sz="800" dirty="0">
                <a:solidFill>
                  <a:srgbClr val="7F7F7F"/>
                </a:solidFill>
              </a:rPr>
              <a:t> </a:t>
            </a:r>
            <a:r>
              <a:rPr lang="en-GB" sz="800" dirty="0" err="1">
                <a:solidFill>
                  <a:srgbClr val="7F7F7F"/>
                </a:solidFill>
              </a:rPr>
              <a:t>geen</a:t>
            </a:r>
            <a:r>
              <a:rPr lang="en-GB" sz="800" dirty="0">
                <a:solidFill>
                  <a:srgbClr val="7F7F7F"/>
                </a:solidFill>
              </a:rPr>
              <a:t> halal </a:t>
            </a:r>
            <a:r>
              <a:rPr lang="en-GB" sz="800" dirty="0" err="1">
                <a:solidFill>
                  <a:srgbClr val="7F7F7F"/>
                </a:solidFill>
              </a:rPr>
              <a:t>vlees</a:t>
            </a:r>
            <a:r>
              <a:rPr lang="en-GB" sz="800" dirty="0">
                <a:solidFill>
                  <a:srgbClr val="7F7F7F"/>
                </a:solidFill>
              </a:rPr>
              <a:t> </a:t>
            </a:r>
            <a:r>
              <a:rPr lang="en-GB" sz="800" dirty="0" err="1">
                <a:solidFill>
                  <a:srgbClr val="7F7F7F"/>
                </a:solidFill>
              </a:rPr>
              <a:t>voorzien</a:t>
            </a:r>
            <a:r>
              <a:rPr lang="en-GB" sz="800" dirty="0">
                <a:solidFill>
                  <a:srgbClr val="7F7F7F"/>
                </a:solidFill>
              </a:rPr>
              <a:t> </a:t>
            </a:r>
            <a:r>
              <a:rPr lang="en-GB" sz="800" dirty="0" err="1">
                <a:solidFill>
                  <a:srgbClr val="7F7F7F"/>
                </a:solidFill>
              </a:rPr>
              <a:t>waardoor</a:t>
            </a:r>
            <a:r>
              <a:rPr lang="en-GB" sz="800" dirty="0">
                <a:solidFill>
                  <a:srgbClr val="7F7F7F"/>
                </a:solidFill>
              </a:rPr>
              <a:t> ze </a:t>
            </a:r>
            <a:r>
              <a:rPr lang="en-GB" sz="800" dirty="0" err="1">
                <a:solidFill>
                  <a:srgbClr val="7F7F7F"/>
                </a:solidFill>
              </a:rPr>
              <a:t>thuis</a:t>
            </a:r>
            <a:r>
              <a:rPr lang="en-GB" sz="800" dirty="0">
                <a:solidFill>
                  <a:srgbClr val="7F7F7F"/>
                </a:solidFill>
              </a:rPr>
              <a:t> </a:t>
            </a:r>
            <a:r>
              <a:rPr lang="en-GB" sz="800" dirty="0" err="1">
                <a:solidFill>
                  <a:srgbClr val="7F7F7F"/>
                </a:solidFill>
              </a:rPr>
              <a:t>moet</a:t>
            </a:r>
            <a:r>
              <a:rPr lang="en-GB" sz="800" dirty="0">
                <a:solidFill>
                  <a:srgbClr val="7F7F7F"/>
                </a:solidFill>
              </a:rPr>
              <a:t> </a:t>
            </a:r>
            <a:r>
              <a:rPr lang="en-GB" sz="800" dirty="0" err="1">
                <a:solidFill>
                  <a:srgbClr val="7F7F7F"/>
                </a:solidFill>
              </a:rPr>
              <a:t>eten</a:t>
            </a:r>
            <a:endParaRPr lang="en-GB" sz="800" dirty="0">
              <a:solidFill>
                <a:srgbClr val="7F7F7F"/>
              </a:solidFill>
            </a:endParaRPr>
          </a:p>
          <a:p>
            <a:pPr lvl="0">
              <a:lnSpc>
                <a:spcPct val="150000"/>
              </a:lnSpc>
              <a:buClr>
                <a:srgbClr val="2BC0BE"/>
              </a:buClr>
            </a:pP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 err="1">
                <a:solidFill>
                  <a:srgbClr val="7F7F7F"/>
                </a:solidFill>
              </a:rPr>
              <a:t>Voedselverspilling</a:t>
            </a:r>
            <a:endParaRPr lang="en-GB" sz="800" dirty="0">
              <a:solidFill>
                <a:srgbClr val="7F7F7F"/>
              </a:solidFill>
            </a:endParaRP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endParaRPr lang="en-GB" sz="800" dirty="0">
              <a:solidFill>
                <a:srgbClr val="7F7F7F"/>
              </a:solidFill>
            </a:endParaRP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 err="1">
                <a:solidFill>
                  <a:srgbClr val="7F7F7F"/>
                </a:solidFill>
              </a:rPr>
              <a:t>Pestgedrag</a:t>
            </a:r>
            <a:r>
              <a:rPr lang="en-GB" sz="800" dirty="0">
                <a:solidFill>
                  <a:srgbClr val="7F7F7F"/>
                </a:solidFill>
              </a:rPr>
              <a:t> in de </a:t>
            </a:r>
            <a:r>
              <a:rPr lang="en-GB" sz="800" dirty="0" err="1">
                <a:solidFill>
                  <a:srgbClr val="7F7F7F"/>
                </a:solidFill>
              </a:rPr>
              <a:t>klas</a:t>
            </a:r>
            <a:endParaRPr lang="en-GB" sz="800" dirty="0">
              <a:solidFill>
                <a:srgbClr val="7F7F7F"/>
              </a:solidFill>
            </a:endParaRP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endParaRPr lang="en-US" sz="800" dirty="0">
              <a:solidFill>
                <a:srgbClr val="7F7F7F"/>
              </a:solidFill>
            </a:endParaRPr>
          </a:p>
          <a:p>
            <a:pPr lvl="0">
              <a:lnSpc>
                <a:spcPct val="150000"/>
              </a:lnSpc>
            </a:pP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69510" y="4279484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1A8CB2"/>
                </a:solidFill>
              </a:rPr>
              <a:t>Doelen</a:t>
            </a:r>
            <a:endParaRPr lang="en-US" sz="900" dirty="0">
              <a:solidFill>
                <a:srgbClr val="1A8CB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1694" y="4271905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1A8CB2"/>
                </a:solidFill>
              </a:rPr>
              <a:t>Frustraties</a:t>
            </a:r>
            <a:endParaRPr lang="en-US" sz="900" dirty="0">
              <a:solidFill>
                <a:srgbClr val="1A8CB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7299" y="3028056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1A8CB2"/>
                </a:solidFill>
              </a:rPr>
              <a:t>Motivaties</a:t>
            </a:r>
            <a:endParaRPr lang="en-US" sz="900" dirty="0">
              <a:solidFill>
                <a:srgbClr val="1A8CB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3745" y="486104"/>
            <a:ext cx="1243917" cy="2027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Klimaatbewust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Diervriendelijk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nl-NL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Tegen verspilling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Enthousiast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Geïnteresseerd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wetenschap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Maakt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als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hobby </a:t>
            </a:r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armbandjes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05937" y="-6093"/>
            <a:ext cx="2146943" cy="1245118"/>
          </a:xfrm>
          <a:prstGeom prst="rect">
            <a:avLst/>
          </a:prstGeom>
          <a:gradFill flip="none" rotWithShape="1">
            <a:gsLst>
              <a:gs pos="0">
                <a:srgbClr val="147FAE"/>
              </a:gs>
              <a:gs pos="100000">
                <a:srgbClr val="269FB8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25165" y="352430"/>
            <a:ext cx="1503075" cy="65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GB" sz="900" dirty="0">
                <a:solidFill>
                  <a:schemeClr val="bg1"/>
                </a:solidFill>
              </a:rPr>
              <a:t>“We  </a:t>
            </a:r>
            <a:r>
              <a:rPr lang="en-GB" sz="900" dirty="0" err="1">
                <a:solidFill>
                  <a:schemeClr val="bg1"/>
                </a:solidFill>
              </a:rPr>
              <a:t>moeten</a:t>
            </a:r>
            <a:r>
              <a:rPr lang="en-GB" sz="900" dirty="0">
                <a:solidFill>
                  <a:schemeClr val="bg1"/>
                </a:solidFill>
              </a:rPr>
              <a:t> </a:t>
            </a:r>
            <a:r>
              <a:rPr lang="en-GB" sz="900" dirty="0" err="1">
                <a:solidFill>
                  <a:schemeClr val="bg1"/>
                </a:solidFill>
              </a:rPr>
              <a:t>iets</a:t>
            </a:r>
            <a:r>
              <a:rPr lang="en-GB" sz="900" dirty="0">
                <a:solidFill>
                  <a:schemeClr val="bg1"/>
                </a:solidFill>
              </a:rPr>
              <a:t> </a:t>
            </a:r>
            <a:r>
              <a:rPr lang="en-GB" sz="900" dirty="0" err="1">
                <a:solidFill>
                  <a:schemeClr val="bg1"/>
                </a:solidFill>
              </a:rPr>
              <a:t>aan</a:t>
            </a:r>
            <a:r>
              <a:rPr lang="en-GB" sz="900" dirty="0">
                <a:solidFill>
                  <a:schemeClr val="bg1"/>
                </a:solidFill>
              </a:rPr>
              <a:t> het </a:t>
            </a:r>
            <a:r>
              <a:rPr lang="en-GB" sz="900" dirty="0" err="1">
                <a:solidFill>
                  <a:schemeClr val="bg1"/>
                </a:solidFill>
              </a:rPr>
              <a:t>klimaat</a:t>
            </a:r>
            <a:r>
              <a:rPr lang="en-GB" sz="900" dirty="0">
                <a:solidFill>
                  <a:schemeClr val="bg1"/>
                </a:solidFill>
              </a:rPr>
              <a:t> </a:t>
            </a:r>
            <a:r>
              <a:rPr lang="en-GB" sz="900" dirty="0" err="1">
                <a:solidFill>
                  <a:schemeClr val="bg1"/>
                </a:solidFill>
              </a:rPr>
              <a:t>doen</a:t>
            </a:r>
            <a:r>
              <a:rPr lang="en-GB" sz="900" dirty="0">
                <a:solidFill>
                  <a:schemeClr val="bg1"/>
                </a:solidFill>
              </a:rPr>
              <a:t> </a:t>
            </a:r>
            <a:r>
              <a:rPr lang="en-GB" sz="900" dirty="0" err="1">
                <a:solidFill>
                  <a:schemeClr val="bg1"/>
                </a:solidFill>
              </a:rPr>
              <a:t>voor</a:t>
            </a:r>
            <a:r>
              <a:rPr lang="en-GB" sz="900" dirty="0">
                <a:solidFill>
                  <a:schemeClr val="bg1"/>
                </a:solidFill>
              </a:rPr>
              <a:t> het </a:t>
            </a:r>
            <a:r>
              <a:rPr lang="en-GB" sz="900" dirty="0" err="1">
                <a:solidFill>
                  <a:schemeClr val="bg1"/>
                </a:solidFill>
              </a:rPr>
              <a:t>te</a:t>
            </a:r>
            <a:r>
              <a:rPr lang="en-GB" sz="900" dirty="0">
                <a:solidFill>
                  <a:schemeClr val="bg1"/>
                </a:solidFill>
              </a:rPr>
              <a:t> </a:t>
            </a:r>
            <a:r>
              <a:rPr lang="en-GB" sz="900" dirty="0" err="1">
                <a:solidFill>
                  <a:schemeClr val="bg1"/>
                </a:solidFill>
              </a:rPr>
              <a:t>laat</a:t>
            </a:r>
            <a:r>
              <a:rPr lang="en-GB" sz="900" dirty="0">
                <a:solidFill>
                  <a:schemeClr val="bg1"/>
                </a:solidFill>
              </a:rPr>
              <a:t> is”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7164558" y="437566"/>
            <a:ext cx="1717262" cy="87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s-ES_tradnl" sz="8000" dirty="0">
                <a:solidFill>
                  <a:schemeClr val="bg1">
                    <a:alpha val="26000"/>
                  </a:schemeClr>
                </a:solidFill>
                <a:latin typeface="Georgia"/>
                <a:cs typeface="Georgia"/>
              </a:rPr>
              <a:t>“</a:t>
            </a:r>
            <a:endParaRPr lang="en-US" sz="8000" dirty="0">
              <a:solidFill>
                <a:schemeClr val="bg1">
                  <a:alpha val="26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50000"/>
              </a:lnSpc>
            </a:pP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0800000">
            <a:off x="7507212" y="536569"/>
            <a:ext cx="1374608" cy="20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s-ES_tradnl" sz="8000" dirty="0">
                <a:solidFill>
                  <a:schemeClr val="bg1">
                    <a:alpha val="26000"/>
                  </a:schemeClr>
                </a:solidFill>
                <a:latin typeface="Georgia"/>
                <a:cs typeface="Georgia"/>
              </a:rPr>
              <a:t>“</a:t>
            </a:r>
            <a:endParaRPr lang="en-US" sz="8000" dirty="0">
              <a:solidFill>
                <a:schemeClr val="bg1">
                  <a:alpha val="26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50000"/>
              </a:lnSpc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05938" y="1239026"/>
            <a:ext cx="2138062" cy="5626660"/>
          </a:xfrm>
          <a:prstGeom prst="rect">
            <a:avLst/>
          </a:prstGeom>
          <a:solidFill>
            <a:srgbClr val="3F80CD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963527" y="0"/>
            <a:ext cx="0" cy="2769793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349129" y="2769793"/>
            <a:ext cx="4650229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355709" y="3981775"/>
            <a:ext cx="4650229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45702" y="3984640"/>
            <a:ext cx="0" cy="2987566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68195" y="1457054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1A8CB2"/>
                </a:solidFill>
              </a:rPr>
              <a:t>Gedrag</a:t>
            </a:r>
            <a:r>
              <a:rPr lang="en-US" sz="900" dirty="0">
                <a:solidFill>
                  <a:srgbClr val="1A8CB2"/>
                </a:solidFill>
              </a:rPr>
              <a:t> op </a:t>
            </a:r>
            <a:r>
              <a:rPr lang="en-US" sz="900" dirty="0" err="1">
                <a:solidFill>
                  <a:srgbClr val="1A8CB2"/>
                </a:solidFill>
              </a:rPr>
              <a:t>en</a:t>
            </a:r>
            <a:r>
              <a:rPr lang="en-US" sz="900" dirty="0">
                <a:solidFill>
                  <a:srgbClr val="1A8CB2"/>
                </a:solidFill>
              </a:rPr>
              <a:t> </a:t>
            </a:r>
            <a:r>
              <a:rPr lang="en-US" sz="900" dirty="0" err="1">
                <a:solidFill>
                  <a:srgbClr val="1A8CB2"/>
                </a:solidFill>
              </a:rPr>
              <a:t>naast</a:t>
            </a:r>
            <a:r>
              <a:rPr lang="en-US" sz="900" dirty="0">
                <a:solidFill>
                  <a:srgbClr val="1A8CB2"/>
                </a:solidFill>
              </a:rPr>
              <a:t> school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7482" y="4006042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1A8CB2"/>
                </a:solidFill>
              </a:rPr>
              <a:t>Invloeden</a:t>
            </a:r>
            <a:endParaRPr lang="en-US" sz="900" dirty="0">
              <a:solidFill>
                <a:srgbClr val="1A8CB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81152" y="1712341"/>
            <a:ext cx="1600011" cy="23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 err="1">
                <a:solidFill>
                  <a:srgbClr val="206D7C"/>
                </a:solidFill>
              </a:rPr>
              <a:t>Schoolwerk</a:t>
            </a:r>
            <a:r>
              <a:rPr lang="en-US" sz="700" dirty="0">
                <a:solidFill>
                  <a:srgbClr val="206D7C"/>
                </a:solidFill>
              </a:rPr>
              <a:t> zo </a:t>
            </a:r>
            <a:r>
              <a:rPr lang="en-US" sz="700" dirty="0" err="1">
                <a:solidFill>
                  <a:srgbClr val="206D7C"/>
                </a:solidFill>
              </a:rPr>
              <a:t>goed</a:t>
            </a:r>
            <a:r>
              <a:rPr lang="en-US" sz="700" dirty="0">
                <a:solidFill>
                  <a:srgbClr val="206D7C"/>
                </a:solidFill>
              </a:rPr>
              <a:t> </a:t>
            </a:r>
            <a:r>
              <a:rPr lang="en-US" sz="700" dirty="0" err="1">
                <a:solidFill>
                  <a:srgbClr val="206D7C"/>
                </a:solidFill>
              </a:rPr>
              <a:t>mogelijk</a:t>
            </a:r>
            <a:r>
              <a:rPr lang="en-US" sz="700" dirty="0">
                <a:solidFill>
                  <a:srgbClr val="206D7C"/>
                </a:solidFill>
              </a:rPr>
              <a:t> </a:t>
            </a:r>
            <a:r>
              <a:rPr lang="en-US" sz="700" dirty="0" err="1">
                <a:solidFill>
                  <a:srgbClr val="206D7C"/>
                </a:solidFill>
              </a:rPr>
              <a:t>maken</a:t>
            </a:r>
            <a:endParaRPr lang="en-US" sz="700" dirty="0">
              <a:solidFill>
                <a:srgbClr val="206D7C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00865" y="2108909"/>
            <a:ext cx="1580298" cy="23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Na school met </a:t>
            </a:r>
            <a:r>
              <a:rPr lang="en-US" sz="700" dirty="0" err="1">
                <a:solidFill>
                  <a:srgbClr val="206D7C"/>
                </a:solidFill>
              </a:rPr>
              <a:t>vriendinnen</a:t>
            </a:r>
            <a:r>
              <a:rPr lang="en-US" sz="700" dirty="0">
                <a:solidFill>
                  <a:srgbClr val="206D7C"/>
                </a:solidFill>
              </a:rPr>
              <a:t> </a:t>
            </a:r>
            <a:r>
              <a:rPr lang="en-US" sz="700" dirty="0" err="1">
                <a:solidFill>
                  <a:srgbClr val="206D7C"/>
                </a:solidFill>
              </a:rPr>
              <a:t>afspreken</a:t>
            </a:r>
            <a:endParaRPr lang="en-US" sz="700" dirty="0">
              <a:solidFill>
                <a:srgbClr val="206D7C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00865" y="2491753"/>
            <a:ext cx="1218622" cy="23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Het </a:t>
            </a:r>
            <a:r>
              <a:rPr lang="en-US" sz="700" dirty="0" err="1">
                <a:solidFill>
                  <a:srgbClr val="206D7C"/>
                </a:solidFill>
              </a:rPr>
              <a:t>klimaat</a:t>
            </a:r>
            <a:r>
              <a:rPr lang="en-US" sz="700" dirty="0">
                <a:solidFill>
                  <a:srgbClr val="206D7C"/>
                </a:solidFill>
              </a:rPr>
              <a:t> </a:t>
            </a:r>
            <a:r>
              <a:rPr lang="en-US" sz="700" dirty="0" err="1">
                <a:solidFill>
                  <a:srgbClr val="206D7C"/>
                </a:solidFill>
              </a:rPr>
              <a:t>vooruit</a:t>
            </a:r>
            <a:r>
              <a:rPr lang="en-US" sz="700" dirty="0">
                <a:solidFill>
                  <a:srgbClr val="206D7C"/>
                </a:solidFill>
              </a:rPr>
              <a:t> </a:t>
            </a:r>
            <a:r>
              <a:rPr lang="en-US" sz="700" dirty="0" err="1">
                <a:solidFill>
                  <a:srgbClr val="206D7C"/>
                </a:solidFill>
              </a:rPr>
              <a:t>helpen</a:t>
            </a:r>
            <a:endParaRPr lang="en-US" sz="700" dirty="0">
              <a:solidFill>
                <a:srgbClr val="206D7C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94111" y="2894415"/>
            <a:ext cx="1600011" cy="23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 err="1">
                <a:solidFill>
                  <a:srgbClr val="206D7C"/>
                </a:solidFill>
              </a:rPr>
              <a:t>Skypen</a:t>
            </a:r>
            <a:r>
              <a:rPr lang="en-US" sz="700" dirty="0">
                <a:solidFill>
                  <a:srgbClr val="206D7C"/>
                </a:solidFill>
              </a:rPr>
              <a:t> </a:t>
            </a:r>
            <a:r>
              <a:rPr lang="en-US" sz="700" dirty="0" err="1">
                <a:solidFill>
                  <a:srgbClr val="206D7C"/>
                </a:solidFill>
              </a:rPr>
              <a:t>naar</a:t>
            </a:r>
            <a:r>
              <a:rPr lang="en-US" sz="700" dirty="0">
                <a:solidFill>
                  <a:srgbClr val="206D7C"/>
                </a:solidFill>
              </a:rPr>
              <a:t> </a:t>
            </a:r>
            <a:r>
              <a:rPr lang="en-US" sz="700" dirty="0" err="1">
                <a:solidFill>
                  <a:srgbClr val="206D7C"/>
                </a:solidFill>
              </a:rPr>
              <a:t>haar</a:t>
            </a:r>
            <a:r>
              <a:rPr lang="en-US" sz="700" dirty="0">
                <a:solidFill>
                  <a:srgbClr val="206D7C"/>
                </a:solidFill>
              </a:rPr>
              <a:t> </a:t>
            </a:r>
            <a:r>
              <a:rPr lang="en-US" sz="700" dirty="0" err="1">
                <a:solidFill>
                  <a:srgbClr val="206D7C"/>
                </a:solidFill>
              </a:rPr>
              <a:t>familie</a:t>
            </a:r>
            <a:r>
              <a:rPr lang="en-US" sz="700" dirty="0">
                <a:solidFill>
                  <a:srgbClr val="206D7C"/>
                </a:solidFill>
              </a:rPr>
              <a:t> in Pakistan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92094" y="3306742"/>
            <a:ext cx="1861662" cy="39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Zo </a:t>
            </a:r>
            <a:r>
              <a:rPr lang="en-US" sz="700" dirty="0" err="1">
                <a:solidFill>
                  <a:srgbClr val="206D7C"/>
                </a:solidFill>
              </a:rPr>
              <a:t>goed</a:t>
            </a:r>
            <a:r>
              <a:rPr lang="en-US" sz="700" dirty="0">
                <a:solidFill>
                  <a:srgbClr val="206D7C"/>
                </a:solidFill>
              </a:rPr>
              <a:t> </a:t>
            </a:r>
            <a:r>
              <a:rPr lang="en-US" sz="700" dirty="0" err="1">
                <a:solidFill>
                  <a:srgbClr val="206D7C"/>
                </a:solidFill>
              </a:rPr>
              <a:t>mogelijk</a:t>
            </a:r>
            <a:r>
              <a:rPr lang="en-US" sz="700" dirty="0">
                <a:solidFill>
                  <a:srgbClr val="206D7C"/>
                </a:solidFill>
              </a:rPr>
              <a:t> </a:t>
            </a:r>
            <a:r>
              <a:rPr lang="en-US" sz="700" dirty="0" err="1">
                <a:solidFill>
                  <a:srgbClr val="206D7C"/>
                </a:solidFill>
              </a:rPr>
              <a:t>voor</a:t>
            </a:r>
            <a:r>
              <a:rPr lang="en-US" sz="700" dirty="0">
                <a:solidFill>
                  <a:srgbClr val="206D7C"/>
                </a:solidFill>
              </a:rPr>
              <a:t> </a:t>
            </a:r>
            <a:r>
              <a:rPr lang="en-US" sz="700" dirty="0" err="1">
                <a:solidFill>
                  <a:srgbClr val="206D7C"/>
                </a:solidFill>
              </a:rPr>
              <a:t>haar</a:t>
            </a:r>
            <a:r>
              <a:rPr lang="en-US" sz="700" dirty="0">
                <a:solidFill>
                  <a:srgbClr val="206D7C"/>
                </a:solidFill>
              </a:rPr>
              <a:t> </a:t>
            </a:r>
            <a:r>
              <a:rPr lang="en-US" sz="700" dirty="0" err="1">
                <a:solidFill>
                  <a:srgbClr val="206D7C"/>
                </a:solidFill>
              </a:rPr>
              <a:t>huisdieren</a:t>
            </a:r>
            <a:r>
              <a:rPr lang="en-US" sz="700" dirty="0">
                <a:solidFill>
                  <a:srgbClr val="206D7C"/>
                </a:solidFill>
              </a:rPr>
              <a:t> </a:t>
            </a:r>
            <a:r>
              <a:rPr lang="en-US" sz="700" dirty="0" err="1">
                <a:solidFill>
                  <a:srgbClr val="206D7C"/>
                </a:solidFill>
              </a:rPr>
              <a:t>zorgen</a:t>
            </a:r>
            <a:endParaRPr lang="en-US" sz="700" dirty="0">
              <a:solidFill>
                <a:srgbClr val="206D7C"/>
              </a:solidFill>
            </a:endParaRPr>
          </a:p>
          <a:p>
            <a:pPr lvl="0">
              <a:lnSpc>
                <a:spcPct val="150000"/>
              </a:lnSpc>
            </a:pPr>
            <a:endParaRPr lang="en-US" sz="700" dirty="0">
              <a:solidFill>
                <a:srgbClr val="206D7C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81264" y="2348387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83455" y="2348387"/>
            <a:ext cx="908360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280280" y="1960455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282470" y="1960455"/>
            <a:ext cx="1203395" cy="50291"/>
          </a:xfrm>
          <a:prstGeom prst="rect">
            <a:avLst/>
          </a:prstGeom>
          <a:solidFill>
            <a:srgbClr val="1B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283455" y="2739867"/>
            <a:ext cx="1499900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278089" y="3156489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271981" y="3156489"/>
            <a:ext cx="352062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281264" y="3557173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283456" y="3557173"/>
            <a:ext cx="671980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179496" y="4204912"/>
            <a:ext cx="89571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 FAMILIE</a:t>
            </a:r>
            <a:endParaRPr lang="en-US" sz="600" dirty="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 VRIENDEN</a:t>
            </a:r>
            <a:endParaRPr lang="es-ES_tradnl" sz="600" dirty="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r>
              <a:rPr lang="es-ES_tradnl" sz="600" dirty="0">
                <a:solidFill>
                  <a:srgbClr val="206D7C"/>
                </a:solidFill>
              </a:rPr>
              <a:t>·  TELEVISIE</a:t>
            </a:r>
            <a:endParaRPr lang="en-US" sz="600" dirty="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42658" y="4195569"/>
            <a:ext cx="895719" cy="136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KLIMAAT</a:t>
            </a:r>
            <a:endParaRPr lang="en-US" sz="400" dirty="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 </a:t>
            </a:r>
            <a:r>
              <a:rPr lang="es-ES_tradnl" sz="600" dirty="0">
                <a:solidFill>
                  <a:srgbClr val="206D7C"/>
                </a:solidFill>
              </a:rPr>
              <a:t>SCHOOL</a:t>
            </a:r>
          </a:p>
          <a:p>
            <a:pPr lvl="0">
              <a:lnSpc>
                <a:spcPct val="250000"/>
              </a:lnSpc>
            </a:pPr>
            <a:r>
              <a:rPr lang="es-ES_tradnl" sz="600" dirty="0">
                <a:solidFill>
                  <a:srgbClr val="206D7C"/>
                </a:solidFill>
              </a:rPr>
              <a:t>·  </a:t>
            </a:r>
            <a:r>
              <a:rPr lang="nl-BE" sz="600" dirty="0">
                <a:solidFill>
                  <a:srgbClr val="206D7C"/>
                </a:solidFill>
              </a:rPr>
              <a:t>GEZONDHEID</a:t>
            </a:r>
            <a:endParaRPr lang="en-US" sz="600" dirty="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7278089" y="3851239"/>
            <a:ext cx="1547976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574156" y="3435776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74156" y="3435776"/>
            <a:ext cx="615521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74156" y="3657972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75991" y="3662297"/>
            <a:ext cx="376323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697095" y="3440418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697095" y="3440418"/>
            <a:ext cx="287565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697095" y="3659271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697095" y="3659271"/>
            <a:ext cx="704851" cy="5492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08333" y="3390946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3887505" y="3612384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5921686" y="3389859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6352580" y="3614472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78729" y="3286620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KLIMAAT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683265" y="3516894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VRIENDEN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91475" y="3286620"/>
            <a:ext cx="751699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HOBBIES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95946" y="3506797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FAMILIE</a:t>
            </a:r>
          </a:p>
        </p:txBody>
      </p:sp>
      <p:pic>
        <p:nvPicPr>
          <p:cNvPr id="97" name="Picture 96" descr="bio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57" y="222943"/>
            <a:ext cx="223533" cy="223533"/>
          </a:xfrm>
          <a:prstGeom prst="rect">
            <a:avLst/>
          </a:prstGeom>
        </p:spPr>
      </p:pic>
      <p:pic>
        <p:nvPicPr>
          <p:cNvPr id="98" name="Picture 97" descr="frustrations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35" y="4316385"/>
            <a:ext cx="208249" cy="208249"/>
          </a:xfrm>
          <a:prstGeom prst="rect">
            <a:avLst/>
          </a:prstGeom>
        </p:spPr>
      </p:pic>
      <p:pic>
        <p:nvPicPr>
          <p:cNvPr id="99" name="Picture 98" descr="goals-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8" y="4233476"/>
            <a:ext cx="240427" cy="240427"/>
          </a:xfrm>
          <a:prstGeom prst="rect">
            <a:avLst/>
          </a:prstGeom>
        </p:spPr>
      </p:pic>
      <p:pic>
        <p:nvPicPr>
          <p:cNvPr id="101" name="Picture 100" descr="personality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17" y="209907"/>
            <a:ext cx="240427" cy="240427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7211797" y="6115215"/>
            <a:ext cx="7146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Whatsapp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208122" y="5309039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1A8CB2"/>
                </a:solidFill>
              </a:rPr>
              <a:t>Veel</a:t>
            </a:r>
            <a:r>
              <a:rPr lang="en-US" sz="900" dirty="0">
                <a:solidFill>
                  <a:srgbClr val="1A8CB2"/>
                </a:solidFill>
              </a:rPr>
              <a:t> </a:t>
            </a:r>
            <a:r>
              <a:rPr lang="en-US" sz="900" dirty="0" err="1">
                <a:solidFill>
                  <a:srgbClr val="1A8CB2"/>
                </a:solidFill>
              </a:rPr>
              <a:t>gebruikte</a:t>
            </a:r>
            <a:r>
              <a:rPr lang="en-US" sz="900" dirty="0">
                <a:solidFill>
                  <a:srgbClr val="1A8CB2"/>
                </a:solidFill>
              </a:rPr>
              <a:t> apps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820645" y="6115215"/>
            <a:ext cx="5654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700" dirty="0" err="1">
                <a:solidFill>
                  <a:srgbClr val="7F7F7F"/>
                </a:solidFill>
              </a:rPr>
              <a:t>Youtube</a:t>
            </a:r>
            <a:endParaRPr lang="en-US" sz="700" dirty="0">
              <a:solidFill>
                <a:srgbClr val="7F7F7F"/>
              </a:solidFill>
            </a:endParaRPr>
          </a:p>
          <a:p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364673" y="6125058"/>
            <a:ext cx="7146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700" dirty="0" err="1">
                <a:solidFill>
                  <a:srgbClr val="7F7F7F"/>
                </a:solidFill>
              </a:rPr>
              <a:t>TikTok</a:t>
            </a:r>
            <a:endParaRPr lang="en-US" dirty="0"/>
          </a:p>
        </p:txBody>
      </p:sp>
      <p:pic>
        <p:nvPicPr>
          <p:cNvPr id="3" name="Picture 2" descr="motivations-ic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99" y="3006655"/>
            <a:ext cx="158808" cy="230832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7287789" y="5159347"/>
            <a:ext cx="1547976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Afbeelding 6" descr="Afbeelding met tekening, kamer&#10;&#10;Automatisch gegenereerde beschrijving">
            <a:extLst>
              <a:ext uri="{FF2B5EF4-FFF2-40B4-BE49-F238E27FC236}">
                <a16:creationId xmlns:a16="http://schemas.microsoft.com/office/drawing/2014/main" id="{43237E38-FC7E-4AB4-BAC9-6654C0373F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8927" y="5676712"/>
            <a:ext cx="396569" cy="396569"/>
          </a:xfrm>
          <a:prstGeom prst="rect">
            <a:avLst/>
          </a:prstGeom>
        </p:spPr>
      </p:pic>
      <p:pic>
        <p:nvPicPr>
          <p:cNvPr id="13" name="Afbeelding 12" descr="Afbeelding met teken, klok, rood, straat&#10;&#10;Automatisch gegenereerde beschrijving">
            <a:extLst>
              <a:ext uri="{FF2B5EF4-FFF2-40B4-BE49-F238E27FC236}">
                <a16:creationId xmlns:a16="http://schemas.microsoft.com/office/drawing/2014/main" id="{6B10C535-6422-416C-998B-F29C9465F0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9" b="89872" l="4167" r="99286">
                        <a14:foregroundMark x1="13214" y1="44703" x2="13214" y2="44703"/>
                        <a14:foregroundMark x1="7143" y1="43539" x2="6310" y2="27707"/>
                        <a14:foregroundMark x1="6310" y1="27707" x2="8929" y2="21071"/>
                        <a14:foregroundMark x1="8929" y1="21071" x2="10000" y2="76368"/>
                        <a14:foregroundMark x1="10000" y1="76368" x2="4524" y2="70431"/>
                        <a14:foregroundMark x1="4524" y1="70431" x2="1429" y2="48545"/>
                        <a14:foregroundMark x1="1429" y1="48545" x2="4167" y2="26426"/>
                        <a14:foregroundMark x1="4167" y1="26426" x2="10000" y2="20023"/>
                        <a14:foregroundMark x1="90000" y1="18976" x2="94643" y2="24680"/>
                        <a14:foregroundMark x1="94643" y1="24680" x2="99762" y2="48079"/>
                        <a14:foregroundMark x1="99762" y1="48079" x2="97619" y2="70896"/>
                        <a14:foregroundMark x1="97619" y1="70896" x2="93690" y2="77299"/>
                        <a14:foregroundMark x1="93690" y1="77299" x2="89048" y2="81024"/>
                        <a14:foregroundMark x1="96190" y1="25378" x2="99286" y2="57625"/>
                        <a14:foregroundMark x1="99286" y1="57625" x2="96190" y2="719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0091" y="5671403"/>
            <a:ext cx="401340" cy="410418"/>
          </a:xfrm>
          <a:prstGeom prst="rect">
            <a:avLst/>
          </a:prstGeom>
        </p:spPr>
      </p:pic>
      <p:pic>
        <p:nvPicPr>
          <p:cNvPr id="33" name="Afbeelding 32" descr="Afbeelding met teken, tekening&#10;&#10;Automatisch gegenereerde beschrijving">
            <a:extLst>
              <a:ext uri="{FF2B5EF4-FFF2-40B4-BE49-F238E27FC236}">
                <a16:creationId xmlns:a16="http://schemas.microsoft.com/office/drawing/2014/main" id="{2C4BE531-DB2C-4FF2-A106-EBDE974D99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19487" y="5676712"/>
            <a:ext cx="607774" cy="418375"/>
          </a:xfrm>
          <a:prstGeom prst="rect">
            <a:avLst/>
          </a:prstGeom>
        </p:spPr>
      </p:pic>
      <p:pic>
        <p:nvPicPr>
          <p:cNvPr id="4" name="Afbeelding 3" descr="Afbeelding met binnen, persoon, tafel, vrouw&#10;&#10;Automatisch gegenereerde beschrijving">
            <a:extLst>
              <a:ext uri="{FF2B5EF4-FFF2-40B4-BE49-F238E27FC236}">
                <a16:creationId xmlns:a16="http://schemas.microsoft.com/office/drawing/2014/main" id="{28F7C66F-5E22-4326-AA65-82E571D476A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1616" r="40869"/>
          <a:stretch/>
        </p:blipFill>
        <p:spPr>
          <a:xfrm>
            <a:off x="-35656" y="-6093"/>
            <a:ext cx="2363458" cy="33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4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Diavoorstelling (4:3)</PresentationFormat>
  <Paragraphs>60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</dc:creator>
  <cp:lastModifiedBy>Arthur Deblaere</cp:lastModifiedBy>
  <cp:revision>66</cp:revision>
  <dcterms:created xsi:type="dcterms:W3CDTF">2017-06-29T07:13:46Z</dcterms:created>
  <dcterms:modified xsi:type="dcterms:W3CDTF">2020-02-16T11:23:25Z</dcterms:modified>
</cp:coreProperties>
</file>