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8CB2"/>
    <a:srgbClr val="4B569E"/>
    <a:srgbClr val="1530B4"/>
    <a:srgbClr val="1B8CB2"/>
    <a:srgbClr val="147FAE"/>
    <a:srgbClr val="269FB8"/>
    <a:srgbClr val="2899B6"/>
    <a:srgbClr val="188CB3"/>
    <a:srgbClr val="00C3A5"/>
    <a:srgbClr val="006CA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50" d="100"/>
          <a:sy n="150" d="100"/>
        </p:scale>
        <p:origin x="-1474" y="4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AB6674-EB27-994C-A905-1D122DBD1C2E}" type="datetimeFigureOut">
              <a:rPr lang="en-US" smtClean="0"/>
              <a:t>2/16/2020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88733B-3D0B-6E4E-AE60-031C1700E890}" type="slidenum">
              <a:rPr lang="en-US" smtClean="0"/>
              <a:t>‹nr.›</a:t>
            </a:fld>
            <a:endParaRPr lang="en-US"/>
          </a:p>
        </p:txBody>
      </p:sp>
    </p:spTree>
    <p:extLst>
      <p:ext uri="{BB962C8B-B14F-4D97-AF65-F5344CB8AC3E}">
        <p14:creationId xmlns:p14="http://schemas.microsoft.com/office/powerpoint/2010/main" val="30708114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88733B-3D0B-6E4E-AE60-031C1700E890}" type="slidenum">
              <a:rPr lang="en-US" smtClean="0"/>
              <a:t>1</a:t>
            </a:fld>
            <a:endParaRPr lang="en-US"/>
          </a:p>
        </p:txBody>
      </p:sp>
    </p:spTree>
    <p:extLst>
      <p:ext uri="{BB962C8B-B14F-4D97-AF65-F5344CB8AC3E}">
        <p14:creationId xmlns:p14="http://schemas.microsoft.com/office/powerpoint/2010/main" val="2971092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p:cNvSpPr>
            <a:spLocks noGrp="1"/>
          </p:cNvSpPr>
          <p:nvPr>
            <p:ph type="dt" sz="half" idx="10"/>
          </p:nvPr>
        </p:nvSpPr>
        <p:spPr/>
        <p:txBody>
          <a:bodyPr/>
          <a:lstStyle/>
          <a:p>
            <a:fld id="{51F8EF0B-12BF-FB45-8F30-C3AAC4427A0F}"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A3F9-C1D3-3242-B774-EB284E9E81B2}" type="slidenum">
              <a:rPr lang="en-US" smtClean="0"/>
              <a:t>‹nr.›</a:t>
            </a:fld>
            <a:endParaRPr lang="en-US"/>
          </a:p>
        </p:txBody>
      </p:sp>
    </p:spTree>
    <p:extLst>
      <p:ext uri="{BB962C8B-B14F-4D97-AF65-F5344CB8AC3E}">
        <p14:creationId xmlns:p14="http://schemas.microsoft.com/office/powerpoint/2010/main" val="351886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1F8EF0B-12BF-FB45-8F30-C3AAC4427A0F}"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A3F9-C1D3-3242-B774-EB284E9E81B2}" type="slidenum">
              <a:rPr lang="en-US" smtClean="0"/>
              <a:t>‹nr.›</a:t>
            </a:fld>
            <a:endParaRPr lang="en-US"/>
          </a:p>
        </p:txBody>
      </p:sp>
    </p:spTree>
    <p:extLst>
      <p:ext uri="{BB962C8B-B14F-4D97-AF65-F5344CB8AC3E}">
        <p14:creationId xmlns:p14="http://schemas.microsoft.com/office/powerpoint/2010/main" val="3164419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1F8EF0B-12BF-FB45-8F30-C3AAC4427A0F}"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A3F9-C1D3-3242-B774-EB284E9E81B2}" type="slidenum">
              <a:rPr lang="en-US" smtClean="0"/>
              <a:t>‹nr.›</a:t>
            </a:fld>
            <a:endParaRPr lang="en-US"/>
          </a:p>
        </p:txBody>
      </p:sp>
    </p:spTree>
    <p:extLst>
      <p:ext uri="{BB962C8B-B14F-4D97-AF65-F5344CB8AC3E}">
        <p14:creationId xmlns:p14="http://schemas.microsoft.com/office/powerpoint/2010/main" val="1158975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1F8EF0B-12BF-FB45-8F30-C3AAC4427A0F}"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A3F9-C1D3-3242-B774-EB284E9E81B2}" type="slidenum">
              <a:rPr lang="en-US" smtClean="0"/>
              <a:t>‹nr.›</a:t>
            </a:fld>
            <a:endParaRPr lang="en-US"/>
          </a:p>
        </p:txBody>
      </p:sp>
    </p:spTree>
    <p:extLst>
      <p:ext uri="{BB962C8B-B14F-4D97-AF65-F5344CB8AC3E}">
        <p14:creationId xmlns:p14="http://schemas.microsoft.com/office/powerpoint/2010/main" val="46173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fld id="{51F8EF0B-12BF-FB45-8F30-C3AAC4427A0F}"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A3F9-C1D3-3242-B774-EB284E9E81B2}" type="slidenum">
              <a:rPr lang="en-US" smtClean="0"/>
              <a:t>‹nr.›</a:t>
            </a:fld>
            <a:endParaRPr lang="en-US"/>
          </a:p>
        </p:txBody>
      </p:sp>
    </p:spTree>
    <p:extLst>
      <p:ext uri="{BB962C8B-B14F-4D97-AF65-F5344CB8AC3E}">
        <p14:creationId xmlns:p14="http://schemas.microsoft.com/office/powerpoint/2010/main" val="332047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fld id="{51F8EF0B-12BF-FB45-8F30-C3AAC4427A0F}" type="datetimeFigureOut">
              <a:rPr lang="en-US" smtClean="0"/>
              <a:t>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FA3F9-C1D3-3242-B774-EB284E9E81B2}" type="slidenum">
              <a:rPr lang="en-US" smtClean="0"/>
              <a:t>‹nr.›</a:t>
            </a:fld>
            <a:endParaRPr lang="en-US"/>
          </a:p>
        </p:txBody>
      </p:sp>
    </p:spTree>
    <p:extLst>
      <p:ext uri="{BB962C8B-B14F-4D97-AF65-F5344CB8AC3E}">
        <p14:creationId xmlns:p14="http://schemas.microsoft.com/office/powerpoint/2010/main" val="1089656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fld id="{51F8EF0B-12BF-FB45-8F30-C3AAC4427A0F}" type="datetimeFigureOut">
              <a:rPr lang="en-US" smtClean="0"/>
              <a:t>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1FA3F9-C1D3-3242-B774-EB284E9E81B2}" type="slidenum">
              <a:rPr lang="en-US" smtClean="0"/>
              <a:t>‹nr.›</a:t>
            </a:fld>
            <a:endParaRPr lang="en-US"/>
          </a:p>
        </p:txBody>
      </p:sp>
    </p:spTree>
    <p:extLst>
      <p:ext uri="{BB962C8B-B14F-4D97-AF65-F5344CB8AC3E}">
        <p14:creationId xmlns:p14="http://schemas.microsoft.com/office/powerpoint/2010/main" val="2501060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51F8EF0B-12BF-FB45-8F30-C3AAC4427A0F}" type="datetimeFigureOut">
              <a:rPr lang="en-US" smtClean="0"/>
              <a:t>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1FA3F9-C1D3-3242-B774-EB284E9E81B2}" type="slidenum">
              <a:rPr lang="en-US" smtClean="0"/>
              <a:t>‹nr.›</a:t>
            </a:fld>
            <a:endParaRPr lang="en-US"/>
          </a:p>
        </p:txBody>
      </p:sp>
    </p:spTree>
    <p:extLst>
      <p:ext uri="{BB962C8B-B14F-4D97-AF65-F5344CB8AC3E}">
        <p14:creationId xmlns:p14="http://schemas.microsoft.com/office/powerpoint/2010/main" val="103531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8EF0B-12BF-FB45-8F30-C3AAC4427A0F}" type="datetimeFigureOut">
              <a:rPr lang="en-US" smtClean="0"/>
              <a:t>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1FA3F9-C1D3-3242-B774-EB284E9E81B2}" type="slidenum">
              <a:rPr lang="en-US" smtClean="0"/>
              <a:t>‹nr.›</a:t>
            </a:fld>
            <a:endParaRPr lang="en-US"/>
          </a:p>
        </p:txBody>
      </p:sp>
    </p:spTree>
    <p:extLst>
      <p:ext uri="{BB962C8B-B14F-4D97-AF65-F5344CB8AC3E}">
        <p14:creationId xmlns:p14="http://schemas.microsoft.com/office/powerpoint/2010/main" val="3985578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1F8EF0B-12BF-FB45-8F30-C3AAC4427A0F}" type="datetimeFigureOut">
              <a:rPr lang="en-US" smtClean="0"/>
              <a:t>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FA3F9-C1D3-3242-B774-EB284E9E81B2}" type="slidenum">
              <a:rPr lang="en-US" smtClean="0"/>
              <a:t>‹nr.›</a:t>
            </a:fld>
            <a:endParaRPr lang="en-US"/>
          </a:p>
        </p:txBody>
      </p:sp>
    </p:spTree>
    <p:extLst>
      <p:ext uri="{BB962C8B-B14F-4D97-AF65-F5344CB8AC3E}">
        <p14:creationId xmlns:p14="http://schemas.microsoft.com/office/powerpoint/2010/main" val="420256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1F8EF0B-12BF-FB45-8F30-C3AAC4427A0F}" type="datetimeFigureOut">
              <a:rPr lang="en-US" smtClean="0"/>
              <a:t>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FA3F9-C1D3-3242-B774-EB284E9E81B2}" type="slidenum">
              <a:rPr lang="en-US" smtClean="0"/>
              <a:t>‹nr.›</a:t>
            </a:fld>
            <a:endParaRPr lang="en-US"/>
          </a:p>
        </p:txBody>
      </p:sp>
    </p:spTree>
    <p:extLst>
      <p:ext uri="{BB962C8B-B14F-4D97-AF65-F5344CB8AC3E}">
        <p14:creationId xmlns:p14="http://schemas.microsoft.com/office/powerpoint/2010/main" val="3377534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8EF0B-12BF-FB45-8F30-C3AAC4427A0F}" type="datetimeFigureOut">
              <a:rPr lang="en-US" smtClean="0"/>
              <a:t>2/16/2020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FA3F9-C1D3-3242-B774-EB284E9E81B2}" type="slidenum">
              <a:rPr lang="en-US" smtClean="0"/>
              <a:t>‹nr.›</a:t>
            </a:fld>
            <a:endParaRPr lang="en-US"/>
          </a:p>
        </p:txBody>
      </p:sp>
    </p:spTree>
    <p:extLst>
      <p:ext uri="{BB962C8B-B14F-4D97-AF65-F5344CB8AC3E}">
        <p14:creationId xmlns:p14="http://schemas.microsoft.com/office/powerpoint/2010/main" val="1229543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webp"/><Relationship Id="rId3" Type="http://schemas.openxmlformats.org/officeDocument/2006/relationships/image" Target="../media/image1.png"/><Relationship Id="rId7" Type="http://schemas.openxmlformats.org/officeDocument/2006/relationships/image" Target="../media/image5.png"/><Relationship Id="rId12"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7137" y="-38054"/>
            <a:ext cx="2355709" cy="6858000"/>
          </a:xfrm>
          <a:prstGeom prst="rect">
            <a:avLst/>
          </a:prstGeom>
          <a:gradFill flip="none" rotWithShape="1">
            <a:gsLst>
              <a:gs pos="0">
                <a:schemeClr val="tx1">
                  <a:alpha val="62000"/>
                </a:schemeClr>
              </a:gs>
              <a:gs pos="100000">
                <a:srgbClr val="FFFFFF">
                  <a:alpha val="0"/>
                </a:srgb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20546" y="3404490"/>
            <a:ext cx="2334233" cy="307777"/>
          </a:xfrm>
          <a:prstGeom prst="rect">
            <a:avLst/>
          </a:prstGeom>
          <a:noFill/>
        </p:spPr>
        <p:txBody>
          <a:bodyPr wrap="square" rtlCol="0">
            <a:spAutoFit/>
          </a:bodyPr>
          <a:lstStyle/>
          <a:p>
            <a:pPr algn="ctr"/>
            <a:r>
              <a:rPr lang="en-US" sz="1400" dirty="0">
                <a:solidFill>
                  <a:schemeClr val="bg1"/>
                </a:solidFill>
              </a:rPr>
              <a:t>Tamara </a:t>
            </a:r>
            <a:r>
              <a:rPr lang="en-US" sz="1400" dirty="0" err="1">
                <a:solidFill>
                  <a:schemeClr val="bg1"/>
                </a:solidFill>
              </a:rPr>
              <a:t>Robbrechts</a:t>
            </a:r>
            <a:endParaRPr lang="en-US" sz="1400" dirty="0">
              <a:solidFill>
                <a:schemeClr val="bg1"/>
              </a:solidFill>
            </a:endParaRPr>
          </a:p>
        </p:txBody>
      </p:sp>
      <p:sp>
        <p:nvSpPr>
          <p:cNvPr id="11" name="TextBox 10"/>
          <p:cNvSpPr txBox="1"/>
          <p:nvPr/>
        </p:nvSpPr>
        <p:spPr>
          <a:xfrm>
            <a:off x="388200" y="3787967"/>
            <a:ext cx="1538351" cy="261610"/>
          </a:xfrm>
          <a:prstGeom prst="rect">
            <a:avLst/>
          </a:prstGeom>
          <a:noFill/>
        </p:spPr>
        <p:txBody>
          <a:bodyPr wrap="square" rtlCol="0">
            <a:spAutoFit/>
          </a:bodyPr>
          <a:lstStyle/>
          <a:p>
            <a:pPr algn="ctr"/>
            <a:r>
              <a:rPr lang="en-US" sz="1100" dirty="0">
                <a:solidFill>
                  <a:srgbClr val="FFFFFF"/>
                </a:solidFill>
              </a:rPr>
              <a:t>35, </a:t>
            </a:r>
            <a:r>
              <a:rPr lang="en-US" sz="1100" dirty="0" err="1">
                <a:solidFill>
                  <a:srgbClr val="FFFFFF"/>
                </a:solidFill>
              </a:rPr>
              <a:t>Deinze</a:t>
            </a:r>
            <a:endParaRPr lang="en-US" sz="1100" dirty="0">
              <a:solidFill>
                <a:srgbClr val="FFFFFF"/>
              </a:solidFill>
            </a:endParaRPr>
          </a:p>
        </p:txBody>
      </p:sp>
      <p:sp>
        <p:nvSpPr>
          <p:cNvPr id="12" name="TextBox 11"/>
          <p:cNvSpPr txBox="1"/>
          <p:nvPr/>
        </p:nvSpPr>
        <p:spPr>
          <a:xfrm>
            <a:off x="411112" y="4148587"/>
            <a:ext cx="1538351" cy="400110"/>
          </a:xfrm>
          <a:prstGeom prst="rect">
            <a:avLst/>
          </a:prstGeom>
          <a:noFill/>
        </p:spPr>
        <p:txBody>
          <a:bodyPr wrap="square" rtlCol="0">
            <a:spAutoFit/>
          </a:bodyPr>
          <a:lstStyle/>
          <a:p>
            <a:pPr algn="ctr"/>
            <a:r>
              <a:rPr lang="en-US" sz="1000" dirty="0">
                <a:solidFill>
                  <a:srgbClr val="FFFFFF"/>
                </a:solidFill>
              </a:rPr>
              <a:t>Yoga-</a:t>
            </a:r>
            <a:r>
              <a:rPr lang="en-US" sz="1000" dirty="0" err="1">
                <a:solidFill>
                  <a:srgbClr val="FFFFFF"/>
                </a:solidFill>
              </a:rPr>
              <a:t>instructeuse</a:t>
            </a:r>
            <a:r>
              <a:rPr lang="en-US" sz="1000" dirty="0">
                <a:solidFill>
                  <a:srgbClr val="FFFFFF"/>
                </a:solidFill>
              </a:rPr>
              <a:t> </a:t>
            </a:r>
            <a:r>
              <a:rPr lang="en-US" sz="1000" dirty="0" err="1">
                <a:solidFill>
                  <a:srgbClr val="FFFFFF"/>
                </a:solidFill>
              </a:rPr>
              <a:t>bij</a:t>
            </a:r>
            <a:r>
              <a:rPr lang="en-US" sz="1000" dirty="0">
                <a:solidFill>
                  <a:srgbClr val="FFFFFF"/>
                </a:solidFill>
              </a:rPr>
              <a:t> Fast Fitness</a:t>
            </a:r>
          </a:p>
        </p:txBody>
      </p:sp>
      <p:cxnSp>
        <p:nvCxnSpPr>
          <p:cNvPr id="14" name="Straight Connector 13"/>
          <p:cNvCxnSpPr/>
          <p:nvPr/>
        </p:nvCxnSpPr>
        <p:spPr>
          <a:xfrm>
            <a:off x="772667" y="4049577"/>
            <a:ext cx="745127" cy="0"/>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73652" y="4742880"/>
            <a:ext cx="1538351" cy="1740220"/>
          </a:xfrm>
          <a:prstGeom prst="rect">
            <a:avLst/>
          </a:prstGeom>
          <a:noFill/>
        </p:spPr>
        <p:txBody>
          <a:bodyPr wrap="square" rtlCol="0">
            <a:spAutoFit/>
          </a:bodyPr>
          <a:lstStyle/>
          <a:p>
            <a:pPr marL="171450" indent="-171450">
              <a:lnSpc>
                <a:spcPct val="120000"/>
              </a:lnSpc>
              <a:buFont typeface="Arial" panose="020B0604020202020204" pitchFamily="34" charset="0"/>
              <a:buChar char="•"/>
            </a:pPr>
            <a:r>
              <a:rPr lang="en-US" sz="1200" b="1" baseline="30000" dirty="0" err="1">
                <a:solidFill>
                  <a:schemeClr val="bg1"/>
                </a:solidFill>
              </a:rPr>
              <a:t>Heeft</a:t>
            </a:r>
            <a:r>
              <a:rPr lang="en-US" sz="1200" b="1" baseline="30000" dirty="0">
                <a:solidFill>
                  <a:schemeClr val="bg1"/>
                </a:solidFill>
              </a:rPr>
              <a:t> </a:t>
            </a:r>
            <a:r>
              <a:rPr lang="en-US" sz="1200" b="1" baseline="30000" dirty="0" err="1">
                <a:solidFill>
                  <a:schemeClr val="bg1"/>
                </a:solidFill>
              </a:rPr>
              <a:t>een</a:t>
            </a:r>
            <a:r>
              <a:rPr lang="en-US" sz="1200" b="1" baseline="30000" dirty="0">
                <a:solidFill>
                  <a:schemeClr val="bg1"/>
                </a:solidFill>
              </a:rPr>
              <a:t> kind in het </a:t>
            </a:r>
            <a:r>
              <a:rPr lang="en-US" sz="1200" b="1" baseline="30000" dirty="0" err="1">
                <a:solidFill>
                  <a:schemeClr val="bg1"/>
                </a:solidFill>
              </a:rPr>
              <a:t>tweede</a:t>
            </a:r>
            <a:r>
              <a:rPr lang="en-US" sz="1200" b="1" baseline="30000" dirty="0">
                <a:solidFill>
                  <a:schemeClr val="bg1"/>
                </a:solidFill>
              </a:rPr>
              <a:t> lager (8 </a:t>
            </a:r>
            <a:r>
              <a:rPr lang="en-US" sz="1200" b="1" baseline="30000" dirty="0" err="1">
                <a:solidFill>
                  <a:schemeClr val="bg1"/>
                </a:solidFill>
              </a:rPr>
              <a:t>jaar</a:t>
            </a:r>
            <a:r>
              <a:rPr lang="en-US" sz="1200" b="1" baseline="30000" dirty="0">
                <a:solidFill>
                  <a:schemeClr val="bg1"/>
                </a:solidFill>
              </a:rPr>
              <a:t>)</a:t>
            </a:r>
          </a:p>
          <a:p>
            <a:pPr marL="171450" indent="-171450">
              <a:lnSpc>
                <a:spcPct val="120000"/>
              </a:lnSpc>
              <a:buFont typeface="Arial" panose="020B0604020202020204" pitchFamily="34" charset="0"/>
              <a:buChar char="•"/>
            </a:pPr>
            <a:endParaRPr lang="en-US" sz="1200" b="1" baseline="30000" dirty="0">
              <a:solidFill>
                <a:schemeClr val="bg1"/>
              </a:solidFill>
            </a:endParaRPr>
          </a:p>
          <a:p>
            <a:pPr marL="171450" indent="-171450">
              <a:lnSpc>
                <a:spcPct val="120000"/>
              </a:lnSpc>
              <a:buFont typeface="Arial" panose="020B0604020202020204" pitchFamily="34" charset="0"/>
              <a:buChar char="•"/>
            </a:pPr>
            <a:r>
              <a:rPr lang="en-US" sz="1200" b="1" baseline="30000" dirty="0">
                <a:solidFill>
                  <a:schemeClr val="bg1"/>
                </a:solidFill>
              </a:rPr>
              <a:t>Is </a:t>
            </a:r>
            <a:r>
              <a:rPr lang="en-US" sz="1200" b="1" baseline="30000" dirty="0" err="1">
                <a:solidFill>
                  <a:schemeClr val="bg1"/>
                </a:solidFill>
              </a:rPr>
              <a:t>gescheiden</a:t>
            </a:r>
            <a:r>
              <a:rPr lang="en-US" sz="1200" b="1" baseline="30000" dirty="0">
                <a:solidFill>
                  <a:schemeClr val="bg1"/>
                </a:solidFill>
              </a:rPr>
              <a:t> van </a:t>
            </a:r>
            <a:r>
              <a:rPr lang="en-US" sz="1200" b="1" baseline="30000" dirty="0" err="1">
                <a:solidFill>
                  <a:schemeClr val="bg1"/>
                </a:solidFill>
              </a:rPr>
              <a:t>haar</a:t>
            </a:r>
            <a:r>
              <a:rPr lang="en-US" sz="1200" b="1" baseline="30000" dirty="0">
                <a:solidFill>
                  <a:schemeClr val="bg1"/>
                </a:solidFill>
              </a:rPr>
              <a:t> man </a:t>
            </a:r>
            <a:r>
              <a:rPr lang="en-US" sz="1200" b="1" baseline="30000" dirty="0" err="1">
                <a:solidFill>
                  <a:schemeClr val="bg1"/>
                </a:solidFill>
              </a:rPr>
              <a:t>en</a:t>
            </a:r>
            <a:r>
              <a:rPr lang="en-US" sz="1200" b="1" baseline="30000" dirty="0">
                <a:solidFill>
                  <a:schemeClr val="bg1"/>
                </a:solidFill>
              </a:rPr>
              <a:t> </a:t>
            </a:r>
            <a:r>
              <a:rPr lang="en-US" sz="1200" b="1" baseline="30000" dirty="0" err="1">
                <a:solidFill>
                  <a:schemeClr val="bg1"/>
                </a:solidFill>
              </a:rPr>
              <a:t>voedt</a:t>
            </a:r>
            <a:r>
              <a:rPr lang="en-US" sz="1200" b="1" baseline="30000" dirty="0">
                <a:solidFill>
                  <a:schemeClr val="bg1"/>
                </a:solidFill>
              </a:rPr>
              <a:t> het kind </a:t>
            </a:r>
            <a:r>
              <a:rPr lang="en-US" sz="1200" b="1" baseline="30000" dirty="0" err="1">
                <a:solidFill>
                  <a:schemeClr val="bg1"/>
                </a:solidFill>
              </a:rPr>
              <a:t>alleen</a:t>
            </a:r>
            <a:r>
              <a:rPr lang="en-US" sz="1200" b="1" baseline="30000" dirty="0">
                <a:solidFill>
                  <a:schemeClr val="bg1"/>
                </a:solidFill>
              </a:rPr>
              <a:t> op</a:t>
            </a:r>
          </a:p>
          <a:p>
            <a:pPr marL="171450" indent="-171450">
              <a:lnSpc>
                <a:spcPct val="120000"/>
              </a:lnSpc>
              <a:buFont typeface="Arial" panose="020B0604020202020204" pitchFamily="34" charset="0"/>
              <a:buChar char="•"/>
            </a:pPr>
            <a:endParaRPr lang="en-US" sz="1200" b="1" baseline="30000" dirty="0">
              <a:solidFill>
                <a:schemeClr val="bg1"/>
              </a:solidFill>
            </a:endParaRPr>
          </a:p>
          <a:p>
            <a:pPr marL="171450" indent="-171450">
              <a:lnSpc>
                <a:spcPct val="120000"/>
              </a:lnSpc>
              <a:buFont typeface="Arial" panose="020B0604020202020204" pitchFamily="34" charset="0"/>
              <a:buChar char="•"/>
            </a:pPr>
            <a:r>
              <a:rPr lang="en-US" sz="1200" b="1" baseline="30000" dirty="0" err="1">
                <a:solidFill>
                  <a:schemeClr val="bg1"/>
                </a:solidFill>
              </a:rPr>
              <a:t>Heeft</a:t>
            </a:r>
            <a:r>
              <a:rPr lang="en-US" sz="1200" b="1" baseline="30000" dirty="0">
                <a:solidFill>
                  <a:schemeClr val="bg1"/>
                </a:solidFill>
              </a:rPr>
              <a:t> </a:t>
            </a:r>
            <a:r>
              <a:rPr lang="en-US" sz="1200" b="1" baseline="30000" dirty="0" err="1">
                <a:solidFill>
                  <a:schemeClr val="bg1"/>
                </a:solidFill>
              </a:rPr>
              <a:t>zelf</a:t>
            </a:r>
            <a:r>
              <a:rPr lang="en-US" sz="1200" b="1" baseline="30000" dirty="0">
                <a:solidFill>
                  <a:schemeClr val="bg1"/>
                </a:solidFill>
              </a:rPr>
              <a:t> </a:t>
            </a:r>
            <a:r>
              <a:rPr lang="en-US" sz="1200" b="1" baseline="30000" dirty="0" err="1">
                <a:solidFill>
                  <a:schemeClr val="bg1"/>
                </a:solidFill>
              </a:rPr>
              <a:t>een</a:t>
            </a:r>
            <a:r>
              <a:rPr lang="en-US" sz="1200" b="1" baseline="30000" dirty="0">
                <a:solidFill>
                  <a:schemeClr val="bg1"/>
                </a:solidFill>
              </a:rPr>
              <a:t> </a:t>
            </a:r>
            <a:r>
              <a:rPr lang="en-US" sz="1200" b="1" baseline="30000" dirty="0" err="1">
                <a:solidFill>
                  <a:schemeClr val="bg1"/>
                </a:solidFill>
              </a:rPr>
              <a:t>gezonde</a:t>
            </a:r>
            <a:r>
              <a:rPr lang="en-US" sz="1200" b="1" baseline="30000" dirty="0">
                <a:solidFill>
                  <a:schemeClr val="bg1"/>
                </a:solidFill>
              </a:rPr>
              <a:t> </a:t>
            </a:r>
            <a:r>
              <a:rPr lang="en-US" sz="1200" b="1" baseline="30000" dirty="0" err="1">
                <a:solidFill>
                  <a:schemeClr val="bg1"/>
                </a:solidFill>
              </a:rPr>
              <a:t>levensstijl</a:t>
            </a:r>
            <a:r>
              <a:rPr lang="en-US" sz="1200" b="1" baseline="30000" dirty="0">
                <a:solidFill>
                  <a:schemeClr val="bg1"/>
                </a:solidFill>
              </a:rPr>
              <a:t> </a:t>
            </a:r>
            <a:r>
              <a:rPr lang="en-US" sz="1200" b="1" baseline="30000" dirty="0" err="1">
                <a:solidFill>
                  <a:schemeClr val="bg1"/>
                </a:solidFill>
              </a:rPr>
              <a:t>en</a:t>
            </a:r>
            <a:r>
              <a:rPr lang="en-US" sz="1200" b="1" baseline="30000" dirty="0">
                <a:solidFill>
                  <a:schemeClr val="bg1"/>
                </a:solidFill>
              </a:rPr>
              <a:t> </a:t>
            </a:r>
            <a:r>
              <a:rPr lang="en-US" sz="1200" b="1" baseline="30000" dirty="0" err="1">
                <a:solidFill>
                  <a:schemeClr val="bg1"/>
                </a:solidFill>
              </a:rPr>
              <a:t>wil</a:t>
            </a:r>
            <a:r>
              <a:rPr lang="en-US" sz="1200" b="1" baseline="30000" dirty="0">
                <a:solidFill>
                  <a:schemeClr val="bg1"/>
                </a:solidFill>
              </a:rPr>
              <a:t> </a:t>
            </a:r>
            <a:r>
              <a:rPr lang="en-US" sz="1200" b="1" baseline="30000" dirty="0" err="1">
                <a:solidFill>
                  <a:schemeClr val="bg1"/>
                </a:solidFill>
              </a:rPr>
              <a:t>dit</a:t>
            </a:r>
            <a:r>
              <a:rPr lang="en-US" sz="1200" b="1" baseline="30000" dirty="0">
                <a:solidFill>
                  <a:schemeClr val="bg1"/>
                </a:solidFill>
              </a:rPr>
              <a:t> </a:t>
            </a:r>
            <a:r>
              <a:rPr lang="en-US" sz="1200" b="1" baseline="30000" dirty="0" err="1">
                <a:solidFill>
                  <a:schemeClr val="bg1"/>
                </a:solidFill>
              </a:rPr>
              <a:t>ook</a:t>
            </a:r>
            <a:r>
              <a:rPr lang="en-US" sz="1200" b="1" baseline="30000" dirty="0">
                <a:solidFill>
                  <a:schemeClr val="bg1"/>
                </a:solidFill>
              </a:rPr>
              <a:t> </a:t>
            </a:r>
            <a:r>
              <a:rPr lang="en-US" sz="1200" b="1" baseline="30000" dirty="0" err="1">
                <a:solidFill>
                  <a:schemeClr val="bg1"/>
                </a:solidFill>
              </a:rPr>
              <a:t>voor</a:t>
            </a:r>
            <a:r>
              <a:rPr lang="en-US" sz="1200" b="1" baseline="30000" dirty="0">
                <a:solidFill>
                  <a:schemeClr val="bg1"/>
                </a:solidFill>
              </a:rPr>
              <a:t> </a:t>
            </a:r>
            <a:r>
              <a:rPr lang="en-US" sz="1200" b="1" baseline="30000" dirty="0" err="1">
                <a:solidFill>
                  <a:schemeClr val="bg1"/>
                </a:solidFill>
              </a:rPr>
              <a:t>haar</a:t>
            </a:r>
            <a:r>
              <a:rPr lang="en-US" sz="1200" b="1" baseline="30000" dirty="0">
                <a:solidFill>
                  <a:schemeClr val="bg1"/>
                </a:solidFill>
              </a:rPr>
              <a:t> </a:t>
            </a:r>
            <a:r>
              <a:rPr lang="en-US" sz="1200" b="1" baseline="30000" dirty="0" err="1">
                <a:solidFill>
                  <a:schemeClr val="bg1"/>
                </a:solidFill>
              </a:rPr>
              <a:t>dochter</a:t>
            </a:r>
            <a:endParaRPr lang="en-US" sz="1200" b="1" baseline="30000" dirty="0">
              <a:solidFill>
                <a:schemeClr val="bg1"/>
              </a:solidFill>
            </a:endParaRPr>
          </a:p>
          <a:p>
            <a:pPr marL="285750" indent="-285750">
              <a:lnSpc>
                <a:spcPct val="120000"/>
              </a:lnSpc>
              <a:buFont typeface="Arial" panose="020B0604020202020204" pitchFamily="34" charset="0"/>
              <a:buChar char="•"/>
            </a:pPr>
            <a:endParaRPr lang="en-US" sz="1600" baseline="30000" dirty="0">
              <a:solidFill>
                <a:schemeClr val="bg1"/>
              </a:solidFill>
            </a:endParaRPr>
          </a:p>
          <a:p>
            <a:pPr>
              <a:lnSpc>
                <a:spcPct val="110000"/>
              </a:lnSpc>
            </a:pPr>
            <a:endParaRPr lang="mr-IN" sz="1100" baseline="30000" dirty="0">
              <a:solidFill>
                <a:schemeClr val="bg1"/>
              </a:solidFill>
            </a:endParaRPr>
          </a:p>
        </p:txBody>
      </p:sp>
      <p:sp>
        <p:nvSpPr>
          <p:cNvPr id="17" name="TextBox 16"/>
          <p:cNvSpPr txBox="1"/>
          <p:nvPr/>
        </p:nvSpPr>
        <p:spPr>
          <a:xfrm>
            <a:off x="2806223" y="219502"/>
            <a:ext cx="1457857" cy="215444"/>
          </a:xfrm>
          <a:prstGeom prst="rect">
            <a:avLst/>
          </a:prstGeom>
          <a:noFill/>
        </p:spPr>
        <p:txBody>
          <a:bodyPr wrap="square" rtlCol="0">
            <a:spAutoFit/>
          </a:bodyPr>
          <a:lstStyle/>
          <a:p>
            <a:r>
              <a:rPr lang="en-US" sz="800" dirty="0">
                <a:solidFill>
                  <a:srgbClr val="1A8CB2"/>
                </a:solidFill>
              </a:rPr>
              <a:t>KENMERKEN</a:t>
            </a:r>
          </a:p>
        </p:txBody>
      </p:sp>
      <p:sp>
        <p:nvSpPr>
          <p:cNvPr id="18" name="TextBox 17"/>
          <p:cNvSpPr txBox="1"/>
          <p:nvPr/>
        </p:nvSpPr>
        <p:spPr>
          <a:xfrm>
            <a:off x="4480069" y="222778"/>
            <a:ext cx="1457857" cy="215444"/>
          </a:xfrm>
          <a:prstGeom prst="rect">
            <a:avLst/>
          </a:prstGeom>
          <a:noFill/>
        </p:spPr>
        <p:txBody>
          <a:bodyPr wrap="square" rtlCol="0">
            <a:spAutoFit/>
          </a:bodyPr>
          <a:lstStyle/>
          <a:p>
            <a:r>
              <a:rPr lang="en-US" sz="800" dirty="0">
                <a:solidFill>
                  <a:srgbClr val="1A8CB2"/>
                </a:solidFill>
              </a:rPr>
              <a:t>BIO</a:t>
            </a:r>
          </a:p>
        </p:txBody>
      </p:sp>
      <p:sp>
        <p:nvSpPr>
          <p:cNvPr id="19" name="TextBox 18"/>
          <p:cNvSpPr txBox="1"/>
          <p:nvPr/>
        </p:nvSpPr>
        <p:spPr>
          <a:xfrm>
            <a:off x="4202725" y="515201"/>
            <a:ext cx="2572416" cy="1901546"/>
          </a:xfrm>
          <a:prstGeom prst="rect">
            <a:avLst/>
          </a:prstGeom>
          <a:noFill/>
        </p:spPr>
        <p:txBody>
          <a:bodyPr wrap="square" rtlCol="0">
            <a:spAutoFit/>
          </a:bodyPr>
          <a:lstStyle/>
          <a:p>
            <a:pPr>
              <a:lnSpc>
                <a:spcPct val="130000"/>
              </a:lnSpc>
            </a:pPr>
            <a:r>
              <a:rPr lang="nl-BE" sz="700" dirty="0"/>
              <a:t>Tamara was van kleins af aan een groot talent in de sportwereld. Ze heeft meerdere veldlopen gewonnen toen ze jong was, maar op haar 20ste is ze aangereden geweest en is ze nooit volledig hersteld. Ze heeft daardoor het lopen moeten inwisselen voor yoga. Ze heeft als yoga-</a:t>
            </a:r>
            <a:r>
              <a:rPr lang="nl-BE" sz="700" dirty="0" err="1"/>
              <a:t>instructeuse</a:t>
            </a:r>
            <a:r>
              <a:rPr lang="nl-BE" sz="700" dirty="0"/>
              <a:t> al 10 jaar ervaring. </a:t>
            </a:r>
          </a:p>
          <a:p>
            <a:pPr>
              <a:lnSpc>
                <a:spcPct val="130000"/>
              </a:lnSpc>
            </a:pPr>
            <a:endParaRPr lang="nl-BE" sz="700" dirty="0"/>
          </a:p>
          <a:p>
            <a:pPr>
              <a:lnSpc>
                <a:spcPct val="130000"/>
              </a:lnSpc>
            </a:pPr>
            <a:r>
              <a:rPr lang="nl-BE" sz="700" dirty="0"/>
              <a:t>Haar gezonde </a:t>
            </a:r>
            <a:r>
              <a:rPr lang="nl-BE" sz="700" dirty="0" err="1"/>
              <a:t>levenstijl</a:t>
            </a:r>
            <a:r>
              <a:rPr lang="nl-BE" sz="700" dirty="0"/>
              <a:t> houdt ze al heel haar leven aan. Ze is fan van de </a:t>
            </a:r>
            <a:r>
              <a:rPr lang="nl-BE" sz="700" dirty="0" err="1"/>
              <a:t>Pascale</a:t>
            </a:r>
            <a:r>
              <a:rPr lang="nl-BE" sz="700" dirty="0"/>
              <a:t> </a:t>
            </a:r>
            <a:r>
              <a:rPr lang="nl-BE" sz="700" dirty="0" err="1"/>
              <a:t>Naessens</a:t>
            </a:r>
            <a:r>
              <a:rPr lang="nl-BE" sz="700" dirty="0"/>
              <a:t> boeken en kookt geregeld een minimalistische maar lekkere maaltijd. Ze volgt ook computerlessen om mee te zijn met de tijd van haar dochter (Louisa). Door deze lessen moet Louisa soms warm en koud eten afwisselen op school. Louisa is lactose-intolerant en haar vorige school hield hier geen rekening mee.</a:t>
            </a:r>
          </a:p>
        </p:txBody>
      </p:sp>
      <p:sp>
        <p:nvSpPr>
          <p:cNvPr id="20" name="TextBox 19"/>
          <p:cNvSpPr txBox="1"/>
          <p:nvPr/>
        </p:nvSpPr>
        <p:spPr>
          <a:xfrm>
            <a:off x="2585385" y="4544837"/>
            <a:ext cx="1976197" cy="2031325"/>
          </a:xfrm>
          <a:prstGeom prst="rect">
            <a:avLst/>
          </a:prstGeom>
          <a:noFill/>
        </p:spPr>
        <p:txBody>
          <a:bodyPr wrap="square" rtlCol="0">
            <a:spAutoFit/>
          </a:bodyPr>
          <a:lstStyle/>
          <a:p>
            <a:pPr marL="171450" lvl="0" indent="-171450">
              <a:lnSpc>
                <a:spcPct val="150000"/>
              </a:lnSpc>
              <a:buClr>
                <a:srgbClr val="2BC0BE"/>
              </a:buClr>
              <a:buFont typeface="Arial"/>
              <a:buChar char="•"/>
            </a:pPr>
            <a:r>
              <a:rPr lang="en-GB" sz="800" dirty="0" err="1">
                <a:solidFill>
                  <a:schemeClr val="tx1">
                    <a:lumMod val="50000"/>
                    <a:lumOff val="50000"/>
                  </a:schemeClr>
                </a:solidFill>
              </a:rPr>
              <a:t>Een</a:t>
            </a:r>
            <a:r>
              <a:rPr lang="en-GB" sz="800" dirty="0">
                <a:solidFill>
                  <a:schemeClr val="tx1">
                    <a:lumMod val="50000"/>
                    <a:lumOff val="50000"/>
                  </a:schemeClr>
                </a:solidFill>
              </a:rPr>
              <a:t> </a:t>
            </a:r>
            <a:r>
              <a:rPr lang="en-GB" sz="800" dirty="0" err="1">
                <a:solidFill>
                  <a:schemeClr val="tx1">
                    <a:lumMod val="50000"/>
                    <a:lumOff val="50000"/>
                  </a:schemeClr>
                </a:solidFill>
              </a:rPr>
              <a:t>gezonde</a:t>
            </a:r>
            <a:r>
              <a:rPr lang="en-GB" sz="800" dirty="0">
                <a:solidFill>
                  <a:schemeClr val="tx1">
                    <a:lumMod val="50000"/>
                    <a:lumOff val="50000"/>
                  </a:schemeClr>
                </a:solidFill>
              </a:rPr>
              <a:t> </a:t>
            </a:r>
            <a:r>
              <a:rPr lang="en-GB" sz="800" dirty="0" err="1">
                <a:solidFill>
                  <a:schemeClr val="tx1">
                    <a:lumMod val="50000"/>
                    <a:lumOff val="50000"/>
                  </a:schemeClr>
                </a:solidFill>
              </a:rPr>
              <a:t>levenstijl</a:t>
            </a:r>
            <a:r>
              <a:rPr lang="en-GB" sz="800" dirty="0">
                <a:solidFill>
                  <a:schemeClr val="tx1">
                    <a:lumMod val="50000"/>
                    <a:lumOff val="50000"/>
                  </a:schemeClr>
                </a:solidFill>
              </a:rPr>
              <a:t> </a:t>
            </a:r>
            <a:r>
              <a:rPr lang="en-GB" sz="800" dirty="0" err="1">
                <a:solidFill>
                  <a:schemeClr val="tx1">
                    <a:lumMod val="50000"/>
                    <a:lumOff val="50000"/>
                  </a:schemeClr>
                </a:solidFill>
              </a:rPr>
              <a:t>aanhouden</a:t>
            </a:r>
            <a:r>
              <a:rPr lang="en-GB" sz="800" dirty="0">
                <a:solidFill>
                  <a:schemeClr val="tx1">
                    <a:lumMod val="50000"/>
                    <a:lumOff val="50000"/>
                  </a:schemeClr>
                </a:solidFill>
              </a:rPr>
              <a:t> </a:t>
            </a:r>
            <a:r>
              <a:rPr lang="en-GB" sz="800" dirty="0" err="1">
                <a:solidFill>
                  <a:schemeClr val="tx1">
                    <a:lumMod val="50000"/>
                    <a:lumOff val="50000"/>
                  </a:schemeClr>
                </a:solidFill>
              </a:rPr>
              <a:t>voor</a:t>
            </a:r>
            <a:r>
              <a:rPr lang="en-GB" sz="800" dirty="0">
                <a:solidFill>
                  <a:schemeClr val="tx1">
                    <a:lumMod val="50000"/>
                    <a:lumOff val="50000"/>
                  </a:schemeClr>
                </a:solidFill>
              </a:rPr>
              <a:t> </a:t>
            </a:r>
            <a:r>
              <a:rPr lang="en-GB" sz="800" dirty="0" err="1">
                <a:solidFill>
                  <a:schemeClr val="tx1">
                    <a:lumMod val="50000"/>
                    <a:lumOff val="50000"/>
                  </a:schemeClr>
                </a:solidFill>
              </a:rPr>
              <a:t>zowel</a:t>
            </a:r>
            <a:r>
              <a:rPr lang="en-GB" sz="800" dirty="0">
                <a:solidFill>
                  <a:schemeClr val="tx1">
                    <a:lumMod val="50000"/>
                    <a:lumOff val="50000"/>
                  </a:schemeClr>
                </a:solidFill>
              </a:rPr>
              <a:t> </a:t>
            </a:r>
            <a:r>
              <a:rPr lang="en-GB" sz="800" dirty="0" err="1">
                <a:solidFill>
                  <a:schemeClr val="tx1">
                    <a:lumMod val="50000"/>
                    <a:lumOff val="50000"/>
                  </a:schemeClr>
                </a:solidFill>
              </a:rPr>
              <a:t>haar</a:t>
            </a:r>
            <a:r>
              <a:rPr lang="en-GB" sz="800" dirty="0">
                <a:solidFill>
                  <a:schemeClr val="tx1">
                    <a:lumMod val="50000"/>
                    <a:lumOff val="50000"/>
                  </a:schemeClr>
                </a:solidFill>
              </a:rPr>
              <a:t> </a:t>
            </a:r>
            <a:r>
              <a:rPr lang="en-GB" sz="800" dirty="0" err="1">
                <a:solidFill>
                  <a:schemeClr val="tx1">
                    <a:lumMod val="50000"/>
                    <a:lumOff val="50000"/>
                  </a:schemeClr>
                </a:solidFill>
              </a:rPr>
              <a:t>en</a:t>
            </a:r>
            <a:r>
              <a:rPr lang="en-GB" sz="800" dirty="0">
                <a:solidFill>
                  <a:schemeClr val="tx1">
                    <a:lumMod val="50000"/>
                    <a:lumOff val="50000"/>
                  </a:schemeClr>
                </a:solidFill>
              </a:rPr>
              <a:t> Louisa</a:t>
            </a:r>
          </a:p>
          <a:p>
            <a:pPr marL="171450" lvl="0" indent="-171450">
              <a:lnSpc>
                <a:spcPct val="150000"/>
              </a:lnSpc>
              <a:buClr>
                <a:srgbClr val="2BC0BE"/>
              </a:buClr>
              <a:buFont typeface="Arial"/>
              <a:buChar char="•"/>
            </a:pPr>
            <a:endParaRPr lang="en-GB" sz="800" dirty="0">
              <a:solidFill>
                <a:schemeClr val="tx1">
                  <a:lumMod val="50000"/>
                  <a:lumOff val="50000"/>
                </a:schemeClr>
              </a:solidFill>
            </a:endParaRPr>
          </a:p>
          <a:p>
            <a:pPr marL="171450" lvl="0" indent="-171450">
              <a:lnSpc>
                <a:spcPct val="150000"/>
              </a:lnSpc>
              <a:buClr>
                <a:srgbClr val="2BC0BE"/>
              </a:buClr>
              <a:buFont typeface="Arial"/>
              <a:buChar char="•"/>
            </a:pPr>
            <a:r>
              <a:rPr lang="en-GB" sz="800" dirty="0" err="1">
                <a:solidFill>
                  <a:schemeClr val="tx1">
                    <a:lumMod val="50000"/>
                    <a:lumOff val="50000"/>
                  </a:schemeClr>
                </a:solidFill>
              </a:rPr>
              <a:t>Een</a:t>
            </a:r>
            <a:r>
              <a:rPr lang="en-GB" sz="800" dirty="0">
                <a:solidFill>
                  <a:schemeClr val="tx1">
                    <a:lumMod val="50000"/>
                    <a:lumOff val="50000"/>
                  </a:schemeClr>
                </a:solidFill>
              </a:rPr>
              <a:t> </a:t>
            </a:r>
            <a:r>
              <a:rPr lang="en-GB" sz="800" dirty="0" err="1">
                <a:solidFill>
                  <a:schemeClr val="tx1">
                    <a:lumMod val="50000"/>
                    <a:lumOff val="50000"/>
                  </a:schemeClr>
                </a:solidFill>
              </a:rPr>
              <a:t>goede</a:t>
            </a:r>
            <a:r>
              <a:rPr lang="en-GB" sz="800" dirty="0">
                <a:solidFill>
                  <a:schemeClr val="tx1">
                    <a:lumMod val="50000"/>
                    <a:lumOff val="50000"/>
                  </a:schemeClr>
                </a:solidFill>
              </a:rPr>
              <a:t> band met </a:t>
            </a:r>
            <a:r>
              <a:rPr lang="en-GB" sz="800" dirty="0" err="1">
                <a:solidFill>
                  <a:schemeClr val="tx1">
                    <a:lumMod val="50000"/>
                    <a:lumOff val="50000"/>
                  </a:schemeClr>
                </a:solidFill>
              </a:rPr>
              <a:t>familie</a:t>
            </a:r>
            <a:r>
              <a:rPr lang="en-GB" sz="800" dirty="0">
                <a:solidFill>
                  <a:schemeClr val="tx1">
                    <a:lumMod val="50000"/>
                    <a:lumOff val="50000"/>
                  </a:schemeClr>
                </a:solidFill>
              </a:rPr>
              <a:t> </a:t>
            </a:r>
            <a:r>
              <a:rPr lang="en-GB" sz="800" dirty="0" err="1">
                <a:solidFill>
                  <a:schemeClr val="tx1">
                    <a:lumMod val="50000"/>
                    <a:lumOff val="50000"/>
                  </a:schemeClr>
                </a:solidFill>
              </a:rPr>
              <a:t>en</a:t>
            </a:r>
            <a:r>
              <a:rPr lang="en-GB" sz="800" dirty="0">
                <a:solidFill>
                  <a:schemeClr val="tx1">
                    <a:lumMod val="50000"/>
                    <a:lumOff val="50000"/>
                  </a:schemeClr>
                </a:solidFill>
              </a:rPr>
              <a:t> </a:t>
            </a:r>
            <a:r>
              <a:rPr lang="en-GB" sz="800" dirty="0" err="1">
                <a:solidFill>
                  <a:schemeClr val="tx1">
                    <a:lumMod val="50000"/>
                    <a:lumOff val="50000"/>
                  </a:schemeClr>
                </a:solidFill>
              </a:rPr>
              <a:t>vrienden</a:t>
            </a:r>
            <a:r>
              <a:rPr lang="en-GB" sz="800" dirty="0">
                <a:solidFill>
                  <a:schemeClr val="tx1">
                    <a:lumMod val="50000"/>
                    <a:lumOff val="50000"/>
                  </a:schemeClr>
                </a:solidFill>
              </a:rPr>
              <a:t> </a:t>
            </a:r>
            <a:r>
              <a:rPr lang="en-GB" sz="800" dirty="0" err="1">
                <a:solidFill>
                  <a:schemeClr val="tx1">
                    <a:lumMod val="50000"/>
                    <a:lumOff val="50000"/>
                  </a:schemeClr>
                </a:solidFill>
              </a:rPr>
              <a:t>onderhouden</a:t>
            </a:r>
            <a:r>
              <a:rPr lang="en-GB" sz="800" dirty="0">
                <a:solidFill>
                  <a:schemeClr val="tx1">
                    <a:lumMod val="50000"/>
                    <a:lumOff val="50000"/>
                  </a:schemeClr>
                </a:solidFill>
              </a:rPr>
              <a:t> </a:t>
            </a:r>
          </a:p>
          <a:p>
            <a:pPr marL="171450" lvl="0" indent="-171450">
              <a:lnSpc>
                <a:spcPct val="150000"/>
              </a:lnSpc>
              <a:buClr>
                <a:srgbClr val="2BC0BE"/>
              </a:buClr>
              <a:buFont typeface="Arial"/>
              <a:buChar char="•"/>
            </a:pPr>
            <a:endParaRPr lang="en-GB" sz="800" dirty="0">
              <a:solidFill>
                <a:schemeClr val="tx1">
                  <a:lumMod val="50000"/>
                  <a:lumOff val="50000"/>
                </a:schemeClr>
              </a:solidFill>
            </a:endParaRPr>
          </a:p>
          <a:p>
            <a:pPr marL="171450" lvl="0" indent="-171450">
              <a:lnSpc>
                <a:spcPct val="150000"/>
              </a:lnSpc>
              <a:buClr>
                <a:srgbClr val="2BC0BE"/>
              </a:buClr>
              <a:buFont typeface="Arial"/>
              <a:buChar char="•"/>
            </a:pPr>
            <a:r>
              <a:rPr lang="nl-BE" sz="800" dirty="0">
                <a:solidFill>
                  <a:schemeClr val="tx1">
                    <a:lumMod val="50000"/>
                    <a:lumOff val="50000"/>
                  </a:schemeClr>
                </a:solidFill>
              </a:rPr>
              <a:t>Iedereen die zegt dat niemand een kind alleen kan opvoeden ongelijk bewijzen</a:t>
            </a:r>
            <a:endParaRPr lang="en-US" sz="800" dirty="0">
              <a:solidFill>
                <a:schemeClr val="tx1">
                  <a:lumMod val="50000"/>
                  <a:lumOff val="50000"/>
                </a:schemeClr>
              </a:solidFill>
            </a:endParaRPr>
          </a:p>
          <a:p>
            <a:endParaRPr lang="en-US" dirty="0"/>
          </a:p>
        </p:txBody>
      </p:sp>
      <p:sp>
        <p:nvSpPr>
          <p:cNvPr id="22" name="TextBox 21"/>
          <p:cNvSpPr txBox="1"/>
          <p:nvPr/>
        </p:nvSpPr>
        <p:spPr>
          <a:xfrm>
            <a:off x="4853164" y="4551317"/>
            <a:ext cx="1976197" cy="2400657"/>
          </a:xfrm>
          <a:prstGeom prst="rect">
            <a:avLst/>
          </a:prstGeom>
          <a:noFill/>
        </p:spPr>
        <p:txBody>
          <a:bodyPr wrap="square" rtlCol="0">
            <a:spAutoFit/>
          </a:bodyPr>
          <a:lstStyle/>
          <a:p>
            <a:pPr marL="171450" lvl="0" indent="-171450">
              <a:lnSpc>
                <a:spcPct val="150000"/>
              </a:lnSpc>
              <a:buClr>
                <a:srgbClr val="2BC0BE"/>
              </a:buClr>
              <a:buFont typeface="Arial"/>
              <a:buChar char="•"/>
            </a:pPr>
            <a:r>
              <a:rPr lang="en-GB" sz="800" dirty="0">
                <a:solidFill>
                  <a:srgbClr val="7F7F7F"/>
                </a:solidFill>
              </a:rPr>
              <a:t>Restaurants die </a:t>
            </a:r>
            <a:r>
              <a:rPr lang="en-GB" sz="800" dirty="0" err="1">
                <a:solidFill>
                  <a:srgbClr val="7F7F7F"/>
                </a:solidFill>
              </a:rPr>
              <a:t>geen</a:t>
            </a:r>
            <a:r>
              <a:rPr lang="en-GB" sz="800" dirty="0">
                <a:solidFill>
                  <a:srgbClr val="7F7F7F"/>
                </a:solidFill>
              </a:rPr>
              <a:t> veggie </a:t>
            </a:r>
            <a:r>
              <a:rPr lang="en-GB" sz="800" dirty="0" err="1">
                <a:solidFill>
                  <a:srgbClr val="7F7F7F"/>
                </a:solidFill>
              </a:rPr>
              <a:t>optie</a:t>
            </a:r>
            <a:r>
              <a:rPr lang="en-GB" sz="800" dirty="0">
                <a:solidFill>
                  <a:srgbClr val="7F7F7F"/>
                </a:solidFill>
              </a:rPr>
              <a:t> </a:t>
            </a:r>
            <a:r>
              <a:rPr lang="en-GB" sz="800" dirty="0" err="1">
                <a:solidFill>
                  <a:srgbClr val="7F7F7F"/>
                </a:solidFill>
              </a:rPr>
              <a:t>serveren</a:t>
            </a:r>
            <a:endParaRPr lang="en-GB" sz="800" dirty="0">
              <a:solidFill>
                <a:srgbClr val="7F7F7F"/>
              </a:solidFill>
            </a:endParaRPr>
          </a:p>
          <a:p>
            <a:pPr lvl="0">
              <a:lnSpc>
                <a:spcPct val="150000"/>
              </a:lnSpc>
              <a:buClr>
                <a:srgbClr val="2BC0BE"/>
              </a:buClr>
            </a:pPr>
            <a:endParaRPr lang="en-US" sz="800" dirty="0">
              <a:solidFill>
                <a:schemeClr val="tx1">
                  <a:lumMod val="50000"/>
                  <a:lumOff val="50000"/>
                </a:schemeClr>
              </a:solidFill>
            </a:endParaRPr>
          </a:p>
          <a:p>
            <a:pPr marL="171450" lvl="0" indent="-171450">
              <a:lnSpc>
                <a:spcPct val="150000"/>
              </a:lnSpc>
              <a:buClr>
                <a:srgbClr val="2BC0BE"/>
              </a:buClr>
              <a:buFont typeface="Arial"/>
              <a:buChar char="•"/>
            </a:pPr>
            <a:r>
              <a:rPr lang="en-GB" sz="800" dirty="0" err="1">
                <a:solidFill>
                  <a:srgbClr val="7F7F7F"/>
                </a:solidFill>
              </a:rPr>
              <a:t>Scholen</a:t>
            </a:r>
            <a:r>
              <a:rPr lang="en-GB" sz="800" dirty="0">
                <a:solidFill>
                  <a:srgbClr val="7F7F7F"/>
                </a:solidFill>
              </a:rPr>
              <a:t> die </a:t>
            </a:r>
            <a:r>
              <a:rPr lang="en-GB" sz="800" dirty="0" err="1">
                <a:solidFill>
                  <a:srgbClr val="7F7F7F"/>
                </a:solidFill>
              </a:rPr>
              <a:t>geen</a:t>
            </a:r>
            <a:r>
              <a:rPr lang="en-GB" sz="800" dirty="0">
                <a:solidFill>
                  <a:srgbClr val="7F7F7F"/>
                </a:solidFill>
              </a:rPr>
              <a:t> </a:t>
            </a:r>
            <a:r>
              <a:rPr lang="en-GB" sz="800" dirty="0" err="1">
                <a:solidFill>
                  <a:srgbClr val="7F7F7F"/>
                </a:solidFill>
              </a:rPr>
              <a:t>rekening</a:t>
            </a:r>
            <a:r>
              <a:rPr lang="en-GB" sz="800" dirty="0">
                <a:solidFill>
                  <a:srgbClr val="7F7F7F"/>
                </a:solidFill>
              </a:rPr>
              <a:t> </a:t>
            </a:r>
            <a:r>
              <a:rPr lang="en-GB" sz="800" dirty="0" err="1">
                <a:solidFill>
                  <a:srgbClr val="7F7F7F"/>
                </a:solidFill>
              </a:rPr>
              <a:t>houden</a:t>
            </a:r>
            <a:r>
              <a:rPr lang="en-GB" sz="800" dirty="0">
                <a:solidFill>
                  <a:srgbClr val="7F7F7F"/>
                </a:solidFill>
              </a:rPr>
              <a:t> met de </a:t>
            </a:r>
            <a:r>
              <a:rPr lang="en-GB" sz="800" dirty="0" err="1">
                <a:solidFill>
                  <a:srgbClr val="7F7F7F"/>
                </a:solidFill>
              </a:rPr>
              <a:t>allergie</a:t>
            </a:r>
            <a:r>
              <a:rPr lang="en-GB" sz="800" dirty="0">
                <a:solidFill>
                  <a:srgbClr val="7F7F7F"/>
                </a:solidFill>
              </a:rPr>
              <a:t> van </a:t>
            </a:r>
            <a:r>
              <a:rPr lang="en-GB" sz="800" dirty="0" err="1">
                <a:solidFill>
                  <a:srgbClr val="7F7F7F"/>
                </a:solidFill>
              </a:rPr>
              <a:t>haar</a:t>
            </a:r>
            <a:r>
              <a:rPr lang="en-GB" sz="800" dirty="0">
                <a:solidFill>
                  <a:srgbClr val="7F7F7F"/>
                </a:solidFill>
              </a:rPr>
              <a:t> </a:t>
            </a:r>
            <a:r>
              <a:rPr lang="en-GB" sz="800" dirty="0" err="1">
                <a:solidFill>
                  <a:srgbClr val="7F7F7F"/>
                </a:solidFill>
              </a:rPr>
              <a:t>dochter</a:t>
            </a:r>
            <a:endParaRPr lang="en-GB" sz="800" dirty="0">
              <a:solidFill>
                <a:srgbClr val="7F7F7F"/>
              </a:solidFill>
            </a:endParaRPr>
          </a:p>
          <a:p>
            <a:pPr marL="171450" lvl="0" indent="-171450">
              <a:lnSpc>
                <a:spcPct val="150000"/>
              </a:lnSpc>
              <a:buClr>
                <a:srgbClr val="2BC0BE"/>
              </a:buClr>
              <a:buFont typeface="Arial"/>
              <a:buChar char="•"/>
            </a:pPr>
            <a:endParaRPr lang="en-GB" sz="800" dirty="0">
              <a:solidFill>
                <a:srgbClr val="7F7F7F"/>
              </a:solidFill>
            </a:endParaRPr>
          </a:p>
          <a:p>
            <a:pPr marL="171450" lvl="0" indent="-171450">
              <a:lnSpc>
                <a:spcPct val="150000"/>
              </a:lnSpc>
              <a:buClr>
                <a:srgbClr val="2BC0BE"/>
              </a:buClr>
              <a:buFont typeface="Arial"/>
              <a:buChar char="•"/>
            </a:pPr>
            <a:r>
              <a:rPr lang="en-GB" sz="800" dirty="0" err="1">
                <a:solidFill>
                  <a:srgbClr val="7F7F7F"/>
                </a:solidFill>
              </a:rPr>
              <a:t>Personen</a:t>
            </a:r>
            <a:r>
              <a:rPr lang="en-GB" sz="800" dirty="0">
                <a:solidFill>
                  <a:srgbClr val="7F7F7F"/>
                </a:solidFill>
              </a:rPr>
              <a:t> die </a:t>
            </a:r>
            <a:r>
              <a:rPr lang="en-GB" sz="800" dirty="0" err="1">
                <a:solidFill>
                  <a:srgbClr val="7F7F7F"/>
                </a:solidFill>
              </a:rPr>
              <a:t>afspraken</a:t>
            </a:r>
            <a:r>
              <a:rPr lang="en-GB" sz="800" dirty="0">
                <a:solidFill>
                  <a:srgbClr val="7F7F7F"/>
                </a:solidFill>
              </a:rPr>
              <a:t> </a:t>
            </a:r>
            <a:r>
              <a:rPr lang="en-GB" sz="800" dirty="0" err="1">
                <a:solidFill>
                  <a:srgbClr val="7F7F7F"/>
                </a:solidFill>
              </a:rPr>
              <a:t>afzeggen</a:t>
            </a:r>
            <a:r>
              <a:rPr lang="en-GB" sz="800" dirty="0">
                <a:solidFill>
                  <a:srgbClr val="7F7F7F"/>
                </a:solidFill>
              </a:rPr>
              <a:t> </a:t>
            </a:r>
            <a:r>
              <a:rPr lang="en-GB" sz="800" dirty="0" err="1">
                <a:solidFill>
                  <a:srgbClr val="7F7F7F"/>
                </a:solidFill>
              </a:rPr>
              <a:t>kort</a:t>
            </a:r>
            <a:r>
              <a:rPr lang="en-GB" sz="800" dirty="0">
                <a:solidFill>
                  <a:srgbClr val="7F7F7F"/>
                </a:solidFill>
              </a:rPr>
              <a:t> op </a:t>
            </a:r>
            <a:r>
              <a:rPr lang="en-GB" sz="800" dirty="0" err="1">
                <a:solidFill>
                  <a:srgbClr val="7F7F7F"/>
                </a:solidFill>
              </a:rPr>
              <a:t>voorhand</a:t>
            </a:r>
            <a:endParaRPr lang="en-GB" sz="800" dirty="0">
              <a:solidFill>
                <a:srgbClr val="7F7F7F"/>
              </a:solidFill>
            </a:endParaRPr>
          </a:p>
          <a:p>
            <a:pPr marL="171450" lvl="0" indent="-171450">
              <a:lnSpc>
                <a:spcPct val="150000"/>
              </a:lnSpc>
              <a:buClr>
                <a:srgbClr val="2BC0BE"/>
              </a:buClr>
              <a:buFont typeface="Arial"/>
              <a:buChar char="•"/>
            </a:pPr>
            <a:endParaRPr lang="en-US" sz="800" dirty="0">
              <a:solidFill>
                <a:srgbClr val="7F7F7F"/>
              </a:solidFill>
            </a:endParaRPr>
          </a:p>
          <a:p>
            <a:pPr lvl="0">
              <a:lnSpc>
                <a:spcPct val="150000"/>
              </a:lnSpc>
            </a:pPr>
            <a:endParaRPr lang="en-US" sz="800" dirty="0">
              <a:solidFill>
                <a:schemeClr val="tx1">
                  <a:lumMod val="50000"/>
                  <a:lumOff val="50000"/>
                </a:schemeClr>
              </a:solidFill>
            </a:endParaRPr>
          </a:p>
          <a:p>
            <a:pPr lvl="0">
              <a:lnSpc>
                <a:spcPct val="150000"/>
              </a:lnSpc>
            </a:pPr>
            <a:endParaRPr lang="en-US" sz="800" dirty="0">
              <a:solidFill>
                <a:schemeClr val="tx1">
                  <a:lumMod val="50000"/>
                  <a:lumOff val="50000"/>
                </a:schemeClr>
              </a:solidFill>
            </a:endParaRPr>
          </a:p>
          <a:p>
            <a:endParaRPr lang="en-US" dirty="0"/>
          </a:p>
        </p:txBody>
      </p:sp>
      <p:sp>
        <p:nvSpPr>
          <p:cNvPr id="23" name="TextBox 22"/>
          <p:cNvSpPr txBox="1"/>
          <p:nvPr/>
        </p:nvSpPr>
        <p:spPr>
          <a:xfrm>
            <a:off x="2969510" y="4279484"/>
            <a:ext cx="1457857" cy="230832"/>
          </a:xfrm>
          <a:prstGeom prst="rect">
            <a:avLst/>
          </a:prstGeom>
          <a:noFill/>
        </p:spPr>
        <p:txBody>
          <a:bodyPr wrap="square" rtlCol="0">
            <a:spAutoFit/>
          </a:bodyPr>
          <a:lstStyle/>
          <a:p>
            <a:r>
              <a:rPr lang="en-US" sz="900" dirty="0" err="1">
                <a:solidFill>
                  <a:srgbClr val="1A8CB2"/>
                </a:solidFill>
              </a:rPr>
              <a:t>Doelen</a:t>
            </a:r>
            <a:endParaRPr lang="en-US" sz="900" dirty="0">
              <a:solidFill>
                <a:srgbClr val="1A8CB2"/>
              </a:solidFill>
            </a:endParaRPr>
          </a:p>
        </p:txBody>
      </p:sp>
      <p:sp>
        <p:nvSpPr>
          <p:cNvPr id="24" name="TextBox 23"/>
          <p:cNvSpPr txBox="1"/>
          <p:nvPr/>
        </p:nvSpPr>
        <p:spPr>
          <a:xfrm>
            <a:off x="5171694" y="4271905"/>
            <a:ext cx="1457857" cy="230832"/>
          </a:xfrm>
          <a:prstGeom prst="rect">
            <a:avLst/>
          </a:prstGeom>
          <a:noFill/>
        </p:spPr>
        <p:txBody>
          <a:bodyPr wrap="square" rtlCol="0">
            <a:spAutoFit/>
          </a:bodyPr>
          <a:lstStyle/>
          <a:p>
            <a:r>
              <a:rPr lang="en-US" sz="900" dirty="0" err="1">
                <a:solidFill>
                  <a:srgbClr val="1A8CB2"/>
                </a:solidFill>
              </a:rPr>
              <a:t>Frustraties</a:t>
            </a:r>
            <a:endParaRPr lang="en-US" sz="900" dirty="0">
              <a:solidFill>
                <a:srgbClr val="1A8CB2"/>
              </a:solidFill>
            </a:endParaRPr>
          </a:p>
        </p:txBody>
      </p:sp>
      <p:sp>
        <p:nvSpPr>
          <p:cNvPr id="25" name="TextBox 24"/>
          <p:cNvSpPr txBox="1"/>
          <p:nvPr/>
        </p:nvSpPr>
        <p:spPr>
          <a:xfrm>
            <a:off x="2927299" y="3028056"/>
            <a:ext cx="1457857" cy="230832"/>
          </a:xfrm>
          <a:prstGeom prst="rect">
            <a:avLst/>
          </a:prstGeom>
          <a:noFill/>
        </p:spPr>
        <p:txBody>
          <a:bodyPr wrap="square" rtlCol="0">
            <a:spAutoFit/>
          </a:bodyPr>
          <a:lstStyle/>
          <a:p>
            <a:r>
              <a:rPr lang="en-US" sz="900" dirty="0" err="1">
                <a:solidFill>
                  <a:srgbClr val="1A8CB2"/>
                </a:solidFill>
              </a:rPr>
              <a:t>Motivaties</a:t>
            </a:r>
            <a:endParaRPr lang="en-US" sz="900" dirty="0">
              <a:solidFill>
                <a:srgbClr val="1A8CB2"/>
              </a:solidFill>
            </a:endParaRPr>
          </a:p>
        </p:txBody>
      </p:sp>
      <p:sp>
        <p:nvSpPr>
          <p:cNvPr id="26" name="TextBox 25"/>
          <p:cNvSpPr txBox="1"/>
          <p:nvPr/>
        </p:nvSpPr>
        <p:spPr>
          <a:xfrm>
            <a:off x="2543745" y="486104"/>
            <a:ext cx="1243917" cy="2027671"/>
          </a:xfrm>
          <a:prstGeom prst="rect">
            <a:avLst/>
          </a:prstGeom>
          <a:noFill/>
        </p:spPr>
        <p:txBody>
          <a:bodyPr wrap="square" rtlCol="0">
            <a:spAutoFit/>
          </a:bodyPr>
          <a:lstStyle/>
          <a:p>
            <a:pPr marL="171450" indent="-171450">
              <a:lnSpc>
                <a:spcPct val="200000"/>
              </a:lnSpc>
              <a:buClr>
                <a:srgbClr val="2BC0BE"/>
              </a:buClr>
              <a:buFont typeface="Arial"/>
              <a:buChar char="•"/>
            </a:pPr>
            <a:r>
              <a:rPr lang="en-GB" sz="800" dirty="0" err="1">
                <a:solidFill>
                  <a:schemeClr val="tx1">
                    <a:lumMod val="50000"/>
                    <a:lumOff val="50000"/>
                  </a:schemeClr>
                </a:solidFill>
              </a:rPr>
              <a:t>Gezonde</a:t>
            </a:r>
            <a:r>
              <a:rPr lang="en-GB" sz="800" dirty="0">
                <a:solidFill>
                  <a:schemeClr val="tx1">
                    <a:lumMod val="50000"/>
                    <a:lumOff val="50000"/>
                  </a:schemeClr>
                </a:solidFill>
              </a:rPr>
              <a:t> </a:t>
            </a:r>
            <a:r>
              <a:rPr lang="en-GB" sz="800" dirty="0" err="1">
                <a:solidFill>
                  <a:schemeClr val="tx1">
                    <a:lumMod val="50000"/>
                    <a:lumOff val="50000"/>
                  </a:schemeClr>
                </a:solidFill>
              </a:rPr>
              <a:t>levensstijl</a:t>
            </a:r>
            <a:endParaRPr lang="en-GB" sz="800" dirty="0">
              <a:solidFill>
                <a:schemeClr val="tx1">
                  <a:lumMod val="50000"/>
                  <a:lumOff val="50000"/>
                </a:schemeClr>
              </a:solidFill>
            </a:endParaRPr>
          </a:p>
          <a:p>
            <a:pPr marL="171450" indent="-171450">
              <a:lnSpc>
                <a:spcPct val="200000"/>
              </a:lnSpc>
              <a:buClr>
                <a:srgbClr val="2BC0BE"/>
              </a:buClr>
              <a:buFont typeface="Arial"/>
              <a:buChar char="•"/>
            </a:pPr>
            <a:r>
              <a:rPr lang="en-GB" sz="800" dirty="0" err="1">
                <a:solidFill>
                  <a:schemeClr val="tx1">
                    <a:lumMod val="50000"/>
                    <a:lumOff val="50000"/>
                  </a:schemeClr>
                </a:solidFill>
              </a:rPr>
              <a:t>Alleenstaande</a:t>
            </a:r>
            <a:r>
              <a:rPr lang="en-GB" sz="800" dirty="0">
                <a:solidFill>
                  <a:schemeClr val="tx1">
                    <a:lumMod val="50000"/>
                    <a:lumOff val="50000"/>
                  </a:schemeClr>
                </a:solidFill>
              </a:rPr>
              <a:t> </a:t>
            </a:r>
            <a:r>
              <a:rPr lang="en-GB" sz="800" dirty="0" err="1">
                <a:solidFill>
                  <a:schemeClr val="tx1">
                    <a:lumMod val="50000"/>
                    <a:lumOff val="50000"/>
                  </a:schemeClr>
                </a:solidFill>
              </a:rPr>
              <a:t>zelfzekere</a:t>
            </a:r>
            <a:r>
              <a:rPr lang="en-GB" sz="800" dirty="0">
                <a:solidFill>
                  <a:schemeClr val="tx1">
                    <a:lumMod val="50000"/>
                    <a:lumOff val="50000"/>
                  </a:schemeClr>
                </a:solidFill>
              </a:rPr>
              <a:t> </a:t>
            </a:r>
            <a:r>
              <a:rPr lang="en-GB" sz="800" dirty="0" err="1">
                <a:solidFill>
                  <a:schemeClr val="tx1">
                    <a:lumMod val="50000"/>
                    <a:lumOff val="50000"/>
                  </a:schemeClr>
                </a:solidFill>
              </a:rPr>
              <a:t>moeder</a:t>
            </a:r>
            <a:endParaRPr lang="en-GB" sz="800" dirty="0">
              <a:solidFill>
                <a:schemeClr val="tx1">
                  <a:lumMod val="50000"/>
                  <a:lumOff val="50000"/>
                </a:schemeClr>
              </a:solidFill>
            </a:endParaRPr>
          </a:p>
          <a:p>
            <a:pPr marL="171450" indent="-171450">
              <a:lnSpc>
                <a:spcPct val="200000"/>
              </a:lnSpc>
              <a:buClr>
                <a:srgbClr val="2BC0BE"/>
              </a:buClr>
              <a:buFont typeface="Arial"/>
              <a:buChar char="•"/>
            </a:pPr>
            <a:r>
              <a:rPr lang="en-GB" sz="800" dirty="0" err="1">
                <a:solidFill>
                  <a:schemeClr val="tx1">
                    <a:lumMod val="50000"/>
                    <a:lumOff val="50000"/>
                  </a:schemeClr>
                </a:solidFill>
              </a:rPr>
              <a:t>Sportief</a:t>
            </a:r>
            <a:endParaRPr lang="en-GB" sz="800" dirty="0">
              <a:solidFill>
                <a:schemeClr val="tx1">
                  <a:lumMod val="50000"/>
                  <a:lumOff val="50000"/>
                </a:schemeClr>
              </a:solidFill>
            </a:endParaRPr>
          </a:p>
          <a:p>
            <a:pPr marL="171450" indent="-171450">
              <a:lnSpc>
                <a:spcPct val="200000"/>
              </a:lnSpc>
              <a:buClr>
                <a:srgbClr val="2BC0BE"/>
              </a:buClr>
              <a:buFont typeface="Arial"/>
              <a:buChar char="•"/>
            </a:pPr>
            <a:r>
              <a:rPr lang="nl-NL" sz="800" dirty="0">
                <a:solidFill>
                  <a:schemeClr val="tx1">
                    <a:lumMod val="50000"/>
                    <a:lumOff val="50000"/>
                  </a:schemeClr>
                </a:solidFill>
              </a:rPr>
              <a:t>Geëngageerd</a:t>
            </a:r>
          </a:p>
          <a:p>
            <a:pPr marL="171450" indent="-171450">
              <a:lnSpc>
                <a:spcPct val="200000"/>
              </a:lnSpc>
              <a:buClr>
                <a:srgbClr val="2BC0BE"/>
              </a:buClr>
              <a:buFont typeface="Arial"/>
              <a:buChar char="•"/>
            </a:pPr>
            <a:r>
              <a:rPr lang="en-GB" sz="800" dirty="0" err="1">
                <a:solidFill>
                  <a:schemeClr val="tx1">
                    <a:lumMod val="50000"/>
                    <a:lumOff val="50000"/>
                  </a:schemeClr>
                </a:solidFill>
              </a:rPr>
              <a:t>Empatisch</a:t>
            </a:r>
            <a:endParaRPr lang="en-GB" sz="800" dirty="0">
              <a:solidFill>
                <a:schemeClr val="tx1">
                  <a:lumMod val="50000"/>
                  <a:lumOff val="50000"/>
                </a:schemeClr>
              </a:solidFill>
            </a:endParaRPr>
          </a:p>
          <a:p>
            <a:pPr marL="171450" indent="-171450">
              <a:lnSpc>
                <a:spcPct val="200000"/>
              </a:lnSpc>
              <a:buClr>
                <a:srgbClr val="2BC0BE"/>
              </a:buClr>
              <a:buFont typeface="Arial"/>
              <a:buChar char="•"/>
            </a:pPr>
            <a:r>
              <a:rPr lang="en-GB" sz="800" dirty="0" err="1">
                <a:solidFill>
                  <a:schemeClr val="tx1">
                    <a:lumMod val="50000"/>
                    <a:lumOff val="50000"/>
                  </a:schemeClr>
                </a:solidFill>
              </a:rPr>
              <a:t>Altijd</a:t>
            </a:r>
            <a:r>
              <a:rPr lang="en-GB" sz="800" dirty="0">
                <a:solidFill>
                  <a:schemeClr val="tx1">
                    <a:lumMod val="50000"/>
                    <a:lumOff val="50000"/>
                  </a:schemeClr>
                </a:solidFill>
              </a:rPr>
              <a:t> open </a:t>
            </a:r>
            <a:r>
              <a:rPr lang="en-GB" sz="800" dirty="0" err="1">
                <a:solidFill>
                  <a:schemeClr val="tx1">
                    <a:lumMod val="50000"/>
                    <a:lumOff val="50000"/>
                  </a:schemeClr>
                </a:solidFill>
              </a:rPr>
              <a:t>voor</a:t>
            </a:r>
            <a:r>
              <a:rPr lang="en-GB" sz="800" dirty="0">
                <a:solidFill>
                  <a:schemeClr val="tx1">
                    <a:lumMod val="50000"/>
                    <a:lumOff val="50000"/>
                  </a:schemeClr>
                </a:solidFill>
              </a:rPr>
              <a:t> </a:t>
            </a:r>
            <a:r>
              <a:rPr lang="en-GB" sz="800" dirty="0" err="1">
                <a:solidFill>
                  <a:schemeClr val="tx1">
                    <a:lumMod val="50000"/>
                    <a:lumOff val="50000"/>
                  </a:schemeClr>
                </a:solidFill>
              </a:rPr>
              <a:t>een</a:t>
            </a:r>
            <a:r>
              <a:rPr lang="en-GB" sz="800" dirty="0">
                <a:solidFill>
                  <a:schemeClr val="tx1">
                    <a:lumMod val="50000"/>
                    <a:lumOff val="50000"/>
                  </a:schemeClr>
                </a:solidFill>
              </a:rPr>
              <a:t> </a:t>
            </a:r>
            <a:r>
              <a:rPr lang="en-GB" sz="800" dirty="0" err="1">
                <a:solidFill>
                  <a:schemeClr val="tx1">
                    <a:lumMod val="50000"/>
                    <a:lumOff val="50000"/>
                  </a:schemeClr>
                </a:solidFill>
              </a:rPr>
              <a:t>babbel</a:t>
            </a:r>
            <a:r>
              <a:rPr lang="en-GB" sz="800" dirty="0">
                <a:solidFill>
                  <a:schemeClr val="tx1">
                    <a:lumMod val="50000"/>
                    <a:lumOff val="50000"/>
                  </a:schemeClr>
                </a:solidFill>
              </a:rPr>
              <a:t> op de </a:t>
            </a:r>
            <a:r>
              <a:rPr lang="en-GB" sz="800" dirty="0" err="1">
                <a:solidFill>
                  <a:schemeClr val="tx1">
                    <a:lumMod val="50000"/>
                    <a:lumOff val="50000"/>
                  </a:schemeClr>
                </a:solidFill>
              </a:rPr>
              <a:t>koffie</a:t>
            </a:r>
            <a:endParaRPr lang="en-GB" sz="800" dirty="0">
              <a:solidFill>
                <a:schemeClr val="tx1">
                  <a:lumMod val="50000"/>
                  <a:lumOff val="50000"/>
                </a:schemeClr>
              </a:solidFill>
            </a:endParaRPr>
          </a:p>
        </p:txBody>
      </p:sp>
      <p:sp>
        <p:nvSpPr>
          <p:cNvPr id="28" name="Rectangle 27"/>
          <p:cNvSpPr/>
          <p:nvPr/>
        </p:nvSpPr>
        <p:spPr>
          <a:xfrm>
            <a:off x="7005937" y="-6093"/>
            <a:ext cx="2146943" cy="1245118"/>
          </a:xfrm>
          <a:prstGeom prst="rect">
            <a:avLst/>
          </a:prstGeom>
          <a:gradFill flip="none" rotWithShape="1">
            <a:gsLst>
              <a:gs pos="0">
                <a:srgbClr val="147FAE"/>
              </a:gs>
              <a:gs pos="100000">
                <a:srgbClr val="269FB8"/>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7425165" y="352430"/>
            <a:ext cx="1503075" cy="462114"/>
          </a:xfrm>
          <a:prstGeom prst="rect">
            <a:avLst/>
          </a:prstGeom>
          <a:noFill/>
        </p:spPr>
        <p:txBody>
          <a:bodyPr wrap="square" rtlCol="0">
            <a:spAutoFit/>
          </a:bodyPr>
          <a:lstStyle/>
          <a:p>
            <a:pPr algn="ctr">
              <a:lnSpc>
                <a:spcPct val="140000"/>
              </a:lnSpc>
            </a:pPr>
            <a:r>
              <a:rPr lang="en-GB" sz="900" dirty="0">
                <a:solidFill>
                  <a:schemeClr val="bg1"/>
                </a:solidFill>
              </a:rPr>
              <a:t>“</a:t>
            </a:r>
            <a:r>
              <a:rPr lang="en-GB" sz="900" dirty="0" err="1">
                <a:solidFill>
                  <a:schemeClr val="bg1"/>
                </a:solidFill>
              </a:rPr>
              <a:t>Een</a:t>
            </a:r>
            <a:r>
              <a:rPr lang="en-GB" sz="900" dirty="0">
                <a:solidFill>
                  <a:schemeClr val="bg1"/>
                </a:solidFill>
              </a:rPr>
              <a:t> </a:t>
            </a:r>
            <a:r>
              <a:rPr lang="en-GB" sz="900" dirty="0" err="1">
                <a:solidFill>
                  <a:schemeClr val="bg1"/>
                </a:solidFill>
              </a:rPr>
              <a:t>gezonde</a:t>
            </a:r>
            <a:r>
              <a:rPr lang="en-GB" sz="900" dirty="0">
                <a:solidFill>
                  <a:schemeClr val="bg1"/>
                </a:solidFill>
              </a:rPr>
              <a:t> </a:t>
            </a:r>
            <a:r>
              <a:rPr lang="en-GB" sz="900" dirty="0" err="1">
                <a:solidFill>
                  <a:schemeClr val="bg1"/>
                </a:solidFill>
              </a:rPr>
              <a:t>geest</a:t>
            </a:r>
            <a:r>
              <a:rPr lang="en-GB" sz="900" dirty="0">
                <a:solidFill>
                  <a:schemeClr val="bg1"/>
                </a:solidFill>
              </a:rPr>
              <a:t> in </a:t>
            </a:r>
            <a:r>
              <a:rPr lang="en-GB" sz="900" dirty="0" err="1">
                <a:solidFill>
                  <a:schemeClr val="bg1"/>
                </a:solidFill>
              </a:rPr>
              <a:t>een</a:t>
            </a:r>
            <a:r>
              <a:rPr lang="en-GB" sz="900" dirty="0">
                <a:solidFill>
                  <a:schemeClr val="bg1"/>
                </a:solidFill>
              </a:rPr>
              <a:t> </a:t>
            </a:r>
            <a:r>
              <a:rPr lang="en-GB" sz="900" dirty="0" err="1">
                <a:solidFill>
                  <a:schemeClr val="bg1"/>
                </a:solidFill>
              </a:rPr>
              <a:t>gezond</a:t>
            </a:r>
            <a:r>
              <a:rPr lang="en-GB" sz="900" dirty="0">
                <a:solidFill>
                  <a:schemeClr val="bg1"/>
                </a:solidFill>
              </a:rPr>
              <a:t> </a:t>
            </a:r>
            <a:r>
              <a:rPr lang="en-GB" sz="900" dirty="0" err="1">
                <a:solidFill>
                  <a:schemeClr val="bg1"/>
                </a:solidFill>
              </a:rPr>
              <a:t>lichaam</a:t>
            </a:r>
            <a:r>
              <a:rPr lang="en-GB" sz="900" dirty="0">
                <a:solidFill>
                  <a:schemeClr val="bg1"/>
                </a:solidFill>
              </a:rPr>
              <a:t>.”</a:t>
            </a:r>
            <a:endParaRPr lang="en-US" sz="900" dirty="0"/>
          </a:p>
        </p:txBody>
      </p:sp>
      <p:sp>
        <p:nvSpPr>
          <p:cNvPr id="29" name="TextBox 28"/>
          <p:cNvSpPr txBox="1"/>
          <p:nvPr/>
        </p:nvSpPr>
        <p:spPr>
          <a:xfrm>
            <a:off x="7155590" y="363931"/>
            <a:ext cx="549906" cy="872675"/>
          </a:xfrm>
          <a:prstGeom prst="rect">
            <a:avLst/>
          </a:prstGeom>
          <a:noFill/>
        </p:spPr>
        <p:txBody>
          <a:bodyPr wrap="square" rtlCol="0">
            <a:spAutoFit/>
          </a:bodyPr>
          <a:lstStyle/>
          <a:p>
            <a:pPr>
              <a:lnSpc>
                <a:spcPct val="50000"/>
              </a:lnSpc>
            </a:pPr>
            <a:r>
              <a:rPr lang="es-ES_tradnl" sz="8000" dirty="0">
                <a:solidFill>
                  <a:schemeClr val="bg1">
                    <a:alpha val="26000"/>
                  </a:schemeClr>
                </a:solidFill>
                <a:latin typeface="Georgia"/>
                <a:cs typeface="Georgia"/>
              </a:rPr>
              <a:t>“</a:t>
            </a:r>
            <a:endParaRPr lang="en-US" sz="8000" dirty="0">
              <a:solidFill>
                <a:schemeClr val="bg1">
                  <a:alpha val="26000"/>
                </a:schemeClr>
              </a:solidFill>
              <a:latin typeface="Georgia"/>
              <a:cs typeface="Georgia"/>
            </a:endParaRPr>
          </a:p>
          <a:p>
            <a:pPr>
              <a:lnSpc>
                <a:spcPct val="50000"/>
              </a:lnSpc>
            </a:pPr>
            <a:endParaRPr lang="en-US" dirty="0"/>
          </a:p>
        </p:txBody>
      </p:sp>
      <p:sp>
        <p:nvSpPr>
          <p:cNvPr id="31" name="TextBox 30"/>
          <p:cNvSpPr txBox="1"/>
          <p:nvPr/>
        </p:nvSpPr>
        <p:spPr>
          <a:xfrm rot="10800000">
            <a:off x="7665952" y="736897"/>
            <a:ext cx="1374608" cy="208145"/>
          </a:xfrm>
          <a:prstGeom prst="rect">
            <a:avLst/>
          </a:prstGeom>
          <a:noFill/>
        </p:spPr>
        <p:txBody>
          <a:bodyPr wrap="square" rtlCol="0">
            <a:spAutoFit/>
          </a:bodyPr>
          <a:lstStyle/>
          <a:p>
            <a:pPr>
              <a:lnSpc>
                <a:spcPct val="50000"/>
              </a:lnSpc>
            </a:pPr>
            <a:r>
              <a:rPr lang="es-ES_tradnl" sz="8000" dirty="0">
                <a:solidFill>
                  <a:schemeClr val="bg1">
                    <a:alpha val="26000"/>
                  </a:schemeClr>
                </a:solidFill>
                <a:latin typeface="Georgia"/>
                <a:cs typeface="Georgia"/>
              </a:rPr>
              <a:t>“</a:t>
            </a:r>
            <a:endParaRPr lang="en-US" sz="8000" dirty="0">
              <a:solidFill>
                <a:schemeClr val="bg1">
                  <a:alpha val="26000"/>
                </a:schemeClr>
              </a:solidFill>
              <a:latin typeface="Georgia"/>
              <a:cs typeface="Georgia"/>
            </a:endParaRPr>
          </a:p>
          <a:p>
            <a:pPr>
              <a:lnSpc>
                <a:spcPct val="50000"/>
              </a:lnSpc>
            </a:pPr>
            <a:endParaRPr lang="en-US" dirty="0"/>
          </a:p>
        </p:txBody>
      </p:sp>
      <p:sp>
        <p:nvSpPr>
          <p:cNvPr id="32" name="Rectangle 31"/>
          <p:cNvSpPr/>
          <p:nvPr/>
        </p:nvSpPr>
        <p:spPr>
          <a:xfrm>
            <a:off x="6995287" y="1109774"/>
            <a:ext cx="2138062" cy="5626660"/>
          </a:xfrm>
          <a:prstGeom prst="rect">
            <a:avLst/>
          </a:prstGeom>
          <a:solidFill>
            <a:srgbClr val="3F80CD">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cxnSp>
        <p:nvCxnSpPr>
          <p:cNvPr id="34" name="Straight Connector 33"/>
          <p:cNvCxnSpPr/>
          <p:nvPr/>
        </p:nvCxnSpPr>
        <p:spPr>
          <a:xfrm>
            <a:off x="3963527" y="0"/>
            <a:ext cx="0" cy="2769793"/>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2349129" y="2769793"/>
            <a:ext cx="4650229" cy="0"/>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2355709" y="3981775"/>
            <a:ext cx="4650229" cy="0"/>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645702" y="3984640"/>
            <a:ext cx="0" cy="2987566"/>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7168195" y="1457054"/>
            <a:ext cx="1600011" cy="230832"/>
          </a:xfrm>
          <a:prstGeom prst="rect">
            <a:avLst/>
          </a:prstGeom>
          <a:noFill/>
        </p:spPr>
        <p:txBody>
          <a:bodyPr wrap="square" rtlCol="0">
            <a:spAutoFit/>
          </a:bodyPr>
          <a:lstStyle/>
          <a:p>
            <a:r>
              <a:rPr lang="en-US" sz="900" dirty="0" err="1">
                <a:solidFill>
                  <a:srgbClr val="1A8CB2"/>
                </a:solidFill>
              </a:rPr>
              <a:t>Gedrag</a:t>
            </a:r>
            <a:r>
              <a:rPr lang="en-US" sz="900" dirty="0">
                <a:solidFill>
                  <a:srgbClr val="1A8CB2"/>
                </a:solidFill>
              </a:rPr>
              <a:t> op </a:t>
            </a:r>
            <a:r>
              <a:rPr lang="en-US" sz="900" dirty="0" err="1">
                <a:solidFill>
                  <a:srgbClr val="1A8CB2"/>
                </a:solidFill>
              </a:rPr>
              <a:t>en</a:t>
            </a:r>
            <a:r>
              <a:rPr lang="en-US" sz="900" dirty="0">
                <a:solidFill>
                  <a:srgbClr val="1A8CB2"/>
                </a:solidFill>
              </a:rPr>
              <a:t> </a:t>
            </a:r>
            <a:r>
              <a:rPr lang="en-US" sz="900" dirty="0" err="1">
                <a:solidFill>
                  <a:srgbClr val="1A8CB2"/>
                </a:solidFill>
              </a:rPr>
              <a:t>naast</a:t>
            </a:r>
            <a:r>
              <a:rPr lang="en-US" sz="900" dirty="0">
                <a:solidFill>
                  <a:srgbClr val="1A8CB2"/>
                </a:solidFill>
              </a:rPr>
              <a:t> het </a:t>
            </a:r>
            <a:r>
              <a:rPr lang="en-US" sz="900" dirty="0" err="1">
                <a:solidFill>
                  <a:srgbClr val="1A8CB2"/>
                </a:solidFill>
              </a:rPr>
              <a:t>werk</a:t>
            </a:r>
            <a:endParaRPr lang="en-US" sz="900" dirty="0">
              <a:solidFill>
                <a:srgbClr val="1A8CB2"/>
              </a:solidFill>
            </a:endParaRPr>
          </a:p>
        </p:txBody>
      </p:sp>
      <p:sp>
        <p:nvSpPr>
          <p:cNvPr id="43" name="TextBox 42"/>
          <p:cNvSpPr txBox="1"/>
          <p:nvPr/>
        </p:nvSpPr>
        <p:spPr>
          <a:xfrm>
            <a:off x="7207482" y="4006042"/>
            <a:ext cx="1457857" cy="230832"/>
          </a:xfrm>
          <a:prstGeom prst="rect">
            <a:avLst/>
          </a:prstGeom>
          <a:noFill/>
        </p:spPr>
        <p:txBody>
          <a:bodyPr wrap="square" rtlCol="0">
            <a:spAutoFit/>
          </a:bodyPr>
          <a:lstStyle/>
          <a:p>
            <a:r>
              <a:rPr lang="en-US" sz="900" dirty="0" err="1">
                <a:solidFill>
                  <a:srgbClr val="1A8CB2"/>
                </a:solidFill>
              </a:rPr>
              <a:t>Invloeden</a:t>
            </a:r>
            <a:endParaRPr lang="en-US" sz="900" dirty="0">
              <a:solidFill>
                <a:srgbClr val="1A8CB2"/>
              </a:solidFill>
            </a:endParaRPr>
          </a:p>
        </p:txBody>
      </p:sp>
      <p:sp>
        <p:nvSpPr>
          <p:cNvPr id="44" name="TextBox 43"/>
          <p:cNvSpPr txBox="1"/>
          <p:nvPr/>
        </p:nvSpPr>
        <p:spPr>
          <a:xfrm>
            <a:off x="7181152" y="1712341"/>
            <a:ext cx="1600011" cy="237244"/>
          </a:xfrm>
          <a:prstGeom prst="rect">
            <a:avLst/>
          </a:prstGeom>
          <a:noFill/>
        </p:spPr>
        <p:txBody>
          <a:bodyPr wrap="square" rtlCol="0">
            <a:spAutoFit/>
          </a:bodyPr>
          <a:lstStyle/>
          <a:p>
            <a:pPr lvl="0">
              <a:lnSpc>
                <a:spcPct val="150000"/>
              </a:lnSpc>
            </a:pPr>
            <a:r>
              <a:rPr lang="en-US" sz="700" dirty="0">
                <a:solidFill>
                  <a:srgbClr val="206D7C"/>
                </a:solidFill>
              </a:rPr>
              <a:t>Louisa zo </a:t>
            </a:r>
            <a:r>
              <a:rPr lang="en-US" sz="700" dirty="0" err="1">
                <a:solidFill>
                  <a:srgbClr val="206D7C"/>
                </a:solidFill>
              </a:rPr>
              <a:t>goed</a:t>
            </a:r>
            <a:r>
              <a:rPr lang="en-US" sz="700" dirty="0">
                <a:solidFill>
                  <a:srgbClr val="206D7C"/>
                </a:solidFill>
              </a:rPr>
              <a:t> </a:t>
            </a:r>
            <a:r>
              <a:rPr lang="en-US" sz="700" dirty="0" err="1">
                <a:solidFill>
                  <a:srgbClr val="206D7C"/>
                </a:solidFill>
              </a:rPr>
              <a:t>mogelijk</a:t>
            </a:r>
            <a:r>
              <a:rPr lang="en-US" sz="700" dirty="0">
                <a:solidFill>
                  <a:srgbClr val="206D7C"/>
                </a:solidFill>
              </a:rPr>
              <a:t> </a:t>
            </a:r>
            <a:r>
              <a:rPr lang="en-US" sz="700" dirty="0" err="1">
                <a:solidFill>
                  <a:srgbClr val="206D7C"/>
                </a:solidFill>
              </a:rPr>
              <a:t>opvoeden</a:t>
            </a:r>
            <a:endParaRPr lang="en-US" sz="700" dirty="0">
              <a:solidFill>
                <a:srgbClr val="206D7C"/>
              </a:solidFill>
            </a:endParaRPr>
          </a:p>
        </p:txBody>
      </p:sp>
      <p:sp>
        <p:nvSpPr>
          <p:cNvPr id="46" name="TextBox 45"/>
          <p:cNvSpPr txBox="1"/>
          <p:nvPr/>
        </p:nvSpPr>
        <p:spPr>
          <a:xfrm>
            <a:off x="7200865" y="2108909"/>
            <a:ext cx="1580298" cy="237244"/>
          </a:xfrm>
          <a:prstGeom prst="rect">
            <a:avLst/>
          </a:prstGeom>
          <a:noFill/>
        </p:spPr>
        <p:txBody>
          <a:bodyPr wrap="square" rtlCol="0">
            <a:spAutoFit/>
          </a:bodyPr>
          <a:lstStyle/>
          <a:p>
            <a:pPr lvl="0">
              <a:lnSpc>
                <a:spcPct val="150000"/>
              </a:lnSpc>
            </a:pPr>
            <a:r>
              <a:rPr lang="en-US" sz="700" dirty="0" err="1">
                <a:solidFill>
                  <a:srgbClr val="206D7C"/>
                </a:solidFill>
              </a:rPr>
              <a:t>Mensen</a:t>
            </a:r>
            <a:r>
              <a:rPr lang="en-US" sz="700" dirty="0">
                <a:solidFill>
                  <a:srgbClr val="206D7C"/>
                </a:solidFill>
              </a:rPr>
              <a:t> op </a:t>
            </a:r>
            <a:r>
              <a:rPr lang="en-US" sz="700" dirty="0" err="1">
                <a:solidFill>
                  <a:srgbClr val="206D7C"/>
                </a:solidFill>
              </a:rPr>
              <a:t>elke</a:t>
            </a:r>
            <a:r>
              <a:rPr lang="en-US" sz="700" dirty="0">
                <a:solidFill>
                  <a:srgbClr val="206D7C"/>
                </a:solidFill>
              </a:rPr>
              <a:t> </a:t>
            </a:r>
            <a:r>
              <a:rPr lang="en-US" sz="700" dirty="0" err="1">
                <a:solidFill>
                  <a:srgbClr val="206D7C"/>
                </a:solidFill>
              </a:rPr>
              <a:t>manier</a:t>
            </a:r>
            <a:r>
              <a:rPr lang="en-US" sz="700" dirty="0">
                <a:solidFill>
                  <a:srgbClr val="206D7C"/>
                </a:solidFill>
              </a:rPr>
              <a:t> </a:t>
            </a:r>
            <a:r>
              <a:rPr lang="en-US" sz="700" dirty="0" err="1">
                <a:solidFill>
                  <a:srgbClr val="206D7C"/>
                </a:solidFill>
              </a:rPr>
              <a:t>helpen</a:t>
            </a:r>
            <a:endParaRPr lang="en-US" sz="700" dirty="0">
              <a:solidFill>
                <a:srgbClr val="206D7C"/>
              </a:solidFill>
            </a:endParaRPr>
          </a:p>
        </p:txBody>
      </p:sp>
      <p:sp>
        <p:nvSpPr>
          <p:cNvPr id="47" name="TextBox 46"/>
          <p:cNvSpPr txBox="1"/>
          <p:nvPr/>
        </p:nvSpPr>
        <p:spPr>
          <a:xfrm>
            <a:off x="7200865" y="2491753"/>
            <a:ext cx="1583474" cy="398827"/>
          </a:xfrm>
          <a:prstGeom prst="rect">
            <a:avLst/>
          </a:prstGeom>
          <a:noFill/>
        </p:spPr>
        <p:txBody>
          <a:bodyPr wrap="square" rtlCol="0">
            <a:spAutoFit/>
          </a:bodyPr>
          <a:lstStyle/>
          <a:p>
            <a:pPr lvl="0">
              <a:lnSpc>
                <a:spcPct val="150000"/>
              </a:lnSpc>
            </a:pPr>
            <a:r>
              <a:rPr lang="en-US" sz="700" dirty="0">
                <a:solidFill>
                  <a:srgbClr val="206D7C"/>
                </a:solidFill>
              </a:rPr>
              <a:t>Het </a:t>
            </a:r>
            <a:r>
              <a:rPr lang="en-US" sz="700" dirty="0" err="1">
                <a:solidFill>
                  <a:srgbClr val="206D7C"/>
                </a:solidFill>
              </a:rPr>
              <a:t>leven</a:t>
            </a:r>
            <a:r>
              <a:rPr lang="en-US" sz="700" dirty="0">
                <a:solidFill>
                  <a:srgbClr val="206D7C"/>
                </a:solidFill>
              </a:rPr>
              <a:t> van </a:t>
            </a:r>
            <a:r>
              <a:rPr lang="en-US" sz="700" dirty="0" err="1">
                <a:solidFill>
                  <a:srgbClr val="206D7C"/>
                </a:solidFill>
              </a:rPr>
              <a:t>en</a:t>
            </a:r>
            <a:r>
              <a:rPr lang="en-US" sz="700" dirty="0">
                <a:solidFill>
                  <a:srgbClr val="206D7C"/>
                </a:solidFill>
              </a:rPr>
              <a:t> </a:t>
            </a:r>
            <a:r>
              <a:rPr lang="en-US" sz="700" dirty="0" err="1">
                <a:solidFill>
                  <a:srgbClr val="206D7C"/>
                </a:solidFill>
              </a:rPr>
              <a:t>rondom</a:t>
            </a:r>
            <a:r>
              <a:rPr lang="en-US" sz="700" dirty="0">
                <a:solidFill>
                  <a:srgbClr val="206D7C"/>
                </a:solidFill>
              </a:rPr>
              <a:t> </a:t>
            </a:r>
            <a:r>
              <a:rPr lang="en-US" sz="700" dirty="0" err="1">
                <a:solidFill>
                  <a:srgbClr val="206D7C"/>
                </a:solidFill>
              </a:rPr>
              <a:t>haar</a:t>
            </a:r>
            <a:r>
              <a:rPr lang="en-US" sz="700" dirty="0">
                <a:solidFill>
                  <a:srgbClr val="206D7C"/>
                </a:solidFill>
              </a:rPr>
              <a:t> zo </a:t>
            </a:r>
            <a:r>
              <a:rPr lang="en-US" sz="700" dirty="0" err="1">
                <a:solidFill>
                  <a:srgbClr val="206D7C"/>
                </a:solidFill>
              </a:rPr>
              <a:t>gezond</a:t>
            </a:r>
            <a:r>
              <a:rPr lang="en-US" sz="700" dirty="0">
                <a:solidFill>
                  <a:srgbClr val="206D7C"/>
                </a:solidFill>
              </a:rPr>
              <a:t> </a:t>
            </a:r>
            <a:r>
              <a:rPr lang="en-US" sz="700" dirty="0" err="1">
                <a:solidFill>
                  <a:srgbClr val="206D7C"/>
                </a:solidFill>
              </a:rPr>
              <a:t>mogelijk</a:t>
            </a:r>
            <a:r>
              <a:rPr lang="en-US" sz="700" dirty="0">
                <a:solidFill>
                  <a:srgbClr val="206D7C"/>
                </a:solidFill>
              </a:rPr>
              <a:t> </a:t>
            </a:r>
            <a:r>
              <a:rPr lang="en-US" sz="700" dirty="0" err="1">
                <a:solidFill>
                  <a:srgbClr val="206D7C"/>
                </a:solidFill>
              </a:rPr>
              <a:t>houden</a:t>
            </a:r>
            <a:endParaRPr lang="en-US" sz="700" dirty="0">
              <a:solidFill>
                <a:srgbClr val="206D7C"/>
              </a:solidFill>
            </a:endParaRPr>
          </a:p>
        </p:txBody>
      </p:sp>
      <p:sp>
        <p:nvSpPr>
          <p:cNvPr id="48" name="TextBox 47"/>
          <p:cNvSpPr txBox="1"/>
          <p:nvPr/>
        </p:nvSpPr>
        <p:spPr>
          <a:xfrm>
            <a:off x="7145764" y="3213339"/>
            <a:ext cx="1859645" cy="237244"/>
          </a:xfrm>
          <a:prstGeom prst="rect">
            <a:avLst/>
          </a:prstGeom>
          <a:noFill/>
        </p:spPr>
        <p:txBody>
          <a:bodyPr wrap="square" rtlCol="0">
            <a:spAutoFit/>
          </a:bodyPr>
          <a:lstStyle/>
          <a:p>
            <a:pPr lvl="0">
              <a:lnSpc>
                <a:spcPct val="150000"/>
              </a:lnSpc>
            </a:pPr>
            <a:r>
              <a:rPr lang="en-US" sz="700" dirty="0" err="1">
                <a:solidFill>
                  <a:srgbClr val="206D7C"/>
                </a:solidFill>
              </a:rPr>
              <a:t>Banden</a:t>
            </a:r>
            <a:r>
              <a:rPr lang="en-US" sz="700" dirty="0">
                <a:solidFill>
                  <a:srgbClr val="206D7C"/>
                </a:solidFill>
              </a:rPr>
              <a:t> met </a:t>
            </a:r>
            <a:r>
              <a:rPr lang="en-US" sz="700" dirty="0" err="1">
                <a:solidFill>
                  <a:srgbClr val="206D7C"/>
                </a:solidFill>
              </a:rPr>
              <a:t>vrienden</a:t>
            </a:r>
            <a:r>
              <a:rPr lang="en-US" sz="700" dirty="0">
                <a:solidFill>
                  <a:srgbClr val="206D7C"/>
                </a:solidFill>
              </a:rPr>
              <a:t> </a:t>
            </a:r>
            <a:r>
              <a:rPr lang="en-US" sz="700" dirty="0" err="1">
                <a:solidFill>
                  <a:srgbClr val="206D7C"/>
                </a:solidFill>
              </a:rPr>
              <a:t>en</a:t>
            </a:r>
            <a:r>
              <a:rPr lang="en-US" sz="700" dirty="0">
                <a:solidFill>
                  <a:srgbClr val="206D7C"/>
                </a:solidFill>
              </a:rPr>
              <a:t> </a:t>
            </a:r>
            <a:r>
              <a:rPr lang="en-US" sz="700" dirty="0" err="1">
                <a:solidFill>
                  <a:srgbClr val="206D7C"/>
                </a:solidFill>
              </a:rPr>
              <a:t>familie</a:t>
            </a:r>
            <a:r>
              <a:rPr lang="en-US" sz="700" dirty="0">
                <a:solidFill>
                  <a:srgbClr val="206D7C"/>
                </a:solidFill>
              </a:rPr>
              <a:t> </a:t>
            </a:r>
            <a:r>
              <a:rPr lang="en-US" sz="700" dirty="0" err="1">
                <a:solidFill>
                  <a:srgbClr val="206D7C"/>
                </a:solidFill>
              </a:rPr>
              <a:t>onderhouden</a:t>
            </a:r>
            <a:endParaRPr lang="en-US" sz="700" dirty="0">
              <a:solidFill>
                <a:srgbClr val="206D7C"/>
              </a:solidFill>
            </a:endParaRPr>
          </a:p>
        </p:txBody>
      </p:sp>
      <p:sp>
        <p:nvSpPr>
          <p:cNvPr id="50" name="Rectangle 49"/>
          <p:cNvSpPr/>
          <p:nvPr/>
        </p:nvSpPr>
        <p:spPr>
          <a:xfrm>
            <a:off x="7281264" y="2348387"/>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283455" y="2348387"/>
            <a:ext cx="908360" cy="50291"/>
          </a:xfrm>
          <a:prstGeom prst="rect">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Rectangle 52"/>
          <p:cNvSpPr/>
          <p:nvPr/>
        </p:nvSpPr>
        <p:spPr>
          <a:xfrm>
            <a:off x="7280280" y="1960455"/>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282470" y="1960455"/>
            <a:ext cx="1203395" cy="50291"/>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Rectangle 55"/>
          <p:cNvSpPr/>
          <p:nvPr/>
        </p:nvSpPr>
        <p:spPr>
          <a:xfrm>
            <a:off x="7283455" y="3013766"/>
            <a:ext cx="1499900" cy="50291"/>
          </a:xfrm>
          <a:prstGeom prst="rect">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Rectangle 56"/>
          <p:cNvSpPr/>
          <p:nvPr/>
        </p:nvSpPr>
        <p:spPr>
          <a:xfrm>
            <a:off x="7254480" y="3516894"/>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7267438" y="3514432"/>
            <a:ext cx="352062" cy="50291"/>
          </a:xfrm>
          <a:prstGeom prst="rect">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1" name="TextBox 60"/>
          <p:cNvSpPr txBox="1"/>
          <p:nvPr/>
        </p:nvSpPr>
        <p:spPr>
          <a:xfrm>
            <a:off x="7179496" y="4204912"/>
            <a:ext cx="895719" cy="1408078"/>
          </a:xfrm>
          <a:prstGeom prst="rect">
            <a:avLst/>
          </a:prstGeom>
          <a:noFill/>
        </p:spPr>
        <p:txBody>
          <a:bodyPr wrap="square" rtlCol="0">
            <a:spAutoFit/>
          </a:bodyPr>
          <a:lstStyle/>
          <a:p>
            <a:pPr lvl="0">
              <a:lnSpc>
                <a:spcPct val="250000"/>
              </a:lnSpc>
            </a:pPr>
            <a:r>
              <a:rPr lang="en-GB" sz="600" dirty="0">
                <a:solidFill>
                  <a:srgbClr val="206D7C"/>
                </a:solidFill>
              </a:rPr>
              <a:t>·  FAMILIE</a:t>
            </a:r>
            <a:endParaRPr lang="en-US" sz="600" dirty="0">
              <a:solidFill>
                <a:srgbClr val="206D7C"/>
              </a:solidFill>
            </a:endParaRPr>
          </a:p>
          <a:p>
            <a:pPr lvl="0">
              <a:lnSpc>
                <a:spcPct val="250000"/>
              </a:lnSpc>
            </a:pPr>
            <a:r>
              <a:rPr lang="en-GB" sz="600" dirty="0">
                <a:solidFill>
                  <a:srgbClr val="206D7C"/>
                </a:solidFill>
              </a:rPr>
              <a:t>·  VRIENDEN</a:t>
            </a:r>
            <a:endParaRPr lang="es-ES_tradnl" sz="600" dirty="0">
              <a:solidFill>
                <a:srgbClr val="206D7C"/>
              </a:solidFill>
            </a:endParaRPr>
          </a:p>
          <a:p>
            <a:pPr lvl="0">
              <a:lnSpc>
                <a:spcPct val="250000"/>
              </a:lnSpc>
            </a:pPr>
            <a:r>
              <a:rPr lang="es-ES_tradnl" sz="600" dirty="0">
                <a:solidFill>
                  <a:srgbClr val="206D7C"/>
                </a:solidFill>
              </a:rPr>
              <a:t>·  BOEKEN</a:t>
            </a:r>
            <a:endParaRPr lang="en-US" sz="600" dirty="0">
              <a:solidFill>
                <a:srgbClr val="206D7C"/>
              </a:solidFill>
            </a:endParaRPr>
          </a:p>
          <a:p>
            <a:pPr lvl="0">
              <a:lnSpc>
                <a:spcPct val="250000"/>
              </a:lnSpc>
            </a:pPr>
            <a:endParaRPr lang="en-US" dirty="0">
              <a:solidFill>
                <a:schemeClr val="tx1">
                  <a:lumMod val="50000"/>
                  <a:lumOff val="50000"/>
                </a:schemeClr>
              </a:solidFill>
            </a:endParaRPr>
          </a:p>
        </p:txBody>
      </p:sp>
      <p:sp>
        <p:nvSpPr>
          <p:cNvPr id="63" name="TextBox 62"/>
          <p:cNvSpPr txBox="1"/>
          <p:nvPr/>
        </p:nvSpPr>
        <p:spPr>
          <a:xfrm>
            <a:off x="7942658" y="4195569"/>
            <a:ext cx="895719" cy="1365117"/>
          </a:xfrm>
          <a:prstGeom prst="rect">
            <a:avLst/>
          </a:prstGeom>
          <a:noFill/>
        </p:spPr>
        <p:txBody>
          <a:bodyPr wrap="square" rtlCol="0">
            <a:spAutoFit/>
          </a:bodyPr>
          <a:lstStyle/>
          <a:p>
            <a:pPr lvl="0">
              <a:lnSpc>
                <a:spcPct val="250000"/>
              </a:lnSpc>
            </a:pPr>
            <a:r>
              <a:rPr lang="en-GB" sz="600" dirty="0">
                <a:solidFill>
                  <a:srgbClr val="206D7C"/>
                </a:solidFill>
              </a:rPr>
              <a:t>· KOOKPROGRAMMA’S</a:t>
            </a:r>
            <a:endParaRPr lang="en-US" sz="400" dirty="0">
              <a:solidFill>
                <a:srgbClr val="206D7C"/>
              </a:solidFill>
            </a:endParaRPr>
          </a:p>
          <a:p>
            <a:pPr lvl="0">
              <a:lnSpc>
                <a:spcPct val="250000"/>
              </a:lnSpc>
            </a:pPr>
            <a:r>
              <a:rPr lang="en-GB" sz="600" dirty="0">
                <a:solidFill>
                  <a:srgbClr val="206D7C"/>
                </a:solidFill>
              </a:rPr>
              <a:t>·  </a:t>
            </a:r>
            <a:r>
              <a:rPr lang="es-ES_tradnl" sz="600" dirty="0">
                <a:solidFill>
                  <a:srgbClr val="206D7C"/>
                </a:solidFill>
              </a:rPr>
              <a:t>YOGA</a:t>
            </a:r>
          </a:p>
          <a:p>
            <a:pPr lvl="0">
              <a:lnSpc>
                <a:spcPct val="250000"/>
              </a:lnSpc>
            </a:pPr>
            <a:r>
              <a:rPr lang="es-ES_tradnl" sz="600" dirty="0">
                <a:solidFill>
                  <a:srgbClr val="206D7C"/>
                </a:solidFill>
              </a:rPr>
              <a:t>·  </a:t>
            </a:r>
            <a:r>
              <a:rPr lang="nl-BE" sz="600" dirty="0">
                <a:solidFill>
                  <a:srgbClr val="206D7C"/>
                </a:solidFill>
              </a:rPr>
              <a:t>GEZONDHEID</a:t>
            </a:r>
            <a:endParaRPr lang="en-US" sz="600" dirty="0">
              <a:solidFill>
                <a:srgbClr val="206D7C"/>
              </a:solidFill>
            </a:endParaRPr>
          </a:p>
          <a:p>
            <a:pPr lvl="0">
              <a:lnSpc>
                <a:spcPct val="250000"/>
              </a:lnSpc>
            </a:pPr>
            <a:endParaRPr lang="en-US" dirty="0">
              <a:solidFill>
                <a:schemeClr val="tx1">
                  <a:lumMod val="50000"/>
                  <a:lumOff val="50000"/>
                </a:schemeClr>
              </a:solidFill>
            </a:endParaRPr>
          </a:p>
        </p:txBody>
      </p:sp>
      <p:cxnSp>
        <p:nvCxnSpPr>
          <p:cNvPr id="71" name="Straight Connector 70"/>
          <p:cNvCxnSpPr/>
          <p:nvPr/>
        </p:nvCxnSpPr>
        <p:spPr>
          <a:xfrm>
            <a:off x="7278089" y="3851239"/>
            <a:ext cx="1547976" cy="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574156" y="3435776"/>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574156" y="3435776"/>
            <a:ext cx="615521" cy="0"/>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74156" y="3657972"/>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a:cxnSpLocks/>
            <a:endCxn id="90" idx="2"/>
          </p:cNvCxnSpPr>
          <p:nvPr/>
        </p:nvCxnSpPr>
        <p:spPr>
          <a:xfrm flipV="1">
            <a:off x="3575991" y="3661025"/>
            <a:ext cx="800765" cy="1272"/>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5697095" y="3440418"/>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5697095" y="3440418"/>
            <a:ext cx="287565" cy="0"/>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5697095" y="3659271"/>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5697095" y="3659271"/>
            <a:ext cx="704851" cy="5492"/>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4108333" y="3390946"/>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0" name="Oval 89"/>
          <p:cNvSpPr/>
          <p:nvPr/>
        </p:nvSpPr>
        <p:spPr>
          <a:xfrm>
            <a:off x="4376756" y="3616195"/>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1" name="Oval 90"/>
          <p:cNvSpPr/>
          <p:nvPr/>
        </p:nvSpPr>
        <p:spPr>
          <a:xfrm>
            <a:off x="5921686" y="3389859"/>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2" name="Oval 91"/>
          <p:cNvSpPr/>
          <p:nvPr/>
        </p:nvSpPr>
        <p:spPr>
          <a:xfrm>
            <a:off x="6352580" y="3614472"/>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3" name="TextBox 92"/>
          <p:cNvSpPr txBox="1"/>
          <p:nvPr/>
        </p:nvSpPr>
        <p:spPr>
          <a:xfrm>
            <a:off x="2678729" y="3286620"/>
            <a:ext cx="1010662" cy="244939"/>
          </a:xfrm>
          <a:prstGeom prst="rect">
            <a:avLst/>
          </a:prstGeom>
          <a:noFill/>
        </p:spPr>
        <p:txBody>
          <a:bodyPr wrap="square" rtlCol="0">
            <a:spAutoFit/>
          </a:bodyPr>
          <a:lstStyle/>
          <a:p>
            <a:pPr lvl="0">
              <a:lnSpc>
                <a:spcPct val="150000"/>
              </a:lnSpc>
            </a:pPr>
            <a:r>
              <a:rPr lang="en-US" sz="700" dirty="0">
                <a:solidFill>
                  <a:srgbClr val="206D7C"/>
                </a:solidFill>
              </a:rPr>
              <a:t>WERKVREUGDE</a:t>
            </a:r>
          </a:p>
        </p:txBody>
      </p:sp>
      <p:sp>
        <p:nvSpPr>
          <p:cNvPr id="94" name="TextBox 93"/>
          <p:cNvSpPr txBox="1"/>
          <p:nvPr/>
        </p:nvSpPr>
        <p:spPr>
          <a:xfrm>
            <a:off x="2683265" y="3516894"/>
            <a:ext cx="1010662" cy="244939"/>
          </a:xfrm>
          <a:prstGeom prst="rect">
            <a:avLst/>
          </a:prstGeom>
          <a:noFill/>
        </p:spPr>
        <p:txBody>
          <a:bodyPr wrap="square" rtlCol="0">
            <a:spAutoFit/>
          </a:bodyPr>
          <a:lstStyle/>
          <a:p>
            <a:pPr lvl="0">
              <a:lnSpc>
                <a:spcPct val="150000"/>
              </a:lnSpc>
            </a:pPr>
            <a:r>
              <a:rPr lang="en-US" sz="700" dirty="0">
                <a:solidFill>
                  <a:srgbClr val="206D7C"/>
                </a:solidFill>
              </a:rPr>
              <a:t>GEZONDHEID</a:t>
            </a:r>
          </a:p>
        </p:txBody>
      </p:sp>
      <p:sp>
        <p:nvSpPr>
          <p:cNvPr id="95" name="TextBox 94"/>
          <p:cNvSpPr txBox="1"/>
          <p:nvPr/>
        </p:nvSpPr>
        <p:spPr>
          <a:xfrm>
            <a:off x="4791475" y="3286620"/>
            <a:ext cx="751699" cy="244939"/>
          </a:xfrm>
          <a:prstGeom prst="rect">
            <a:avLst/>
          </a:prstGeom>
          <a:noFill/>
        </p:spPr>
        <p:txBody>
          <a:bodyPr wrap="square" rtlCol="0">
            <a:spAutoFit/>
          </a:bodyPr>
          <a:lstStyle/>
          <a:p>
            <a:pPr lvl="0">
              <a:lnSpc>
                <a:spcPct val="150000"/>
              </a:lnSpc>
            </a:pPr>
            <a:r>
              <a:rPr lang="en-US" sz="700" dirty="0">
                <a:solidFill>
                  <a:srgbClr val="206D7C"/>
                </a:solidFill>
              </a:rPr>
              <a:t>HOBBIES</a:t>
            </a:r>
          </a:p>
        </p:txBody>
      </p:sp>
      <p:sp>
        <p:nvSpPr>
          <p:cNvPr id="96" name="TextBox 95"/>
          <p:cNvSpPr txBox="1"/>
          <p:nvPr/>
        </p:nvSpPr>
        <p:spPr>
          <a:xfrm>
            <a:off x="4795946" y="3506797"/>
            <a:ext cx="1010662" cy="244939"/>
          </a:xfrm>
          <a:prstGeom prst="rect">
            <a:avLst/>
          </a:prstGeom>
          <a:noFill/>
        </p:spPr>
        <p:txBody>
          <a:bodyPr wrap="square" rtlCol="0">
            <a:spAutoFit/>
          </a:bodyPr>
          <a:lstStyle/>
          <a:p>
            <a:pPr lvl="0">
              <a:lnSpc>
                <a:spcPct val="150000"/>
              </a:lnSpc>
            </a:pPr>
            <a:r>
              <a:rPr lang="en-US" sz="700" dirty="0">
                <a:solidFill>
                  <a:srgbClr val="206D7C"/>
                </a:solidFill>
              </a:rPr>
              <a:t>FAMILIE</a:t>
            </a:r>
          </a:p>
        </p:txBody>
      </p:sp>
      <p:pic>
        <p:nvPicPr>
          <p:cNvPr id="97" name="Picture 96" descr="bio-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357" y="222943"/>
            <a:ext cx="223533" cy="223533"/>
          </a:xfrm>
          <a:prstGeom prst="rect">
            <a:avLst/>
          </a:prstGeom>
        </p:spPr>
      </p:pic>
      <p:pic>
        <p:nvPicPr>
          <p:cNvPr id="98" name="Picture 97" descr="frustrations-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8035" y="4316385"/>
            <a:ext cx="208249" cy="208249"/>
          </a:xfrm>
          <a:prstGeom prst="rect">
            <a:avLst/>
          </a:prstGeom>
        </p:spPr>
      </p:pic>
      <p:pic>
        <p:nvPicPr>
          <p:cNvPr id="99" name="Picture 98" descr="goals-ico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6668" y="4233476"/>
            <a:ext cx="240427" cy="240427"/>
          </a:xfrm>
          <a:prstGeom prst="rect">
            <a:avLst/>
          </a:prstGeom>
        </p:spPr>
      </p:pic>
      <p:pic>
        <p:nvPicPr>
          <p:cNvPr id="101" name="Picture 100" descr="personality-ic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96717" y="209907"/>
            <a:ext cx="240427" cy="240427"/>
          </a:xfrm>
          <a:prstGeom prst="rect">
            <a:avLst/>
          </a:prstGeom>
        </p:spPr>
      </p:pic>
      <p:sp>
        <p:nvSpPr>
          <p:cNvPr id="105" name="TextBox 104"/>
          <p:cNvSpPr txBox="1"/>
          <p:nvPr/>
        </p:nvSpPr>
        <p:spPr>
          <a:xfrm>
            <a:off x="7155590" y="6115215"/>
            <a:ext cx="714688" cy="307777"/>
          </a:xfrm>
          <a:prstGeom prst="rect">
            <a:avLst/>
          </a:prstGeom>
          <a:noFill/>
        </p:spPr>
        <p:txBody>
          <a:bodyPr wrap="square" rtlCol="0">
            <a:spAutoFit/>
          </a:bodyPr>
          <a:lstStyle/>
          <a:p>
            <a:pPr algn="ctr"/>
            <a:r>
              <a:rPr lang="es-ES_tradnl" sz="700" dirty="0" err="1">
                <a:solidFill>
                  <a:schemeClr val="tx1">
                    <a:lumMod val="50000"/>
                    <a:lumOff val="50000"/>
                  </a:schemeClr>
                </a:solidFill>
              </a:rPr>
              <a:t>Deezer</a:t>
            </a:r>
            <a:r>
              <a:rPr lang="es-ES_tradnl" sz="700" dirty="0">
                <a:solidFill>
                  <a:schemeClr val="tx1">
                    <a:lumMod val="50000"/>
                    <a:lumOff val="50000"/>
                  </a:schemeClr>
                </a:solidFill>
              </a:rPr>
              <a:t> Music App</a:t>
            </a:r>
            <a:endParaRPr lang="en-US" dirty="0"/>
          </a:p>
        </p:txBody>
      </p:sp>
      <p:sp>
        <p:nvSpPr>
          <p:cNvPr id="64" name="TextBox 63"/>
          <p:cNvSpPr txBox="1"/>
          <p:nvPr/>
        </p:nvSpPr>
        <p:spPr>
          <a:xfrm>
            <a:off x="7208122" y="5309039"/>
            <a:ext cx="1457857" cy="230832"/>
          </a:xfrm>
          <a:prstGeom prst="rect">
            <a:avLst/>
          </a:prstGeom>
          <a:noFill/>
        </p:spPr>
        <p:txBody>
          <a:bodyPr wrap="square" rtlCol="0">
            <a:spAutoFit/>
          </a:bodyPr>
          <a:lstStyle/>
          <a:p>
            <a:r>
              <a:rPr lang="en-US" sz="900" dirty="0" err="1">
                <a:solidFill>
                  <a:srgbClr val="1A8CB2"/>
                </a:solidFill>
              </a:rPr>
              <a:t>Veel</a:t>
            </a:r>
            <a:r>
              <a:rPr lang="en-US" sz="900" dirty="0">
                <a:solidFill>
                  <a:srgbClr val="1A8CB2"/>
                </a:solidFill>
              </a:rPr>
              <a:t> </a:t>
            </a:r>
            <a:r>
              <a:rPr lang="en-US" sz="900" dirty="0" err="1">
                <a:solidFill>
                  <a:srgbClr val="1A8CB2"/>
                </a:solidFill>
              </a:rPr>
              <a:t>gebruikte</a:t>
            </a:r>
            <a:r>
              <a:rPr lang="en-US" sz="900" dirty="0">
                <a:solidFill>
                  <a:srgbClr val="1A8CB2"/>
                </a:solidFill>
              </a:rPr>
              <a:t> apps</a:t>
            </a:r>
          </a:p>
        </p:txBody>
      </p:sp>
      <p:sp>
        <p:nvSpPr>
          <p:cNvPr id="106" name="TextBox 105"/>
          <p:cNvSpPr txBox="1"/>
          <p:nvPr/>
        </p:nvSpPr>
        <p:spPr>
          <a:xfrm>
            <a:off x="7820645" y="6115215"/>
            <a:ext cx="565433" cy="584775"/>
          </a:xfrm>
          <a:prstGeom prst="rect">
            <a:avLst/>
          </a:prstGeom>
          <a:noFill/>
        </p:spPr>
        <p:txBody>
          <a:bodyPr wrap="square" rtlCol="0">
            <a:spAutoFit/>
          </a:bodyPr>
          <a:lstStyle/>
          <a:p>
            <a:pPr algn="ctr"/>
            <a:r>
              <a:rPr lang="nl-BE" sz="700" dirty="0">
                <a:solidFill>
                  <a:srgbClr val="7F7F7F"/>
                </a:solidFill>
              </a:rPr>
              <a:t>iPhone camera</a:t>
            </a:r>
            <a:endParaRPr lang="en-US" sz="700" dirty="0">
              <a:solidFill>
                <a:srgbClr val="7F7F7F"/>
              </a:solidFill>
            </a:endParaRPr>
          </a:p>
          <a:p>
            <a:endParaRPr lang="en-US" dirty="0"/>
          </a:p>
        </p:txBody>
      </p:sp>
      <p:sp>
        <p:nvSpPr>
          <p:cNvPr id="107" name="TextBox 106"/>
          <p:cNvSpPr txBox="1"/>
          <p:nvPr/>
        </p:nvSpPr>
        <p:spPr>
          <a:xfrm>
            <a:off x="8364673" y="6125058"/>
            <a:ext cx="714688" cy="307777"/>
          </a:xfrm>
          <a:prstGeom prst="rect">
            <a:avLst/>
          </a:prstGeom>
          <a:noFill/>
        </p:spPr>
        <p:txBody>
          <a:bodyPr wrap="square" rtlCol="0">
            <a:spAutoFit/>
          </a:bodyPr>
          <a:lstStyle/>
          <a:p>
            <a:pPr lvl="0" algn="ctr"/>
            <a:r>
              <a:rPr lang="en-GB" sz="700" dirty="0">
                <a:solidFill>
                  <a:srgbClr val="7F7F7F"/>
                </a:solidFill>
              </a:rPr>
              <a:t>Google Agenda</a:t>
            </a:r>
            <a:endParaRPr lang="en-US" dirty="0"/>
          </a:p>
        </p:txBody>
      </p:sp>
      <p:pic>
        <p:nvPicPr>
          <p:cNvPr id="3" name="Picture 2" descr="motivations-ic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5199" y="3006655"/>
            <a:ext cx="158808" cy="230832"/>
          </a:xfrm>
          <a:prstGeom prst="rect">
            <a:avLst/>
          </a:prstGeom>
        </p:spPr>
      </p:pic>
      <p:cxnSp>
        <p:nvCxnSpPr>
          <p:cNvPr id="84" name="Straight Connector 83"/>
          <p:cNvCxnSpPr/>
          <p:nvPr/>
        </p:nvCxnSpPr>
        <p:spPr>
          <a:xfrm>
            <a:off x="7287789" y="5159347"/>
            <a:ext cx="1547976" cy="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36" name="Afbeelding 35" descr="Afbeelding met persoon, vrouw, buiten, vasthouden&#10;&#10;Automatisch gegenereerde beschrijving">
            <a:extLst>
              <a:ext uri="{FF2B5EF4-FFF2-40B4-BE49-F238E27FC236}">
                <a16:creationId xmlns:a16="http://schemas.microsoft.com/office/drawing/2014/main" id="{F19F6760-C762-4EAE-950A-FCFDA7C1AF22}"/>
              </a:ext>
            </a:extLst>
          </p:cNvPr>
          <p:cNvPicPr>
            <a:picLocks noChangeAspect="1"/>
          </p:cNvPicPr>
          <p:nvPr/>
        </p:nvPicPr>
        <p:blipFill>
          <a:blip r:embed="rId8"/>
          <a:stretch>
            <a:fillRect/>
          </a:stretch>
        </p:blipFill>
        <p:spPr>
          <a:xfrm>
            <a:off x="-17160" y="-31545"/>
            <a:ext cx="2394897" cy="3181414"/>
          </a:xfrm>
          <a:prstGeom prst="rect">
            <a:avLst/>
          </a:prstGeom>
        </p:spPr>
      </p:pic>
      <p:pic>
        <p:nvPicPr>
          <p:cNvPr id="45" name="Afbeelding 44">
            <a:extLst>
              <a:ext uri="{FF2B5EF4-FFF2-40B4-BE49-F238E27FC236}">
                <a16:creationId xmlns:a16="http://schemas.microsoft.com/office/drawing/2014/main" id="{DEAAAE88-8AB5-4A46-9603-18568D97046E}"/>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9250" b="90000" l="10000" r="90000">
                        <a14:foregroundMark x1="22417" y1="36625" x2="22833" y2="20375"/>
                        <a14:foregroundMark x1="22833" y1="20375" x2="25333" y2="12875"/>
                        <a14:foregroundMark x1="25333" y1="12875" x2="30000" y2="7750"/>
                        <a14:foregroundMark x1="30000" y1="7750" x2="35583" y2="7500"/>
                        <a14:foregroundMark x1="35583" y1="7500" x2="67750" y2="9250"/>
                        <a14:foregroundMark x1="67750" y1="9250" x2="73667" y2="11875"/>
                        <a14:foregroundMark x1="73667" y1="11875" x2="77333" y2="28625"/>
                        <a14:foregroundMark x1="77333" y1="28625" x2="77083" y2="35500"/>
                      </a14:backgroundRemoval>
                    </a14:imgEffect>
                  </a14:imgLayer>
                </a14:imgProps>
              </a:ext>
            </a:extLst>
          </a:blip>
          <a:stretch>
            <a:fillRect/>
          </a:stretch>
        </p:blipFill>
        <p:spPr>
          <a:xfrm>
            <a:off x="7807184" y="5671138"/>
            <a:ext cx="578894" cy="385929"/>
          </a:xfrm>
          <a:prstGeom prst="rect">
            <a:avLst/>
          </a:prstGeom>
        </p:spPr>
      </p:pic>
      <p:pic>
        <p:nvPicPr>
          <p:cNvPr id="55" name="Afbeelding 54" descr="Afbeelding met tekening&#10;&#10;Automatisch gegenereerde beschrijving">
            <a:extLst>
              <a:ext uri="{FF2B5EF4-FFF2-40B4-BE49-F238E27FC236}">
                <a16:creationId xmlns:a16="http://schemas.microsoft.com/office/drawing/2014/main" id="{632FCEE6-B379-491F-AC12-A6128A70BAD9}"/>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Lst>
          </a:blip>
          <a:stretch>
            <a:fillRect/>
          </a:stretch>
        </p:blipFill>
        <p:spPr>
          <a:xfrm>
            <a:off x="8367229" y="5646172"/>
            <a:ext cx="644415" cy="435048"/>
          </a:xfrm>
          <a:prstGeom prst="rect">
            <a:avLst/>
          </a:prstGeom>
        </p:spPr>
      </p:pic>
      <p:pic>
        <p:nvPicPr>
          <p:cNvPr id="66" name="Afbeelding 65">
            <a:extLst>
              <a:ext uri="{FF2B5EF4-FFF2-40B4-BE49-F238E27FC236}">
                <a16:creationId xmlns:a16="http://schemas.microsoft.com/office/drawing/2014/main" id="{98D984E1-87FA-4E9E-B27E-5576D6192572}"/>
              </a:ext>
            </a:extLst>
          </p:cNvPr>
          <p:cNvPicPr>
            <a:picLocks noChangeAspect="1"/>
          </p:cNvPicPr>
          <p:nvPr/>
        </p:nvPicPr>
        <p:blipFill>
          <a:blip r:embed="rId13"/>
          <a:stretch>
            <a:fillRect/>
          </a:stretch>
        </p:blipFill>
        <p:spPr>
          <a:xfrm>
            <a:off x="7300202" y="5689562"/>
            <a:ext cx="379411" cy="379411"/>
          </a:xfrm>
          <a:prstGeom prst="rect">
            <a:avLst/>
          </a:prstGeom>
        </p:spPr>
      </p:pic>
    </p:spTree>
    <p:extLst>
      <p:ext uri="{BB962C8B-B14F-4D97-AF65-F5344CB8AC3E}">
        <p14:creationId xmlns:p14="http://schemas.microsoft.com/office/powerpoint/2010/main" val="1483044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317</Words>
  <Application>Microsoft Office PowerPoint</Application>
  <PresentationFormat>Diavoorstelling (4:3)</PresentationFormat>
  <Paragraphs>58</Paragraphs>
  <Slides>1</Slides>
  <Notes>1</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vt:i4>
      </vt:variant>
    </vt:vector>
  </HeadingPairs>
  <TitlesOfParts>
    <vt:vector size="5" baseType="lpstr">
      <vt:lpstr>Arial</vt:lpstr>
      <vt:lpstr>Calibri</vt:lpstr>
      <vt:lpstr>Georgia</vt:lpstr>
      <vt:lpstr>Office Theme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Elena</dc:creator>
  <cp:lastModifiedBy>Arthur Deblaere</cp:lastModifiedBy>
  <cp:revision>71</cp:revision>
  <dcterms:created xsi:type="dcterms:W3CDTF">2017-06-29T07:13:46Z</dcterms:created>
  <dcterms:modified xsi:type="dcterms:W3CDTF">2020-02-16T11:18:55Z</dcterms:modified>
</cp:coreProperties>
</file>