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59" r:id="rId4"/>
    <p:sldId id="257" r:id="rId5"/>
    <p:sldId id="268" r:id="rId6"/>
    <p:sldId id="260" r:id="rId7"/>
    <p:sldId id="273" r:id="rId8"/>
    <p:sldId id="270" r:id="rId9"/>
    <p:sldId id="267" r:id="rId10"/>
    <p:sldId id="265" r:id="rId11"/>
    <p:sldId id="264" r:id="rId12"/>
    <p:sldId id="269" r:id="rId13"/>
    <p:sldId id="263" r:id="rId14"/>
    <p:sldId id="266" r:id="rId15"/>
    <p:sldId id="271" r:id="rId16"/>
    <p:sldId id="272" r:id="rId17"/>
    <p:sldId id="274"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2" autoAdjust="0"/>
    <p:restoredTop sz="94660"/>
  </p:normalViewPr>
  <p:slideViewPr>
    <p:cSldViewPr snapToGrid="0">
      <p:cViewPr varScale="1">
        <p:scale>
          <a:sx n="121" d="100"/>
          <a:sy n="121" d="100"/>
        </p:scale>
        <p:origin x="13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561595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6/22/2024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3404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6/22/2024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40301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921707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612250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751361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129385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57245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60344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466817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710870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‹Nr.›</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0211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Rosa Blumen und Blätter vor einem weißen Hintergrund">
            <a:extLst>
              <a:ext uri="{FF2B5EF4-FFF2-40B4-BE49-F238E27FC236}">
                <a16:creationId xmlns:a16="http://schemas.microsoft.com/office/drawing/2014/main" id="{BAECB19F-2505-5638-836B-9443756A1B5A}"/>
              </a:ext>
            </a:extLst>
          </p:cNvPr>
          <p:cNvPicPr>
            <a:picLocks noChangeAspect="1"/>
          </p:cNvPicPr>
          <p:nvPr/>
        </p:nvPicPr>
        <p:blipFill rotWithShape="1">
          <a:blip r:embed="rId2"/>
          <a:srcRect t="12109"/>
          <a:stretch/>
        </p:blipFill>
        <p:spPr>
          <a:xfrm>
            <a:off x="-1" y="10"/>
            <a:ext cx="12191999" cy="6857990"/>
          </a:xfrm>
          <a:prstGeom prst="rect">
            <a:avLst/>
          </a:prstGeom>
        </p:spPr>
      </p:pic>
      <p:sp>
        <p:nvSpPr>
          <p:cNvPr id="26" name="Rectangle 25">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C9BC4C8-DABA-E548-5D0E-CDD45FC542DA}"/>
              </a:ext>
            </a:extLst>
          </p:cNvPr>
          <p:cNvSpPr>
            <a:spLocks noGrp="1"/>
          </p:cNvSpPr>
          <p:nvPr>
            <p:ph type="ctrTitle"/>
          </p:nvPr>
        </p:nvSpPr>
        <p:spPr>
          <a:xfrm>
            <a:off x="735791" y="3331444"/>
            <a:ext cx="6470692" cy="1229306"/>
          </a:xfrm>
        </p:spPr>
        <p:txBody>
          <a:bodyPr>
            <a:normAutofit/>
          </a:bodyPr>
          <a:lstStyle/>
          <a:p>
            <a:r>
              <a:rPr lang="de-DE" sz="4200">
                <a:solidFill>
                  <a:schemeClr val="tx1"/>
                </a:solidFill>
              </a:rPr>
              <a:t>Projekt: Pflanzen Shop</a:t>
            </a:r>
          </a:p>
        </p:txBody>
      </p:sp>
      <p:sp>
        <p:nvSpPr>
          <p:cNvPr id="3" name="Untertitel 2">
            <a:extLst>
              <a:ext uri="{FF2B5EF4-FFF2-40B4-BE49-F238E27FC236}">
                <a16:creationId xmlns:a16="http://schemas.microsoft.com/office/drawing/2014/main" id="{F16FBFD0-39E3-E21B-CAD3-A1F82AD61451}"/>
              </a:ext>
            </a:extLst>
          </p:cNvPr>
          <p:cNvSpPr>
            <a:spLocks noGrp="1"/>
          </p:cNvSpPr>
          <p:nvPr>
            <p:ph type="subTitle" idx="1"/>
          </p:nvPr>
        </p:nvSpPr>
        <p:spPr>
          <a:xfrm>
            <a:off x="735791" y="4735799"/>
            <a:ext cx="6470693" cy="605256"/>
          </a:xfrm>
        </p:spPr>
        <p:txBody>
          <a:bodyPr>
            <a:normAutofit/>
          </a:bodyPr>
          <a:lstStyle/>
          <a:p>
            <a:r>
              <a:rPr lang="de-DE"/>
              <a:t>Web-Engineering 1</a:t>
            </a:r>
          </a:p>
        </p:txBody>
      </p:sp>
      <p:cxnSp>
        <p:nvCxnSpPr>
          <p:cNvPr id="28" name="!!Straight Connector">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Tree>
    <p:extLst>
      <p:ext uri="{BB962C8B-B14F-4D97-AF65-F5344CB8AC3E}">
        <p14:creationId xmlns:p14="http://schemas.microsoft.com/office/powerpoint/2010/main" val="50587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el 1">
            <a:extLst>
              <a:ext uri="{FF2B5EF4-FFF2-40B4-BE49-F238E27FC236}">
                <a16:creationId xmlns:a16="http://schemas.microsoft.com/office/drawing/2014/main" id="{1A0CBC90-0ED9-A56D-F4FB-E56F6DE02D61}"/>
              </a:ext>
            </a:extLst>
          </p:cNvPr>
          <p:cNvSpPr>
            <a:spLocks noGrp="1"/>
          </p:cNvSpPr>
          <p:nvPr>
            <p:ph type="title"/>
          </p:nvPr>
        </p:nvSpPr>
        <p:spPr>
          <a:xfrm>
            <a:off x="643467" y="516835"/>
            <a:ext cx="2994815" cy="1666501"/>
          </a:xfrm>
        </p:spPr>
        <p:txBody>
          <a:bodyPr vert="horz" lIns="91440" tIns="45720" rIns="91440" bIns="45720" rtlCol="0" anchor="b">
            <a:normAutofit/>
          </a:bodyPr>
          <a:lstStyle/>
          <a:p>
            <a:r>
              <a:rPr lang="en-US" sz="4000">
                <a:solidFill>
                  <a:schemeClr val="tx1"/>
                </a:solidFill>
              </a:rPr>
              <a:t>Scroll-Top</a:t>
            </a:r>
          </a:p>
        </p:txBody>
      </p:sp>
      <p:cxnSp>
        <p:nvCxnSpPr>
          <p:cNvPr id="15" name="Straight Connector 14">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50DF1039-7543-75A0-5D8F-60B1A0D69FB1}"/>
              </a:ext>
            </a:extLst>
          </p:cNvPr>
          <p:cNvSpPr txBox="1"/>
          <p:nvPr/>
        </p:nvSpPr>
        <p:spPr>
          <a:xfrm>
            <a:off x="643467" y="2546224"/>
            <a:ext cx="2994815" cy="3342747"/>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a:t>Der JavaScript-Code ändert das Aussehen der Navigation und zeigt eine Schaltfläche "Nach oben scrollen" an, wenn der Benutzer mehr als 250 Pixel nach unten scrollt.</a:t>
            </a:r>
          </a:p>
        </p:txBody>
      </p:sp>
      <p:pic>
        <p:nvPicPr>
          <p:cNvPr id="7" name="Grafik 6">
            <a:extLst>
              <a:ext uri="{FF2B5EF4-FFF2-40B4-BE49-F238E27FC236}">
                <a16:creationId xmlns:a16="http://schemas.microsoft.com/office/drawing/2014/main" id="{41DCC726-94C1-DC9B-8683-5AF45541C8E8}"/>
              </a:ext>
            </a:extLst>
          </p:cNvPr>
          <p:cNvPicPr>
            <a:picLocks noChangeAspect="1"/>
          </p:cNvPicPr>
          <p:nvPr/>
        </p:nvPicPr>
        <p:blipFill>
          <a:blip r:embed="rId2"/>
          <a:stretch>
            <a:fillRect/>
          </a:stretch>
        </p:blipFill>
        <p:spPr>
          <a:xfrm>
            <a:off x="3825029" y="1682498"/>
            <a:ext cx="5993413" cy="4057900"/>
          </a:xfrm>
          <a:prstGeom prst="rect">
            <a:avLst/>
          </a:prstGeom>
        </p:spPr>
      </p:pic>
      <p:pic>
        <p:nvPicPr>
          <p:cNvPr id="5" name="Inhaltsplatzhalter 4">
            <a:extLst>
              <a:ext uri="{FF2B5EF4-FFF2-40B4-BE49-F238E27FC236}">
                <a16:creationId xmlns:a16="http://schemas.microsoft.com/office/drawing/2014/main" id="{E4C4C7FB-875A-B0D0-49CD-1C355C2E6EAF}"/>
              </a:ext>
            </a:extLst>
          </p:cNvPr>
          <p:cNvPicPr>
            <a:picLocks noGrp="1" noChangeAspect="1"/>
          </p:cNvPicPr>
          <p:nvPr>
            <p:ph idx="1"/>
          </p:nvPr>
        </p:nvPicPr>
        <p:blipFill>
          <a:blip r:embed="rId3"/>
          <a:stretch>
            <a:fillRect/>
          </a:stretch>
        </p:blipFill>
        <p:spPr>
          <a:xfrm>
            <a:off x="10110798" y="738722"/>
            <a:ext cx="1603431" cy="5577152"/>
          </a:xfrm>
          <a:prstGeom prst="rect">
            <a:avLst/>
          </a:prstGeom>
        </p:spPr>
      </p:pic>
    </p:spTree>
    <p:extLst>
      <p:ext uri="{BB962C8B-B14F-4D97-AF65-F5344CB8AC3E}">
        <p14:creationId xmlns:p14="http://schemas.microsoft.com/office/powerpoint/2010/main" val="320616905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D2AE900-26E4-2DA9-1F2A-397C447787D3}"/>
              </a:ext>
            </a:extLst>
          </p:cNvPr>
          <p:cNvSpPr>
            <a:spLocks noGrp="1"/>
          </p:cNvSpPr>
          <p:nvPr>
            <p:ph type="title"/>
          </p:nvPr>
        </p:nvSpPr>
        <p:spPr>
          <a:xfrm>
            <a:off x="642257" y="634946"/>
            <a:ext cx="3690257" cy="1450757"/>
          </a:xfrm>
        </p:spPr>
        <p:txBody>
          <a:bodyPr>
            <a:normAutofit/>
          </a:bodyPr>
          <a:lstStyle/>
          <a:p>
            <a:r>
              <a:rPr lang="de-DE" dirty="0"/>
              <a:t>Slider</a:t>
            </a:r>
          </a:p>
        </p:txBody>
      </p:sp>
      <p:cxnSp>
        <p:nvCxnSpPr>
          <p:cNvPr id="2057" name="Straight Connector 2056">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607C5CBE-BA38-6A44-8625-1577EBA31B3A}"/>
              </a:ext>
            </a:extLst>
          </p:cNvPr>
          <p:cNvSpPr>
            <a:spLocks noGrp="1"/>
          </p:cNvSpPr>
          <p:nvPr>
            <p:ph idx="1"/>
          </p:nvPr>
        </p:nvSpPr>
        <p:spPr>
          <a:xfrm>
            <a:off x="642257" y="2407436"/>
            <a:ext cx="3690257" cy="3461658"/>
          </a:xfrm>
        </p:spPr>
        <p:txBody>
          <a:bodyPr>
            <a:normAutofit/>
          </a:bodyPr>
          <a:lstStyle/>
          <a:p>
            <a:r>
              <a:rPr lang="de-DE" dirty="0"/>
              <a:t>Der JavaScript-Code erstellt einen Slider im oberen Bereich der Webseite, der alle 3 Sekunden automatisch die Bilder wechselt. Außerdem gibt es Punkte zum Anklicken, um zwischen den Bildern zu navigieren, und der Slider läuft kontinuierlich, ohne anzuhalten.</a:t>
            </a:r>
          </a:p>
        </p:txBody>
      </p:sp>
      <p:pic>
        <p:nvPicPr>
          <p:cNvPr id="2050" name="Picture 2" descr="So You Want a Slider on Your Website? - Teresa Light">
            <a:extLst>
              <a:ext uri="{FF2B5EF4-FFF2-40B4-BE49-F238E27FC236}">
                <a16:creationId xmlns:a16="http://schemas.microsoft.com/office/drawing/2014/main" id="{E9194EE7-AAD7-D734-24C1-2CCEF28443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730" r="3" b="11361"/>
          <a:stretch/>
        </p:blipFill>
        <p:spPr bwMode="auto">
          <a:xfrm>
            <a:off x="4648201" y="640081"/>
            <a:ext cx="6909801" cy="5314406"/>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Tree>
    <p:extLst>
      <p:ext uri="{BB962C8B-B14F-4D97-AF65-F5344CB8AC3E}">
        <p14:creationId xmlns:p14="http://schemas.microsoft.com/office/powerpoint/2010/main" val="477458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el 1">
            <a:extLst>
              <a:ext uri="{FF2B5EF4-FFF2-40B4-BE49-F238E27FC236}">
                <a16:creationId xmlns:a16="http://schemas.microsoft.com/office/drawing/2014/main" id="{1A0CBC90-0ED9-A56D-F4FB-E56F6DE02D61}"/>
              </a:ext>
            </a:extLst>
          </p:cNvPr>
          <p:cNvSpPr>
            <a:spLocks noGrp="1"/>
          </p:cNvSpPr>
          <p:nvPr>
            <p:ph type="title"/>
          </p:nvPr>
        </p:nvSpPr>
        <p:spPr>
          <a:xfrm>
            <a:off x="643466" y="146163"/>
            <a:ext cx="2994815" cy="690893"/>
          </a:xfrm>
        </p:spPr>
        <p:txBody>
          <a:bodyPr vert="horz" lIns="91440" tIns="45720" rIns="91440" bIns="45720" rtlCol="0" anchor="b">
            <a:normAutofit/>
          </a:bodyPr>
          <a:lstStyle/>
          <a:p>
            <a:r>
              <a:rPr lang="de-DE" sz="4000" dirty="0"/>
              <a:t>Countdown</a:t>
            </a:r>
            <a:endParaRPr lang="en-US" sz="4000" dirty="0">
              <a:solidFill>
                <a:schemeClr val="tx1"/>
              </a:solidFill>
            </a:endParaRPr>
          </a:p>
        </p:txBody>
      </p:sp>
      <p:cxnSp>
        <p:nvCxnSpPr>
          <p:cNvPr id="15" name="Straight Connector 14">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50DF1039-7543-75A0-5D8F-60B1A0D69FB1}"/>
              </a:ext>
            </a:extLst>
          </p:cNvPr>
          <p:cNvSpPr txBox="1"/>
          <p:nvPr/>
        </p:nvSpPr>
        <p:spPr>
          <a:xfrm>
            <a:off x="643467" y="2546224"/>
            <a:ext cx="2994815" cy="3342747"/>
          </a:xfrm>
          <a:prstGeom prst="rect">
            <a:avLst/>
          </a:prstGeom>
        </p:spPr>
        <p:txBody>
          <a:bodyPr vert="horz" lIns="0" tIns="45720" rIns="0" bIns="45720" rtlCol="0">
            <a:normAutofit/>
          </a:bodyPr>
          <a:lstStyle/>
          <a:p>
            <a:r>
              <a:rPr lang="de-DE" dirty="0"/>
              <a:t>Unser JavaScript-Code verwendet die „</a:t>
            </a:r>
            <a:r>
              <a:rPr lang="de-DE" dirty="0" err="1"/>
              <a:t>countDown</a:t>
            </a:r>
            <a:r>
              <a:rPr lang="de-DE" dirty="0"/>
              <a:t>()“-Funktion, um den Countdown bis zum 30. Juni 2024 um Mitternacht zu berechnen und in Echtzeit anzuzeigen. Die Zeit wird alle Sekunde aktualisiert, um die verbleibenden Tage, Stunden, Minuten und Sekunden dynamisch darzustellen.</a:t>
            </a:r>
          </a:p>
        </p:txBody>
      </p:sp>
      <p:sp>
        <p:nvSpPr>
          <p:cNvPr id="4" name="Inhaltsplatzhalter 3">
            <a:extLst>
              <a:ext uri="{FF2B5EF4-FFF2-40B4-BE49-F238E27FC236}">
                <a16:creationId xmlns:a16="http://schemas.microsoft.com/office/drawing/2014/main" id="{D3B76591-6851-3630-90F5-B103BBBB7562}"/>
              </a:ext>
            </a:extLst>
          </p:cNvPr>
          <p:cNvSpPr>
            <a:spLocks noGrp="1"/>
          </p:cNvSpPr>
          <p:nvPr>
            <p:ph idx="1"/>
          </p:nvPr>
        </p:nvSpPr>
        <p:spPr>
          <a:xfrm flipV="1">
            <a:off x="1097280" y="5869092"/>
            <a:ext cx="10058400" cy="45719"/>
          </a:xfrm>
        </p:spPr>
        <p:txBody>
          <a:bodyPr>
            <a:normAutofit fontScale="25000" lnSpcReduction="20000"/>
          </a:bodyPr>
          <a:lstStyle/>
          <a:p>
            <a:endParaRPr lang="de-DE" dirty="0"/>
          </a:p>
        </p:txBody>
      </p:sp>
      <p:pic>
        <p:nvPicPr>
          <p:cNvPr id="6" name="Grafik 5">
            <a:extLst>
              <a:ext uri="{FF2B5EF4-FFF2-40B4-BE49-F238E27FC236}">
                <a16:creationId xmlns:a16="http://schemas.microsoft.com/office/drawing/2014/main" id="{2C341E97-7974-0EF4-CBF5-65442CB44490}"/>
              </a:ext>
            </a:extLst>
          </p:cNvPr>
          <p:cNvPicPr>
            <a:picLocks noChangeAspect="1"/>
          </p:cNvPicPr>
          <p:nvPr/>
        </p:nvPicPr>
        <p:blipFill>
          <a:blip r:embed="rId2"/>
          <a:stretch>
            <a:fillRect/>
          </a:stretch>
        </p:blipFill>
        <p:spPr>
          <a:xfrm>
            <a:off x="4587919" y="292524"/>
            <a:ext cx="6880395" cy="6264053"/>
          </a:xfrm>
          <a:prstGeom prst="rect">
            <a:avLst/>
          </a:prstGeom>
        </p:spPr>
      </p:pic>
      <p:pic>
        <p:nvPicPr>
          <p:cNvPr id="9" name="Inhaltsplatzhalter 4">
            <a:extLst>
              <a:ext uri="{FF2B5EF4-FFF2-40B4-BE49-F238E27FC236}">
                <a16:creationId xmlns:a16="http://schemas.microsoft.com/office/drawing/2014/main" id="{8E0435A8-C6E4-90A5-2879-97AD6E3316EE}"/>
              </a:ext>
            </a:extLst>
          </p:cNvPr>
          <p:cNvPicPr>
            <a:picLocks noChangeAspect="1"/>
          </p:cNvPicPr>
          <p:nvPr/>
        </p:nvPicPr>
        <p:blipFill rotWithShape="1">
          <a:blip r:embed="rId3"/>
          <a:srcRect t="44783" r="39850"/>
          <a:stretch/>
        </p:blipFill>
        <p:spPr>
          <a:xfrm>
            <a:off x="723686" y="916678"/>
            <a:ext cx="2766968" cy="1232504"/>
          </a:xfrm>
          <a:prstGeom prst="rect">
            <a:avLst/>
          </a:prstGeom>
        </p:spPr>
      </p:pic>
    </p:spTree>
    <p:extLst>
      <p:ext uri="{BB962C8B-B14F-4D97-AF65-F5344CB8AC3E}">
        <p14:creationId xmlns:p14="http://schemas.microsoft.com/office/powerpoint/2010/main" val="311470693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9BC4C8-DABA-E548-5D0E-CDD45FC542DA}"/>
              </a:ext>
            </a:extLst>
          </p:cNvPr>
          <p:cNvSpPr>
            <a:spLocks noGrp="1"/>
          </p:cNvSpPr>
          <p:nvPr>
            <p:ph type="ctrTitle"/>
          </p:nvPr>
        </p:nvSpPr>
        <p:spPr>
          <a:xfrm>
            <a:off x="352150" y="530882"/>
            <a:ext cx="7909534" cy="3686015"/>
          </a:xfrm>
        </p:spPr>
        <p:txBody>
          <a:bodyPr>
            <a:normAutofit/>
          </a:bodyPr>
          <a:lstStyle/>
          <a:p>
            <a:r>
              <a:rPr lang="de-DE" dirty="0"/>
              <a:t>Ausblick</a:t>
            </a:r>
          </a:p>
        </p:txBody>
      </p:sp>
      <p:sp>
        <p:nvSpPr>
          <p:cNvPr id="3" name="Untertitel 2">
            <a:extLst>
              <a:ext uri="{FF2B5EF4-FFF2-40B4-BE49-F238E27FC236}">
                <a16:creationId xmlns:a16="http://schemas.microsoft.com/office/drawing/2014/main" id="{F16FBFD0-39E3-E21B-CAD3-A1F82AD61451}"/>
              </a:ext>
            </a:extLst>
          </p:cNvPr>
          <p:cNvSpPr>
            <a:spLocks noGrp="1"/>
          </p:cNvSpPr>
          <p:nvPr>
            <p:ph type="subTitle" idx="1"/>
          </p:nvPr>
        </p:nvSpPr>
        <p:spPr>
          <a:xfrm>
            <a:off x="632899" y="4672739"/>
            <a:ext cx="6269347" cy="1021498"/>
          </a:xfrm>
        </p:spPr>
        <p:txBody>
          <a:bodyPr>
            <a:normAutofit/>
          </a:bodyPr>
          <a:lstStyle/>
          <a:p>
            <a:endParaRPr lang="de-DE" dirty="0">
              <a:solidFill>
                <a:schemeClr val="tx1">
                  <a:lumMod val="85000"/>
                  <a:lumOff val="15000"/>
                </a:schemeClr>
              </a:solidFill>
            </a:endParaRPr>
          </a:p>
        </p:txBody>
      </p:sp>
      <p:pic>
        <p:nvPicPr>
          <p:cNvPr id="4" name="Picture 3" descr="Rosa Blumen und Blätter vor einem weißen Hintergrund">
            <a:extLst>
              <a:ext uri="{FF2B5EF4-FFF2-40B4-BE49-F238E27FC236}">
                <a16:creationId xmlns:a16="http://schemas.microsoft.com/office/drawing/2014/main" id="{BAECB19F-2505-5638-836B-9443756A1B5A}"/>
              </a:ext>
            </a:extLst>
          </p:cNvPr>
          <p:cNvPicPr>
            <a:picLocks noChangeAspect="1"/>
          </p:cNvPicPr>
          <p:nvPr/>
        </p:nvPicPr>
        <p:blipFill rotWithShape="1">
          <a:blip r:embed="rId2"/>
          <a:srcRect l="30732" r="26010"/>
          <a:stretch/>
        </p:blipFill>
        <p:spPr>
          <a:xfrm>
            <a:off x="7556686" y="1"/>
            <a:ext cx="4635315" cy="6857999"/>
          </a:xfrm>
          <a:prstGeom prst="rect">
            <a:avLst/>
          </a:prstGeom>
        </p:spPr>
      </p:pic>
    </p:spTree>
    <p:extLst>
      <p:ext uri="{BB962C8B-B14F-4D97-AF65-F5344CB8AC3E}">
        <p14:creationId xmlns:p14="http://schemas.microsoft.com/office/powerpoint/2010/main" val="52090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A9CE3E-3EDE-E325-AF01-7A07D0EA453E}"/>
              </a:ext>
            </a:extLst>
          </p:cNvPr>
          <p:cNvSpPr>
            <a:spLocks noGrp="1"/>
          </p:cNvSpPr>
          <p:nvPr>
            <p:ph type="title"/>
          </p:nvPr>
        </p:nvSpPr>
        <p:spPr/>
        <p:txBody>
          <a:bodyPr/>
          <a:lstStyle/>
          <a:p>
            <a:r>
              <a:rPr lang="de-DE" dirty="0"/>
              <a:t>Verbesserungsmöglichkeiten</a:t>
            </a:r>
          </a:p>
        </p:txBody>
      </p:sp>
      <p:sp>
        <p:nvSpPr>
          <p:cNvPr id="10" name="Inhaltsplatzhalter 9">
            <a:extLst>
              <a:ext uri="{FF2B5EF4-FFF2-40B4-BE49-F238E27FC236}">
                <a16:creationId xmlns:a16="http://schemas.microsoft.com/office/drawing/2014/main" id="{6C5803AA-51A4-6F56-C90B-C543B1708940}"/>
              </a:ext>
            </a:extLst>
          </p:cNvPr>
          <p:cNvSpPr>
            <a:spLocks noGrp="1"/>
          </p:cNvSpPr>
          <p:nvPr>
            <p:ph idx="1"/>
          </p:nvPr>
        </p:nvSpPr>
        <p:spPr/>
        <p:txBody>
          <a:bodyPr>
            <a:normAutofit fontScale="92500"/>
          </a:bodyPr>
          <a:lstStyle/>
          <a:p>
            <a:pPr marL="457200" indent="-457200">
              <a:buFont typeface="+mj-lt"/>
              <a:buAutoNum type="arabicPeriod"/>
            </a:pPr>
            <a:r>
              <a:rPr lang="de-DE" dirty="0"/>
              <a:t>Erweiterung der Warenkorbfunktionen und weiterer interaktiver Funktionen für eine reibungslose Einkaufserfahrung</a:t>
            </a:r>
          </a:p>
          <a:p>
            <a:pPr marL="457200" indent="-457200">
              <a:buFont typeface="+mj-lt"/>
              <a:buAutoNum type="arabicPeriod"/>
            </a:pPr>
            <a:r>
              <a:rPr lang="de-DE" dirty="0"/>
              <a:t>Backend-Entwicklung</a:t>
            </a:r>
          </a:p>
          <a:p>
            <a:pPr marL="457200" indent="-457200">
              <a:buFont typeface="+mj-lt"/>
              <a:buAutoNum type="arabicPeriod"/>
            </a:pPr>
            <a:r>
              <a:rPr lang="de-DE" dirty="0"/>
              <a:t>Einbindung einer stabilen Datenbankarchitektur zur effizienten Datenspeicherung und –</a:t>
            </a:r>
            <a:r>
              <a:rPr lang="de-DE" dirty="0" err="1"/>
              <a:t>verwaltung</a:t>
            </a:r>
            <a:endParaRPr lang="de-DE" dirty="0"/>
          </a:p>
          <a:p>
            <a:pPr marL="457200" indent="-457200">
              <a:buFont typeface="+mj-lt"/>
              <a:buAutoNum type="arabicPeriod"/>
            </a:pPr>
            <a:r>
              <a:rPr lang="de-DE" dirty="0"/>
              <a:t>Erhöhung der Sicherheit durch Passwortverschlüsselung </a:t>
            </a:r>
          </a:p>
          <a:p>
            <a:pPr marL="457200" indent="-457200">
              <a:buFont typeface="+mj-lt"/>
              <a:buAutoNum type="arabicPeriod"/>
            </a:pPr>
            <a:r>
              <a:rPr lang="de-DE" dirty="0"/>
              <a:t>Erweiterung des Produktangebots mit regelmäßigen Updates und neuen Kategorien</a:t>
            </a:r>
          </a:p>
          <a:p>
            <a:pPr marL="457200" indent="-457200">
              <a:buFont typeface="+mj-lt"/>
              <a:buAutoNum type="arabicPeriod"/>
            </a:pPr>
            <a:r>
              <a:rPr lang="de-DE" dirty="0"/>
              <a:t>#Implementierung einer benutzerfreundlichen Wunschliste für Produktinteressen und Einkäufe</a:t>
            </a:r>
          </a:p>
          <a:p>
            <a:pPr marL="457200" indent="-457200">
              <a:buFont typeface="+mj-lt"/>
              <a:buAutoNum type="arabicPeriod"/>
            </a:pPr>
            <a:r>
              <a:rPr lang="de-DE" dirty="0"/>
              <a:t>Integration sicherer Zahlungssysteme für eine zuverlässige Transaktionsabwicklung</a:t>
            </a:r>
          </a:p>
        </p:txBody>
      </p:sp>
    </p:spTree>
    <p:extLst>
      <p:ext uri="{BB962C8B-B14F-4D97-AF65-F5344CB8AC3E}">
        <p14:creationId xmlns:p14="http://schemas.microsoft.com/office/powerpoint/2010/main" val="8302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9BC4C8-DABA-E548-5D0E-CDD45FC542DA}"/>
              </a:ext>
            </a:extLst>
          </p:cNvPr>
          <p:cNvSpPr>
            <a:spLocks noGrp="1"/>
          </p:cNvSpPr>
          <p:nvPr>
            <p:ph type="ctrTitle"/>
          </p:nvPr>
        </p:nvSpPr>
        <p:spPr>
          <a:xfrm>
            <a:off x="352150" y="530882"/>
            <a:ext cx="7909534" cy="3686015"/>
          </a:xfrm>
        </p:spPr>
        <p:txBody>
          <a:bodyPr>
            <a:normAutofit/>
          </a:bodyPr>
          <a:lstStyle/>
          <a:p>
            <a:r>
              <a:rPr lang="de-DE" dirty="0"/>
              <a:t>Wir halten fest…</a:t>
            </a:r>
          </a:p>
        </p:txBody>
      </p:sp>
      <p:sp>
        <p:nvSpPr>
          <p:cNvPr id="3" name="Untertitel 2">
            <a:extLst>
              <a:ext uri="{FF2B5EF4-FFF2-40B4-BE49-F238E27FC236}">
                <a16:creationId xmlns:a16="http://schemas.microsoft.com/office/drawing/2014/main" id="{F16FBFD0-39E3-E21B-CAD3-A1F82AD61451}"/>
              </a:ext>
            </a:extLst>
          </p:cNvPr>
          <p:cNvSpPr>
            <a:spLocks noGrp="1"/>
          </p:cNvSpPr>
          <p:nvPr>
            <p:ph type="subTitle" idx="1"/>
          </p:nvPr>
        </p:nvSpPr>
        <p:spPr>
          <a:xfrm>
            <a:off x="632899" y="4672739"/>
            <a:ext cx="6269347" cy="1021498"/>
          </a:xfrm>
        </p:spPr>
        <p:txBody>
          <a:bodyPr>
            <a:normAutofit/>
          </a:bodyPr>
          <a:lstStyle/>
          <a:p>
            <a:endParaRPr lang="de-DE" dirty="0">
              <a:solidFill>
                <a:schemeClr val="tx1">
                  <a:lumMod val="85000"/>
                  <a:lumOff val="15000"/>
                </a:schemeClr>
              </a:solidFill>
            </a:endParaRPr>
          </a:p>
        </p:txBody>
      </p:sp>
      <p:pic>
        <p:nvPicPr>
          <p:cNvPr id="4" name="Picture 3" descr="Rosa Blumen und Blätter vor einem weißen Hintergrund">
            <a:extLst>
              <a:ext uri="{FF2B5EF4-FFF2-40B4-BE49-F238E27FC236}">
                <a16:creationId xmlns:a16="http://schemas.microsoft.com/office/drawing/2014/main" id="{BAECB19F-2505-5638-836B-9443756A1B5A}"/>
              </a:ext>
            </a:extLst>
          </p:cNvPr>
          <p:cNvPicPr>
            <a:picLocks noChangeAspect="1"/>
          </p:cNvPicPr>
          <p:nvPr/>
        </p:nvPicPr>
        <p:blipFill rotWithShape="1">
          <a:blip r:embed="rId2"/>
          <a:srcRect l="30732" r="26010"/>
          <a:stretch/>
        </p:blipFill>
        <p:spPr>
          <a:xfrm>
            <a:off x="7556686" y="1"/>
            <a:ext cx="4635315" cy="6857999"/>
          </a:xfrm>
          <a:prstGeom prst="rect">
            <a:avLst/>
          </a:prstGeom>
        </p:spPr>
      </p:pic>
    </p:spTree>
    <p:extLst>
      <p:ext uri="{BB962C8B-B14F-4D97-AF65-F5344CB8AC3E}">
        <p14:creationId xmlns:p14="http://schemas.microsoft.com/office/powerpoint/2010/main" val="536315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2BE33-DD87-0D0E-8881-096D4F4D0602}"/>
              </a:ext>
            </a:extLst>
          </p:cNvPr>
          <p:cNvSpPr>
            <a:spLocks noGrp="1"/>
          </p:cNvSpPr>
          <p:nvPr>
            <p:ph type="title"/>
          </p:nvPr>
        </p:nvSpPr>
        <p:spPr/>
        <p:txBody>
          <a:bodyPr/>
          <a:lstStyle/>
          <a:p>
            <a:r>
              <a:rPr lang="de-DE" dirty="0"/>
              <a:t>Zusammenfassung</a:t>
            </a:r>
          </a:p>
        </p:txBody>
      </p:sp>
      <p:sp>
        <p:nvSpPr>
          <p:cNvPr id="3" name="Inhaltsplatzhalter 2">
            <a:extLst>
              <a:ext uri="{FF2B5EF4-FFF2-40B4-BE49-F238E27FC236}">
                <a16:creationId xmlns:a16="http://schemas.microsoft.com/office/drawing/2014/main" id="{165AE9BE-BEEE-62E0-C9DD-113AA4F2190A}"/>
              </a:ext>
            </a:extLst>
          </p:cNvPr>
          <p:cNvSpPr>
            <a:spLocks noGrp="1"/>
          </p:cNvSpPr>
          <p:nvPr>
            <p:ph idx="1"/>
          </p:nvPr>
        </p:nvSpPr>
        <p:spPr/>
        <p:txBody>
          <a:bodyPr>
            <a:normAutofit/>
          </a:bodyPr>
          <a:lstStyle/>
          <a:p>
            <a:pPr>
              <a:buFont typeface="Courier New" panose="02070309020205020404" pitchFamily="49" charset="0"/>
              <a:buChar char="o"/>
            </a:pPr>
            <a:r>
              <a:rPr lang="de-DE" b="0" i="0" dirty="0">
                <a:solidFill>
                  <a:srgbClr val="000000"/>
                </a:solidFill>
                <a:effectLst/>
                <a:latin typeface="Franklin Gothic Book (Textkörper)"/>
              </a:rPr>
              <a:t>Planung: Benutzerfreundlichkeit, intuitive Navigation, klare Struktur, responsives und barrierefreies Design, schneller und SEO-optimierter Inhalt</a:t>
            </a:r>
          </a:p>
          <a:p>
            <a:pPr>
              <a:buFont typeface="Courier New" panose="02070309020205020404" pitchFamily="49" charset="0"/>
              <a:buChar char="o"/>
            </a:pPr>
            <a:r>
              <a:rPr lang="de-DE" b="0" i="0" dirty="0">
                <a:solidFill>
                  <a:srgbClr val="000000"/>
                </a:solidFill>
                <a:effectLst/>
                <a:latin typeface="Franklin Gothic Book (Textkörper)"/>
              </a:rPr>
              <a:t>Elemente: HTML5, CSS, JavaScript, responsive Design, SEO, interaktive Formulare, Slider, Countdown</a:t>
            </a:r>
          </a:p>
          <a:p>
            <a:pPr>
              <a:buFont typeface="Courier New" panose="02070309020205020404" pitchFamily="49" charset="0"/>
              <a:buChar char="o"/>
            </a:pPr>
            <a:r>
              <a:rPr lang="de-DE" b="0" i="0" dirty="0">
                <a:solidFill>
                  <a:srgbClr val="000000"/>
                </a:solidFill>
                <a:effectLst/>
                <a:latin typeface="Franklin Gothic Book (Textkörper)"/>
              </a:rPr>
              <a:t>!Ausblick:</a:t>
            </a:r>
            <a:r>
              <a:rPr lang="de-DE" dirty="0">
                <a:solidFill>
                  <a:srgbClr val="000000"/>
                </a:solidFill>
                <a:latin typeface="Franklin Gothic Book (Textkörper)"/>
              </a:rPr>
              <a:t> Funktionalitäten vollständig ausbauen</a:t>
            </a:r>
            <a:r>
              <a:rPr lang="de-DE" b="0" i="0" dirty="0">
                <a:solidFill>
                  <a:srgbClr val="000000"/>
                </a:solidFill>
                <a:effectLst/>
                <a:latin typeface="Franklin Gothic Book (Textkörper)"/>
              </a:rPr>
              <a:t>, Backend-Entwicklung, sichere Zahlungssysteme, </a:t>
            </a:r>
            <a:r>
              <a:rPr lang="de-DE" sz="1800" b="0" i="0" dirty="0">
                <a:solidFill>
                  <a:srgbClr val="000000"/>
                </a:solidFill>
                <a:effectLst/>
                <a:latin typeface="Franklin Gothic Book (Textkörper)"/>
              </a:rPr>
              <a:t>Erweiterung</a:t>
            </a:r>
            <a:r>
              <a:rPr lang="de-DE" b="0" i="0" dirty="0">
                <a:solidFill>
                  <a:srgbClr val="000000"/>
                </a:solidFill>
                <a:effectLst/>
                <a:latin typeface="Franklin Gothic Book (Textkörper)"/>
              </a:rPr>
              <a:t> des Produktangebots.</a:t>
            </a:r>
            <a:br>
              <a:rPr lang="de-DE" dirty="0">
                <a:latin typeface="Franklin Gothic Book (Textkörper)"/>
              </a:rPr>
            </a:br>
            <a:br>
              <a:rPr lang="de-DE" dirty="0">
                <a:latin typeface="Franklin Gothic Book (Textkörper)"/>
              </a:rPr>
            </a:br>
            <a:r>
              <a:rPr lang="de-DE" dirty="0">
                <a:latin typeface="Franklin Gothic Book (Textkörper)"/>
              </a:rPr>
              <a:t>	</a:t>
            </a:r>
            <a:r>
              <a:rPr lang="de-DE" b="0" i="0" dirty="0">
                <a:solidFill>
                  <a:srgbClr val="000000"/>
                </a:solidFill>
                <a:effectLst/>
                <a:latin typeface="Franklin Gothic Book (Textkörper)"/>
              </a:rPr>
              <a:t>GitHub-Link: [https://github.com/ArthurFleck35x/Web-Engineering-1]</a:t>
            </a:r>
            <a:br>
              <a:rPr lang="de-DE" dirty="0">
                <a:latin typeface="Franklin Gothic Book (Textkörper)"/>
              </a:rPr>
            </a:br>
            <a:br>
              <a:rPr lang="de-DE" dirty="0">
                <a:latin typeface="Franklin Gothic Book (Textkörper)"/>
              </a:rPr>
            </a:br>
            <a:r>
              <a:rPr lang="de-DE" dirty="0">
                <a:latin typeface="Franklin Gothic Book (Textkörper)"/>
              </a:rPr>
              <a:t>	</a:t>
            </a:r>
            <a:r>
              <a:rPr lang="de-DE" b="0" i="0" dirty="0">
                <a:solidFill>
                  <a:srgbClr val="000000"/>
                </a:solidFill>
                <a:effectLst/>
                <a:latin typeface="Franklin Gothic Book (Textkörper)"/>
              </a:rPr>
              <a:t>Hosting-Link: [https://florafinds.netlify.app/]</a:t>
            </a:r>
            <a:endParaRPr lang="de-DE" dirty="0">
              <a:latin typeface="Franklin Gothic Book (Textkörper)"/>
            </a:endParaRPr>
          </a:p>
        </p:txBody>
      </p:sp>
    </p:spTree>
    <p:extLst>
      <p:ext uri="{BB962C8B-B14F-4D97-AF65-F5344CB8AC3E}">
        <p14:creationId xmlns:p14="http://schemas.microsoft.com/office/powerpoint/2010/main" val="317486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osa Blumen und Blätter vor einem weißen Hintergrund">
            <a:extLst>
              <a:ext uri="{FF2B5EF4-FFF2-40B4-BE49-F238E27FC236}">
                <a16:creationId xmlns:a16="http://schemas.microsoft.com/office/drawing/2014/main" id="{BAECB19F-2505-5638-836B-9443756A1B5A}"/>
              </a:ext>
            </a:extLst>
          </p:cNvPr>
          <p:cNvPicPr>
            <a:picLocks noChangeAspect="1"/>
          </p:cNvPicPr>
          <p:nvPr/>
        </p:nvPicPr>
        <p:blipFill rotWithShape="1">
          <a:blip r:embed="rId2">
            <a:alphaModFix amt="35000"/>
          </a:blip>
          <a:srcRect t="12109"/>
          <a:stretch/>
        </p:blipFill>
        <p:spPr>
          <a:xfrm>
            <a:off x="20" y="10"/>
            <a:ext cx="12191980" cy="6857990"/>
          </a:xfrm>
          <a:prstGeom prst="rect">
            <a:avLst/>
          </a:prstGeom>
        </p:spPr>
      </p:pic>
      <p:sp>
        <p:nvSpPr>
          <p:cNvPr id="2" name="Titel 1">
            <a:extLst>
              <a:ext uri="{FF2B5EF4-FFF2-40B4-BE49-F238E27FC236}">
                <a16:creationId xmlns:a16="http://schemas.microsoft.com/office/drawing/2014/main" id="{FC9BC4C8-DABA-E548-5D0E-CDD45FC542DA}"/>
              </a:ext>
            </a:extLst>
          </p:cNvPr>
          <p:cNvSpPr>
            <a:spLocks noGrp="1"/>
          </p:cNvSpPr>
          <p:nvPr>
            <p:ph type="ctrTitle"/>
          </p:nvPr>
        </p:nvSpPr>
        <p:spPr>
          <a:xfrm>
            <a:off x="1097280" y="758952"/>
            <a:ext cx="10058400" cy="3566160"/>
          </a:xfrm>
        </p:spPr>
        <p:txBody>
          <a:bodyPr>
            <a:normAutofit/>
          </a:bodyPr>
          <a:lstStyle/>
          <a:p>
            <a:r>
              <a:rPr lang="de-DE">
                <a:solidFill>
                  <a:srgbClr val="FFFFFF"/>
                </a:solidFill>
              </a:rPr>
              <a:t>Noch Fragen?</a:t>
            </a:r>
          </a:p>
        </p:txBody>
      </p:sp>
      <p:sp>
        <p:nvSpPr>
          <p:cNvPr id="3" name="Untertitel 2">
            <a:extLst>
              <a:ext uri="{FF2B5EF4-FFF2-40B4-BE49-F238E27FC236}">
                <a16:creationId xmlns:a16="http://schemas.microsoft.com/office/drawing/2014/main" id="{F16FBFD0-39E3-E21B-CAD3-A1F82AD61451}"/>
              </a:ext>
            </a:extLst>
          </p:cNvPr>
          <p:cNvSpPr>
            <a:spLocks noGrp="1"/>
          </p:cNvSpPr>
          <p:nvPr>
            <p:ph type="subTitle" idx="1"/>
          </p:nvPr>
        </p:nvSpPr>
        <p:spPr>
          <a:xfrm>
            <a:off x="1100051" y="4645152"/>
            <a:ext cx="10058400" cy="1143000"/>
          </a:xfrm>
        </p:spPr>
        <p:txBody>
          <a:bodyPr>
            <a:normAutofit/>
          </a:bodyPr>
          <a:lstStyle/>
          <a:p>
            <a:endParaRPr lang="de-DE">
              <a:solidFill>
                <a:srgbClr val="FFFFFF"/>
              </a:solidFill>
            </a:endParaRPr>
          </a:p>
        </p:txBody>
      </p:sp>
      <p:cxnSp>
        <p:nvCxnSpPr>
          <p:cNvPr id="15"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Tree>
    <p:extLst>
      <p:ext uri="{BB962C8B-B14F-4D97-AF65-F5344CB8AC3E}">
        <p14:creationId xmlns:p14="http://schemas.microsoft.com/office/powerpoint/2010/main" val="39053490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C9BC4C8-DABA-E548-5D0E-CDD45FC542DA}"/>
              </a:ext>
            </a:extLst>
          </p:cNvPr>
          <p:cNvSpPr>
            <a:spLocks noGrp="1"/>
          </p:cNvSpPr>
          <p:nvPr>
            <p:ph type="ctrTitle"/>
          </p:nvPr>
        </p:nvSpPr>
        <p:spPr>
          <a:xfrm>
            <a:off x="352150" y="530882"/>
            <a:ext cx="7909534" cy="3686015"/>
          </a:xfrm>
        </p:spPr>
        <p:txBody>
          <a:bodyPr>
            <a:normAutofit/>
          </a:bodyPr>
          <a:lstStyle/>
          <a:p>
            <a:r>
              <a:rPr lang="de-DE" dirty="0"/>
              <a:t>Planung</a:t>
            </a:r>
          </a:p>
        </p:txBody>
      </p:sp>
      <p:sp>
        <p:nvSpPr>
          <p:cNvPr id="3" name="Untertitel 2">
            <a:extLst>
              <a:ext uri="{FF2B5EF4-FFF2-40B4-BE49-F238E27FC236}">
                <a16:creationId xmlns:a16="http://schemas.microsoft.com/office/drawing/2014/main" id="{F16FBFD0-39E3-E21B-CAD3-A1F82AD61451}"/>
              </a:ext>
            </a:extLst>
          </p:cNvPr>
          <p:cNvSpPr>
            <a:spLocks noGrp="1"/>
          </p:cNvSpPr>
          <p:nvPr>
            <p:ph type="subTitle" idx="1"/>
          </p:nvPr>
        </p:nvSpPr>
        <p:spPr>
          <a:xfrm>
            <a:off x="632899" y="4672739"/>
            <a:ext cx="6269347" cy="1021498"/>
          </a:xfrm>
        </p:spPr>
        <p:txBody>
          <a:bodyPr>
            <a:normAutofit/>
          </a:bodyPr>
          <a:lstStyle/>
          <a:p>
            <a:endParaRPr lang="de-DE" dirty="0">
              <a:solidFill>
                <a:schemeClr val="tx1">
                  <a:lumMod val="85000"/>
                  <a:lumOff val="15000"/>
                </a:schemeClr>
              </a:solidFill>
            </a:endParaRPr>
          </a:p>
        </p:txBody>
      </p:sp>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Rosa Blumen und Blätter vor einem weißen Hintergrund">
            <a:extLst>
              <a:ext uri="{FF2B5EF4-FFF2-40B4-BE49-F238E27FC236}">
                <a16:creationId xmlns:a16="http://schemas.microsoft.com/office/drawing/2014/main" id="{BAECB19F-2505-5638-836B-9443756A1B5A}"/>
              </a:ext>
            </a:extLst>
          </p:cNvPr>
          <p:cNvPicPr>
            <a:picLocks noChangeAspect="1"/>
          </p:cNvPicPr>
          <p:nvPr/>
        </p:nvPicPr>
        <p:blipFill rotWithShape="1">
          <a:blip r:embed="rId2"/>
          <a:srcRect l="30732" r="26010"/>
          <a:stretch/>
        </p:blipFill>
        <p:spPr>
          <a:xfrm>
            <a:off x="7556686" y="1"/>
            <a:ext cx="4635315" cy="6857999"/>
          </a:xfrm>
          <a:prstGeom prst="rect">
            <a:avLst/>
          </a:prstGeom>
        </p:spPr>
      </p:pic>
    </p:spTree>
    <p:extLst>
      <p:ext uri="{BB962C8B-B14F-4D97-AF65-F5344CB8AC3E}">
        <p14:creationId xmlns:p14="http://schemas.microsoft.com/office/powerpoint/2010/main" val="423370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DD23C3-4991-4045-FC69-0E4FB7CFCF45}"/>
              </a:ext>
            </a:extLst>
          </p:cNvPr>
          <p:cNvSpPr>
            <a:spLocks noGrp="1"/>
          </p:cNvSpPr>
          <p:nvPr>
            <p:ph type="title"/>
          </p:nvPr>
        </p:nvSpPr>
        <p:spPr>
          <a:xfrm>
            <a:off x="1153428" y="86077"/>
            <a:ext cx="10058400" cy="1450757"/>
          </a:xfrm>
        </p:spPr>
        <p:txBody>
          <a:bodyPr/>
          <a:lstStyle/>
          <a:p>
            <a:r>
              <a:rPr lang="de-DE" dirty="0"/>
              <a:t>Anforderungen</a:t>
            </a:r>
          </a:p>
        </p:txBody>
      </p:sp>
      <p:sp>
        <p:nvSpPr>
          <p:cNvPr id="3" name="Inhaltsplatzhalter 2">
            <a:extLst>
              <a:ext uri="{FF2B5EF4-FFF2-40B4-BE49-F238E27FC236}">
                <a16:creationId xmlns:a16="http://schemas.microsoft.com/office/drawing/2014/main" id="{2A0F35C4-4112-13F7-1D6A-39A848D43498}"/>
              </a:ext>
            </a:extLst>
          </p:cNvPr>
          <p:cNvSpPr>
            <a:spLocks noGrp="1"/>
          </p:cNvSpPr>
          <p:nvPr>
            <p:ph idx="1"/>
          </p:nvPr>
        </p:nvSpPr>
        <p:spPr>
          <a:xfrm>
            <a:off x="240632" y="1989221"/>
            <a:ext cx="11421979" cy="4395537"/>
          </a:xfrm>
        </p:spPr>
        <p:txBody>
          <a:bodyPr numCol="2">
            <a:noAutofit/>
          </a:bodyPr>
          <a:lstStyle/>
          <a:p>
            <a:pPr>
              <a:buFont typeface="Courier New" panose="02070309020205020404" pitchFamily="49" charset="0"/>
              <a:buChar char="o"/>
            </a:pPr>
            <a:r>
              <a:rPr lang="de-DE" sz="1800" dirty="0"/>
              <a:t>Benutzerfreundlichkeit</a:t>
            </a:r>
          </a:p>
          <a:p>
            <a:pPr marL="578358" lvl="1" indent="-285750">
              <a:buFont typeface="Courier New" panose="02070309020205020404" pitchFamily="49" charset="0"/>
              <a:buChar char="o"/>
            </a:pPr>
            <a:r>
              <a:rPr lang="de-DE" sz="1800" dirty="0"/>
              <a:t>Intuitive Navigation</a:t>
            </a:r>
          </a:p>
          <a:p>
            <a:pPr marL="578358" lvl="1" indent="-285750">
              <a:buFont typeface="Courier New" panose="02070309020205020404" pitchFamily="49" charset="0"/>
              <a:buChar char="o"/>
            </a:pPr>
            <a:r>
              <a:rPr lang="de-DE" sz="1800" dirty="0"/>
              <a:t>Klare Struktur</a:t>
            </a:r>
          </a:p>
          <a:p>
            <a:pPr marL="578358" lvl="1" indent="-285750">
              <a:buFont typeface="Courier New" panose="02070309020205020404" pitchFamily="49" charset="0"/>
              <a:buChar char="o"/>
            </a:pPr>
            <a:r>
              <a:rPr lang="de-DE" sz="1800" dirty="0"/>
              <a:t>Responsive Design</a:t>
            </a:r>
          </a:p>
          <a:p>
            <a:pPr marL="578358" lvl="1" indent="-285750">
              <a:buFont typeface="Courier New" panose="02070309020205020404" pitchFamily="49" charset="0"/>
              <a:buChar char="o"/>
            </a:pPr>
            <a:r>
              <a:rPr lang="de-DE" sz="1800" dirty="0"/>
              <a:t>Barrierefreie Gestaltung (hohe Kontraste)</a:t>
            </a:r>
          </a:p>
          <a:p>
            <a:pPr>
              <a:buFont typeface="Courier New" panose="02070309020205020404" pitchFamily="49" charset="0"/>
              <a:buChar char="o"/>
            </a:pPr>
            <a:r>
              <a:rPr lang="de-DE" sz="1800" dirty="0"/>
              <a:t>Inhalt</a:t>
            </a:r>
          </a:p>
          <a:p>
            <a:pPr marL="578358" lvl="1" indent="-285750">
              <a:buFont typeface="Courier New" panose="02070309020205020404" pitchFamily="49" charset="0"/>
              <a:buChar char="o"/>
            </a:pPr>
            <a:r>
              <a:rPr lang="de-DE" sz="1800" dirty="0"/>
              <a:t>Relevanter und aktueller Inhalt</a:t>
            </a:r>
          </a:p>
          <a:p>
            <a:pPr marL="761238" lvl="2" indent="-285750">
              <a:buFont typeface="Courier New" panose="02070309020205020404" pitchFamily="49" charset="0"/>
              <a:buChar char="o"/>
            </a:pPr>
            <a:r>
              <a:rPr lang="de-DE" sz="1400" dirty="0"/>
              <a:t>-&gt; Pflanzen verschiedener Kategorien</a:t>
            </a:r>
          </a:p>
          <a:p>
            <a:pPr marL="578358" lvl="1" indent="-285750">
              <a:buFont typeface="Courier New" panose="02070309020205020404" pitchFamily="49" charset="0"/>
              <a:buChar char="o"/>
            </a:pPr>
            <a:r>
              <a:rPr lang="de-DE" sz="1800" dirty="0"/>
              <a:t>Klare und ansprechende Texte</a:t>
            </a:r>
          </a:p>
          <a:p>
            <a:pPr marL="578358" lvl="1" indent="-285750">
              <a:buFont typeface="Courier New" panose="02070309020205020404" pitchFamily="49" charset="0"/>
              <a:buChar char="o"/>
            </a:pPr>
            <a:r>
              <a:rPr lang="de-DE" sz="1800" dirty="0"/>
              <a:t>Hochwertige Bilder</a:t>
            </a:r>
          </a:p>
          <a:p>
            <a:pPr marL="285750" indent="-285750">
              <a:buFont typeface="Courier New" panose="02070309020205020404" pitchFamily="49" charset="0"/>
              <a:buChar char="o"/>
            </a:pPr>
            <a:endParaRPr lang="de-DE" sz="1800" dirty="0"/>
          </a:p>
          <a:p>
            <a:pPr marL="285750" indent="-285750">
              <a:buFont typeface="Courier New" panose="02070309020205020404" pitchFamily="49" charset="0"/>
              <a:buChar char="o"/>
            </a:pPr>
            <a:endParaRPr lang="de-DE" sz="1800" dirty="0"/>
          </a:p>
          <a:p>
            <a:pPr marL="285750" indent="-285750">
              <a:buFont typeface="Courier New" panose="02070309020205020404" pitchFamily="49" charset="0"/>
              <a:buChar char="o"/>
            </a:pPr>
            <a:r>
              <a:rPr lang="de-DE" sz="1800" dirty="0"/>
              <a:t>Technische Anforderungen</a:t>
            </a:r>
          </a:p>
          <a:p>
            <a:pPr marL="742950" lvl="1" indent="-285750">
              <a:buFont typeface="Courier New" panose="02070309020205020404" pitchFamily="49" charset="0"/>
              <a:buChar char="o"/>
            </a:pPr>
            <a:r>
              <a:rPr lang="de-DE" dirty="0"/>
              <a:t>Schnelle Ladezeiten</a:t>
            </a:r>
          </a:p>
          <a:p>
            <a:pPr marL="742950" lvl="1" indent="-285750">
              <a:buFont typeface="Courier New" panose="02070309020205020404" pitchFamily="49" charset="0"/>
              <a:buChar char="o"/>
            </a:pPr>
            <a:r>
              <a:rPr lang="de-DE" dirty="0"/>
              <a:t>Kompatibilität mit verschiedenen Browsern</a:t>
            </a:r>
          </a:p>
          <a:p>
            <a:pPr marL="742950" lvl="1" indent="-285750">
              <a:buFont typeface="Courier New" panose="02070309020205020404" pitchFamily="49" charset="0"/>
              <a:buChar char="o"/>
            </a:pPr>
            <a:r>
              <a:rPr lang="de-DE" dirty="0"/>
              <a:t>SEO-Optimierung</a:t>
            </a:r>
          </a:p>
          <a:p>
            <a:pPr marL="285750" indent="-285750">
              <a:buFont typeface="Courier New" panose="02070309020205020404" pitchFamily="49" charset="0"/>
              <a:buChar char="o"/>
            </a:pPr>
            <a:r>
              <a:rPr lang="de-DE" sz="1800" dirty="0"/>
              <a:t>Funktionalität</a:t>
            </a:r>
          </a:p>
          <a:p>
            <a:pPr marL="742950" lvl="1" indent="-285750">
              <a:buFont typeface="Courier New" panose="02070309020205020404" pitchFamily="49" charset="0"/>
              <a:buChar char="o"/>
            </a:pPr>
            <a:r>
              <a:rPr lang="de-DE" dirty="0"/>
              <a:t>Interaktive Elemente (#Formulare, Buttons, etc.)</a:t>
            </a:r>
          </a:p>
          <a:p>
            <a:pPr marL="742950" lvl="1" indent="-285750">
              <a:buFont typeface="Courier New" panose="02070309020205020404" pitchFamily="49" charset="0"/>
              <a:buChar char="o"/>
            </a:pPr>
            <a:r>
              <a:rPr lang="de-DE" dirty="0"/>
              <a:t>Interaktive Navigation</a:t>
            </a:r>
          </a:p>
        </p:txBody>
      </p:sp>
    </p:spTree>
    <p:extLst>
      <p:ext uri="{BB962C8B-B14F-4D97-AF65-F5344CB8AC3E}">
        <p14:creationId xmlns:p14="http://schemas.microsoft.com/office/powerpoint/2010/main" val="3656969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BC86320-8FE7-92E2-6F40-1D5B4420E6A0}"/>
              </a:ext>
            </a:extLst>
          </p:cNvPr>
          <p:cNvSpPr>
            <a:spLocks noGrp="1"/>
          </p:cNvSpPr>
          <p:nvPr>
            <p:ph type="title"/>
          </p:nvPr>
        </p:nvSpPr>
        <p:spPr>
          <a:xfrm>
            <a:off x="477078" y="516836"/>
            <a:ext cx="3100136" cy="1960234"/>
          </a:xfrm>
        </p:spPr>
        <p:txBody>
          <a:bodyPr vert="horz" lIns="91440" tIns="45720" rIns="91440" bIns="45720" rtlCol="0">
            <a:normAutofit/>
          </a:bodyPr>
          <a:lstStyle/>
          <a:p>
            <a:r>
              <a:rPr lang="en-US" sz="4000" dirty="0">
                <a:solidFill>
                  <a:srgbClr val="C49A77"/>
                </a:solidFill>
              </a:rPr>
              <a:t>Wireframe</a:t>
            </a:r>
          </a:p>
        </p:txBody>
      </p:sp>
      <p:cxnSp>
        <p:nvCxnSpPr>
          <p:cNvPr id="40" name="Straight Connector 39">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7" name="Inhaltsplatzhalter 16" descr="Ein Bild, das Text, Tafel, Handschrift, Zeichnung enthält.&#10;&#10;Automatisch generierte Beschreibung">
            <a:extLst>
              <a:ext uri="{FF2B5EF4-FFF2-40B4-BE49-F238E27FC236}">
                <a16:creationId xmlns:a16="http://schemas.microsoft.com/office/drawing/2014/main" id="{E141D276-8383-C3B2-50D2-50EE9DF64F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4292" y="0"/>
            <a:ext cx="7444986" cy="7060584"/>
          </a:xfrm>
        </p:spPr>
      </p:pic>
      <p:sp>
        <p:nvSpPr>
          <p:cNvPr id="19" name="Textfeld 18">
            <a:extLst>
              <a:ext uri="{FF2B5EF4-FFF2-40B4-BE49-F238E27FC236}">
                <a16:creationId xmlns:a16="http://schemas.microsoft.com/office/drawing/2014/main" id="{6F70868E-ED52-D627-6053-AC854C2B7F6D}"/>
              </a:ext>
            </a:extLst>
          </p:cNvPr>
          <p:cNvSpPr txBox="1"/>
          <p:nvPr/>
        </p:nvSpPr>
        <p:spPr>
          <a:xfrm>
            <a:off x="402316" y="2746710"/>
            <a:ext cx="3023251" cy="1477328"/>
          </a:xfrm>
          <a:prstGeom prst="rect">
            <a:avLst/>
          </a:prstGeom>
          <a:noFill/>
        </p:spPr>
        <p:txBody>
          <a:bodyPr wrap="square" rtlCol="0">
            <a:spAutoFit/>
          </a:bodyPr>
          <a:lstStyle/>
          <a:p>
            <a:r>
              <a:rPr lang="de-DE" dirty="0"/>
              <a:t>Planung der Webseite mit einem klaren, strukturierten Layout für maximale Benutzerfreundlichkeit und einfache Navigation </a:t>
            </a:r>
          </a:p>
        </p:txBody>
      </p:sp>
    </p:spTree>
    <p:extLst>
      <p:ext uri="{BB962C8B-B14F-4D97-AF65-F5344CB8AC3E}">
        <p14:creationId xmlns:p14="http://schemas.microsoft.com/office/powerpoint/2010/main" val="228348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9BC4C8-DABA-E548-5D0E-CDD45FC542DA}"/>
              </a:ext>
            </a:extLst>
          </p:cNvPr>
          <p:cNvSpPr>
            <a:spLocks noGrp="1"/>
          </p:cNvSpPr>
          <p:nvPr>
            <p:ph type="ctrTitle"/>
          </p:nvPr>
        </p:nvSpPr>
        <p:spPr>
          <a:xfrm>
            <a:off x="352150" y="530882"/>
            <a:ext cx="7909534" cy="3686015"/>
          </a:xfrm>
        </p:spPr>
        <p:txBody>
          <a:bodyPr>
            <a:normAutofit/>
          </a:bodyPr>
          <a:lstStyle/>
          <a:p>
            <a:r>
              <a:rPr lang="de-DE" dirty="0"/>
              <a:t>Demo</a:t>
            </a:r>
          </a:p>
        </p:txBody>
      </p:sp>
      <p:sp>
        <p:nvSpPr>
          <p:cNvPr id="3" name="Untertitel 2">
            <a:extLst>
              <a:ext uri="{FF2B5EF4-FFF2-40B4-BE49-F238E27FC236}">
                <a16:creationId xmlns:a16="http://schemas.microsoft.com/office/drawing/2014/main" id="{F16FBFD0-39E3-E21B-CAD3-A1F82AD61451}"/>
              </a:ext>
            </a:extLst>
          </p:cNvPr>
          <p:cNvSpPr>
            <a:spLocks noGrp="1"/>
          </p:cNvSpPr>
          <p:nvPr>
            <p:ph type="subTitle" idx="1"/>
          </p:nvPr>
        </p:nvSpPr>
        <p:spPr>
          <a:xfrm>
            <a:off x="632899" y="4672739"/>
            <a:ext cx="6269347" cy="1021498"/>
          </a:xfrm>
        </p:spPr>
        <p:txBody>
          <a:bodyPr>
            <a:normAutofit/>
          </a:bodyPr>
          <a:lstStyle/>
          <a:p>
            <a:endParaRPr lang="de-DE" dirty="0">
              <a:solidFill>
                <a:schemeClr val="tx1">
                  <a:lumMod val="85000"/>
                  <a:lumOff val="15000"/>
                </a:schemeClr>
              </a:solidFill>
            </a:endParaRPr>
          </a:p>
        </p:txBody>
      </p:sp>
      <p:pic>
        <p:nvPicPr>
          <p:cNvPr id="4" name="Picture 3" descr="Rosa Blumen und Blätter vor einem weißen Hintergrund">
            <a:extLst>
              <a:ext uri="{FF2B5EF4-FFF2-40B4-BE49-F238E27FC236}">
                <a16:creationId xmlns:a16="http://schemas.microsoft.com/office/drawing/2014/main" id="{BAECB19F-2505-5638-836B-9443756A1B5A}"/>
              </a:ext>
            </a:extLst>
          </p:cNvPr>
          <p:cNvPicPr>
            <a:picLocks noChangeAspect="1"/>
          </p:cNvPicPr>
          <p:nvPr/>
        </p:nvPicPr>
        <p:blipFill rotWithShape="1">
          <a:blip r:embed="rId2"/>
          <a:srcRect l="30732" r="26010"/>
          <a:stretch/>
        </p:blipFill>
        <p:spPr>
          <a:xfrm>
            <a:off x="7556686" y="1"/>
            <a:ext cx="4635315" cy="6857999"/>
          </a:xfrm>
          <a:prstGeom prst="rect">
            <a:avLst/>
          </a:prstGeom>
        </p:spPr>
      </p:pic>
    </p:spTree>
    <p:extLst>
      <p:ext uri="{BB962C8B-B14F-4D97-AF65-F5344CB8AC3E}">
        <p14:creationId xmlns:p14="http://schemas.microsoft.com/office/powerpoint/2010/main" val="1970199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9BC4C8-DABA-E548-5D0E-CDD45FC542DA}"/>
              </a:ext>
            </a:extLst>
          </p:cNvPr>
          <p:cNvSpPr>
            <a:spLocks noGrp="1"/>
          </p:cNvSpPr>
          <p:nvPr>
            <p:ph type="ctrTitle"/>
          </p:nvPr>
        </p:nvSpPr>
        <p:spPr>
          <a:xfrm>
            <a:off x="352150" y="530882"/>
            <a:ext cx="7909534" cy="3686015"/>
          </a:xfrm>
        </p:spPr>
        <p:txBody>
          <a:bodyPr>
            <a:normAutofit/>
          </a:bodyPr>
          <a:lstStyle/>
          <a:p>
            <a:r>
              <a:rPr lang="de-DE" dirty="0"/>
              <a:t>Elemente</a:t>
            </a:r>
          </a:p>
        </p:txBody>
      </p:sp>
      <p:sp>
        <p:nvSpPr>
          <p:cNvPr id="3" name="Untertitel 2">
            <a:extLst>
              <a:ext uri="{FF2B5EF4-FFF2-40B4-BE49-F238E27FC236}">
                <a16:creationId xmlns:a16="http://schemas.microsoft.com/office/drawing/2014/main" id="{F16FBFD0-39E3-E21B-CAD3-A1F82AD61451}"/>
              </a:ext>
            </a:extLst>
          </p:cNvPr>
          <p:cNvSpPr>
            <a:spLocks noGrp="1"/>
          </p:cNvSpPr>
          <p:nvPr>
            <p:ph type="subTitle" idx="1"/>
          </p:nvPr>
        </p:nvSpPr>
        <p:spPr>
          <a:xfrm>
            <a:off x="632899" y="4672739"/>
            <a:ext cx="6269347" cy="1021498"/>
          </a:xfrm>
        </p:spPr>
        <p:txBody>
          <a:bodyPr>
            <a:normAutofit/>
          </a:bodyPr>
          <a:lstStyle/>
          <a:p>
            <a:endParaRPr lang="de-DE" dirty="0">
              <a:solidFill>
                <a:schemeClr val="tx1">
                  <a:lumMod val="85000"/>
                  <a:lumOff val="15000"/>
                </a:schemeClr>
              </a:solidFill>
            </a:endParaRPr>
          </a:p>
        </p:txBody>
      </p:sp>
      <p:pic>
        <p:nvPicPr>
          <p:cNvPr id="4" name="Picture 3" descr="Rosa Blumen und Blätter vor einem weißen Hintergrund">
            <a:extLst>
              <a:ext uri="{FF2B5EF4-FFF2-40B4-BE49-F238E27FC236}">
                <a16:creationId xmlns:a16="http://schemas.microsoft.com/office/drawing/2014/main" id="{BAECB19F-2505-5638-836B-9443756A1B5A}"/>
              </a:ext>
            </a:extLst>
          </p:cNvPr>
          <p:cNvPicPr>
            <a:picLocks noChangeAspect="1"/>
          </p:cNvPicPr>
          <p:nvPr/>
        </p:nvPicPr>
        <p:blipFill rotWithShape="1">
          <a:blip r:embed="rId2"/>
          <a:srcRect l="30732" r="26010"/>
          <a:stretch/>
        </p:blipFill>
        <p:spPr>
          <a:xfrm>
            <a:off x="7556686" y="1"/>
            <a:ext cx="4635315" cy="6857999"/>
          </a:xfrm>
          <a:prstGeom prst="rect">
            <a:avLst/>
          </a:prstGeom>
        </p:spPr>
      </p:pic>
    </p:spTree>
    <p:extLst>
      <p:ext uri="{BB962C8B-B14F-4D97-AF65-F5344CB8AC3E}">
        <p14:creationId xmlns:p14="http://schemas.microsoft.com/office/powerpoint/2010/main" val="3546431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84721B-3428-8FB5-0CA4-7E86BB853416}"/>
              </a:ext>
            </a:extLst>
          </p:cNvPr>
          <p:cNvSpPr>
            <a:spLocks noGrp="1"/>
          </p:cNvSpPr>
          <p:nvPr>
            <p:ph type="title"/>
          </p:nvPr>
        </p:nvSpPr>
        <p:spPr/>
        <p:txBody>
          <a:bodyPr/>
          <a:lstStyle/>
          <a:p>
            <a:r>
              <a:rPr lang="de-DE" dirty="0"/>
              <a:t>Allgemein</a:t>
            </a:r>
          </a:p>
        </p:txBody>
      </p:sp>
      <p:sp>
        <p:nvSpPr>
          <p:cNvPr id="4" name="Rectangle 1">
            <a:extLst>
              <a:ext uri="{FF2B5EF4-FFF2-40B4-BE49-F238E27FC236}">
                <a16:creationId xmlns:a16="http://schemas.microsoft.com/office/drawing/2014/main" id="{975AEC07-1868-6839-8473-A5044B3613D0}"/>
              </a:ext>
            </a:extLst>
          </p:cNvPr>
          <p:cNvSpPr>
            <a:spLocks noGrp="1" noChangeArrowheads="1"/>
          </p:cNvSpPr>
          <p:nvPr>
            <p:ph idx="1"/>
          </p:nvPr>
        </p:nvSpPr>
        <p:spPr bwMode="auto">
          <a:xfrm>
            <a:off x="822961" y="2349760"/>
            <a:ext cx="109347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de-DE" altLang="de-DE" sz="1800" i="0" u="none" strike="noStrike" cap="none" normalizeH="0" baseline="0" dirty="0">
                <a:ln>
                  <a:noFill/>
                </a:ln>
                <a:solidFill>
                  <a:schemeClr val="tx1"/>
                </a:solidFill>
                <a:effectLst/>
                <a:latin typeface="Franklin Gothic Book (Textkörper)"/>
              </a:rPr>
              <a:t>HTML5 Struktur: Semantische Tags wie &lt;</a:t>
            </a:r>
            <a:r>
              <a:rPr kumimoji="0" lang="de-DE" altLang="de-DE" sz="1800" i="0" u="none" strike="noStrike" cap="none" normalizeH="0" baseline="0" dirty="0" err="1">
                <a:ln>
                  <a:noFill/>
                </a:ln>
                <a:solidFill>
                  <a:schemeClr val="tx1"/>
                </a:solidFill>
                <a:effectLst/>
                <a:latin typeface="Franklin Gothic Book (Textkörper)"/>
              </a:rPr>
              <a:t>header</a:t>
            </a:r>
            <a:r>
              <a:rPr kumimoji="0" lang="de-DE" altLang="de-DE" sz="1800" i="0" u="none" strike="noStrike" cap="none" normalizeH="0" baseline="0" dirty="0">
                <a:ln>
                  <a:noFill/>
                </a:ln>
                <a:solidFill>
                  <a:schemeClr val="tx1"/>
                </a:solidFill>
                <a:effectLst/>
                <a:latin typeface="Franklin Gothic Book (Textkörper)"/>
              </a:rPr>
              <a:t>&gt;, &lt;</a:t>
            </a:r>
            <a:r>
              <a:rPr kumimoji="0" lang="de-DE" altLang="de-DE" sz="1800" i="0" u="none" strike="noStrike" cap="none" normalizeH="0" baseline="0" dirty="0" err="1">
                <a:ln>
                  <a:noFill/>
                </a:ln>
                <a:solidFill>
                  <a:schemeClr val="tx1"/>
                </a:solidFill>
                <a:effectLst/>
                <a:latin typeface="Franklin Gothic Book (Textkörper)"/>
              </a:rPr>
              <a:t>nav</a:t>
            </a:r>
            <a:r>
              <a:rPr kumimoji="0" lang="de-DE" altLang="de-DE" sz="1800" i="0" u="none" strike="noStrike" cap="none" normalizeH="0" baseline="0" dirty="0">
                <a:ln>
                  <a:noFill/>
                </a:ln>
                <a:solidFill>
                  <a:schemeClr val="tx1"/>
                </a:solidFill>
                <a:effectLst/>
                <a:latin typeface="Franklin Gothic Book (Textkörper)"/>
              </a:rPr>
              <a:t>&gt;, &lt;</a:t>
            </a:r>
            <a:r>
              <a:rPr kumimoji="0" lang="de-DE" altLang="de-DE" sz="1800" i="0" u="none" strike="noStrike" cap="none" normalizeH="0" baseline="0" dirty="0" err="1">
                <a:ln>
                  <a:noFill/>
                </a:ln>
                <a:solidFill>
                  <a:schemeClr val="tx1"/>
                </a:solidFill>
                <a:effectLst/>
                <a:latin typeface="Franklin Gothic Book (Textkörper)"/>
              </a:rPr>
              <a:t>section</a:t>
            </a:r>
            <a:r>
              <a:rPr kumimoji="0" lang="de-DE" altLang="de-DE" sz="1800" i="0" u="none" strike="noStrike" cap="none" normalizeH="0" baseline="0" dirty="0">
                <a:ln>
                  <a:noFill/>
                </a:ln>
                <a:solidFill>
                  <a:schemeClr val="tx1"/>
                </a:solidFill>
                <a:effectLst/>
                <a:latin typeface="Franklin Gothic Book (Textkörper)"/>
              </a:rPr>
              <a:t>&gt; für klare Inhaltsstruktur</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de-DE" altLang="de-DE" sz="1800" i="0" u="none" strike="noStrike" cap="none" normalizeH="0" baseline="0" dirty="0">
              <a:ln>
                <a:noFill/>
              </a:ln>
              <a:solidFill>
                <a:schemeClr val="tx1"/>
              </a:solidFill>
              <a:effectLst/>
              <a:latin typeface="Franklin Gothic Book (Textkörper)"/>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de-DE" altLang="de-DE" sz="1800" i="0" u="none" strike="noStrike" cap="none" normalizeH="0" baseline="0" dirty="0">
                <a:ln>
                  <a:noFill/>
                </a:ln>
                <a:solidFill>
                  <a:schemeClr val="tx1"/>
                </a:solidFill>
                <a:effectLst/>
                <a:latin typeface="Franklin Gothic Book (Textkörper)"/>
              </a:rPr>
              <a:t>Meta-Tags: &lt;</a:t>
            </a:r>
            <a:r>
              <a:rPr kumimoji="0" lang="de-DE" altLang="de-DE" sz="1800" i="0" u="none" strike="noStrike" cap="none" normalizeH="0" baseline="0" dirty="0" err="1">
                <a:ln>
                  <a:noFill/>
                </a:ln>
                <a:solidFill>
                  <a:schemeClr val="tx1"/>
                </a:solidFill>
                <a:effectLst/>
                <a:latin typeface="Franklin Gothic Book (Textkörper)"/>
              </a:rPr>
              <a:t>meta</a:t>
            </a:r>
            <a:r>
              <a:rPr kumimoji="0" lang="de-DE" altLang="de-DE" sz="1800" i="0" u="none" strike="noStrike" cap="none" normalizeH="0" baseline="0" dirty="0">
                <a:ln>
                  <a:noFill/>
                </a:ln>
                <a:solidFill>
                  <a:schemeClr val="tx1"/>
                </a:solidFill>
                <a:effectLst/>
                <a:latin typeface="Franklin Gothic Book (Textkörper)"/>
              </a:rPr>
              <a:t> </a:t>
            </a:r>
            <a:r>
              <a:rPr kumimoji="0" lang="de-DE" altLang="de-DE" sz="1800" i="0" u="none" strike="noStrike" cap="none" normalizeH="0" baseline="0" dirty="0" err="1">
                <a:ln>
                  <a:noFill/>
                </a:ln>
                <a:solidFill>
                  <a:schemeClr val="tx1"/>
                </a:solidFill>
                <a:effectLst/>
                <a:latin typeface="Franklin Gothic Book (Textkörper)"/>
              </a:rPr>
              <a:t>charset</a:t>
            </a:r>
            <a:r>
              <a:rPr kumimoji="0" lang="de-DE" altLang="de-DE" sz="1800" i="0" u="none" strike="noStrike" cap="none" normalizeH="0" baseline="0" dirty="0">
                <a:ln>
                  <a:noFill/>
                </a:ln>
                <a:solidFill>
                  <a:schemeClr val="tx1"/>
                </a:solidFill>
                <a:effectLst/>
                <a:latin typeface="Franklin Gothic Book (Textkörper)"/>
              </a:rPr>
              <a:t>="UTF-8"&gt; und &lt;</a:t>
            </a:r>
            <a:r>
              <a:rPr kumimoji="0" lang="de-DE" altLang="de-DE" sz="1800" i="0" u="none" strike="noStrike" cap="none" normalizeH="0" baseline="0" dirty="0" err="1">
                <a:ln>
                  <a:noFill/>
                </a:ln>
                <a:solidFill>
                  <a:schemeClr val="tx1"/>
                </a:solidFill>
                <a:effectLst/>
                <a:latin typeface="Franklin Gothic Book (Textkörper)"/>
              </a:rPr>
              <a:t>meta</a:t>
            </a:r>
            <a:r>
              <a:rPr kumimoji="0" lang="de-DE" altLang="de-DE" sz="1800" i="0" u="none" strike="noStrike" cap="none" normalizeH="0" baseline="0" dirty="0">
                <a:ln>
                  <a:noFill/>
                </a:ln>
                <a:solidFill>
                  <a:schemeClr val="tx1"/>
                </a:solidFill>
                <a:effectLst/>
                <a:latin typeface="Franklin Gothic Book (Textkörper)"/>
              </a:rPr>
              <a:t> </a:t>
            </a:r>
            <a:r>
              <a:rPr kumimoji="0" lang="de-DE" altLang="de-DE" sz="1800" i="0" u="none" strike="noStrike" cap="none" normalizeH="0" baseline="0" dirty="0" err="1">
                <a:ln>
                  <a:noFill/>
                </a:ln>
                <a:solidFill>
                  <a:schemeClr val="tx1"/>
                </a:solidFill>
                <a:effectLst/>
                <a:latin typeface="Franklin Gothic Book (Textkörper)"/>
              </a:rPr>
              <a:t>name</a:t>
            </a:r>
            <a:r>
              <a:rPr kumimoji="0" lang="de-DE" altLang="de-DE" sz="1800" i="0" u="none" strike="noStrike" cap="none" normalizeH="0" baseline="0" dirty="0">
                <a:ln>
                  <a:noFill/>
                </a:ln>
                <a:solidFill>
                  <a:schemeClr val="tx1"/>
                </a:solidFill>
                <a:effectLst/>
                <a:latin typeface="Franklin Gothic Book (Textkörper)"/>
              </a:rPr>
              <a:t>="</a:t>
            </a:r>
            <a:r>
              <a:rPr kumimoji="0" lang="de-DE" altLang="de-DE" sz="1800" i="0" u="none" strike="noStrike" cap="none" normalizeH="0" baseline="0" dirty="0" err="1">
                <a:ln>
                  <a:noFill/>
                </a:ln>
                <a:solidFill>
                  <a:schemeClr val="tx1"/>
                </a:solidFill>
                <a:effectLst/>
                <a:latin typeface="Franklin Gothic Book (Textkörper)"/>
              </a:rPr>
              <a:t>viewport</a:t>
            </a:r>
            <a:r>
              <a:rPr kumimoji="0" lang="de-DE" altLang="de-DE" sz="1800" i="0" u="none" strike="noStrike" cap="none" normalizeH="0" baseline="0" dirty="0">
                <a:ln>
                  <a:noFill/>
                </a:ln>
                <a:solidFill>
                  <a:schemeClr val="tx1"/>
                </a:solidFill>
                <a:effectLst/>
                <a:latin typeface="Franklin Gothic Book (Textkörper)"/>
              </a:rPr>
              <a:t>"&gt; für Zeichenkodierung und responsive Design</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de-DE" altLang="de-DE" sz="1800" i="0" u="none" strike="noStrike" cap="none" normalizeH="0" baseline="0" dirty="0">
              <a:ln>
                <a:noFill/>
              </a:ln>
              <a:solidFill>
                <a:schemeClr val="tx1"/>
              </a:solidFill>
              <a:effectLst/>
              <a:latin typeface="Franklin Gothic Book (Textkörper)"/>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de-DE" altLang="de-DE" sz="1800" i="0" u="none" strike="noStrike" cap="none" normalizeH="0" baseline="0" dirty="0">
                <a:ln>
                  <a:noFill/>
                </a:ln>
                <a:solidFill>
                  <a:schemeClr val="tx1"/>
                </a:solidFill>
                <a:effectLst/>
                <a:latin typeface="Franklin Gothic Book (Textkörper)"/>
              </a:rPr>
              <a:t>Externe Ressourcen: Einbindung von Font </a:t>
            </a:r>
            <a:r>
              <a:rPr kumimoji="0" lang="de-DE" altLang="de-DE" sz="1800" i="0" u="none" strike="noStrike" cap="none" normalizeH="0" baseline="0" dirty="0" err="1">
                <a:ln>
                  <a:noFill/>
                </a:ln>
                <a:solidFill>
                  <a:schemeClr val="tx1"/>
                </a:solidFill>
                <a:effectLst/>
                <a:latin typeface="Franklin Gothic Book (Textkörper)"/>
              </a:rPr>
              <a:t>Awesome</a:t>
            </a:r>
            <a:r>
              <a:rPr kumimoji="0" lang="de-DE" altLang="de-DE" sz="1800" i="0" u="none" strike="noStrike" cap="none" normalizeH="0" baseline="0" dirty="0">
                <a:ln>
                  <a:noFill/>
                </a:ln>
                <a:solidFill>
                  <a:schemeClr val="tx1"/>
                </a:solidFill>
                <a:effectLst/>
                <a:latin typeface="Franklin Gothic Book (Textkörper)"/>
              </a:rPr>
              <a:t> Icons und Swiper.js für Slider</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de-DE" altLang="de-DE" sz="1800" i="0" u="none" strike="noStrike" cap="none" normalizeH="0" baseline="0" dirty="0">
              <a:ln>
                <a:noFill/>
              </a:ln>
              <a:solidFill>
                <a:schemeClr val="tx1"/>
              </a:solidFill>
              <a:effectLst/>
              <a:latin typeface="Franklin Gothic Book (Textkörper)"/>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de-DE" altLang="de-DE" sz="1800" i="0" u="none" strike="noStrike" cap="none" normalizeH="0" baseline="0" dirty="0">
                <a:ln>
                  <a:noFill/>
                </a:ln>
                <a:solidFill>
                  <a:schemeClr val="tx1"/>
                </a:solidFill>
                <a:effectLst/>
                <a:latin typeface="Franklin Gothic Book (Textkörper)"/>
              </a:rPr>
              <a:t>CSS-Styling: Verwendung von style.css für Layout und Design</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de-DE" altLang="de-DE" sz="1800" i="0" u="none" strike="noStrike" cap="none" normalizeH="0" baseline="0" dirty="0">
              <a:ln>
                <a:noFill/>
              </a:ln>
              <a:solidFill>
                <a:schemeClr val="tx1"/>
              </a:solidFill>
              <a:effectLst/>
              <a:latin typeface="Franklin Gothic Book (Textkörper)"/>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de-DE" altLang="de-DE" sz="1800" i="0" u="none" strike="noStrike" cap="none" normalizeH="0" baseline="0" dirty="0">
                <a:ln>
                  <a:noFill/>
                </a:ln>
                <a:solidFill>
                  <a:schemeClr val="tx1"/>
                </a:solidFill>
                <a:effectLst/>
                <a:latin typeface="Franklin Gothic Book (Textkörper)"/>
              </a:rPr>
              <a:t>Interaktivität: JavaScript für Benutzerinteraktionen wie Warenkorb und Slider-Funktionalität</a:t>
            </a:r>
          </a:p>
        </p:txBody>
      </p:sp>
    </p:spTree>
    <p:extLst>
      <p:ext uri="{BB962C8B-B14F-4D97-AF65-F5344CB8AC3E}">
        <p14:creationId xmlns:p14="http://schemas.microsoft.com/office/powerpoint/2010/main" val="4135190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84721B-3428-8FB5-0CA4-7E86BB853416}"/>
              </a:ext>
            </a:extLst>
          </p:cNvPr>
          <p:cNvSpPr>
            <a:spLocks noGrp="1"/>
          </p:cNvSpPr>
          <p:nvPr>
            <p:ph type="title"/>
          </p:nvPr>
        </p:nvSpPr>
        <p:spPr/>
        <p:txBody>
          <a:bodyPr/>
          <a:lstStyle/>
          <a:p>
            <a:r>
              <a:rPr lang="de-DE" dirty="0"/>
              <a:t>Allgemein</a:t>
            </a:r>
          </a:p>
        </p:txBody>
      </p:sp>
      <p:sp>
        <p:nvSpPr>
          <p:cNvPr id="4" name="Rectangle 1">
            <a:extLst>
              <a:ext uri="{FF2B5EF4-FFF2-40B4-BE49-F238E27FC236}">
                <a16:creationId xmlns:a16="http://schemas.microsoft.com/office/drawing/2014/main" id="{975AEC07-1868-6839-8473-A5044B3613D0}"/>
              </a:ext>
            </a:extLst>
          </p:cNvPr>
          <p:cNvSpPr>
            <a:spLocks noGrp="1" noChangeArrowheads="1"/>
          </p:cNvSpPr>
          <p:nvPr>
            <p:ph idx="1"/>
          </p:nvPr>
        </p:nvSpPr>
        <p:spPr bwMode="auto">
          <a:xfrm>
            <a:off x="822961" y="2211261"/>
            <a:ext cx="109347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de-DE" altLang="de-DE" sz="1800" i="0" u="none" strike="noStrike" cap="none" normalizeH="0" baseline="0" dirty="0">
                <a:ln>
                  <a:noFill/>
                </a:ln>
                <a:solidFill>
                  <a:schemeClr val="tx1"/>
                </a:solidFill>
                <a:effectLst/>
                <a:latin typeface="Franklin Gothic Book (Textkörper)"/>
              </a:rPr>
              <a:t>Responsive Design: Media </a:t>
            </a:r>
            <a:r>
              <a:rPr kumimoji="0" lang="de-DE" altLang="de-DE" sz="1800" i="0" u="none" strike="noStrike" cap="none" normalizeH="0" baseline="0" dirty="0" err="1">
                <a:ln>
                  <a:noFill/>
                </a:ln>
                <a:solidFill>
                  <a:schemeClr val="tx1"/>
                </a:solidFill>
                <a:effectLst/>
                <a:latin typeface="Franklin Gothic Book (Textkörper)"/>
              </a:rPr>
              <a:t>Queries</a:t>
            </a:r>
            <a:r>
              <a:rPr kumimoji="0" lang="de-DE" altLang="de-DE" sz="1800" i="0" u="none" strike="noStrike" cap="none" normalizeH="0" baseline="0" dirty="0">
                <a:ln>
                  <a:noFill/>
                </a:ln>
                <a:solidFill>
                  <a:schemeClr val="tx1"/>
                </a:solidFill>
                <a:effectLst/>
                <a:latin typeface="Franklin Gothic Book (Textkörper)"/>
              </a:rPr>
              <a:t> in CSS für verschiedene Bildschirmgrößen</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de-DE" altLang="de-DE" sz="1800" i="0" u="none" strike="noStrike" cap="none" normalizeH="0" baseline="0" dirty="0">
              <a:ln>
                <a:noFill/>
              </a:ln>
              <a:solidFill>
                <a:schemeClr val="tx1"/>
              </a:solidFill>
              <a:effectLst/>
              <a:latin typeface="Franklin Gothic Book (Textkörper)"/>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de-DE" altLang="de-DE" sz="1800" i="0" u="none" strike="noStrike" cap="none" normalizeH="0" baseline="0" dirty="0">
                <a:ln>
                  <a:noFill/>
                </a:ln>
                <a:solidFill>
                  <a:schemeClr val="tx1"/>
                </a:solidFill>
                <a:effectLst/>
                <a:latin typeface="Franklin Gothic Book (Textkörper)"/>
              </a:rPr>
              <a:t>Formulare: &lt;form&gt; für Benutzeranmeldung und Kontakt</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de-DE" altLang="de-DE" sz="1800" i="0" u="none" strike="noStrike" cap="none" normalizeH="0" baseline="0" dirty="0">
              <a:ln>
                <a:noFill/>
              </a:ln>
              <a:solidFill>
                <a:schemeClr val="tx1"/>
              </a:solidFill>
              <a:effectLst/>
              <a:latin typeface="Franklin Gothic Book (Textkörper)"/>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de-DE" altLang="de-DE" sz="1800" i="0" u="none" strike="noStrike" cap="none" normalizeH="0" baseline="0" dirty="0">
                <a:ln>
                  <a:noFill/>
                </a:ln>
                <a:solidFill>
                  <a:schemeClr val="tx1"/>
                </a:solidFill>
                <a:effectLst/>
                <a:latin typeface="Franklin Gothic Book (Textkörper)"/>
              </a:rPr>
              <a:t>Verlinkungen: &lt;a&gt;-Tags mit </a:t>
            </a:r>
            <a:r>
              <a:rPr kumimoji="0" lang="de-DE" altLang="de-DE" sz="1800" i="0" u="none" strike="noStrike" cap="none" normalizeH="0" baseline="0" dirty="0" err="1">
                <a:ln>
                  <a:noFill/>
                </a:ln>
                <a:solidFill>
                  <a:schemeClr val="tx1"/>
                </a:solidFill>
                <a:effectLst/>
                <a:latin typeface="Franklin Gothic Book (Textkörper)"/>
              </a:rPr>
              <a:t>href</a:t>
            </a:r>
            <a:r>
              <a:rPr kumimoji="0" lang="de-DE" altLang="de-DE" sz="1800" i="0" u="none" strike="noStrike" cap="none" normalizeH="0" baseline="0" dirty="0">
                <a:ln>
                  <a:noFill/>
                </a:ln>
                <a:solidFill>
                  <a:schemeClr val="tx1"/>
                </a:solidFill>
                <a:effectLst/>
                <a:latin typeface="Franklin Gothic Book (Textkörper)"/>
              </a:rPr>
              <a:t> für Navigation und externe Ressourcen</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de-DE" altLang="de-DE" sz="1800" i="0" u="none" strike="noStrike" cap="none" normalizeH="0" baseline="0" dirty="0">
              <a:ln>
                <a:noFill/>
              </a:ln>
              <a:solidFill>
                <a:schemeClr val="tx1"/>
              </a:solidFill>
              <a:effectLst/>
              <a:latin typeface="Franklin Gothic Book (Textkörper)"/>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de-DE" altLang="de-DE" sz="1800" i="0" u="none" strike="noStrike" cap="none" normalizeH="0" baseline="0" dirty="0">
                <a:ln>
                  <a:noFill/>
                </a:ln>
                <a:solidFill>
                  <a:schemeClr val="tx1"/>
                </a:solidFill>
                <a:effectLst/>
                <a:latin typeface="Franklin Gothic Book (Textkörper)"/>
              </a:rPr>
              <a:t>SEO-freundlich: &lt;title&gt; und &lt;</a:t>
            </a:r>
            <a:r>
              <a:rPr kumimoji="0" lang="de-DE" altLang="de-DE" sz="1800" i="0" u="none" strike="noStrike" cap="none" normalizeH="0" baseline="0" dirty="0" err="1">
                <a:ln>
                  <a:noFill/>
                </a:ln>
                <a:solidFill>
                  <a:schemeClr val="tx1"/>
                </a:solidFill>
                <a:effectLst/>
                <a:latin typeface="Franklin Gothic Book (Textkörper)"/>
              </a:rPr>
              <a:t>meta</a:t>
            </a:r>
            <a:r>
              <a:rPr kumimoji="0" lang="de-DE" altLang="de-DE" sz="1800" i="0" u="none" strike="noStrike" cap="none" normalizeH="0" baseline="0" dirty="0">
                <a:ln>
                  <a:noFill/>
                </a:ln>
                <a:solidFill>
                  <a:schemeClr val="tx1"/>
                </a:solidFill>
                <a:effectLst/>
                <a:latin typeface="Franklin Gothic Book (Textkörper)"/>
              </a:rPr>
              <a:t>&gt; für Seitenbeschreibung und –</a:t>
            </a:r>
            <a:r>
              <a:rPr kumimoji="0" lang="de-DE" altLang="de-DE" sz="1800" i="0" u="none" strike="noStrike" cap="none" normalizeH="0" baseline="0" dirty="0" err="1">
                <a:ln>
                  <a:noFill/>
                </a:ln>
                <a:solidFill>
                  <a:schemeClr val="tx1"/>
                </a:solidFill>
                <a:effectLst/>
                <a:latin typeface="Franklin Gothic Book (Textkörper)"/>
              </a:rPr>
              <a:t>optimierung</a:t>
            </a:r>
            <a:endParaRPr kumimoji="0" lang="de-DE" altLang="de-DE" sz="1800" i="0" u="none" strike="noStrike" cap="none" normalizeH="0" baseline="0" dirty="0">
              <a:ln>
                <a:noFill/>
              </a:ln>
              <a:solidFill>
                <a:schemeClr val="tx1"/>
              </a:solidFill>
              <a:effectLst/>
              <a:latin typeface="Franklin Gothic Book (Textkörper)"/>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de-DE" altLang="de-DE" sz="1800" i="0" u="none" strike="noStrike" cap="none" normalizeH="0" baseline="0" dirty="0">
              <a:ln>
                <a:noFill/>
              </a:ln>
              <a:solidFill>
                <a:schemeClr val="tx1"/>
              </a:solidFill>
              <a:effectLst/>
              <a:latin typeface="Franklin Gothic Book (Textkörper)"/>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de-DE" altLang="de-DE" sz="1800" i="0" u="none" strike="noStrike" cap="none" normalizeH="0" baseline="0" dirty="0" err="1">
                <a:ln>
                  <a:noFill/>
                </a:ln>
                <a:solidFill>
                  <a:schemeClr val="tx1"/>
                </a:solidFill>
                <a:effectLst/>
                <a:latin typeface="Franklin Gothic Book (Textkörper)"/>
              </a:rPr>
              <a:t>Footer</a:t>
            </a:r>
            <a:r>
              <a:rPr kumimoji="0" lang="de-DE" altLang="de-DE" sz="1800" i="0" u="none" strike="noStrike" cap="none" normalizeH="0" baseline="0" dirty="0">
                <a:ln>
                  <a:noFill/>
                </a:ln>
                <a:solidFill>
                  <a:schemeClr val="tx1"/>
                </a:solidFill>
                <a:effectLst/>
                <a:latin typeface="Franklin Gothic Book (Textkörper)"/>
              </a:rPr>
              <a:t>: Enthält Unternehmensinformationen, Links und </a:t>
            </a:r>
            <a:r>
              <a:rPr kumimoji="0" lang="de-DE" altLang="de-DE" sz="1800" i="0" u="none" strike="noStrike" cap="none" normalizeH="0" baseline="0" dirty="0" err="1">
                <a:ln>
                  <a:noFill/>
                </a:ln>
                <a:solidFill>
                  <a:schemeClr val="tx1"/>
                </a:solidFill>
                <a:effectLst/>
                <a:latin typeface="Franklin Gothic Book (Textkörper)"/>
              </a:rPr>
              <a:t>Social</a:t>
            </a:r>
            <a:r>
              <a:rPr kumimoji="0" lang="de-DE" altLang="de-DE" sz="1800" i="0" u="none" strike="noStrike" cap="none" normalizeH="0" baseline="0" dirty="0">
                <a:ln>
                  <a:noFill/>
                </a:ln>
                <a:solidFill>
                  <a:schemeClr val="tx1"/>
                </a:solidFill>
                <a:effectLst/>
                <a:latin typeface="Franklin Gothic Book (Textkörper)"/>
              </a:rPr>
              <a:t>-Media-Icons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de-DE" altLang="de-DE" sz="1800" i="0" u="none" strike="noStrike" cap="none" normalizeH="0" baseline="0" dirty="0">
              <a:ln>
                <a:noFill/>
              </a:ln>
              <a:solidFill>
                <a:schemeClr val="tx1"/>
              </a:solidFill>
              <a:effectLst/>
              <a:latin typeface="Franklin Gothic Book (Textkörper)"/>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de-DE" altLang="de-DE" sz="1800" i="0" u="none" strike="noStrike" cap="none" normalizeH="0" baseline="0" dirty="0">
                <a:ln>
                  <a:noFill/>
                </a:ln>
                <a:solidFill>
                  <a:schemeClr val="tx1"/>
                </a:solidFill>
                <a:effectLst/>
                <a:latin typeface="Franklin Gothic Book (Textkörper)"/>
              </a:rPr>
              <a:t>Barrierefreiheit: alt="" in &lt;</a:t>
            </a:r>
            <a:r>
              <a:rPr kumimoji="0" lang="de-DE" altLang="de-DE" sz="1800" i="0" u="none" strike="noStrike" cap="none" normalizeH="0" baseline="0" dirty="0" err="1">
                <a:ln>
                  <a:noFill/>
                </a:ln>
                <a:solidFill>
                  <a:schemeClr val="tx1"/>
                </a:solidFill>
                <a:effectLst/>
                <a:latin typeface="Franklin Gothic Book (Textkörper)"/>
              </a:rPr>
              <a:t>img</a:t>
            </a:r>
            <a:r>
              <a:rPr kumimoji="0" lang="de-DE" altLang="de-DE" sz="1800" i="0" u="none" strike="noStrike" cap="none" normalizeH="0" baseline="0" dirty="0">
                <a:ln>
                  <a:noFill/>
                </a:ln>
                <a:solidFill>
                  <a:schemeClr val="tx1"/>
                </a:solidFill>
                <a:effectLst/>
                <a:latin typeface="Franklin Gothic Book (Textkörper)"/>
              </a:rPr>
              <a:t>&gt; und hohe Kontraste für barrierefreie Inhalte </a:t>
            </a:r>
          </a:p>
        </p:txBody>
      </p:sp>
    </p:spTree>
    <p:extLst>
      <p:ext uri="{BB962C8B-B14F-4D97-AF65-F5344CB8AC3E}">
        <p14:creationId xmlns:p14="http://schemas.microsoft.com/office/powerpoint/2010/main" val="3177243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5A9B2F-D2C1-C92E-A4ED-0228E48F90EF}"/>
              </a:ext>
            </a:extLst>
          </p:cNvPr>
          <p:cNvSpPr>
            <a:spLocks noGrp="1"/>
          </p:cNvSpPr>
          <p:nvPr>
            <p:ph type="title"/>
          </p:nvPr>
        </p:nvSpPr>
        <p:spPr/>
        <p:txBody>
          <a:bodyPr/>
          <a:lstStyle/>
          <a:p>
            <a:r>
              <a:rPr lang="de-DE" dirty="0"/>
              <a:t>CSS-Styling</a:t>
            </a:r>
          </a:p>
        </p:txBody>
      </p:sp>
      <p:sp>
        <p:nvSpPr>
          <p:cNvPr id="3" name="Inhaltsplatzhalter 2">
            <a:extLst>
              <a:ext uri="{FF2B5EF4-FFF2-40B4-BE49-F238E27FC236}">
                <a16:creationId xmlns:a16="http://schemas.microsoft.com/office/drawing/2014/main" id="{4B860563-83BA-A592-84D5-5B43B94FFDCB}"/>
              </a:ext>
            </a:extLst>
          </p:cNvPr>
          <p:cNvSpPr>
            <a:spLocks noGrp="1"/>
          </p:cNvSpPr>
          <p:nvPr>
            <p:ph idx="1"/>
          </p:nvPr>
        </p:nvSpPr>
        <p:spPr/>
        <p:txBody>
          <a:bodyPr>
            <a:normAutofit/>
          </a:bodyPr>
          <a:lstStyle/>
          <a:p>
            <a:pPr>
              <a:buFont typeface="Arial" panose="020B0604020202020204" pitchFamily="34" charset="0"/>
              <a:buChar char="•"/>
            </a:pPr>
            <a:r>
              <a:rPr lang="de-DE" dirty="0"/>
              <a:t> Verwendung von responsiven Medienabfragen für verschiedene Bildschirmgrößen</a:t>
            </a:r>
          </a:p>
          <a:p>
            <a:pPr>
              <a:buFont typeface="Arial" panose="020B0604020202020204" pitchFamily="34" charset="0"/>
              <a:buChar char="•"/>
            </a:pPr>
            <a:r>
              <a:rPr lang="de-DE" dirty="0"/>
              <a:t> Einsatz von </a:t>
            </a:r>
            <a:r>
              <a:rPr lang="de-DE" dirty="0" err="1"/>
              <a:t>Flexbox</a:t>
            </a:r>
            <a:r>
              <a:rPr lang="de-DE" dirty="0"/>
              <a:t> für ein flexibles Layout</a:t>
            </a:r>
          </a:p>
          <a:p>
            <a:pPr>
              <a:buFont typeface="Arial" panose="020B0604020202020204" pitchFamily="34" charset="0"/>
              <a:buChar char="•"/>
            </a:pPr>
            <a:r>
              <a:rPr lang="de-DE" dirty="0"/>
              <a:t> Nutzung von Google Fonts für ein modernes Schriftbild</a:t>
            </a:r>
          </a:p>
          <a:p>
            <a:pPr>
              <a:buFont typeface="Arial" panose="020B0604020202020204" pitchFamily="34" charset="0"/>
              <a:buChar char="•"/>
            </a:pPr>
            <a:r>
              <a:rPr lang="de-DE" dirty="0"/>
              <a:t> Einheitliches Farbschema und Übergänge für eine konsistente Benutzererfahrung</a:t>
            </a:r>
          </a:p>
          <a:p>
            <a:pPr>
              <a:buFont typeface="Arial" panose="020B0604020202020204" pitchFamily="34" charset="0"/>
              <a:buChar char="•"/>
            </a:pPr>
            <a:r>
              <a:rPr lang="de-DE" dirty="0"/>
              <a:t> Benutzerfreundliche Interaktionen wie Hover-Effekte und Fokus-Anzeigen</a:t>
            </a:r>
          </a:p>
          <a:p>
            <a:pPr>
              <a:buFont typeface="Arial" panose="020B0604020202020204" pitchFamily="34" charset="0"/>
              <a:buChar char="•"/>
            </a:pPr>
            <a:r>
              <a:rPr lang="de-DE" dirty="0"/>
              <a:t> Strukturierte Header und </a:t>
            </a:r>
            <a:r>
              <a:rPr lang="de-DE" dirty="0" err="1"/>
              <a:t>Footer</a:t>
            </a:r>
            <a:r>
              <a:rPr lang="de-DE" dirty="0"/>
              <a:t> für einfache Navigation</a:t>
            </a:r>
          </a:p>
        </p:txBody>
      </p:sp>
    </p:spTree>
    <p:extLst>
      <p:ext uri="{BB962C8B-B14F-4D97-AF65-F5344CB8AC3E}">
        <p14:creationId xmlns:p14="http://schemas.microsoft.com/office/powerpoint/2010/main" val="2137069949"/>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273B21"/>
      </a:dk2>
      <a:lt2>
        <a:srgbClr val="E2E5E8"/>
      </a:lt2>
      <a:accent1>
        <a:srgbClr val="C49A77"/>
      </a:accent1>
      <a:accent2>
        <a:srgbClr val="ACA267"/>
      </a:accent2>
      <a:accent3>
        <a:srgbClr val="98A773"/>
      </a:accent3>
      <a:accent4>
        <a:srgbClr val="7FB06A"/>
      </a:accent4>
      <a:accent5>
        <a:srgbClr val="75B17C"/>
      </a:accent5>
      <a:accent6>
        <a:srgbClr val="69AF8E"/>
      </a:accent6>
      <a:hlink>
        <a:srgbClr val="5C85A7"/>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535</Words>
  <Application>Microsoft Office PowerPoint</Application>
  <PresentationFormat>Breitbild</PresentationFormat>
  <Paragraphs>77</Paragraphs>
  <Slides>17</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17</vt:i4>
      </vt:variant>
    </vt:vector>
  </HeadingPairs>
  <TitlesOfParts>
    <vt:vector size="24" baseType="lpstr">
      <vt:lpstr>Arial</vt:lpstr>
      <vt:lpstr>Bookman Old Style</vt:lpstr>
      <vt:lpstr>Calibri</vt:lpstr>
      <vt:lpstr>Courier New</vt:lpstr>
      <vt:lpstr>Franklin Gothic Book</vt:lpstr>
      <vt:lpstr>Franklin Gothic Book (Textkörper)</vt:lpstr>
      <vt:lpstr>RetrospectVTI</vt:lpstr>
      <vt:lpstr>Projekt: Pflanzen Shop</vt:lpstr>
      <vt:lpstr>Planung</vt:lpstr>
      <vt:lpstr>Anforderungen</vt:lpstr>
      <vt:lpstr>Wireframe</vt:lpstr>
      <vt:lpstr>Demo</vt:lpstr>
      <vt:lpstr>Elemente</vt:lpstr>
      <vt:lpstr>Allgemein</vt:lpstr>
      <vt:lpstr>Allgemein</vt:lpstr>
      <vt:lpstr>CSS-Styling</vt:lpstr>
      <vt:lpstr>Scroll-Top</vt:lpstr>
      <vt:lpstr>Slider</vt:lpstr>
      <vt:lpstr>Countdown</vt:lpstr>
      <vt:lpstr>Ausblick</vt:lpstr>
      <vt:lpstr>Verbesserungsmöglichkeiten</vt:lpstr>
      <vt:lpstr>Wir halten fest…</vt:lpstr>
      <vt:lpstr>Zusammenfassung</vt:lpstr>
      <vt:lpstr>Noch 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Katharina Heller</dc:creator>
  <cp:lastModifiedBy>Katharina Heller</cp:lastModifiedBy>
  <cp:revision>32</cp:revision>
  <dcterms:created xsi:type="dcterms:W3CDTF">2024-06-20T12:06:48Z</dcterms:created>
  <dcterms:modified xsi:type="dcterms:W3CDTF">2024-06-22T13:45:52Z</dcterms:modified>
</cp:coreProperties>
</file>