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00195-33B0-4C86-8FEF-D8C257D26716}"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847C-4D4F-48DC-95EF-70763E908A37}" type="slidenum">
              <a:rPr lang="en-US" smtClean="0"/>
              <a:t>‹#›</a:t>
            </a:fld>
            <a:endParaRPr lang="en-US"/>
          </a:p>
        </p:txBody>
      </p:sp>
    </p:spTree>
    <p:extLst>
      <p:ext uri="{BB962C8B-B14F-4D97-AF65-F5344CB8AC3E}">
        <p14:creationId xmlns:p14="http://schemas.microsoft.com/office/powerpoint/2010/main" val="48900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C9F3-74BC-4EF1-AE43-CABC358EFD36}"/>
              </a:ext>
            </a:extLst>
          </p:cNvPr>
          <p:cNvSpPr>
            <a:spLocks noGrp="1"/>
          </p:cNvSpPr>
          <p:nvPr>
            <p:ph type="ctrTitle"/>
          </p:nvPr>
        </p:nvSpPr>
        <p:spPr>
          <a:xfrm>
            <a:off x="1943535" y="872790"/>
            <a:ext cx="8791575" cy="907773"/>
          </a:xfrm>
        </p:spPr>
        <p:txBody>
          <a:bodyPr>
            <a:normAutofit fontScale="90000"/>
          </a:bodyPr>
          <a:lstStyle/>
          <a:p>
            <a:r>
              <a:rPr lang="en-US" dirty="0" err="1"/>
              <a:t>CapSTONE</a:t>
            </a:r>
            <a:r>
              <a:rPr lang="en-US" dirty="0"/>
              <a:t> PROJECT overview </a:t>
            </a:r>
            <a:br>
              <a:rPr lang="en-US" dirty="0"/>
            </a:br>
            <a:r>
              <a:rPr lang="en-US" dirty="0"/>
              <a:t>Art Fogiel 1/12/18</a:t>
            </a:r>
          </a:p>
        </p:txBody>
      </p:sp>
      <p:sp>
        <p:nvSpPr>
          <p:cNvPr id="3" name="Subtitle 2">
            <a:extLst>
              <a:ext uri="{FF2B5EF4-FFF2-40B4-BE49-F238E27FC236}">
                <a16:creationId xmlns:a16="http://schemas.microsoft.com/office/drawing/2014/main" id="{22DFB5D0-A980-44E7-A362-8C60D0322F08}"/>
              </a:ext>
            </a:extLst>
          </p:cNvPr>
          <p:cNvSpPr>
            <a:spLocks noGrp="1"/>
          </p:cNvSpPr>
          <p:nvPr>
            <p:ph type="subTitle" idx="1"/>
          </p:nvPr>
        </p:nvSpPr>
        <p:spPr>
          <a:xfrm>
            <a:off x="1943536" y="1780563"/>
            <a:ext cx="8791575" cy="4695738"/>
          </a:xfrm>
        </p:spPr>
        <p:txBody>
          <a:bodyPr>
            <a:normAutofit fontScale="92500" lnSpcReduction="10000"/>
          </a:bodyPr>
          <a:lstStyle/>
          <a:p>
            <a:r>
              <a:rPr lang="en-US" dirty="0">
                <a:solidFill>
                  <a:schemeClr val="tx1"/>
                </a:solidFill>
              </a:rPr>
              <a:t>MY BACKGROUND</a:t>
            </a:r>
          </a:p>
          <a:p>
            <a:r>
              <a:rPr lang="en-US" dirty="0">
                <a:solidFill>
                  <a:schemeClr val="tx1"/>
                </a:solidFill>
              </a:rPr>
              <a:t>WHAT IS…..</a:t>
            </a:r>
          </a:p>
          <a:p>
            <a:r>
              <a:rPr lang="en-US" dirty="0">
                <a:solidFill>
                  <a:schemeClr val="tx1"/>
                </a:solidFill>
              </a:rPr>
              <a:t>C#/ </a:t>
            </a:r>
            <a:r>
              <a:rPr lang="en-US" dirty="0" err="1">
                <a:solidFill>
                  <a:schemeClr val="tx1"/>
                </a:solidFill>
              </a:rPr>
              <a:t>Wpf</a:t>
            </a:r>
            <a:r>
              <a:rPr lang="en-US" dirty="0">
                <a:solidFill>
                  <a:schemeClr val="tx1"/>
                </a:solidFill>
              </a:rPr>
              <a:t> /XAML</a:t>
            </a:r>
          </a:p>
          <a:p>
            <a:r>
              <a:rPr lang="en-US" dirty="0" err="1">
                <a:solidFill>
                  <a:schemeClr val="tx1"/>
                </a:solidFill>
              </a:rPr>
              <a:t>Mvvm</a:t>
            </a:r>
            <a:endParaRPr lang="en-US" dirty="0">
              <a:solidFill>
                <a:schemeClr val="tx1"/>
              </a:solidFill>
            </a:endParaRPr>
          </a:p>
          <a:p>
            <a:r>
              <a:rPr lang="en-US" dirty="0">
                <a:solidFill>
                  <a:schemeClr val="tx1"/>
                </a:solidFill>
              </a:rPr>
              <a:t>INTERFACES</a:t>
            </a:r>
          </a:p>
          <a:p>
            <a:r>
              <a:rPr lang="en-US" dirty="0" err="1">
                <a:solidFill>
                  <a:schemeClr val="tx1"/>
                </a:solidFill>
              </a:rPr>
              <a:t>Xaml</a:t>
            </a:r>
            <a:r>
              <a:rPr lang="en-US" dirty="0">
                <a:solidFill>
                  <a:schemeClr val="tx1"/>
                </a:solidFill>
              </a:rPr>
              <a:t> BINDINGS</a:t>
            </a:r>
          </a:p>
          <a:p>
            <a:r>
              <a:rPr lang="en-US" dirty="0" err="1">
                <a:solidFill>
                  <a:schemeClr val="tx1"/>
                </a:solidFill>
              </a:rPr>
              <a:t>sPlitting</a:t>
            </a:r>
            <a:r>
              <a:rPr lang="en-US" dirty="0">
                <a:solidFill>
                  <a:schemeClr val="tx1"/>
                </a:solidFill>
              </a:rPr>
              <a:t> the work</a:t>
            </a:r>
          </a:p>
          <a:p>
            <a:r>
              <a:rPr lang="en-US" dirty="0" err="1">
                <a:solidFill>
                  <a:schemeClr val="tx1"/>
                </a:solidFill>
              </a:rPr>
              <a:t>Ui</a:t>
            </a:r>
            <a:r>
              <a:rPr lang="en-US" dirty="0">
                <a:solidFill>
                  <a:schemeClr val="tx1"/>
                </a:solidFill>
              </a:rPr>
              <a:t> driven design</a:t>
            </a:r>
          </a:p>
          <a:p>
            <a:r>
              <a:rPr lang="en-US" dirty="0">
                <a:solidFill>
                  <a:schemeClr val="tx1"/>
                </a:solidFill>
              </a:rPr>
              <a:t>Using visual studio</a:t>
            </a:r>
          </a:p>
          <a:p>
            <a:r>
              <a:rPr lang="en-US" dirty="0">
                <a:solidFill>
                  <a:schemeClr val="tx1"/>
                </a:solidFill>
              </a:rPr>
              <a:t>Our visual studio solution</a:t>
            </a:r>
          </a:p>
        </p:txBody>
      </p:sp>
    </p:spTree>
    <p:extLst>
      <p:ext uri="{BB962C8B-B14F-4D97-AF65-F5344CB8AC3E}">
        <p14:creationId xmlns:p14="http://schemas.microsoft.com/office/powerpoint/2010/main" val="861387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21F7-E322-42D9-8CF6-7C6724F0A3B1}"/>
              </a:ext>
            </a:extLst>
          </p:cNvPr>
          <p:cNvSpPr>
            <a:spLocks noGrp="1"/>
          </p:cNvSpPr>
          <p:nvPr>
            <p:ph type="title"/>
          </p:nvPr>
        </p:nvSpPr>
        <p:spPr>
          <a:xfrm>
            <a:off x="1141413" y="0"/>
            <a:ext cx="9905998" cy="931178"/>
          </a:xfrm>
        </p:spPr>
        <p:txBody>
          <a:bodyPr/>
          <a:lstStyle/>
          <a:p>
            <a:pPr algn="ctr"/>
            <a:r>
              <a:rPr lang="en-US" dirty="0"/>
              <a:t>UI Driven design</a:t>
            </a:r>
          </a:p>
        </p:txBody>
      </p:sp>
      <p:sp>
        <p:nvSpPr>
          <p:cNvPr id="3" name="Content Placeholder 2">
            <a:extLst>
              <a:ext uri="{FF2B5EF4-FFF2-40B4-BE49-F238E27FC236}">
                <a16:creationId xmlns:a16="http://schemas.microsoft.com/office/drawing/2014/main" id="{7B0A6065-5BB0-4465-B14F-B1A2E701937E}"/>
              </a:ext>
            </a:extLst>
          </p:cNvPr>
          <p:cNvSpPr>
            <a:spLocks noGrp="1"/>
          </p:cNvSpPr>
          <p:nvPr>
            <p:ph idx="1"/>
          </p:nvPr>
        </p:nvSpPr>
        <p:spPr>
          <a:xfrm>
            <a:off x="1141412" y="931178"/>
            <a:ext cx="9905999" cy="4860023"/>
          </a:xfrm>
        </p:spPr>
        <p:txBody>
          <a:bodyPr>
            <a:normAutofit lnSpcReduction="10000"/>
          </a:bodyPr>
          <a:lstStyle/>
          <a:p>
            <a:r>
              <a:rPr lang="en-US" dirty="0"/>
              <a:t>NORMALLY YOU WOULD DESIGN AROUND REQUIREMENTS/FEATURES</a:t>
            </a:r>
          </a:p>
          <a:p>
            <a:r>
              <a:rPr lang="en-US" dirty="0"/>
              <a:t>IN OUR CASE WE CAN USE THE MOCKUP TO CREATE A UI DRIVEN DESIGN</a:t>
            </a:r>
          </a:p>
          <a:p>
            <a:r>
              <a:rPr lang="en-US" dirty="0"/>
              <a:t>BASICALLY: I WILL MAKE THE UI TO THE MOCK UP AND PROVIDE WHOEVER DOES THE VIEW MODEL WITH AN INTERFACE OF WHAT I NEED TO SUPPORT ALL THE UI FEATURES</a:t>
            </a:r>
          </a:p>
          <a:p>
            <a:r>
              <a:rPr lang="en-US" dirty="0"/>
              <a:t>THE VIEW MODEL PERSON NEEDS TO IMPLEMENT THE INTERFACE AND CAN COME UP WITH THE INTERFACE FOR THE PERSON IMPLEMENTING THE MODEL SINCE IT NEEDS TO ASK THAT PERSON FOR INFORMATION</a:t>
            </a:r>
          </a:p>
          <a:p>
            <a:r>
              <a:rPr lang="en-US" dirty="0"/>
              <a:t>THE MODEL PERSON THEN IMPLEMENTS THE INTERFACE SO WHEN THE VIEW MODEL ASKS FOR A STOCK OR STOCKS, IT WILL GO AND GET THEM</a:t>
            </a:r>
          </a:p>
        </p:txBody>
      </p:sp>
    </p:spTree>
    <p:extLst>
      <p:ext uri="{BB962C8B-B14F-4D97-AF65-F5344CB8AC3E}">
        <p14:creationId xmlns:p14="http://schemas.microsoft.com/office/powerpoint/2010/main" val="142416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984C-7531-4769-8F07-D1FA81DB7E69}"/>
              </a:ext>
            </a:extLst>
          </p:cNvPr>
          <p:cNvSpPr>
            <a:spLocks noGrp="1"/>
          </p:cNvSpPr>
          <p:nvPr>
            <p:ph type="title"/>
          </p:nvPr>
        </p:nvSpPr>
        <p:spPr>
          <a:xfrm>
            <a:off x="1141412" y="0"/>
            <a:ext cx="9905998" cy="1478570"/>
          </a:xfrm>
        </p:spPr>
        <p:txBody>
          <a:bodyPr/>
          <a:lstStyle/>
          <a:p>
            <a:pPr algn="ctr"/>
            <a:r>
              <a:rPr lang="en-US" dirty="0"/>
              <a:t>USING VISUAL STUDIO</a:t>
            </a:r>
          </a:p>
        </p:txBody>
      </p:sp>
      <p:sp>
        <p:nvSpPr>
          <p:cNvPr id="3" name="Content Placeholder 2">
            <a:extLst>
              <a:ext uri="{FF2B5EF4-FFF2-40B4-BE49-F238E27FC236}">
                <a16:creationId xmlns:a16="http://schemas.microsoft.com/office/drawing/2014/main" id="{1623133B-A134-4029-8D96-6CCEFB551623}"/>
              </a:ext>
            </a:extLst>
          </p:cNvPr>
          <p:cNvSpPr>
            <a:spLocks noGrp="1"/>
          </p:cNvSpPr>
          <p:nvPr>
            <p:ph idx="1"/>
          </p:nvPr>
        </p:nvSpPr>
        <p:spPr>
          <a:xfrm>
            <a:off x="1141412" y="1478570"/>
            <a:ext cx="9905999" cy="4312631"/>
          </a:xfrm>
        </p:spPr>
        <p:txBody>
          <a:bodyPr/>
          <a:lstStyle/>
          <a:p>
            <a:r>
              <a:rPr lang="en-US" dirty="0"/>
              <a:t>DOWNLOAD VISUAL STUDIO 2017 (2015 IS OK IF YOU ALREADY HAVE IT) COMMUNITY EDITION IS FINE</a:t>
            </a:r>
          </a:p>
          <a:p>
            <a:r>
              <a:rPr lang="en-US" dirty="0"/>
              <a:t>INSTALL AND MAKE SURE AT LEAST .NET DESKTOP DEVELOPMENT IS CHECKED</a:t>
            </a:r>
          </a:p>
          <a:p>
            <a:r>
              <a:rPr lang="en-US" dirty="0"/>
              <a:t>WHEN DONE OPEN THE STOCKSCREENER.SLN FILE FROM VISUAL STUDIO FROM OUR GITHUB</a:t>
            </a:r>
          </a:p>
        </p:txBody>
      </p:sp>
      <p:pic>
        <p:nvPicPr>
          <p:cNvPr id="4" name="Picture 3">
            <a:extLst>
              <a:ext uri="{FF2B5EF4-FFF2-40B4-BE49-F238E27FC236}">
                <a16:creationId xmlns:a16="http://schemas.microsoft.com/office/drawing/2014/main" id="{46CC0FA3-25B0-4031-9229-24E71EDF0000}"/>
              </a:ext>
            </a:extLst>
          </p:cNvPr>
          <p:cNvPicPr>
            <a:picLocks noChangeAspect="1"/>
          </p:cNvPicPr>
          <p:nvPr/>
        </p:nvPicPr>
        <p:blipFill>
          <a:blip r:embed="rId2"/>
          <a:stretch>
            <a:fillRect/>
          </a:stretch>
        </p:blipFill>
        <p:spPr>
          <a:xfrm>
            <a:off x="4705739" y="4026159"/>
            <a:ext cx="3775788" cy="2831841"/>
          </a:xfrm>
          <a:prstGeom prst="rect">
            <a:avLst/>
          </a:prstGeom>
        </p:spPr>
      </p:pic>
    </p:spTree>
    <p:extLst>
      <p:ext uri="{BB962C8B-B14F-4D97-AF65-F5344CB8AC3E}">
        <p14:creationId xmlns:p14="http://schemas.microsoft.com/office/powerpoint/2010/main" val="472242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337B-9576-4F19-8D51-7FC819265695}"/>
              </a:ext>
            </a:extLst>
          </p:cNvPr>
          <p:cNvSpPr>
            <a:spLocks noGrp="1"/>
          </p:cNvSpPr>
          <p:nvPr>
            <p:ph type="title"/>
          </p:nvPr>
        </p:nvSpPr>
        <p:spPr>
          <a:xfrm>
            <a:off x="1141412" y="0"/>
            <a:ext cx="9905998" cy="1066799"/>
          </a:xfrm>
        </p:spPr>
        <p:txBody>
          <a:bodyPr/>
          <a:lstStyle/>
          <a:p>
            <a:pPr algn="ctr"/>
            <a:r>
              <a:rPr lang="en-US" dirty="0"/>
              <a:t>OUR SOLUTION</a:t>
            </a:r>
          </a:p>
        </p:txBody>
      </p:sp>
      <p:pic>
        <p:nvPicPr>
          <p:cNvPr id="4" name="Picture 3">
            <a:extLst>
              <a:ext uri="{FF2B5EF4-FFF2-40B4-BE49-F238E27FC236}">
                <a16:creationId xmlns:a16="http://schemas.microsoft.com/office/drawing/2014/main" id="{D9A81DE7-B02A-4F08-A9B8-1137EF39BCA5}"/>
              </a:ext>
            </a:extLst>
          </p:cNvPr>
          <p:cNvPicPr>
            <a:picLocks noChangeAspect="1"/>
          </p:cNvPicPr>
          <p:nvPr/>
        </p:nvPicPr>
        <p:blipFill>
          <a:blip r:embed="rId2"/>
          <a:stretch>
            <a:fillRect/>
          </a:stretch>
        </p:blipFill>
        <p:spPr>
          <a:xfrm>
            <a:off x="354298" y="1066799"/>
            <a:ext cx="3552381" cy="5580952"/>
          </a:xfrm>
          <a:prstGeom prst="rect">
            <a:avLst/>
          </a:prstGeom>
        </p:spPr>
      </p:pic>
      <p:sp>
        <p:nvSpPr>
          <p:cNvPr id="3" name="TextBox 2">
            <a:extLst>
              <a:ext uri="{FF2B5EF4-FFF2-40B4-BE49-F238E27FC236}">
                <a16:creationId xmlns:a16="http://schemas.microsoft.com/office/drawing/2014/main" id="{C3FFFB58-66A4-497B-8371-F72509F12FA9}"/>
              </a:ext>
            </a:extLst>
          </p:cNvPr>
          <p:cNvSpPr txBox="1"/>
          <p:nvPr/>
        </p:nvSpPr>
        <p:spPr>
          <a:xfrm>
            <a:off x="3906679" y="1985210"/>
            <a:ext cx="80772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VIEW MODEL AND MODEL FOLDERS</a:t>
            </a:r>
          </a:p>
          <a:p>
            <a:pPr marL="285750" indent="-285750">
              <a:buFont typeface="Arial" panose="020B0604020202020204" pitchFamily="34" charset="0"/>
              <a:buChar char="•"/>
            </a:pPr>
            <a:r>
              <a:rPr lang="en-US" dirty="0"/>
              <a:t>CLASSES IN THOSE FOLDERS INHERIT THE CORRESPONDING INTERFACE AND NEED TO BE IMPLEMENTED</a:t>
            </a:r>
          </a:p>
          <a:p>
            <a:pPr marL="285750" indent="-285750">
              <a:buFont typeface="Arial" panose="020B0604020202020204" pitchFamily="34" charset="0"/>
              <a:buChar char="•"/>
            </a:pPr>
            <a:r>
              <a:rPr lang="en-US" dirty="0"/>
              <a:t>VIEW PERSON SHOULD UPDATE THE </a:t>
            </a:r>
            <a:r>
              <a:rPr lang="en-US" dirty="0" err="1"/>
              <a:t>ILoginViewModel</a:t>
            </a:r>
            <a:r>
              <a:rPr lang="en-US" dirty="0"/>
              <a:t> AND </a:t>
            </a:r>
            <a:r>
              <a:rPr lang="en-US" dirty="0" err="1"/>
              <a:t>IStockScreenerViewModel</a:t>
            </a:r>
            <a:r>
              <a:rPr lang="en-US" dirty="0"/>
              <a:t> INTERFACE</a:t>
            </a:r>
          </a:p>
          <a:p>
            <a:pPr marL="285750" indent="-285750">
              <a:buFont typeface="Arial" panose="020B0604020202020204" pitchFamily="34" charset="0"/>
              <a:buChar char="•"/>
            </a:pPr>
            <a:r>
              <a:rPr lang="en-US" dirty="0"/>
              <a:t>VIEW MODEL PERSON IMPLEMENTS THE </a:t>
            </a:r>
            <a:r>
              <a:rPr lang="en-US" dirty="0" err="1"/>
              <a:t>LoginViewModel</a:t>
            </a:r>
            <a:r>
              <a:rPr lang="en-US" dirty="0"/>
              <a:t> AND </a:t>
            </a:r>
            <a:r>
              <a:rPr lang="en-US" dirty="0" err="1"/>
              <a:t>StockScreenerViewModel</a:t>
            </a:r>
            <a:r>
              <a:rPr lang="en-US" dirty="0"/>
              <a:t>.  ALSO UPDATES THE </a:t>
            </a:r>
            <a:r>
              <a:rPr lang="en-US" dirty="0" err="1"/>
              <a:t>IStockService</a:t>
            </a:r>
            <a:r>
              <a:rPr lang="en-US" dirty="0"/>
              <a:t> AND </a:t>
            </a:r>
            <a:r>
              <a:rPr lang="en-US" dirty="0" err="1"/>
              <a:t>IUserInfoService</a:t>
            </a:r>
            <a:r>
              <a:rPr lang="en-US" dirty="0"/>
              <a:t> INTERFACES</a:t>
            </a:r>
          </a:p>
          <a:p>
            <a:pPr marL="285750" indent="-285750">
              <a:buFont typeface="Arial" panose="020B0604020202020204" pitchFamily="34" charset="0"/>
              <a:buChar char="•"/>
            </a:pPr>
            <a:r>
              <a:rPr lang="en-US" dirty="0"/>
              <a:t>MODEL PERSON IMPLEMENTS THE </a:t>
            </a:r>
            <a:r>
              <a:rPr lang="en-US" dirty="0" err="1"/>
              <a:t>StockService</a:t>
            </a:r>
            <a:r>
              <a:rPr lang="en-US" dirty="0"/>
              <a:t> AND </a:t>
            </a:r>
            <a:r>
              <a:rPr lang="en-US" dirty="0" err="1"/>
              <a:t>UserInfoService</a:t>
            </a:r>
            <a:endParaRPr lang="en-US" dirty="0"/>
          </a:p>
          <a:p>
            <a:pPr marL="285750" indent="-285750">
              <a:buFont typeface="Arial" panose="020B0604020202020204" pitchFamily="34" charset="0"/>
              <a:buChar char="•"/>
            </a:pPr>
            <a:r>
              <a:rPr lang="en-US" dirty="0"/>
              <a:t>STOCKSERVICE’S JOB IS TO GET THE STOCK QUOTES AND MANAGE THEM</a:t>
            </a:r>
          </a:p>
          <a:p>
            <a:pPr marL="285750" indent="-285750">
              <a:buFont typeface="Arial" panose="020B0604020202020204" pitchFamily="34" charset="0"/>
              <a:buChar char="•"/>
            </a:pPr>
            <a:r>
              <a:rPr lang="en-US" dirty="0"/>
              <a:t>USERINFOSERVICE’S JOB IS TO GET/UPDATE SETTINGS AND USER ACCOUNTS</a:t>
            </a:r>
          </a:p>
        </p:txBody>
      </p:sp>
    </p:spTree>
    <p:extLst>
      <p:ext uri="{BB962C8B-B14F-4D97-AF65-F5344CB8AC3E}">
        <p14:creationId xmlns:p14="http://schemas.microsoft.com/office/powerpoint/2010/main" val="103632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8294-2692-42DD-ACC9-DBD24849FA2A}"/>
              </a:ext>
            </a:extLst>
          </p:cNvPr>
          <p:cNvSpPr>
            <a:spLocks noGrp="1"/>
          </p:cNvSpPr>
          <p:nvPr>
            <p:ph type="title"/>
          </p:nvPr>
        </p:nvSpPr>
        <p:spPr>
          <a:xfrm>
            <a:off x="1141412" y="0"/>
            <a:ext cx="9905998" cy="1066799"/>
          </a:xfrm>
        </p:spPr>
        <p:txBody>
          <a:bodyPr/>
          <a:lstStyle/>
          <a:p>
            <a:pPr algn="ctr"/>
            <a:r>
              <a:rPr lang="en-US" dirty="0"/>
              <a:t>IMPLEMENTATION IDEAS</a:t>
            </a:r>
          </a:p>
        </p:txBody>
      </p:sp>
      <p:sp>
        <p:nvSpPr>
          <p:cNvPr id="4" name="TextBox 3">
            <a:extLst>
              <a:ext uri="{FF2B5EF4-FFF2-40B4-BE49-F238E27FC236}">
                <a16:creationId xmlns:a16="http://schemas.microsoft.com/office/drawing/2014/main" id="{0A90C421-006F-4977-A283-C9D28AACE9C0}"/>
              </a:ext>
            </a:extLst>
          </p:cNvPr>
          <p:cNvSpPr txBox="1"/>
          <p:nvPr/>
        </p:nvSpPr>
        <p:spPr>
          <a:xfrm>
            <a:off x="1877342" y="1066799"/>
            <a:ext cx="8434137" cy="1477328"/>
          </a:xfrm>
          <a:prstGeom prst="rect">
            <a:avLst/>
          </a:prstGeom>
          <a:noFill/>
        </p:spPr>
        <p:txBody>
          <a:bodyPr wrap="square" rtlCol="0">
            <a:spAutoFit/>
          </a:bodyPr>
          <a:lstStyle/>
          <a:p>
            <a:r>
              <a:rPr lang="en-US" dirty="0"/>
              <a:t>Classes:</a:t>
            </a:r>
          </a:p>
          <a:p>
            <a:r>
              <a:rPr lang="en-US" dirty="0"/>
              <a:t>	User – </a:t>
            </a:r>
            <a:r>
              <a:rPr lang="en-US" dirty="0" err="1"/>
              <a:t>UserName</a:t>
            </a:r>
            <a:r>
              <a:rPr lang="en-US" dirty="0"/>
              <a:t>, Settings, Watchlist</a:t>
            </a:r>
          </a:p>
          <a:p>
            <a:r>
              <a:rPr lang="en-US" dirty="0"/>
              <a:t>	Settings – Screener selections (ranges for price etc.)</a:t>
            </a:r>
          </a:p>
          <a:p>
            <a:r>
              <a:rPr lang="en-US" dirty="0"/>
              <a:t>	Stock – Stock symbol, latest price, % change from previous close, market cap, volume 			for today	</a:t>
            </a:r>
          </a:p>
        </p:txBody>
      </p:sp>
      <p:sp>
        <p:nvSpPr>
          <p:cNvPr id="5" name="TextBox 4">
            <a:extLst>
              <a:ext uri="{FF2B5EF4-FFF2-40B4-BE49-F238E27FC236}">
                <a16:creationId xmlns:a16="http://schemas.microsoft.com/office/drawing/2014/main" id="{2E21D8F1-18E0-4241-B7A8-356D83900AB4}"/>
              </a:ext>
            </a:extLst>
          </p:cNvPr>
          <p:cNvSpPr txBox="1"/>
          <p:nvPr/>
        </p:nvSpPr>
        <p:spPr>
          <a:xfrm>
            <a:off x="1877342" y="2550419"/>
            <a:ext cx="8434137" cy="1200329"/>
          </a:xfrm>
          <a:prstGeom prst="rect">
            <a:avLst/>
          </a:prstGeom>
          <a:noFill/>
        </p:spPr>
        <p:txBody>
          <a:bodyPr wrap="square" rtlCol="0">
            <a:spAutoFit/>
          </a:bodyPr>
          <a:lstStyle/>
          <a:p>
            <a:r>
              <a:rPr lang="en-US" dirty="0"/>
              <a:t>Files:</a:t>
            </a:r>
          </a:p>
          <a:p>
            <a:r>
              <a:rPr lang="en-US" dirty="0"/>
              <a:t>	UserSettings.xml: Xml serialization of a user class</a:t>
            </a:r>
          </a:p>
          <a:p>
            <a:r>
              <a:rPr lang="en-US" dirty="0"/>
              <a:t>	StockMasterList.txt: List of all stock symbols we will ever see (Used by stock service to 	query through some </a:t>
            </a:r>
            <a:r>
              <a:rPr lang="en-US" dirty="0" err="1"/>
              <a:t>api</a:t>
            </a:r>
            <a:r>
              <a:rPr lang="en-US" dirty="0"/>
              <a:t> each stock we know of to get the info)</a:t>
            </a:r>
          </a:p>
        </p:txBody>
      </p:sp>
      <p:sp>
        <p:nvSpPr>
          <p:cNvPr id="6" name="TextBox 5">
            <a:extLst>
              <a:ext uri="{FF2B5EF4-FFF2-40B4-BE49-F238E27FC236}">
                <a16:creationId xmlns:a16="http://schemas.microsoft.com/office/drawing/2014/main" id="{19076CC1-0D75-4B0A-9435-97B9919DB5D7}"/>
              </a:ext>
            </a:extLst>
          </p:cNvPr>
          <p:cNvSpPr txBox="1"/>
          <p:nvPr/>
        </p:nvSpPr>
        <p:spPr>
          <a:xfrm>
            <a:off x="1877342" y="3801951"/>
            <a:ext cx="8434137" cy="2585323"/>
          </a:xfrm>
          <a:prstGeom prst="rect">
            <a:avLst/>
          </a:prstGeom>
          <a:noFill/>
        </p:spPr>
        <p:txBody>
          <a:bodyPr wrap="square" rtlCol="0">
            <a:spAutoFit/>
          </a:bodyPr>
          <a:lstStyle/>
          <a:p>
            <a:r>
              <a:rPr lang="en-US" dirty="0"/>
              <a:t>Open Questions:</a:t>
            </a:r>
          </a:p>
          <a:p>
            <a:pPr marL="285750" indent="-285750">
              <a:buFont typeface="Arial" panose="020B0604020202020204" pitchFamily="34" charset="0"/>
              <a:buChar char="•"/>
            </a:pPr>
            <a:r>
              <a:rPr lang="en-US" dirty="0"/>
              <a:t>Which API do we use to get stock quotes? </a:t>
            </a:r>
            <a:r>
              <a:rPr lang="en-US" dirty="0" err="1"/>
              <a:t>Alphavantage</a:t>
            </a:r>
            <a:r>
              <a:rPr lang="en-US" dirty="0"/>
              <a:t> looks promising.</a:t>
            </a:r>
          </a:p>
          <a:p>
            <a:pPr marL="285750" indent="-285750">
              <a:buFont typeface="Arial" panose="020B0604020202020204" pitchFamily="34" charset="0"/>
              <a:buChar char="•"/>
            </a:pPr>
            <a:r>
              <a:rPr lang="en-US" dirty="0"/>
              <a:t>Do we query all our stocks at start up (not sure how long that will take).  Or do we keep a file with last known values and in the background always update that file (at least user sees something while its updating)</a:t>
            </a:r>
          </a:p>
          <a:p>
            <a:pPr marL="285750" indent="-285750">
              <a:buFont typeface="Arial" panose="020B0604020202020204" pitchFamily="34" charset="0"/>
              <a:buChar char="•"/>
            </a:pPr>
            <a:r>
              <a:rPr lang="en-US" dirty="0"/>
              <a:t>How are we splitting up the 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96935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4F90-5DE7-48E6-A395-BBBD6C77AD67}"/>
              </a:ext>
            </a:extLst>
          </p:cNvPr>
          <p:cNvSpPr>
            <a:spLocks noGrp="1"/>
          </p:cNvSpPr>
          <p:nvPr>
            <p:ph type="title"/>
          </p:nvPr>
        </p:nvSpPr>
        <p:spPr>
          <a:xfrm>
            <a:off x="1141413" y="0"/>
            <a:ext cx="9905998" cy="1478570"/>
          </a:xfrm>
        </p:spPr>
        <p:txBody>
          <a:bodyPr/>
          <a:lstStyle/>
          <a:p>
            <a:pPr algn="ctr"/>
            <a:r>
              <a:rPr lang="en-US" dirty="0"/>
              <a:t>Presentation</a:t>
            </a:r>
          </a:p>
        </p:txBody>
      </p:sp>
      <p:sp>
        <p:nvSpPr>
          <p:cNvPr id="3" name="Content Placeholder 2">
            <a:extLst>
              <a:ext uri="{FF2B5EF4-FFF2-40B4-BE49-F238E27FC236}">
                <a16:creationId xmlns:a16="http://schemas.microsoft.com/office/drawing/2014/main" id="{10E9B5D3-A6CE-4378-A17B-5E3013C21D6E}"/>
              </a:ext>
            </a:extLst>
          </p:cNvPr>
          <p:cNvSpPr>
            <a:spLocks noGrp="1"/>
          </p:cNvSpPr>
          <p:nvPr>
            <p:ph idx="1"/>
          </p:nvPr>
        </p:nvSpPr>
        <p:spPr>
          <a:xfrm>
            <a:off x="1141412" y="1478570"/>
            <a:ext cx="9905999" cy="643845"/>
          </a:xfrm>
        </p:spPr>
        <p:txBody>
          <a:bodyPr/>
          <a:lstStyle/>
          <a:p>
            <a:pPr marL="0" indent="0" algn="ctr">
              <a:buNone/>
            </a:pPr>
            <a:r>
              <a:rPr lang="en-US" dirty="0"/>
              <a:t>Continue Video presentation with Visual Studio walk through</a:t>
            </a:r>
          </a:p>
        </p:txBody>
      </p:sp>
    </p:spTree>
    <p:extLst>
      <p:ext uri="{BB962C8B-B14F-4D97-AF65-F5344CB8AC3E}">
        <p14:creationId xmlns:p14="http://schemas.microsoft.com/office/powerpoint/2010/main" val="21796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9B9-433C-4686-A38C-A595BCBE09DF}"/>
              </a:ext>
            </a:extLst>
          </p:cNvPr>
          <p:cNvSpPr>
            <a:spLocks noGrp="1"/>
          </p:cNvSpPr>
          <p:nvPr>
            <p:ph type="title"/>
          </p:nvPr>
        </p:nvSpPr>
        <p:spPr>
          <a:xfrm>
            <a:off x="1141413" y="0"/>
            <a:ext cx="9905998" cy="788565"/>
          </a:xfrm>
        </p:spPr>
        <p:txBody>
          <a:bodyPr/>
          <a:lstStyle/>
          <a:p>
            <a:pPr algn="ctr"/>
            <a:r>
              <a:rPr lang="en-US" dirty="0"/>
              <a:t>NOTES</a:t>
            </a:r>
          </a:p>
        </p:txBody>
      </p:sp>
      <p:sp>
        <p:nvSpPr>
          <p:cNvPr id="3" name="Content Placeholder 2">
            <a:extLst>
              <a:ext uri="{FF2B5EF4-FFF2-40B4-BE49-F238E27FC236}">
                <a16:creationId xmlns:a16="http://schemas.microsoft.com/office/drawing/2014/main" id="{0BB93568-5E0D-41B4-9C55-EAEAD29F4132}"/>
              </a:ext>
            </a:extLst>
          </p:cNvPr>
          <p:cNvSpPr>
            <a:spLocks noGrp="1"/>
          </p:cNvSpPr>
          <p:nvPr>
            <p:ph idx="1"/>
          </p:nvPr>
        </p:nvSpPr>
        <p:spPr>
          <a:xfrm>
            <a:off x="1141412" y="788565"/>
            <a:ext cx="9905999" cy="5002636"/>
          </a:xfrm>
        </p:spPr>
        <p:txBody>
          <a:bodyPr/>
          <a:lstStyle/>
          <a:p>
            <a:pPr marL="0" indent="0">
              <a:buNone/>
            </a:pPr>
            <a:r>
              <a:rPr lang="en-US" dirty="0"/>
              <a:t>FEEL FREE TO CONTACT ME FOR ANY QUESTIONS EVEN DUMB ONES</a:t>
            </a:r>
          </a:p>
          <a:p>
            <a:pPr marL="0" indent="0">
              <a:buNone/>
            </a:pPr>
            <a:r>
              <a:rPr lang="en-US" dirty="0"/>
              <a:t>I’LL HELP OUT WITH ANY PROGRAMMING ISSUES OR IDEAS</a:t>
            </a:r>
          </a:p>
          <a:p>
            <a:pPr marL="0" indent="0">
              <a:buNone/>
            </a:pPr>
            <a:r>
              <a:rPr lang="en-US" dirty="0"/>
              <a:t>I WILL TRY TO STEP BACK SOME TO LET YOU GUYS PLAY WITH THE PROGRAMMING ASPECT, SO PLEASE SPEAK UP IF YOU NEED ANYTHING</a:t>
            </a:r>
          </a:p>
          <a:p>
            <a:pPr marL="0" indent="0">
              <a:buNone/>
            </a:pPr>
            <a:endParaRPr lang="en-US" dirty="0"/>
          </a:p>
          <a:p>
            <a:pPr marL="0" indent="0">
              <a:buNone/>
            </a:pPr>
            <a:r>
              <a:rPr lang="en-US" dirty="0"/>
              <a:t>I CAN ALSO TAKE ON MORE WORK IF WE FALL BEHIND IN ANY AREAS.  I STILL NEED TO TWEAK THE SCREENER PAGE BUT I CAN MOVE FAIRLY QUICK AS I KNOW THIS PRETTY WELL.  SO FAR I ONLY SPENT ABOUT 6 HOURS ON IT.</a:t>
            </a:r>
          </a:p>
        </p:txBody>
      </p:sp>
    </p:spTree>
    <p:extLst>
      <p:ext uri="{BB962C8B-B14F-4D97-AF65-F5344CB8AC3E}">
        <p14:creationId xmlns:p14="http://schemas.microsoft.com/office/powerpoint/2010/main" val="19289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B56D-6293-4125-95D1-74E3ECE58B3E}"/>
              </a:ext>
            </a:extLst>
          </p:cNvPr>
          <p:cNvSpPr>
            <a:spLocks noGrp="1"/>
          </p:cNvSpPr>
          <p:nvPr>
            <p:ph type="title"/>
          </p:nvPr>
        </p:nvSpPr>
        <p:spPr>
          <a:xfrm>
            <a:off x="1141413" y="0"/>
            <a:ext cx="9905998" cy="1478570"/>
          </a:xfrm>
        </p:spPr>
        <p:txBody>
          <a:bodyPr/>
          <a:lstStyle/>
          <a:p>
            <a:pPr algn="ctr"/>
            <a:r>
              <a:rPr lang="en-US" dirty="0"/>
              <a:t>My background</a:t>
            </a:r>
          </a:p>
        </p:txBody>
      </p:sp>
      <p:sp>
        <p:nvSpPr>
          <p:cNvPr id="3" name="Content Placeholder 2">
            <a:extLst>
              <a:ext uri="{FF2B5EF4-FFF2-40B4-BE49-F238E27FC236}">
                <a16:creationId xmlns:a16="http://schemas.microsoft.com/office/drawing/2014/main" id="{74B9C661-E8CF-4CED-A7A3-2CE0E386B939}"/>
              </a:ext>
            </a:extLst>
          </p:cNvPr>
          <p:cNvSpPr>
            <a:spLocks noGrp="1"/>
          </p:cNvSpPr>
          <p:nvPr>
            <p:ph idx="1"/>
          </p:nvPr>
        </p:nvSpPr>
        <p:spPr>
          <a:xfrm>
            <a:off x="1141413" y="1066639"/>
            <a:ext cx="9905999" cy="5006990"/>
          </a:xfrm>
        </p:spPr>
        <p:txBody>
          <a:bodyPr>
            <a:normAutofit/>
          </a:bodyPr>
          <a:lstStyle/>
          <a:p>
            <a:r>
              <a:rPr lang="en-US" dirty="0"/>
              <a:t>WORKED 3 YEARS AS A SOFTWARE TESTER</a:t>
            </a:r>
          </a:p>
          <a:p>
            <a:r>
              <a:rPr lang="en-US" dirty="0"/>
              <a:t>WORKED ~4 YEARS AS A SOFTWARE DEVELOPER</a:t>
            </a:r>
          </a:p>
          <a:p>
            <a:r>
              <a:rPr lang="en-US" dirty="0"/>
              <a:t>COMPANY WRITES WINDOWS DESKTOP APPS IN C#/WPF FOR CONTROLLING CHEMISTRY LAB INSTRUMENTS AND VIEWING DATA</a:t>
            </a:r>
          </a:p>
          <a:p>
            <a:r>
              <a:rPr lang="en-US" dirty="0"/>
              <a:t>I KNEW I COULD GET AN APP UP AND RUNNING QUICKLY AND ENSURE EACH OF US HAD A ROLE AND A SANDBOXED AREA TO WORK IN</a:t>
            </a:r>
          </a:p>
          <a:p>
            <a:r>
              <a:rPr lang="en-US" dirty="0"/>
              <a:t>USING INTERFACES I COULD MAKE A TEMPLATE (FILL IN THE CODE TO DO THIS) TO MAKE IT EASIER ON EVERYONE</a:t>
            </a:r>
          </a:p>
        </p:txBody>
      </p:sp>
    </p:spTree>
    <p:extLst>
      <p:ext uri="{BB962C8B-B14F-4D97-AF65-F5344CB8AC3E}">
        <p14:creationId xmlns:p14="http://schemas.microsoft.com/office/powerpoint/2010/main" val="362662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2E13-8A1D-401E-981E-3B830F6E8731}"/>
              </a:ext>
            </a:extLst>
          </p:cNvPr>
          <p:cNvSpPr>
            <a:spLocks noGrp="1"/>
          </p:cNvSpPr>
          <p:nvPr>
            <p:ph type="title"/>
          </p:nvPr>
        </p:nvSpPr>
        <p:spPr>
          <a:xfrm>
            <a:off x="1141413" y="618518"/>
            <a:ext cx="9905998" cy="708837"/>
          </a:xfrm>
        </p:spPr>
        <p:txBody>
          <a:bodyPr/>
          <a:lstStyle/>
          <a:p>
            <a:pPr algn="ctr"/>
            <a:r>
              <a:rPr lang="en-US" dirty="0"/>
              <a:t>C#</a:t>
            </a:r>
          </a:p>
        </p:txBody>
      </p:sp>
      <p:sp>
        <p:nvSpPr>
          <p:cNvPr id="3" name="TextBox 2">
            <a:extLst>
              <a:ext uri="{FF2B5EF4-FFF2-40B4-BE49-F238E27FC236}">
                <a16:creationId xmlns:a16="http://schemas.microsoft.com/office/drawing/2014/main" id="{D1D6BE56-0991-4BA4-817B-19277C4ED441}"/>
              </a:ext>
            </a:extLst>
          </p:cNvPr>
          <p:cNvSpPr txBox="1"/>
          <p:nvPr/>
        </p:nvSpPr>
        <p:spPr>
          <a:xfrm>
            <a:off x="1522600" y="1327355"/>
            <a:ext cx="8790039" cy="369332"/>
          </a:xfrm>
          <a:prstGeom prst="rect">
            <a:avLst/>
          </a:prstGeom>
          <a:noFill/>
        </p:spPr>
        <p:txBody>
          <a:bodyPr wrap="square" rtlCol="0">
            <a:spAutoFit/>
          </a:bodyPr>
          <a:lstStyle/>
          <a:p>
            <a:pPr marL="285750" indent="-285750">
              <a:buFont typeface="Arial" panose="020B0604020202020204" pitchFamily="34" charset="0"/>
              <a:buChar char="•"/>
            </a:pPr>
            <a:r>
              <a:rPr lang="en-US" dirty="0"/>
              <a:t>C# is a High level Microsoft language supporting Object Oriented Programming</a:t>
            </a:r>
          </a:p>
        </p:txBody>
      </p:sp>
      <p:sp>
        <p:nvSpPr>
          <p:cNvPr id="4" name="TextBox 3">
            <a:extLst>
              <a:ext uri="{FF2B5EF4-FFF2-40B4-BE49-F238E27FC236}">
                <a16:creationId xmlns:a16="http://schemas.microsoft.com/office/drawing/2014/main" id="{508512E2-A1CA-460E-B398-8321C7E1688D}"/>
              </a:ext>
            </a:extLst>
          </p:cNvPr>
          <p:cNvSpPr txBox="1"/>
          <p:nvPr/>
        </p:nvSpPr>
        <p:spPr>
          <a:xfrm>
            <a:off x="1522600" y="2405524"/>
            <a:ext cx="89668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WPF (Windows Presentation Foundation) is a Microsoft technology for making Graphical User Interface applications.  It is used in Desktop applications and Microsoft’s newer Universal Windows Platform (although called UWP instead of WPF its really the same)</a:t>
            </a:r>
          </a:p>
          <a:p>
            <a:pPr marL="285750" indent="-285750">
              <a:buFont typeface="Arial" panose="020B0604020202020204" pitchFamily="34" charset="0"/>
              <a:buChar char="•"/>
            </a:pPr>
            <a:r>
              <a:rPr lang="en-US" dirty="0"/>
              <a:t>WPF uses a mixture of C# and XAML</a:t>
            </a:r>
          </a:p>
          <a:p>
            <a:pPr marL="285750" indent="-285750">
              <a:buFont typeface="Arial" panose="020B0604020202020204" pitchFamily="34" charset="0"/>
              <a:buChar char="•"/>
            </a:pPr>
            <a:r>
              <a:rPr lang="en-US" dirty="0"/>
              <a:t>Created to more easily separate UI code from Business Logic.  Also allows easier division for editing so a graphic designer could generate without any behind code.</a:t>
            </a:r>
          </a:p>
          <a:p>
            <a:pPr marL="285750" indent="-285750">
              <a:buFont typeface="Arial" panose="020B0604020202020204" pitchFamily="34" charset="0"/>
              <a:buChar char="•"/>
            </a:pPr>
            <a:r>
              <a:rPr lang="en-US" dirty="0"/>
              <a:t>Allows </a:t>
            </a:r>
            <a:r>
              <a:rPr lang="en-US" dirty="0" err="1"/>
              <a:t>skinnable</a:t>
            </a:r>
            <a:r>
              <a:rPr lang="en-US" dirty="0"/>
              <a:t> apps to be more easily created.</a:t>
            </a:r>
          </a:p>
        </p:txBody>
      </p:sp>
      <p:sp>
        <p:nvSpPr>
          <p:cNvPr id="7" name="Title 1">
            <a:extLst>
              <a:ext uri="{FF2B5EF4-FFF2-40B4-BE49-F238E27FC236}">
                <a16:creationId xmlns:a16="http://schemas.microsoft.com/office/drawing/2014/main" id="{D06357ED-72DB-429F-B805-DF6A90DB45DF}"/>
              </a:ext>
            </a:extLst>
          </p:cNvPr>
          <p:cNvSpPr txBox="1">
            <a:spLocks/>
          </p:cNvSpPr>
          <p:nvPr/>
        </p:nvSpPr>
        <p:spPr>
          <a:xfrm>
            <a:off x="1141413" y="1748925"/>
            <a:ext cx="9905998" cy="708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WPF</a:t>
            </a:r>
          </a:p>
        </p:txBody>
      </p:sp>
      <p:sp>
        <p:nvSpPr>
          <p:cNvPr id="10" name="TextBox 9">
            <a:extLst>
              <a:ext uri="{FF2B5EF4-FFF2-40B4-BE49-F238E27FC236}">
                <a16:creationId xmlns:a16="http://schemas.microsoft.com/office/drawing/2014/main" id="{FC9A451F-CC29-403F-9C9D-7B09D36120F5}"/>
              </a:ext>
            </a:extLst>
          </p:cNvPr>
          <p:cNvSpPr txBox="1"/>
          <p:nvPr/>
        </p:nvSpPr>
        <p:spPr>
          <a:xfrm>
            <a:off x="1522600" y="4798654"/>
            <a:ext cx="68976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(Extensible Application Markup Language) which is XML based.</a:t>
            </a:r>
          </a:p>
          <a:p>
            <a:pPr marL="285750" indent="-285750">
              <a:buFont typeface="Arial" panose="020B0604020202020204" pitchFamily="34" charset="0"/>
              <a:buChar char="•"/>
            </a:pPr>
            <a:r>
              <a:rPr lang="en-US" dirty="0"/>
              <a:t>Allows editing without code behind and placing UI behavior right in the xml. </a:t>
            </a:r>
          </a:p>
          <a:p>
            <a:endParaRPr lang="en-US" dirty="0"/>
          </a:p>
        </p:txBody>
      </p:sp>
      <p:sp>
        <p:nvSpPr>
          <p:cNvPr id="11" name="Title 1">
            <a:extLst>
              <a:ext uri="{FF2B5EF4-FFF2-40B4-BE49-F238E27FC236}">
                <a16:creationId xmlns:a16="http://schemas.microsoft.com/office/drawing/2014/main" id="{8EC5D78D-4E83-4789-8D09-9C63F836F4B5}"/>
              </a:ext>
            </a:extLst>
          </p:cNvPr>
          <p:cNvSpPr txBox="1">
            <a:spLocks/>
          </p:cNvSpPr>
          <p:nvPr/>
        </p:nvSpPr>
        <p:spPr>
          <a:xfrm>
            <a:off x="1141413" y="4263333"/>
            <a:ext cx="9905998" cy="708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XAML</a:t>
            </a:r>
          </a:p>
        </p:txBody>
      </p:sp>
    </p:spTree>
    <p:extLst>
      <p:ext uri="{BB962C8B-B14F-4D97-AF65-F5344CB8AC3E}">
        <p14:creationId xmlns:p14="http://schemas.microsoft.com/office/powerpoint/2010/main" val="245244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6F1F-6009-4A0E-ABBD-CB05123A6968}"/>
              </a:ext>
            </a:extLst>
          </p:cNvPr>
          <p:cNvSpPr>
            <a:spLocks noGrp="1"/>
          </p:cNvSpPr>
          <p:nvPr>
            <p:ph type="title"/>
          </p:nvPr>
        </p:nvSpPr>
        <p:spPr>
          <a:xfrm>
            <a:off x="1143001" y="0"/>
            <a:ext cx="9905998" cy="1478570"/>
          </a:xfrm>
        </p:spPr>
        <p:txBody>
          <a:bodyPr/>
          <a:lstStyle/>
          <a:p>
            <a:pPr algn="ctr"/>
            <a:r>
              <a:rPr lang="en-US" dirty="0"/>
              <a:t>C#/WPF/XAML EXAMPLE</a:t>
            </a:r>
          </a:p>
        </p:txBody>
      </p:sp>
      <p:pic>
        <p:nvPicPr>
          <p:cNvPr id="3" name="Picture 2">
            <a:extLst>
              <a:ext uri="{FF2B5EF4-FFF2-40B4-BE49-F238E27FC236}">
                <a16:creationId xmlns:a16="http://schemas.microsoft.com/office/drawing/2014/main" id="{3FE58C1C-0353-4BBE-8F72-FB417224BDEA}"/>
              </a:ext>
            </a:extLst>
          </p:cNvPr>
          <p:cNvPicPr>
            <a:picLocks noChangeAspect="1"/>
          </p:cNvPicPr>
          <p:nvPr/>
        </p:nvPicPr>
        <p:blipFill>
          <a:blip r:embed="rId2"/>
          <a:stretch>
            <a:fillRect/>
          </a:stretch>
        </p:blipFill>
        <p:spPr>
          <a:xfrm>
            <a:off x="0" y="1241592"/>
            <a:ext cx="12192000" cy="4459411"/>
          </a:xfrm>
          <a:prstGeom prst="rect">
            <a:avLst/>
          </a:prstGeom>
        </p:spPr>
      </p:pic>
      <p:sp>
        <p:nvSpPr>
          <p:cNvPr id="4" name="TextBox 3">
            <a:extLst>
              <a:ext uri="{FF2B5EF4-FFF2-40B4-BE49-F238E27FC236}">
                <a16:creationId xmlns:a16="http://schemas.microsoft.com/office/drawing/2014/main" id="{A8242F06-D60A-4E02-BE24-B027E66D5D6C}"/>
              </a:ext>
            </a:extLst>
          </p:cNvPr>
          <p:cNvSpPr txBox="1"/>
          <p:nvPr/>
        </p:nvSpPr>
        <p:spPr>
          <a:xfrm>
            <a:off x="1782147" y="5822303"/>
            <a:ext cx="2666114" cy="369332"/>
          </a:xfrm>
          <a:prstGeom prst="rect">
            <a:avLst/>
          </a:prstGeom>
          <a:noFill/>
        </p:spPr>
        <p:txBody>
          <a:bodyPr wrap="none" rtlCol="0">
            <a:spAutoFit/>
          </a:bodyPr>
          <a:lstStyle/>
          <a:p>
            <a:r>
              <a:rPr lang="en-US" dirty="0"/>
              <a:t>XAML with Designer on top</a:t>
            </a:r>
          </a:p>
        </p:txBody>
      </p:sp>
      <p:sp>
        <p:nvSpPr>
          <p:cNvPr id="7" name="TextBox 6">
            <a:extLst>
              <a:ext uri="{FF2B5EF4-FFF2-40B4-BE49-F238E27FC236}">
                <a16:creationId xmlns:a16="http://schemas.microsoft.com/office/drawing/2014/main" id="{372F9CD3-E0F9-4E40-8C29-F5A8B4EB7807}"/>
              </a:ext>
            </a:extLst>
          </p:cNvPr>
          <p:cNvSpPr txBox="1"/>
          <p:nvPr/>
        </p:nvSpPr>
        <p:spPr>
          <a:xfrm>
            <a:off x="8382885" y="5867011"/>
            <a:ext cx="1673856" cy="369332"/>
          </a:xfrm>
          <a:prstGeom prst="rect">
            <a:avLst/>
          </a:prstGeom>
          <a:noFill/>
        </p:spPr>
        <p:txBody>
          <a:bodyPr wrap="none" rtlCol="0">
            <a:spAutoFit/>
          </a:bodyPr>
          <a:lstStyle/>
          <a:p>
            <a:r>
              <a:rPr lang="en-US" dirty="0"/>
              <a:t>C# code behind</a:t>
            </a:r>
          </a:p>
        </p:txBody>
      </p:sp>
    </p:spTree>
    <p:extLst>
      <p:ext uri="{BB962C8B-B14F-4D97-AF65-F5344CB8AC3E}">
        <p14:creationId xmlns:p14="http://schemas.microsoft.com/office/powerpoint/2010/main" val="200148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C133-0066-49A5-8BFD-C1A19FE3CE89}"/>
              </a:ext>
            </a:extLst>
          </p:cNvPr>
          <p:cNvSpPr>
            <a:spLocks noGrp="1"/>
          </p:cNvSpPr>
          <p:nvPr>
            <p:ph type="title"/>
          </p:nvPr>
        </p:nvSpPr>
        <p:spPr>
          <a:xfrm>
            <a:off x="1143001" y="0"/>
            <a:ext cx="9905998" cy="1478570"/>
          </a:xfrm>
        </p:spPr>
        <p:txBody>
          <a:bodyPr/>
          <a:lstStyle/>
          <a:p>
            <a:pPr algn="ctr"/>
            <a:r>
              <a:rPr lang="en-US" dirty="0" err="1"/>
              <a:t>mvvm</a:t>
            </a:r>
            <a:endParaRPr lang="en-US" dirty="0"/>
          </a:p>
        </p:txBody>
      </p:sp>
      <p:sp>
        <p:nvSpPr>
          <p:cNvPr id="3" name="TextBox 2">
            <a:extLst>
              <a:ext uri="{FF2B5EF4-FFF2-40B4-BE49-F238E27FC236}">
                <a16:creationId xmlns:a16="http://schemas.microsoft.com/office/drawing/2014/main" id="{9060568F-7A48-4B06-8421-F9377C0A436C}"/>
              </a:ext>
            </a:extLst>
          </p:cNvPr>
          <p:cNvSpPr txBox="1"/>
          <p:nvPr/>
        </p:nvSpPr>
        <p:spPr>
          <a:xfrm>
            <a:off x="1612584" y="979396"/>
            <a:ext cx="89668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MVVM is a design pattern called MODEL VIEW VIEW-MODEL.  THERE ARE OTHER SIMILAR DESIGN PATTERNS: MVC, MVP ETC.</a:t>
            </a:r>
          </a:p>
          <a:p>
            <a:pPr marL="285750" indent="-285750">
              <a:buFont typeface="Arial" panose="020B0604020202020204" pitchFamily="34" charset="0"/>
              <a:buChar char="•"/>
            </a:pPr>
            <a:r>
              <a:rPr lang="en-US" dirty="0"/>
              <a:t>GOAL IS TO CREATE SEPERATED LAYERS FOR AN APPLICATION SO THE UI IS SEPERATED FROM THE BUSINESS LOGIC</a:t>
            </a:r>
          </a:p>
          <a:p>
            <a:pPr marL="285750" indent="-285750">
              <a:buFont typeface="Arial" panose="020B0604020202020204" pitchFamily="34" charset="0"/>
              <a:buChar char="•"/>
            </a:pPr>
            <a:r>
              <a:rPr lang="en-US" dirty="0"/>
              <a:t>WPF PLAYS PERFECT WITH THIS DESIGN THROUGH ITS ABILITY TO BIND TO PROPERTIES</a:t>
            </a:r>
          </a:p>
        </p:txBody>
      </p:sp>
      <p:pic>
        <p:nvPicPr>
          <p:cNvPr id="1026" name="Picture 2" descr="Image result for MVVM">
            <a:extLst>
              <a:ext uri="{FF2B5EF4-FFF2-40B4-BE49-F238E27FC236}">
                <a16:creationId xmlns:a16="http://schemas.microsoft.com/office/drawing/2014/main" id="{6B96205D-AD68-462D-8C4A-D14E0C061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6" y="2456724"/>
            <a:ext cx="8048625"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CCE2CC-28FD-4377-9836-D5495A4179E8}"/>
              </a:ext>
            </a:extLst>
          </p:cNvPr>
          <p:cNvSpPr txBox="1"/>
          <p:nvPr/>
        </p:nvSpPr>
        <p:spPr>
          <a:xfrm>
            <a:off x="1681008" y="4095024"/>
            <a:ext cx="896683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CONCEPT IS THE VIEW (UI) REFLECTS PROPERTIES OR CALLS METHODS ON THE VIEW MODEL (IN WPF THROUGH BINDINGS).  THE USER IS INTERACTING WITH THE VIEW BUT ALL CODE COMMANDS/CHANGES ARE HAPPENING IN THE VIEW MODEL.</a:t>
            </a:r>
          </a:p>
          <a:p>
            <a:pPr marL="285750" indent="-285750">
              <a:buFont typeface="Arial" panose="020B0604020202020204" pitchFamily="34" charset="0"/>
              <a:buChar char="•"/>
            </a:pPr>
            <a:r>
              <a:rPr lang="en-US" dirty="0"/>
              <a:t>THE VIEW MODEL’S JOB IS PROVIDE PROPERTIES OR METHODS TO SUPPORT VIEWS.  IT DOES NOT ACTUALLY KNOW ANYTHING ABOUT THE VIEW THOUGH</a:t>
            </a:r>
          </a:p>
          <a:p>
            <a:pPr marL="285750" indent="-285750">
              <a:buFont typeface="Arial" panose="020B0604020202020204" pitchFamily="34" charset="0"/>
              <a:buChar char="•"/>
            </a:pPr>
            <a:r>
              <a:rPr lang="en-US" dirty="0"/>
              <a:t>THE MODEL (OR SERVICE) IS STRICTLY BUSINESS CODE THAT DOES NOT CARE ABOUT UI’S OR SUPPORTING THEM.  THEY CAN LIVE COMPLETELY ON THEIR OWN AND KNOW NOTHING ABOUT THE VIEW MODEL OR VIEW</a:t>
            </a:r>
          </a:p>
        </p:txBody>
      </p:sp>
    </p:spTree>
    <p:extLst>
      <p:ext uri="{BB962C8B-B14F-4D97-AF65-F5344CB8AC3E}">
        <p14:creationId xmlns:p14="http://schemas.microsoft.com/office/powerpoint/2010/main" val="8415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449F-5FEA-4581-B537-D329A4E06EC7}"/>
              </a:ext>
            </a:extLst>
          </p:cNvPr>
          <p:cNvSpPr>
            <a:spLocks noGrp="1"/>
          </p:cNvSpPr>
          <p:nvPr>
            <p:ph type="title"/>
          </p:nvPr>
        </p:nvSpPr>
        <p:spPr>
          <a:xfrm>
            <a:off x="1143001" y="0"/>
            <a:ext cx="9905998" cy="1478570"/>
          </a:xfrm>
        </p:spPr>
        <p:txBody>
          <a:bodyPr/>
          <a:lstStyle/>
          <a:p>
            <a:pPr algn="ctr"/>
            <a:r>
              <a:rPr lang="en-US" dirty="0"/>
              <a:t>MVVM IN ACTION</a:t>
            </a:r>
          </a:p>
        </p:txBody>
      </p:sp>
      <p:sp>
        <p:nvSpPr>
          <p:cNvPr id="3" name="Rectangle: Rounded Corners 2">
            <a:extLst>
              <a:ext uri="{FF2B5EF4-FFF2-40B4-BE49-F238E27FC236}">
                <a16:creationId xmlns:a16="http://schemas.microsoft.com/office/drawing/2014/main" id="{2B3B6011-19EF-4CB7-857A-6D4C84C509ED}"/>
              </a:ext>
            </a:extLst>
          </p:cNvPr>
          <p:cNvSpPr/>
          <p:nvPr/>
        </p:nvSpPr>
        <p:spPr>
          <a:xfrm>
            <a:off x="2108350" y="1478570"/>
            <a:ext cx="1803633"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4" name="TextBox 3">
            <a:extLst>
              <a:ext uri="{FF2B5EF4-FFF2-40B4-BE49-F238E27FC236}">
                <a16:creationId xmlns:a16="http://schemas.microsoft.com/office/drawing/2014/main" id="{0CAB6A61-5385-4CDD-819D-2995D981C701}"/>
              </a:ext>
            </a:extLst>
          </p:cNvPr>
          <p:cNvSpPr txBox="1"/>
          <p:nvPr/>
        </p:nvSpPr>
        <p:spPr>
          <a:xfrm>
            <a:off x="2476355" y="981512"/>
            <a:ext cx="5745547" cy="369332"/>
          </a:xfrm>
          <a:prstGeom prst="rect">
            <a:avLst/>
          </a:prstGeom>
          <a:noFill/>
        </p:spPr>
        <p:txBody>
          <a:bodyPr wrap="none" rtlCol="0">
            <a:spAutoFit/>
          </a:bodyPr>
          <a:lstStyle/>
          <a:p>
            <a:r>
              <a:rPr lang="en-US" dirty="0"/>
              <a:t>Example of an Application to run an Instrument Connection UI</a:t>
            </a:r>
          </a:p>
        </p:txBody>
      </p:sp>
      <p:sp>
        <p:nvSpPr>
          <p:cNvPr id="5" name="Rectangle: Rounded Corners 4">
            <a:extLst>
              <a:ext uri="{FF2B5EF4-FFF2-40B4-BE49-F238E27FC236}">
                <a16:creationId xmlns:a16="http://schemas.microsoft.com/office/drawing/2014/main" id="{2454C219-2406-4F3A-AF16-2409E362C3D2}"/>
              </a:ext>
            </a:extLst>
          </p:cNvPr>
          <p:cNvSpPr/>
          <p:nvPr/>
        </p:nvSpPr>
        <p:spPr>
          <a:xfrm>
            <a:off x="4041108" y="1478570"/>
            <a:ext cx="1803633"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6" name="Rectangle: Rounded Corners 5">
            <a:extLst>
              <a:ext uri="{FF2B5EF4-FFF2-40B4-BE49-F238E27FC236}">
                <a16:creationId xmlns:a16="http://schemas.microsoft.com/office/drawing/2014/main" id="{B2A1425B-8B59-4EAF-9B31-67883D299882}"/>
              </a:ext>
            </a:extLst>
          </p:cNvPr>
          <p:cNvSpPr/>
          <p:nvPr/>
        </p:nvSpPr>
        <p:spPr>
          <a:xfrm>
            <a:off x="5973866" y="1478570"/>
            <a:ext cx="1803633"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SCIENTIST</a:t>
            </a:r>
          </a:p>
        </p:txBody>
      </p:sp>
      <p:sp>
        <p:nvSpPr>
          <p:cNvPr id="7" name="Rectangle: Rounded Corners 6">
            <a:extLst>
              <a:ext uri="{FF2B5EF4-FFF2-40B4-BE49-F238E27FC236}">
                <a16:creationId xmlns:a16="http://schemas.microsoft.com/office/drawing/2014/main" id="{0FD2B836-4CDC-4667-8C8A-9AB62DEF77F9}"/>
              </a:ext>
            </a:extLst>
          </p:cNvPr>
          <p:cNvSpPr/>
          <p:nvPr/>
        </p:nvSpPr>
        <p:spPr>
          <a:xfrm>
            <a:off x="7912011" y="1478570"/>
            <a:ext cx="1803633"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TECHNICIAN</a:t>
            </a:r>
          </a:p>
        </p:txBody>
      </p:sp>
      <p:cxnSp>
        <p:nvCxnSpPr>
          <p:cNvPr id="9" name="Straight Connector 8">
            <a:extLst>
              <a:ext uri="{FF2B5EF4-FFF2-40B4-BE49-F238E27FC236}">
                <a16:creationId xmlns:a16="http://schemas.microsoft.com/office/drawing/2014/main" id="{0731530C-546A-4542-9ABF-0950B5DD2EB4}"/>
              </a:ext>
            </a:extLst>
          </p:cNvPr>
          <p:cNvCxnSpPr>
            <a:cxnSpLocks/>
          </p:cNvCxnSpPr>
          <p:nvPr/>
        </p:nvCxnSpPr>
        <p:spPr>
          <a:xfrm>
            <a:off x="1526797" y="2365695"/>
            <a:ext cx="872455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AE2979C-ECD4-43F4-84FA-7C84FE8EFC4C}"/>
              </a:ext>
            </a:extLst>
          </p:cNvPr>
          <p:cNvSpPr txBox="1"/>
          <p:nvPr/>
        </p:nvSpPr>
        <p:spPr>
          <a:xfrm>
            <a:off x="989901" y="1642047"/>
            <a:ext cx="822661" cy="369332"/>
          </a:xfrm>
          <a:prstGeom prst="rect">
            <a:avLst/>
          </a:prstGeom>
          <a:noFill/>
        </p:spPr>
        <p:txBody>
          <a:bodyPr wrap="none" rtlCol="0">
            <a:spAutoFit/>
          </a:bodyPr>
          <a:lstStyle/>
          <a:p>
            <a:r>
              <a:rPr lang="en-US" dirty="0"/>
              <a:t>VIEWS</a:t>
            </a:r>
          </a:p>
        </p:txBody>
      </p:sp>
      <p:pic>
        <p:nvPicPr>
          <p:cNvPr id="13" name="Picture 12">
            <a:extLst>
              <a:ext uri="{FF2B5EF4-FFF2-40B4-BE49-F238E27FC236}">
                <a16:creationId xmlns:a16="http://schemas.microsoft.com/office/drawing/2014/main" id="{BF3F7DEA-A47E-4F0B-84DF-F0FE94657708}"/>
              </a:ext>
            </a:extLst>
          </p:cNvPr>
          <p:cNvPicPr>
            <a:picLocks noChangeAspect="1"/>
          </p:cNvPicPr>
          <p:nvPr/>
        </p:nvPicPr>
        <p:blipFill>
          <a:blip r:embed="rId2"/>
          <a:stretch>
            <a:fillRect/>
          </a:stretch>
        </p:blipFill>
        <p:spPr>
          <a:xfrm>
            <a:off x="4924593" y="2749961"/>
            <a:ext cx="2342813" cy="975800"/>
          </a:xfrm>
          <a:prstGeom prst="rect">
            <a:avLst/>
          </a:prstGeom>
        </p:spPr>
      </p:pic>
      <p:cxnSp>
        <p:nvCxnSpPr>
          <p:cNvPr id="15" name="Straight Connector 14">
            <a:extLst>
              <a:ext uri="{FF2B5EF4-FFF2-40B4-BE49-F238E27FC236}">
                <a16:creationId xmlns:a16="http://schemas.microsoft.com/office/drawing/2014/main" id="{A0F45A43-0709-40C0-BE07-076F4F63F349}"/>
              </a:ext>
            </a:extLst>
          </p:cNvPr>
          <p:cNvCxnSpPr>
            <a:stCxn id="3" idx="2"/>
            <a:endCxn id="13" idx="0"/>
          </p:cNvCxnSpPr>
          <p:nvPr/>
        </p:nvCxnSpPr>
        <p:spPr>
          <a:xfrm>
            <a:off x="3010167" y="2174856"/>
            <a:ext cx="3085833" cy="57510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312370C-D336-4EEC-87C0-8A87D50E7551}"/>
              </a:ext>
            </a:extLst>
          </p:cNvPr>
          <p:cNvCxnSpPr>
            <a:stCxn id="5" idx="2"/>
            <a:endCxn id="13" idx="0"/>
          </p:cNvCxnSpPr>
          <p:nvPr/>
        </p:nvCxnSpPr>
        <p:spPr>
          <a:xfrm>
            <a:off x="4942925" y="2174856"/>
            <a:ext cx="1153075" cy="57510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9F1D546-181D-4645-84D6-CB3783932529}"/>
              </a:ext>
            </a:extLst>
          </p:cNvPr>
          <p:cNvCxnSpPr>
            <a:stCxn id="6" idx="2"/>
            <a:endCxn id="13" idx="0"/>
          </p:cNvCxnSpPr>
          <p:nvPr/>
        </p:nvCxnSpPr>
        <p:spPr>
          <a:xfrm flipH="1">
            <a:off x="6096000" y="2174856"/>
            <a:ext cx="779683" cy="57510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5A609C4-D26F-49AA-ADC2-48950350C41F}"/>
              </a:ext>
            </a:extLst>
          </p:cNvPr>
          <p:cNvCxnSpPr>
            <a:stCxn id="7" idx="2"/>
            <a:endCxn id="13" idx="0"/>
          </p:cNvCxnSpPr>
          <p:nvPr/>
        </p:nvCxnSpPr>
        <p:spPr>
          <a:xfrm flipH="1">
            <a:off x="6096000" y="2174856"/>
            <a:ext cx="2717828" cy="575105"/>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54EC6AA-990E-49AF-A47D-54D64330D824}"/>
              </a:ext>
            </a:extLst>
          </p:cNvPr>
          <p:cNvSpPr txBox="1"/>
          <p:nvPr/>
        </p:nvSpPr>
        <p:spPr>
          <a:xfrm>
            <a:off x="989901" y="2855000"/>
            <a:ext cx="1455848" cy="369332"/>
          </a:xfrm>
          <a:prstGeom prst="rect">
            <a:avLst/>
          </a:prstGeom>
          <a:noFill/>
        </p:spPr>
        <p:txBody>
          <a:bodyPr wrap="none" rtlCol="0">
            <a:spAutoFit/>
          </a:bodyPr>
          <a:lstStyle/>
          <a:p>
            <a:r>
              <a:rPr lang="en-US" dirty="0"/>
              <a:t>VIEW MODEL</a:t>
            </a:r>
          </a:p>
        </p:txBody>
      </p:sp>
      <p:cxnSp>
        <p:nvCxnSpPr>
          <p:cNvPr id="23" name="Straight Connector 22">
            <a:extLst>
              <a:ext uri="{FF2B5EF4-FFF2-40B4-BE49-F238E27FC236}">
                <a16:creationId xmlns:a16="http://schemas.microsoft.com/office/drawing/2014/main" id="{980B514B-1C24-4D29-AE0A-04B8FD738477}"/>
              </a:ext>
            </a:extLst>
          </p:cNvPr>
          <p:cNvCxnSpPr>
            <a:cxnSpLocks/>
          </p:cNvCxnSpPr>
          <p:nvPr/>
        </p:nvCxnSpPr>
        <p:spPr>
          <a:xfrm>
            <a:off x="1610686" y="3893890"/>
            <a:ext cx="8725455"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68F89CDF-DB85-4A65-9968-7329B8387896}"/>
              </a:ext>
            </a:extLst>
          </p:cNvPr>
          <p:cNvSpPr txBox="1"/>
          <p:nvPr/>
        </p:nvSpPr>
        <p:spPr>
          <a:xfrm>
            <a:off x="991999" y="4194117"/>
            <a:ext cx="869149" cy="369332"/>
          </a:xfrm>
          <a:prstGeom prst="rect">
            <a:avLst/>
          </a:prstGeom>
          <a:noFill/>
        </p:spPr>
        <p:txBody>
          <a:bodyPr wrap="none" rtlCol="0">
            <a:spAutoFit/>
          </a:bodyPr>
          <a:lstStyle/>
          <a:p>
            <a:r>
              <a:rPr lang="en-US" dirty="0"/>
              <a:t>MODEL</a:t>
            </a:r>
          </a:p>
        </p:txBody>
      </p:sp>
      <p:pic>
        <p:nvPicPr>
          <p:cNvPr id="28" name="Picture 27">
            <a:extLst>
              <a:ext uri="{FF2B5EF4-FFF2-40B4-BE49-F238E27FC236}">
                <a16:creationId xmlns:a16="http://schemas.microsoft.com/office/drawing/2014/main" id="{F76BB5DC-4FD1-448E-A476-0CFCC545100B}"/>
              </a:ext>
            </a:extLst>
          </p:cNvPr>
          <p:cNvPicPr>
            <a:picLocks noChangeAspect="1"/>
          </p:cNvPicPr>
          <p:nvPr/>
        </p:nvPicPr>
        <p:blipFill>
          <a:blip r:embed="rId3"/>
          <a:stretch>
            <a:fillRect/>
          </a:stretch>
        </p:blipFill>
        <p:spPr>
          <a:xfrm>
            <a:off x="4942924" y="4097903"/>
            <a:ext cx="2342813" cy="975800"/>
          </a:xfrm>
          <a:prstGeom prst="rect">
            <a:avLst/>
          </a:prstGeom>
        </p:spPr>
      </p:pic>
      <p:cxnSp>
        <p:nvCxnSpPr>
          <p:cNvPr id="30" name="Straight Connector 29">
            <a:extLst>
              <a:ext uri="{FF2B5EF4-FFF2-40B4-BE49-F238E27FC236}">
                <a16:creationId xmlns:a16="http://schemas.microsoft.com/office/drawing/2014/main" id="{19B5E4C0-A65C-433B-AE3F-5CFDAC55B985}"/>
              </a:ext>
            </a:extLst>
          </p:cNvPr>
          <p:cNvCxnSpPr>
            <a:stCxn id="13" idx="2"/>
            <a:endCxn id="28" idx="0"/>
          </p:cNvCxnSpPr>
          <p:nvPr/>
        </p:nvCxnSpPr>
        <p:spPr>
          <a:xfrm>
            <a:off x="6096000" y="3725761"/>
            <a:ext cx="18331" cy="372142"/>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381608C-1A45-4A1A-A1B0-44B90B470840}"/>
              </a:ext>
            </a:extLst>
          </p:cNvPr>
          <p:cNvSpPr txBox="1"/>
          <p:nvPr/>
        </p:nvSpPr>
        <p:spPr>
          <a:xfrm>
            <a:off x="2733202" y="5241832"/>
            <a:ext cx="8284960" cy="1200329"/>
          </a:xfrm>
          <a:prstGeom prst="rect">
            <a:avLst/>
          </a:prstGeom>
          <a:noFill/>
        </p:spPr>
        <p:txBody>
          <a:bodyPr wrap="none" rtlCol="0">
            <a:spAutoFit/>
          </a:bodyPr>
          <a:lstStyle/>
          <a:p>
            <a:pPr marL="285750" indent="-285750">
              <a:buFont typeface="Arial" panose="020B0604020202020204" pitchFamily="34" charset="0"/>
              <a:buChar char="•"/>
            </a:pPr>
            <a:r>
              <a:rPr lang="en-US" dirty="0"/>
              <a:t>SERVICE KNOWS NOTHING ABOUT THE REST.  </a:t>
            </a:r>
          </a:p>
          <a:p>
            <a:pPr marL="285750" indent="-285750">
              <a:buFont typeface="Arial" panose="020B0604020202020204" pitchFamily="34" charset="0"/>
              <a:buChar char="•"/>
            </a:pPr>
            <a:r>
              <a:rPr lang="en-US" dirty="0"/>
              <a:t>VIEW MODEL MESSAGES THE SERVICE TO SUPPORT THE VIEWS.</a:t>
            </a:r>
          </a:p>
          <a:p>
            <a:pPr marL="285750" indent="-285750">
              <a:buFont typeface="Arial" panose="020B0604020202020204" pitchFamily="34" charset="0"/>
              <a:buChar char="•"/>
            </a:pPr>
            <a:r>
              <a:rPr lang="en-US" dirty="0"/>
              <a:t>ANYKIND OF VIEW THAT KNOWS ABOUT A CONNECTVIEWMODEL CAN TALK TO </a:t>
            </a:r>
          </a:p>
          <a:p>
            <a:r>
              <a:rPr lang="en-US" dirty="0"/>
              <a:t>THE CONNECTVIEWMODEL</a:t>
            </a:r>
          </a:p>
        </p:txBody>
      </p:sp>
    </p:spTree>
    <p:extLst>
      <p:ext uri="{BB962C8B-B14F-4D97-AF65-F5344CB8AC3E}">
        <p14:creationId xmlns:p14="http://schemas.microsoft.com/office/powerpoint/2010/main" val="210209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09AF-3C3E-4221-A72F-B62EEF9C0075}"/>
              </a:ext>
            </a:extLst>
          </p:cNvPr>
          <p:cNvSpPr>
            <a:spLocks noGrp="1"/>
          </p:cNvSpPr>
          <p:nvPr>
            <p:ph type="title"/>
          </p:nvPr>
        </p:nvSpPr>
        <p:spPr>
          <a:xfrm>
            <a:off x="1141413" y="0"/>
            <a:ext cx="9905998" cy="1478570"/>
          </a:xfrm>
        </p:spPr>
        <p:txBody>
          <a:bodyPr/>
          <a:lstStyle/>
          <a:p>
            <a:pPr algn="ctr"/>
            <a:r>
              <a:rPr lang="en-US" dirty="0"/>
              <a:t>INTERFACES</a:t>
            </a:r>
          </a:p>
        </p:txBody>
      </p:sp>
      <p:sp>
        <p:nvSpPr>
          <p:cNvPr id="3" name="Content Placeholder 2">
            <a:extLst>
              <a:ext uri="{FF2B5EF4-FFF2-40B4-BE49-F238E27FC236}">
                <a16:creationId xmlns:a16="http://schemas.microsoft.com/office/drawing/2014/main" id="{02F680D4-3843-49B4-AB88-B27F0D07830F}"/>
              </a:ext>
            </a:extLst>
          </p:cNvPr>
          <p:cNvSpPr>
            <a:spLocks noGrp="1"/>
          </p:cNvSpPr>
          <p:nvPr>
            <p:ph idx="1"/>
          </p:nvPr>
        </p:nvSpPr>
        <p:spPr>
          <a:xfrm>
            <a:off x="1141413" y="1478570"/>
            <a:ext cx="9905999" cy="3541714"/>
          </a:xfrm>
        </p:spPr>
        <p:txBody>
          <a:bodyPr>
            <a:normAutofit fontScale="92500"/>
          </a:bodyPr>
          <a:lstStyle/>
          <a:p>
            <a:r>
              <a:rPr lang="en-US" dirty="0"/>
              <a:t>USING AN INTERFACE ABSTRACTS FROM THE ACTUAL CODE IMPLEMENTATION</a:t>
            </a:r>
          </a:p>
          <a:p>
            <a:r>
              <a:rPr lang="en-US" dirty="0"/>
              <a:t>ALLOWS YOU TO WRITE CODE TO A “TEMPLATE”</a:t>
            </a:r>
          </a:p>
          <a:p>
            <a:r>
              <a:rPr lang="en-US" dirty="0"/>
              <a:t>CONTRACT BETWEEN VIEW AND VIEW MODEL</a:t>
            </a:r>
          </a:p>
          <a:p>
            <a:r>
              <a:rPr lang="en-US" dirty="0"/>
              <a:t>LETS SERVICES TELL ANYONE THAT WANTS TO USE IT WHAT IS AVAILABLE</a:t>
            </a:r>
          </a:p>
          <a:p>
            <a:r>
              <a:rPr lang="en-US" dirty="0"/>
              <a:t>IF YOU DON’T LIKE THE IMPLEMENTATION, MAKE A NEW CLASS THAT WRITES TO THAT INTERFACE AND OTHER CLASSES/VIEWS/SERVICES WONT BE AFFECTED.</a:t>
            </a:r>
          </a:p>
          <a:p>
            <a:pPr marL="0" indent="0">
              <a:buNone/>
            </a:pPr>
            <a:endParaRPr lang="en-US" dirty="0"/>
          </a:p>
        </p:txBody>
      </p:sp>
    </p:spTree>
    <p:extLst>
      <p:ext uri="{BB962C8B-B14F-4D97-AF65-F5344CB8AC3E}">
        <p14:creationId xmlns:p14="http://schemas.microsoft.com/office/powerpoint/2010/main" val="255388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04BF-242F-4175-B27A-F30A3DAD5DB3}"/>
              </a:ext>
            </a:extLst>
          </p:cNvPr>
          <p:cNvSpPr>
            <a:spLocks noGrp="1"/>
          </p:cNvSpPr>
          <p:nvPr>
            <p:ph type="title"/>
          </p:nvPr>
        </p:nvSpPr>
        <p:spPr>
          <a:xfrm>
            <a:off x="1141413" y="0"/>
            <a:ext cx="9905998" cy="1478570"/>
          </a:xfrm>
        </p:spPr>
        <p:txBody>
          <a:bodyPr/>
          <a:lstStyle/>
          <a:p>
            <a:pPr algn="ctr"/>
            <a:r>
              <a:rPr lang="en-US" dirty="0" err="1"/>
              <a:t>Xaml</a:t>
            </a:r>
            <a:r>
              <a:rPr lang="en-US" dirty="0"/>
              <a:t> bindings</a:t>
            </a:r>
          </a:p>
        </p:txBody>
      </p:sp>
      <p:sp>
        <p:nvSpPr>
          <p:cNvPr id="3" name="Content Placeholder 2">
            <a:extLst>
              <a:ext uri="{FF2B5EF4-FFF2-40B4-BE49-F238E27FC236}">
                <a16:creationId xmlns:a16="http://schemas.microsoft.com/office/drawing/2014/main" id="{F0CC2F81-327D-4EC3-8ECF-4573DD8AF6B3}"/>
              </a:ext>
            </a:extLst>
          </p:cNvPr>
          <p:cNvSpPr>
            <a:spLocks noGrp="1"/>
          </p:cNvSpPr>
          <p:nvPr>
            <p:ph idx="1"/>
          </p:nvPr>
        </p:nvSpPr>
        <p:spPr>
          <a:xfrm>
            <a:off x="1141412" y="1478570"/>
            <a:ext cx="9905999" cy="3541714"/>
          </a:xfrm>
        </p:spPr>
        <p:txBody>
          <a:bodyPr>
            <a:normAutofit fontScale="92500" lnSpcReduction="10000"/>
          </a:bodyPr>
          <a:lstStyle/>
          <a:p>
            <a:r>
              <a:rPr lang="en-US" dirty="0"/>
              <a:t>UI CODE (XAML) CAN BIND THINGS DIRECTLY TO PROPERTIES (LIKE STRING TEXT FOR LABELS, OR METHODS FOR BUTTON PUSHES)</a:t>
            </a:r>
          </a:p>
          <a:p>
            <a:r>
              <a:rPr lang="en-US" dirty="0"/>
              <a:t>XAML BINDINGS CAN BE OF AN INTERFACE.  DOES NOT NEED TO ACTUALLY KNOW WHAT CLASS WILL ACT ON IT, JUST THAT THE PROPERTY OR METHOD IS AVAILABLE</a:t>
            </a:r>
          </a:p>
          <a:p>
            <a:r>
              <a:rPr lang="en-US" dirty="0"/>
              <a:t>THIS ALLOWS ONE OR MULTIPLE VIEWS TO BE WRITTEN TOWARDS A VIEW MODEL INTERFACE, AND THE ACTUAL VIEW MODEL CLASS OR IMPLEMENTAION CAN VARY.</a:t>
            </a:r>
          </a:p>
        </p:txBody>
      </p:sp>
    </p:spTree>
    <p:extLst>
      <p:ext uri="{BB962C8B-B14F-4D97-AF65-F5344CB8AC3E}">
        <p14:creationId xmlns:p14="http://schemas.microsoft.com/office/powerpoint/2010/main" val="329705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D3CE-2DD6-4D06-B68B-C02BB8C28C08}"/>
              </a:ext>
            </a:extLst>
          </p:cNvPr>
          <p:cNvSpPr>
            <a:spLocks noGrp="1"/>
          </p:cNvSpPr>
          <p:nvPr>
            <p:ph type="title"/>
          </p:nvPr>
        </p:nvSpPr>
        <p:spPr>
          <a:xfrm>
            <a:off x="1141413" y="0"/>
            <a:ext cx="9905998" cy="1066799"/>
          </a:xfrm>
        </p:spPr>
        <p:txBody>
          <a:bodyPr/>
          <a:lstStyle/>
          <a:p>
            <a:pPr algn="ctr"/>
            <a:r>
              <a:rPr lang="en-US" dirty="0"/>
              <a:t>splitting the work </a:t>
            </a:r>
          </a:p>
        </p:txBody>
      </p:sp>
      <p:sp>
        <p:nvSpPr>
          <p:cNvPr id="3" name="Content Placeholder 2">
            <a:extLst>
              <a:ext uri="{FF2B5EF4-FFF2-40B4-BE49-F238E27FC236}">
                <a16:creationId xmlns:a16="http://schemas.microsoft.com/office/drawing/2014/main" id="{DFCA10A7-6CAA-4F9D-8679-B58737CEAEE8}"/>
              </a:ext>
            </a:extLst>
          </p:cNvPr>
          <p:cNvSpPr>
            <a:spLocks noGrp="1"/>
          </p:cNvSpPr>
          <p:nvPr>
            <p:ph idx="1"/>
          </p:nvPr>
        </p:nvSpPr>
        <p:spPr>
          <a:xfrm>
            <a:off x="1141412" y="1066799"/>
            <a:ext cx="9905999" cy="1592511"/>
          </a:xfrm>
        </p:spPr>
        <p:txBody>
          <a:bodyPr/>
          <a:lstStyle/>
          <a:p>
            <a:pPr marL="0" indent="0">
              <a:buNone/>
            </a:pPr>
            <a:r>
              <a:rPr lang="en-US" dirty="0"/>
              <a:t>WE CAN EASILY SPLIT THE WORK INTO 3 GROUPINGS.  AS LONG AS WE USE INTERFACES WE CAN WORK IN OUR LITTLE SANDBOXED AREAS AND NOT REALLY AFFECT EACH OTHER EARLY ON.</a:t>
            </a:r>
          </a:p>
        </p:txBody>
      </p:sp>
      <p:sp>
        <p:nvSpPr>
          <p:cNvPr id="4" name="Rectangle: Rounded Corners 3">
            <a:extLst>
              <a:ext uri="{FF2B5EF4-FFF2-40B4-BE49-F238E27FC236}">
                <a16:creationId xmlns:a16="http://schemas.microsoft.com/office/drawing/2014/main" id="{98EF7F0E-DC4D-4372-870F-3C4AB1BFB8F2}"/>
              </a:ext>
            </a:extLst>
          </p:cNvPr>
          <p:cNvSpPr/>
          <p:nvPr/>
        </p:nvSpPr>
        <p:spPr>
          <a:xfrm>
            <a:off x="2583809" y="3068273"/>
            <a:ext cx="1291905" cy="721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p:txBody>
      </p:sp>
      <p:sp>
        <p:nvSpPr>
          <p:cNvPr id="5" name="Rectangle: Rounded Corners 4">
            <a:extLst>
              <a:ext uri="{FF2B5EF4-FFF2-40B4-BE49-F238E27FC236}">
                <a16:creationId xmlns:a16="http://schemas.microsoft.com/office/drawing/2014/main" id="{A7E7626D-77C1-4741-8C05-0BD8C3417EE5}"/>
              </a:ext>
            </a:extLst>
          </p:cNvPr>
          <p:cNvSpPr/>
          <p:nvPr/>
        </p:nvSpPr>
        <p:spPr>
          <a:xfrm>
            <a:off x="5178105" y="3068273"/>
            <a:ext cx="1627464" cy="721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MODELS</a:t>
            </a:r>
          </a:p>
        </p:txBody>
      </p:sp>
      <p:sp>
        <p:nvSpPr>
          <p:cNvPr id="6" name="Rectangle: Rounded Corners 5">
            <a:extLst>
              <a:ext uri="{FF2B5EF4-FFF2-40B4-BE49-F238E27FC236}">
                <a16:creationId xmlns:a16="http://schemas.microsoft.com/office/drawing/2014/main" id="{0085B863-6D36-4037-ADBD-2DD26EAFE3E5}"/>
              </a:ext>
            </a:extLst>
          </p:cNvPr>
          <p:cNvSpPr/>
          <p:nvPr/>
        </p:nvSpPr>
        <p:spPr>
          <a:xfrm>
            <a:off x="8105164" y="3068273"/>
            <a:ext cx="1627464" cy="721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cxnSp>
        <p:nvCxnSpPr>
          <p:cNvPr id="8" name="Straight Connector 7">
            <a:extLst>
              <a:ext uri="{FF2B5EF4-FFF2-40B4-BE49-F238E27FC236}">
                <a16:creationId xmlns:a16="http://schemas.microsoft.com/office/drawing/2014/main" id="{0FC8DF4B-C971-43AC-9231-1A6607642947}"/>
              </a:ext>
            </a:extLst>
          </p:cNvPr>
          <p:cNvCxnSpPr/>
          <p:nvPr/>
        </p:nvCxnSpPr>
        <p:spPr>
          <a:xfrm>
            <a:off x="4530055" y="2843868"/>
            <a:ext cx="0" cy="369954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029AB85-3887-4E98-9044-B2A9F0CC0938}"/>
              </a:ext>
            </a:extLst>
          </p:cNvPr>
          <p:cNvCxnSpPr/>
          <p:nvPr/>
        </p:nvCxnSpPr>
        <p:spPr>
          <a:xfrm>
            <a:off x="7668936" y="2843868"/>
            <a:ext cx="0" cy="369954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9A241F1-2A39-4B0D-9D38-AAC3FDD2C9B1}"/>
              </a:ext>
            </a:extLst>
          </p:cNvPr>
          <p:cNvSpPr txBox="1"/>
          <p:nvPr/>
        </p:nvSpPr>
        <p:spPr>
          <a:xfrm>
            <a:off x="2421764" y="4198689"/>
            <a:ext cx="1550937" cy="1200329"/>
          </a:xfrm>
          <a:prstGeom prst="rect">
            <a:avLst/>
          </a:prstGeom>
          <a:noFill/>
        </p:spPr>
        <p:txBody>
          <a:bodyPr wrap="none" rtlCol="0">
            <a:spAutoFit/>
          </a:bodyPr>
          <a:lstStyle/>
          <a:p>
            <a:r>
              <a:rPr lang="en-US" dirty="0"/>
              <a:t>UI</a:t>
            </a:r>
          </a:p>
          <a:p>
            <a:r>
              <a:rPr lang="en-US" dirty="0"/>
              <a:t>BUTTONS</a:t>
            </a:r>
          </a:p>
          <a:p>
            <a:r>
              <a:rPr lang="en-US" dirty="0"/>
              <a:t>TEXT</a:t>
            </a:r>
          </a:p>
          <a:p>
            <a:r>
              <a:rPr lang="en-US" dirty="0"/>
              <a:t>DISPLAY TABLE</a:t>
            </a:r>
          </a:p>
        </p:txBody>
      </p:sp>
      <p:sp>
        <p:nvSpPr>
          <p:cNvPr id="12" name="TextBox 11">
            <a:extLst>
              <a:ext uri="{FF2B5EF4-FFF2-40B4-BE49-F238E27FC236}">
                <a16:creationId xmlns:a16="http://schemas.microsoft.com/office/drawing/2014/main" id="{E3C29A2B-661C-41F9-BFEC-9AF329FD02D7}"/>
              </a:ext>
            </a:extLst>
          </p:cNvPr>
          <p:cNvSpPr txBox="1"/>
          <p:nvPr/>
        </p:nvSpPr>
        <p:spPr>
          <a:xfrm>
            <a:off x="4627042" y="3974284"/>
            <a:ext cx="2914661" cy="2862322"/>
          </a:xfrm>
          <a:prstGeom prst="rect">
            <a:avLst/>
          </a:prstGeom>
          <a:noFill/>
        </p:spPr>
        <p:txBody>
          <a:bodyPr wrap="square" rtlCol="0">
            <a:spAutoFit/>
          </a:bodyPr>
          <a:lstStyle/>
          <a:p>
            <a:r>
              <a:rPr lang="en-US" dirty="0"/>
              <a:t>IMPLEMENTATION OF WHAT </a:t>
            </a:r>
          </a:p>
          <a:p>
            <a:r>
              <a:rPr lang="en-US" dirty="0"/>
              <a:t>HAPPENS WHEN A BUTTON IS PRESSED</a:t>
            </a:r>
          </a:p>
          <a:p>
            <a:endParaRPr lang="en-US" dirty="0"/>
          </a:p>
          <a:p>
            <a:r>
              <a:rPr lang="en-US" dirty="0"/>
              <a:t>TALKS TO MODEL TO GET STOCK INFO</a:t>
            </a:r>
          </a:p>
          <a:p>
            <a:endParaRPr lang="en-US" dirty="0"/>
          </a:p>
          <a:p>
            <a:r>
              <a:rPr lang="en-US" dirty="0"/>
              <a:t>PROVIDES STRING OR CLASSES FOR UI TO SHOW</a:t>
            </a:r>
          </a:p>
          <a:p>
            <a:endParaRPr lang="en-US" dirty="0"/>
          </a:p>
        </p:txBody>
      </p:sp>
      <p:sp>
        <p:nvSpPr>
          <p:cNvPr id="13" name="TextBox 12">
            <a:extLst>
              <a:ext uri="{FF2B5EF4-FFF2-40B4-BE49-F238E27FC236}">
                <a16:creationId xmlns:a16="http://schemas.microsoft.com/office/drawing/2014/main" id="{E264A983-9215-4C55-8667-FE5267A7AA6B}"/>
              </a:ext>
            </a:extLst>
          </p:cNvPr>
          <p:cNvSpPr txBox="1"/>
          <p:nvPr/>
        </p:nvSpPr>
        <p:spPr>
          <a:xfrm>
            <a:off x="7984036" y="4011756"/>
            <a:ext cx="2914661" cy="2308324"/>
          </a:xfrm>
          <a:prstGeom prst="rect">
            <a:avLst/>
          </a:prstGeom>
          <a:noFill/>
        </p:spPr>
        <p:txBody>
          <a:bodyPr wrap="square" rtlCol="0">
            <a:spAutoFit/>
          </a:bodyPr>
          <a:lstStyle/>
          <a:p>
            <a:r>
              <a:rPr lang="en-US" dirty="0"/>
              <a:t>IMPLEMENTATION OF TALKING TO SOME OUTSIDE SOURCE TO GATHER STOCK INFO.</a:t>
            </a:r>
          </a:p>
          <a:p>
            <a:endParaRPr lang="en-US" dirty="0"/>
          </a:p>
          <a:p>
            <a:r>
              <a:rPr lang="en-US" dirty="0"/>
              <a:t>PROVIDE METHODS FOR OTHERS TO CALL TO GIVE STOCK INFO</a:t>
            </a:r>
          </a:p>
        </p:txBody>
      </p:sp>
    </p:spTree>
    <p:extLst>
      <p:ext uri="{BB962C8B-B14F-4D97-AF65-F5344CB8AC3E}">
        <p14:creationId xmlns:p14="http://schemas.microsoft.com/office/powerpoint/2010/main" val="3652339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214</TotalTime>
  <Words>1111</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CapSTONE PROJECT overview  Art Fogiel 1/12/18</vt:lpstr>
      <vt:lpstr>My background</vt:lpstr>
      <vt:lpstr>C#</vt:lpstr>
      <vt:lpstr>C#/WPF/XAML EXAMPLE</vt:lpstr>
      <vt:lpstr>mvvm</vt:lpstr>
      <vt:lpstr>MVVM IN ACTION</vt:lpstr>
      <vt:lpstr>INTERFACES</vt:lpstr>
      <vt:lpstr>Xaml bindings</vt:lpstr>
      <vt:lpstr>splitting the work </vt:lpstr>
      <vt:lpstr>UI Driven design</vt:lpstr>
      <vt:lpstr>USING VISUAL STUDIO</vt:lpstr>
      <vt:lpstr>OUR SOLUTION</vt:lpstr>
      <vt:lpstr>IMPLEMENTATION IDEAS</vt:lpstr>
      <vt:lpstr>Presentation</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Art Fogiel 1/12/18</dc:title>
  <dc:creator>Fogiel, Art</dc:creator>
  <cp:lastModifiedBy>Fogiel, Art</cp:lastModifiedBy>
  <cp:revision>14</cp:revision>
  <dcterms:created xsi:type="dcterms:W3CDTF">2018-01-12T17:28:06Z</dcterms:created>
  <dcterms:modified xsi:type="dcterms:W3CDTF">2018-01-13T21:52:42Z</dcterms:modified>
</cp:coreProperties>
</file>