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g7m0WCIZDMI5fhWVlbNVXxiSMn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7" d="100"/>
          <a:sy n="147" d="100"/>
        </p:scale>
        <p:origin x="1020"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CA"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CA"/>
              <a:t>Hello everyone! </a:t>
            </a:r>
            <a:endParaRPr/>
          </a:p>
          <a:p>
            <a:pPr marL="0" marR="0" lvl="0" indent="0" algn="l" rtl="0">
              <a:lnSpc>
                <a:spcPct val="100000"/>
              </a:lnSpc>
              <a:spcBef>
                <a:spcPts val="0"/>
              </a:spcBef>
              <a:spcAft>
                <a:spcPts val="0"/>
              </a:spcAft>
              <a:buClr>
                <a:schemeClr val="dk1"/>
              </a:buClr>
              <a:buSzPts val="1200"/>
              <a:buFont typeface="Calibri"/>
              <a:buNone/>
            </a:pPr>
            <a:r>
              <a:rPr lang="en-CA"/>
              <a:t>Today, I will present my research on predicting pasture food availability using machine learning.</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CA"/>
              <a:t>Why should we care about the amount of food in pastures? Mainly because it serves as feed for livestock, which is a major contributor to the Australian economy. Grazing is the most common and sustainable way to feed cattle, but it requires careful planning and monitoring. This work is crucial for improving how farmers manage grazing resources, ensuring that livestock has sufficient feed, and ultimately contributing to food security.</a:t>
            </a:r>
            <a:endParaRPr/>
          </a:p>
        </p:txBody>
      </p:sp>
      <p:sp>
        <p:nvSpPr>
          <p:cNvPr id="95" name="Google Shape;95;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CA"/>
              <a:t>By the end of this presentation, you will become familiar with a term: Total Standing Dry Matter, or TSDM. TSDM refers to the amount of plant material available without water. This is significant because water itself does not provide nutritional value for grazing livestock. Hence, to predict the total amount of calories available, it is a relevant metric. Plant growth is highly seasonal and susceptible to environmental factor, like the climate, making the study of what affects the  TSDM complex. </a:t>
            </a:r>
            <a:endParaRPr/>
          </a:p>
        </p:txBody>
      </p:sp>
      <p:sp>
        <p:nvSpPr>
          <p:cNvPr id="102" name="Google Shape;10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CA"/>
              <a:t>“In this project, we have been working with time series, which are  measurements collected repeatedly over time. The measurements variability is split along three axes:</a:t>
            </a:r>
            <a:endParaRPr/>
          </a:p>
          <a:p>
            <a:pPr marL="0" lvl="0" indent="-76200" algn="l" rtl="0">
              <a:spcBef>
                <a:spcPts val="0"/>
              </a:spcBef>
              <a:spcAft>
                <a:spcPts val="0"/>
              </a:spcAft>
              <a:buClr>
                <a:schemeClr val="dk1"/>
              </a:buClr>
              <a:buSzPts val="1200"/>
              <a:buFont typeface="Calibri"/>
              <a:buAutoNum type="arabicPeriod"/>
            </a:pPr>
            <a:r>
              <a:rPr lang="en-CA" b="1"/>
              <a:t>Trend</a:t>
            </a:r>
            <a:r>
              <a:rPr lang="en-CA"/>
              <a:t>: The overall direction influenced by predictors, which we aim to study.</a:t>
            </a:r>
            <a:endParaRPr/>
          </a:p>
          <a:p>
            <a:pPr marL="0" lvl="0" indent="-76200" algn="l" rtl="0">
              <a:spcBef>
                <a:spcPts val="0"/>
              </a:spcBef>
              <a:spcAft>
                <a:spcPts val="0"/>
              </a:spcAft>
              <a:buClr>
                <a:schemeClr val="dk1"/>
              </a:buClr>
              <a:buSzPts val="1200"/>
              <a:buFont typeface="Calibri"/>
              <a:buAutoNum type="arabicPeriod"/>
            </a:pPr>
            <a:r>
              <a:rPr lang="en-CA" b="1"/>
              <a:t>Periodic Changes</a:t>
            </a:r>
            <a:r>
              <a:rPr lang="en-CA"/>
              <a:t>: Seasonal variations that affect outcomes but cannot be controlled. We want to account for them and threat them as variable.</a:t>
            </a:r>
            <a:endParaRPr/>
          </a:p>
          <a:p>
            <a:pPr marL="0" lvl="0" indent="-76200" algn="l" rtl="0">
              <a:spcBef>
                <a:spcPts val="0"/>
              </a:spcBef>
              <a:spcAft>
                <a:spcPts val="0"/>
              </a:spcAft>
              <a:buClr>
                <a:schemeClr val="dk1"/>
              </a:buClr>
              <a:buSzPts val="1200"/>
              <a:buFont typeface="Calibri"/>
              <a:buAutoNum type="arabicPeriod"/>
            </a:pPr>
            <a:r>
              <a:rPr lang="en-CA" b="1"/>
              <a:t>Residuals</a:t>
            </a:r>
            <a:r>
              <a:rPr lang="en-CA"/>
              <a:t>: Random variations not explained by trend or seasonality.</a:t>
            </a:r>
            <a:endParaRPr/>
          </a:p>
          <a:p>
            <a:pPr marL="0" lvl="0" indent="0" algn="l" rtl="0">
              <a:spcBef>
                <a:spcPts val="0"/>
              </a:spcBef>
              <a:spcAft>
                <a:spcPts val="0"/>
              </a:spcAft>
              <a:buNone/>
            </a:pPr>
            <a:r>
              <a:rPr lang="en-CA"/>
              <a:t>In our data, we observe cyclical effects in rainfall patterns and TSDM profiles, with noticeable peaks."</a:t>
            </a:r>
            <a:endParaRPr/>
          </a:p>
        </p:txBody>
      </p:sp>
      <p:sp>
        <p:nvSpPr>
          <p:cNvPr id="125" name="Google Shape;12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CA"/>
              <a:t>The aim of my study is to explore how machine learning techniques can predict the future availability of TSDM. The data used included meteorological data, mainly related to temperature and relative humidity. We also had information regarding the pastures, such as paddock content, activity, and average TSDM.</a:t>
            </a:r>
            <a:endParaRPr/>
          </a:p>
          <a:p>
            <a:pPr marL="0" lvl="0" indent="0" algn="l" rtl="0">
              <a:spcBef>
                <a:spcPts val="0"/>
              </a:spcBef>
              <a:spcAft>
                <a:spcPts val="0"/>
              </a:spcAft>
              <a:buNone/>
            </a:pPr>
            <a:r>
              <a:rPr lang="en-CA"/>
              <a:t>Two models were investigated: a statistical model, Vector Autoregression (VAR), and a neural network commonly used in time series studies, </a:t>
            </a:r>
            <a:endParaRPr/>
          </a:p>
          <a:p>
            <a:pPr marL="0" lvl="0" indent="0" algn="l" rtl="0">
              <a:spcBef>
                <a:spcPts val="0"/>
              </a:spcBef>
              <a:spcAft>
                <a:spcPts val="0"/>
              </a:spcAft>
              <a:buNone/>
            </a:pPr>
            <a:r>
              <a:rPr lang="en-CA"/>
              <a:t>the Long Short-Term Memory (LSTM) network. 963 grazing paddocks were selected, with no missing data, and data were available for a period of five years.</a:t>
            </a:r>
            <a:endParaRPr/>
          </a:p>
          <a:p>
            <a:pPr marL="0" lvl="0" indent="0" algn="l" rtl="0">
              <a:spcBef>
                <a:spcPts val="0"/>
              </a:spcBef>
              <a:spcAft>
                <a:spcPts val="0"/>
              </a:spcAft>
              <a:buNone/>
            </a:pPr>
            <a:endParaRPr/>
          </a:p>
          <a:p>
            <a:pPr marL="0" lvl="0" indent="0" algn="l" rtl="0">
              <a:spcBef>
                <a:spcPts val="0"/>
              </a:spcBef>
              <a:spcAft>
                <a:spcPts val="0"/>
              </a:spcAft>
              <a:buNone/>
            </a:pPr>
            <a:r>
              <a:rPr lang="en-CA"/>
              <a:t>These models were selected because they use previous values to make futur predictions</a:t>
            </a:r>
            <a:endParaRPr/>
          </a:p>
          <a:p>
            <a:pPr marL="0" lvl="0" indent="0" algn="l" rtl="0">
              <a:spcBef>
                <a:spcPts val="0"/>
              </a:spcBef>
              <a:spcAft>
                <a:spcPts val="0"/>
              </a:spcAft>
              <a:buNone/>
            </a:pPr>
            <a:endParaRPr/>
          </a:p>
          <a:p>
            <a:pPr marL="0" lvl="0" indent="0" algn="l" rtl="0">
              <a:spcBef>
                <a:spcPts val="0"/>
              </a:spcBef>
              <a:spcAft>
                <a:spcPts val="0"/>
              </a:spcAft>
              <a:buNone/>
            </a:pPr>
            <a:r>
              <a:rPr lang="en-CA"/>
              <a:t>VAR is a member ARIMA family, auto regressive moving average. Autoregressive meaning it current value depends on it s own previous value and a stochastic term</a:t>
            </a:r>
            <a:endParaRPr/>
          </a:p>
        </p:txBody>
      </p:sp>
      <p:sp>
        <p:nvSpPr>
          <p:cNvPr id="143" name="Google Shape;143;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CA"/>
              <a:t>The training and evaluation modality differ for the two methods, for the NN, the training and test set were created with care of not having the same paddock in both set. For the statistical model, measures were averages, and the last months of available data were used for testing. </a:t>
            </a:r>
            <a:endParaRPr/>
          </a:p>
        </p:txBody>
      </p:sp>
      <p:sp>
        <p:nvSpPr>
          <p:cNvPr id="159" name="Google Shape;159;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CA"/>
              <a:t>On the upper left corner, you can observe the predicted timeframe in orange, compared to the actual values in blue. Below is display the prediction from the NN, which takes as input the previous year worth of data (26 data points ) to predict next 6 (12 datapoints) month here.</a:t>
            </a:r>
            <a:endParaRPr/>
          </a:p>
          <a:p>
            <a:pPr marL="0" lvl="0" indent="0" algn="l" rtl="0">
              <a:spcBef>
                <a:spcPts val="0"/>
              </a:spcBef>
              <a:spcAft>
                <a:spcPts val="0"/>
              </a:spcAft>
              <a:buNone/>
            </a:pPr>
            <a:endParaRPr/>
          </a:p>
          <a:p>
            <a:pPr marL="0" lvl="0" indent="0" algn="l" rtl="0">
              <a:spcBef>
                <a:spcPts val="0"/>
              </a:spcBef>
              <a:spcAft>
                <a:spcPts val="0"/>
              </a:spcAft>
              <a:buNone/>
            </a:pPr>
            <a:r>
              <a:rPr lang="en-CA"/>
              <a:t>Both models where able to forecast the next 6 month of data with a decent accuracy, with an error of around 20% </a:t>
            </a:r>
            <a:endParaRPr/>
          </a:p>
          <a:p>
            <a:pPr marL="0" lvl="0" indent="0" algn="l" rtl="0">
              <a:spcBef>
                <a:spcPts val="0"/>
              </a:spcBef>
              <a:spcAft>
                <a:spcPts val="0"/>
              </a:spcAft>
              <a:buNone/>
            </a:pPr>
            <a:endParaRPr/>
          </a:p>
          <a:p>
            <a:pPr marL="0" lvl="0" indent="0" algn="l" rtl="0">
              <a:spcBef>
                <a:spcPts val="0"/>
              </a:spcBef>
              <a:spcAft>
                <a:spcPts val="0"/>
              </a:spcAft>
              <a:buNone/>
            </a:pPr>
            <a:r>
              <a:rPr lang="en-CA"/>
              <a:t>These results are hard to put in context: to evaluate the error, it would be better to compare it with the mean intra paddock TSMD variation. However, the data we were working with were averaged by paddocks.</a:t>
            </a:r>
            <a:endParaRPr/>
          </a:p>
          <a:p>
            <a:pPr marL="0" lvl="0" indent="0" algn="l" rtl="0">
              <a:spcBef>
                <a:spcPts val="0"/>
              </a:spcBef>
              <a:spcAft>
                <a:spcPts val="0"/>
              </a:spcAft>
              <a:buNone/>
            </a:pPr>
            <a:endParaRPr/>
          </a:p>
        </p:txBody>
      </p:sp>
      <p:sp>
        <p:nvSpPr>
          <p:cNvPr id="182" name="Google Shape;182;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CA"/>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11"/>
          <p:cNvSpPr txBox="1">
            <a:spLocks noGrp="1"/>
          </p:cNvSpPr>
          <p:nvPr>
            <p:ph type="ctrTitle"/>
          </p:nvPr>
        </p:nvSpPr>
        <p:spPr>
          <a:xfrm>
            <a:off x="448965" y="1655520"/>
            <a:ext cx="8246070" cy="1985164"/>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1"/>
          <p:cNvSpPr txBox="1">
            <a:spLocks noGrp="1"/>
          </p:cNvSpPr>
          <p:nvPr>
            <p:ph type="subTitle" idx="1"/>
          </p:nvPr>
        </p:nvSpPr>
        <p:spPr>
          <a:xfrm>
            <a:off x="448965" y="3793390"/>
            <a:ext cx="8246070" cy="916230"/>
          </a:xfrm>
          <a:prstGeom prst="rect">
            <a:avLst/>
          </a:prstGeom>
          <a:noFill/>
          <a:ln>
            <a:noFill/>
          </a:ln>
        </p:spPr>
        <p:txBody>
          <a:bodyPr spcFirstLastPara="1" wrap="square" lIns="91425" tIns="45700" rIns="91425" bIns="45700" anchor="t" anchorCtr="0">
            <a:normAutofit/>
          </a:bodyPr>
          <a:lstStyle>
            <a:lvl1pPr lvl="0" algn="l">
              <a:spcBef>
                <a:spcPts val="560"/>
              </a:spcBef>
              <a:spcAft>
                <a:spcPts val="0"/>
              </a:spcAft>
              <a:buClr>
                <a:srgbClr val="5EEC3C"/>
              </a:buClr>
              <a:buSzPts val="2800"/>
              <a:buNone/>
              <a:defRPr sz="2800" b="0" i="0">
                <a:solidFill>
                  <a:srgbClr val="5EEC3C"/>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9" name="Google Shape;19;p11"/>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1"/>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1792288" y="3600451"/>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0"/>
          <p:cNvSpPr>
            <a:spLocks noGrp="1"/>
          </p:cNvSpPr>
          <p:nvPr>
            <p:ph type="pic" idx="2"/>
          </p:nvPr>
        </p:nvSpPr>
        <p:spPr>
          <a:xfrm>
            <a:off x="1792288" y="459581"/>
            <a:ext cx="5486400" cy="3086100"/>
          </a:xfrm>
          <a:prstGeom prst="rect">
            <a:avLst/>
          </a:prstGeom>
          <a:noFill/>
          <a:ln>
            <a:noFill/>
          </a:ln>
        </p:spPr>
      </p:sp>
      <p:sp>
        <p:nvSpPr>
          <p:cNvPr id="75" name="Google Shape;75;p20"/>
          <p:cNvSpPr txBox="1">
            <a:spLocks noGrp="1"/>
          </p:cNvSpPr>
          <p:nvPr>
            <p:ph type="body" idx="1"/>
          </p:nvPr>
        </p:nvSpPr>
        <p:spPr>
          <a:xfrm>
            <a:off x="1792288" y="4025504"/>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6" name="Google Shape;76;p20"/>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0"/>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0"/>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21"/>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1"/>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21"/>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1"/>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22"/>
          <p:cNvSpPr txBox="1">
            <a:spLocks noGrp="1"/>
          </p:cNvSpPr>
          <p:nvPr>
            <p:ph type="title"/>
          </p:nvPr>
        </p:nvSpPr>
        <p:spPr>
          <a:xfrm rot="5400000">
            <a:off x="5463778" y="1371602"/>
            <a:ext cx="4388644"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22"/>
          <p:cNvSpPr txBox="1">
            <a:spLocks noGrp="1"/>
          </p:cNvSpPr>
          <p:nvPr>
            <p:ph type="body" idx="1"/>
          </p:nvPr>
        </p:nvSpPr>
        <p:spPr>
          <a:xfrm rot="5400000">
            <a:off x="1272778" y="-609598"/>
            <a:ext cx="4388644"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22"/>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2"/>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pic>
        <p:nvPicPr>
          <p:cNvPr id="91" name="Google Shape;91;p22"/>
          <p:cNvPicPr preferRelativeResize="0"/>
          <p:nvPr/>
        </p:nvPicPr>
        <p:blipFill rotWithShape="1">
          <a:blip r:embed="rId2">
            <a:alphaModFix/>
          </a:blip>
          <a:srcRect/>
          <a:stretch/>
        </p:blipFill>
        <p:spPr>
          <a:xfrm>
            <a:off x="3840164" y="2769394"/>
            <a:ext cx="1463675" cy="39290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type="obj">
  <p:cSld name="OBJECT">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12"/>
          <p:cNvSpPr txBox="1">
            <a:spLocks noGrp="1"/>
          </p:cNvSpPr>
          <p:nvPr>
            <p:ph type="title"/>
          </p:nvPr>
        </p:nvSpPr>
        <p:spPr>
          <a:xfrm>
            <a:off x="448965" y="281175"/>
            <a:ext cx="6413610" cy="91622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EEC3C"/>
              </a:buClr>
              <a:buSzPts val="3600"/>
              <a:buFont typeface="Calibri"/>
              <a:buNone/>
              <a:defRPr sz="3600">
                <a:solidFill>
                  <a:srgbClr val="5EEC3C"/>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12"/>
          <p:cNvSpPr txBox="1">
            <a:spLocks noGrp="1"/>
          </p:cNvSpPr>
          <p:nvPr>
            <p:ph type="body" idx="1"/>
          </p:nvPr>
        </p:nvSpPr>
        <p:spPr>
          <a:xfrm>
            <a:off x="448965" y="1197405"/>
            <a:ext cx="6413610" cy="3511061"/>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lt1"/>
              </a:buClr>
              <a:buSzPts val="2800"/>
              <a:buChar char="•"/>
              <a:defRPr sz="2800">
                <a:solidFill>
                  <a:schemeClr val="lt1"/>
                </a:solidFill>
              </a:defRPr>
            </a:lvl1pPr>
            <a:lvl2pPr marL="914400" lvl="1" indent="-406400" algn="l">
              <a:spcBef>
                <a:spcPts val="560"/>
              </a:spcBef>
              <a:spcAft>
                <a:spcPts val="0"/>
              </a:spcAft>
              <a:buClr>
                <a:schemeClr val="lt1"/>
              </a:buClr>
              <a:buSzPts val="2800"/>
              <a:buChar char="–"/>
              <a:defRPr>
                <a:solidFill>
                  <a:schemeClr val="lt1"/>
                </a:solidFill>
              </a:defRPr>
            </a:lvl2pPr>
            <a:lvl3pPr marL="1371600" lvl="2" indent="-381000" algn="l">
              <a:spcBef>
                <a:spcPts val="480"/>
              </a:spcBef>
              <a:spcAft>
                <a:spcPts val="0"/>
              </a:spcAft>
              <a:buClr>
                <a:schemeClr val="lt1"/>
              </a:buClr>
              <a:buSzPts val="2400"/>
              <a:buChar char="•"/>
              <a:defRPr>
                <a:solidFill>
                  <a:schemeClr val="lt1"/>
                </a:solidFill>
              </a:defRPr>
            </a:lvl3pPr>
            <a:lvl4pPr marL="1828800" lvl="3" indent="-355600" algn="l">
              <a:spcBef>
                <a:spcPts val="400"/>
              </a:spcBef>
              <a:spcAft>
                <a:spcPts val="0"/>
              </a:spcAft>
              <a:buClr>
                <a:schemeClr val="lt1"/>
              </a:buClr>
              <a:buSzPts val="2000"/>
              <a:buChar char="–"/>
              <a:defRPr>
                <a:solidFill>
                  <a:schemeClr val="lt1"/>
                </a:solidFill>
              </a:defRPr>
            </a:lvl4pPr>
            <a:lvl5pPr marL="2286000" lvl="4" indent="-355600" algn="l">
              <a:spcBef>
                <a:spcPts val="400"/>
              </a:spcBef>
              <a:spcAft>
                <a:spcPts val="0"/>
              </a:spcAft>
              <a:buClr>
                <a:schemeClr val="lt1"/>
              </a:buClr>
              <a:buSzPts val="2000"/>
              <a:buChar char="»"/>
              <a:defRPr>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2"/>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8"/>
        <p:cNvGrpSpPr/>
        <p:nvPr/>
      </p:nvGrpSpPr>
      <p:grpSpPr>
        <a:xfrm>
          <a:off x="0" y="0"/>
          <a:ext cx="0" cy="0"/>
          <a:chOff x="0" y="0"/>
          <a:chExt cx="0" cy="0"/>
        </a:xfrm>
      </p:grpSpPr>
      <p:sp>
        <p:nvSpPr>
          <p:cNvPr id="29" name="Google Shape;29;p13"/>
          <p:cNvSpPr txBox="1">
            <a:spLocks noGrp="1"/>
          </p:cNvSpPr>
          <p:nvPr>
            <p:ph type="title"/>
          </p:nvPr>
        </p:nvSpPr>
        <p:spPr>
          <a:xfrm>
            <a:off x="448965" y="128470"/>
            <a:ext cx="8246070" cy="91622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EEC3C"/>
              </a:buClr>
              <a:buSzPts val="3600"/>
              <a:buFont typeface="Calibri"/>
              <a:buNone/>
              <a:defRPr sz="3600">
                <a:solidFill>
                  <a:srgbClr val="5EEC3C"/>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3"/>
          <p:cNvSpPr txBox="1">
            <a:spLocks noGrp="1"/>
          </p:cNvSpPr>
          <p:nvPr>
            <p:ph type="body" idx="1"/>
          </p:nvPr>
        </p:nvSpPr>
        <p:spPr>
          <a:xfrm>
            <a:off x="536877" y="1641239"/>
            <a:ext cx="4040188" cy="479822"/>
          </a:xfrm>
          <a:prstGeom prst="rect">
            <a:avLst/>
          </a:prstGeom>
          <a:noFill/>
          <a:ln>
            <a:noFill/>
          </a:ln>
        </p:spPr>
        <p:txBody>
          <a:bodyPr spcFirstLastPara="1" wrap="square" lIns="91425" tIns="45700" rIns="91425" bIns="45700" anchor="b" anchorCtr="0">
            <a:normAutofit/>
          </a:bodyPr>
          <a:lstStyle>
            <a:lvl1pPr marL="457200" lvl="0" indent="-228600" algn="ctr">
              <a:spcBef>
                <a:spcPts val="480"/>
              </a:spcBef>
              <a:spcAft>
                <a:spcPts val="0"/>
              </a:spcAft>
              <a:buClr>
                <a:schemeClr val="dk1"/>
              </a:buClr>
              <a:buSzPts val="2400"/>
              <a:buNone/>
              <a:defRPr sz="2400" b="1">
                <a:solidFill>
                  <a:schemeClr val="dk1"/>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1" name="Google Shape;31;p13"/>
          <p:cNvSpPr txBox="1">
            <a:spLocks noGrp="1"/>
          </p:cNvSpPr>
          <p:nvPr>
            <p:ph type="body" idx="2"/>
          </p:nvPr>
        </p:nvSpPr>
        <p:spPr>
          <a:xfrm>
            <a:off x="536877" y="2113635"/>
            <a:ext cx="4040188" cy="2276294"/>
          </a:xfrm>
          <a:prstGeom prst="rect">
            <a:avLst/>
          </a:prstGeom>
          <a:noFill/>
          <a:ln>
            <a:noFill/>
          </a:ln>
        </p:spPr>
        <p:txBody>
          <a:bodyPr spcFirstLastPara="1" wrap="square" lIns="91425" tIns="45700" rIns="91425" bIns="45700" anchor="t" anchorCtr="0">
            <a:normAutofit/>
          </a:bodyPr>
          <a:lstStyle>
            <a:lvl1pPr marL="457200" lvl="0" indent="-381000" algn="ctr">
              <a:spcBef>
                <a:spcPts val="480"/>
              </a:spcBef>
              <a:spcAft>
                <a:spcPts val="0"/>
              </a:spcAft>
              <a:buClr>
                <a:schemeClr val="dk1"/>
              </a:buClr>
              <a:buSzPts val="2400"/>
              <a:buChar char="•"/>
              <a:defRPr sz="2400">
                <a:solidFill>
                  <a:schemeClr val="dk1"/>
                </a:solidFill>
              </a:defRPr>
            </a:lvl1pPr>
            <a:lvl2pPr marL="914400" lvl="1" indent="-355600" algn="ctr">
              <a:spcBef>
                <a:spcPts val="400"/>
              </a:spcBef>
              <a:spcAft>
                <a:spcPts val="0"/>
              </a:spcAft>
              <a:buClr>
                <a:schemeClr val="dk1"/>
              </a:buClr>
              <a:buSzPts val="2000"/>
              <a:buChar char="–"/>
              <a:defRPr sz="2000">
                <a:solidFill>
                  <a:schemeClr val="dk1"/>
                </a:solidFill>
              </a:defRPr>
            </a:lvl2pPr>
            <a:lvl3pPr marL="1371600" lvl="2" indent="-342900" algn="ctr">
              <a:spcBef>
                <a:spcPts val="360"/>
              </a:spcBef>
              <a:spcAft>
                <a:spcPts val="0"/>
              </a:spcAft>
              <a:buClr>
                <a:schemeClr val="dk1"/>
              </a:buClr>
              <a:buSzPts val="1800"/>
              <a:buChar char="•"/>
              <a:defRPr sz="1800">
                <a:solidFill>
                  <a:schemeClr val="dk1"/>
                </a:solidFill>
              </a:defRPr>
            </a:lvl3pPr>
            <a:lvl4pPr marL="1828800" lvl="3" indent="-330200" algn="ctr">
              <a:spcBef>
                <a:spcPts val="320"/>
              </a:spcBef>
              <a:spcAft>
                <a:spcPts val="0"/>
              </a:spcAft>
              <a:buClr>
                <a:schemeClr val="dk1"/>
              </a:buClr>
              <a:buSzPts val="1600"/>
              <a:buChar char="–"/>
              <a:defRPr sz="1600">
                <a:solidFill>
                  <a:schemeClr val="dk1"/>
                </a:solidFill>
              </a:defRPr>
            </a:lvl4pPr>
            <a:lvl5pPr marL="2286000" lvl="4" indent="-330200" algn="ctr">
              <a:spcBef>
                <a:spcPts val="320"/>
              </a:spcBef>
              <a:spcAft>
                <a:spcPts val="0"/>
              </a:spcAft>
              <a:buClr>
                <a:schemeClr val="dk1"/>
              </a:buClr>
              <a:buSzPts val="1600"/>
              <a:buChar char="»"/>
              <a:defRPr sz="1600">
                <a:solidFill>
                  <a:schemeClr val="dk1"/>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2" name="Google Shape;32;p13"/>
          <p:cNvSpPr txBox="1">
            <a:spLocks noGrp="1"/>
          </p:cNvSpPr>
          <p:nvPr>
            <p:ph type="body" idx="3"/>
          </p:nvPr>
        </p:nvSpPr>
        <p:spPr>
          <a:xfrm>
            <a:off x="4572000" y="1641239"/>
            <a:ext cx="4041775" cy="479822"/>
          </a:xfrm>
          <a:prstGeom prst="rect">
            <a:avLst/>
          </a:prstGeom>
          <a:noFill/>
          <a:ln>
            <a:noFill/>
          </a:ln>
        </p:spPr>
        <p:txBody>
          <a:bodyPr spcFirstLastPara="1" wrap="square" lIns="91425" tIns="45700" rIns="91425" bIns="45700" anchor="b" anchorCtr="0">
            <a:normAutofit/>
          </a:bodyPr>
          <a:lstStyle>
            <a:lvl1pPr marL="457200" lvl="0" indent="-228600" algn="ctr">
              <a:spcBef>
                <a:spcPts val="480"/>
              </a:spcBef>
              <a:spcAft>
                <a:spcPts val="0"/>
              </a:spcAft>
              <a:buClr>
                <a:schemeClr val="dk1"/>
              </a:buClr>
              <a:buSzPts val="2400"/>
              <a:buNone/>
              <a:defRPr sz="2400" b="1">
                <a:solidFill>
                  <a:schemeClr val="dk1"/>
                </a:solidFill>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3" name="Google Shape;33;p13"/>
          <p:cNvSpPr txBox="1">
            <a:spLocks noGrp="1"/>
          </p:cNvSpPr>
          <p:nvPr>
            <p:ph type="body" idx="4"/>
          </p:nvPr>
        </p:nvSpPr>
        <p:spPr>
          <a:xfrm>
            <a:off x="4572000" y="2113635"/>
            <a:ext cx="4041775" cy="2276294"/>
          </a:xfrm>
          <a:prstGeom prst="rect">
            <a:avLst/>
          </a:prstGeom>
          <a:noFill/>
          <a:ln>
            <a:noFill/>
          </a:ln>
        </p:spPr>
        <p:txBody>
          <a:bodyPr spcFirstLastPara="1" wrap="square" lIns="91425" tIns="45700" rIns="91425" bIns="45700" anchor="t" anchorCtr="0">
            <a:normAutofit/>
          </a:bodyPr>
          <a:lstStyle>
            <a:lvl1pPr marL="457200" lvl="0" indent="-381000" algn="ctr">
              <a:spcBef>
                <a:spcPts val="480"/>
              </a:spcBef>
              <a:spcAft>
                <a:spcPts val="0"/>
              </a:spcAft>
              <a:buClr>
                <a:schemeClr val="dk1"/>
              </a:buClr>
              <a:buSzPts val="2400"/>
              <a:buChar char="•"/>
              <a:defRPr sz="2400">
                <a:solidFill>
                  <a:schemeClr val="dk1"/>
                </a:solidFill>
              </a:defRPr>
            </a:lvl1pPr>
            <a:lvl2pPr marL="914400" lvl="1" indent="-355600" algn="ctr">
              <a:spcBef>
                <a:spcPts val="400"/>
              </a:spcBef>
              <a:spcAft>
                <a:spcPts val="0"/>
              </a:spcAft>
              <a:buClr>
                <a:schemeClr val="dk1"/>
              </a:buClr>
              <a:buSzPts val="2000"/>
              <a:buChar char="–"/>
              <a:defRPr sz="2000">
                <a:solidFill>
                  <a:schemeClr val="dk1"/>
                </a:solidFill>
              </a:defRPr>
            </a:lvl2pPr>
            <a:lvl3pPr marL="1371600" lvl="2" indent="-342900" algn="ctr">
              <a:spcBef>
                <a:spcPts val="360"/>
              </a:spcBef>
              <a:spcAft>
                <a:spcPts val="0"/>
              </a:spcAft>
              <a:buClr>
                <a:schemeClr val="dk1"/>
              </a:buClr>
              <a:buSzPts val="1800"/>
              <a:buChar char="•"/>
              <a:defRPr sz="1800">
                <a:solidFill>
                  <a:schemeClr val="dk1"/>
                </a:solidFill>
              </a:defRPr>
            </a:lvl3pPr>
            <a:lvl4pPr marL="1828800" lvl="3" indent="-330200" algn="ctr">
              <a:spcBef>
                <a:spcPts val="320"/>
              </a:spcBef>
              <a:spcAft>
                <a:spcPts val="0"/>
              </a:spcAft>
              <a:buClr>
                <a:schemeClr val="dk1"/>
              </a:buClr>
              <a:buSzPts val="1600"/>
              <a:buChar char="–"/>
              <a:defRPr sz="1600">
                <a:solidFill>
                  <a:schemeClr val="dk1"/>
                </a:solidFill>
              </a:defRPr>
            </a:lvl4pPr>
            <a:lvl5pPr marL="2286000" lvl="4" indent="-330200" algn="ctr">
              <a:spcBef>
                <a:spcPts val="320"/>
              </a:spcBef>
              <a:spcAft>
                <a:spcPts val="0"/>
              </a:spcAft>
              <a:buClr>
                <a:schemeClr val="dk1"/>
              </a:buClr>
              <a:buSzPts val="1600"/>
              <a:buChar char="»"/>
              <a:defRPr sz="1600">
                <a:solidFill>
                  <a:schemeClr val="dk1"/>
                </a:solidFill>
              </a:defRPr>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4" name="Google Shape;34;p13"/>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3"/>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
        <p:nvSpPr>
          <p:cNvPr id="38" name="Google Shape;38;p14"/>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4"/>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4"/>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1"/>
        <p:cNvGrpSpPr/>
        <p:nvPr/>
      </p:nvGrpSpPr>
      <p:grpSpPr>
        <a:xfrm>
          <a:off x="0" y="0"/>
          <a:ext cx="0" cy="0"/>
          <a:chOff x="0" y="0"/>
          <a:chExt cx="0" cy="0"/>
        </a:xfrm>
      </p:grpSpPr>
      <p:sp>
        <p:nvSpPr>
          <p:cNvPr id="42" name="Google Shape;42;p15"/>
          <p:cNvSpPr txBox="1">
            <a:spLocks noGrp="1"/>
          </p:cNvSpPr>
          <p:nvPr>
            <p:ph type="title"/>
          </p:nvPr>
        </p:nvSpPr>
        <p:spPr>
          <a:xfrm>
            <a:off x="601670" y="1"/>
            <a:ext cx="7940659" cy="10447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EEC3C"/>
              </a:buClr>
              <a:buSzPts val="3600"/>
              <a:buFont typeface="Calibri"/>
              <a:buNone/>
              <a:defRPr sz="3600">
                <a:solidFill>
                  <a:srgbClr val="5EEC3C"/>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5"/>
          <p:cNvSpPr txBox="1">
            <a:spLocks noGrp="1"/>
          </p:cNvSpPr>
          <p:nvPr>
            <p:ph type="body" idx="1"/>
          </p:nvPr>
        </p:nvSpPr>
        <p:spPr>
          <a:xfrm>
            <a:off x="601670" y="1350110"/>
            <a:ext cx="7940660" cy="3512216"/>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solidFill>
                  <a:schemeClr val="dk1"/>
                </a:solidFill>
              </a:defRPr>
            </a:lvl1pPr>
            <a:lvl2pPr marL="914400" lvl="1" indent="-406400" algn="l">
              <a:spcBef>
                <a:spcPts val="560"/>
              </a:spcBef>
              <a:spcAft>
                <a:spcPts val="0"/>
              </a:spcAft>
              <a:buClr>
                <a:schemeClr val="dk1"/>
              </a:buClr>
              <a:buSzPts val="2800"/>
              <a:buChar char="–"/>
              <a:defRPr>
                <a:solidFill>
                  <a:schemeClr val="dk1"/>
                </a:solidFill>
              </a:defRPr>
            </a:lvl2pPr>
            <a:lvl3pPr marL="1371600" lvl="2" indent="-381000" algn="l">
              <a:spcBef>
                <a:spcPts val="480"/>
              </a:spcBef>
              <a:spcAft>
                <a:spcPts val="0"/>
              </a:spcAft>
              <a:buClr>
                <a:schemeClr val="dk1"/>
              </a:buClr>
              <a:buSzPts val="2400"/>
              <a:buChar char="•"/>
              <a:defRPr>
                <a:solidFill>
                  <a:schemeClr val="dk1"/>
                </a:solidFill>
              </a:defRPr>
            </a:lvl3pPr>
            <a:lvl4pPr marL="1828800" lvl="3" indent="-355600" algn="l">
              <a:spcBef>
                <a:spcPts val="400"/>
              </a:spcBef>
              <a:spcAft>
                <a:spcPts val="0"/>
              </a:spcAft>
              <a:buClr>
                <a:schemeClr val="dk1"/>
              </a:buClr>
              <a:buSzPts val="2000"/>
              <a:buChar char="–"/>
              <a:defRPr>
                <a:solidFill>
                  <a:schemeClr val="dk1"/>
                </a:solidFill>
              </a:defRPr>
            </a:lvl4pPr>
            <a:lvl5pPr marL="2286000" lvl="4" indent="-355600" algn="l">
              <a:spcBef>
                <a:spcPts val="400"/>
              </a:spcBef>
              <a:spcAft>
                <a:spcPts val="0"/>
              </a:spcAft>
              <a:buClr>
                <a:schemeClr val="dk1"/>
              </a:buClr>
              <a:buSzPts val="2000"/>
              <a:buChar char="»"/>
              <a:defRPr>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4" name="Google Shape;44;p15"/>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5"/>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5"/>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16"/>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6"/>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50" name="Google Shape;50;p16"/>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6"/>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6"/>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3"/>
        <p:cNvGrpSpPr/>
        <p:nvPr/>
      </p:nvGrpSpPr>
      <p:grpSpPr>
        <a:xfrm>
          <a:off x="0" y="0"/>
          <a:ext cx="0" cy="0"/>
          <a:chOff x="0" y="0"/>
          <a:chExt cx="0" cy="0"/>
        </a:xfrm>
      </p:grpSpPr>
      <p:sp>
        <p:nvSpPr>
          <p:cNvPr id="54" name="Google Shape;54;p17"/>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7"/>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6" name="Google Shape;56;p17"/>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7" name="Google Shape;57;p17"/>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7"/>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7"/>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1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8"/>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8"/>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8"/>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9"/>
          <p:cNvSpPr txBox="1">
            <a:spLocks noGrp="1"/>
          </p:cNvSpPr>
          <p:nvPr>
            <p:ph type="title"/>
          </p:nvPr>
        </p:nvSpPr>
        <p:spPr>
          <a:xfrm>
            <a:off x="457203" y="204787"/>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9"/>
          <p:cNvSpPr txBox="1">
            <a:spLocks noGrp="1"/>
          </p:cNvSpPr>
          <p:nvPr>
            <p:ph type="body" idx="1"/>
          </p:nvPr>
        </p:nvSpPr>
        <p:spPr>
          <a:xfrm>
            <a:off x="3575050" y="204789"/>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8" name="Google Shape;68;p19"/>
          <p:cNvSpPr txBox="1">
            <a:spLocks noGrp="1"/>
          </p:cNvSpPr>
          <p:nvPr>
            <p:ph type="body" idx="2"/>
          </p:nvPr>
        </p:nvSpPr>
        <p:spPr>
          <a:xfrm>
            <a:off x="457203" y="1076327"/>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9"/>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9"/>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9"/>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0"/>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0"/>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0"/>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0"/>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CA"/>
              <a:t>‹#›</a:t>
            </a:fld>
            <a:endParaRPr/>
          </a:p>
        </p:txBody>
      </p:sp>
      <p:sp>
        <p:nvSpPr>
          <p:cNvPr id="15" name="Google Shape;15;p10"/>
          <p:cNvSpPr txBox="1"/>
          <p:nvPr/>
        </p:nvSpPr>
        <p:spPr>
          <a:xfrm>
            <a:off x="-9150" y="5213747"/>
            <a:ext cx="838962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400" b="0" i="0" u="none" strike="noStrike" cap="none">
                <a:solidFill>
                  <a:srgbClr val="A5A5A5"/>
                </a:solidFill>
                <a:latin typeface="Calibri"/>
                <a:ea typeface="Calibri"/>
                <a:cs typeface="Calibri"/>
                <a:sym typeface="Calibri"/>
              </a:rPr>
              <a:t>This presentation uses a free template provided by FPPT.com</a:t>
            </a:r>
            <a:endParaRPr/>
          </a:p>
          <a:p>
            <a:pPr marL="0" marR="0" lvl="0" indent="0" algn="l" rtl="0">
              <a:spcBef>
                <a:spcPts val="0"/>
              </a:spcBef>
              <a:spcAft>
                <a:spcPts val="0"/>
              </a:spcAft>
              <a:buNone/>
            </a:pPr>
            <a:r>
              <a:rPr lang="en-CA" sz="1400">
                <a:solidFill>
                  <a:srgbClr val="A5A5A5"/>
                </a:solidFill>
                <a:latin typeface="Calibri"/>
                <a:ea typeface="Calibri"/>
                <a:cs typeface="Calibri"/>
                <a:sym typeface="Calibri"/>
              </a:rPr>
              <a:t>www.free-power-point-templates.com</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a:spLocks noGrp="1"/>
          </p:cNvSpPr>
          <p:nvPr>
            <p:ph type="ctrTitle"/>
          </p:nvPr>
        </p:nvSpPr>
        <p:spPr>
          <a:xfrm>
            <a:off x="448965" y="1655520"/>
            <a:ext cx="8246070" cy="1985164"/>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Calibri"/>
              <a:buNone/>
            </a:pPr>
            <a:r>
              <a:rPr lang="en-CA"/>
              <a:t>Forecasting Total Standing </a:t>
            </a:r>
            <a:br>
              <a:rPr lang="en-CA"/>
            </a:br>
            <a:r>
              <a:rPr lang="en-CA"/>
              <a:t>Dry Matter in Agriculture</a:t>
            </a:r>
            <a:endParaRPr/>
          </a:p>
        </p:txBody>
      </p:sp>
      <p:sp>
        <p:nvSpPr>
          <p:cNvPr id="98" name="Google Shape;98;p1"/>
          <p:cNvSpPr txBox="1">
            <a:spLocks noGrp="1"/>
          </p:cNvSpPr>
          <p:nvPr>
            <p:ph type="subTitle" idx="1"/>
          </p:nvPr>
        </p:nvSpPr>
        <p:spPr>
          <a:xfrm>
            <a:off x="448965" y="3793390"/>
            <a:ext cx="8246070" cy="91623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5EEC3C"/>
              </a:buClr>
              <a:buSzPct val="100000"/>
              <a:buNone/>
            </a:pPr>
            <a:r>
              <a:rPr lang="en-CA" dirty="0"/>
              <a:t>Arthur Guillaume</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txBox="1">
            <a:spLocks noGrp="1"/>
          </p:cNvSpPr>
          <p:nvPr>
            <p:ph type="title"/>
          </p:nvPr>
        </p:nvSpPr>
        <p:spPr>
          <a:xfrm>
            <a:off x="448965" y="281175"/>
            <a:ext cx="6413610" cy="916229"/>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5EEC3C"/>
              </a:buClr>
              <a:buSzPct val="100000"/>
              <a:buFont typeface="Calibri"/>
              <a:buNone/>
            </a:pPr>
            <a:r>
              <a:rPr lang="en-CA"/>
              <a:t>The Importance of Feed Availability</a:t>
            </a:r>
            <a:endParaRPr/>
          </a:p>
        </p:txBody>
      </p:sp>
      <p:grpSp>
        <p:nvGrpSpPr>
          <p:cNvPr id="105" name="Google Shape;105;p2"/>
          <p:cNvGrpSpPr/>
          <p:nvPr/>
        </p:nvGrpSpPr>
        <p:grpSpPr>
          <a:xfrm>
            <a:off x="448964" y="1198862"/>
            <a:ext cx="6108201" cy="3508146"/>
            <a:chOff x="0" y="1457"/>
            <a:chExt cx="6108201" cy="3508146"/>
          </a:xfrm>
        </p:grpSpPr>
        <p:sp>
          <p:nvSpPr>
            <p:cNvPr id="106" name="Google Shape;106;p2"/>
            <p:cNvSpPr/>
            <p:nvPr/>
          </p:nvSpPr>
          <p:spPr>
            <a:xfrm>
              <a:off x="0" y="1457"/>
              <a:ext cx="6108201" cy="738557"/>
            </a:xfrm>
            <a:prstGeom prst="roundRect">
              <a:avLst>
                <a:gd name="adj" fmla="val 10000"/>
              </a:avLst>
            </a:prstGeom>
            <a:solidFill>
              <a:srgbClr val="CFD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23413" y="167632"/>
              <a:ext cx="406206" cy="406206"/>
            </a:xfrm>
            <a:prstGeom prst="rect">
              <a:avLst/>
            </a:prstGeom>
            <a:blipFill rotWithShape="1">
              <a:blip r:embed="rId3">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53033" y="1457"/>
              <a:ext cx="5255167" cy="73855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txBox="1"/>
            <p:nvPr/>
          </p:nvSpPr>
          <p:spPr>
            <a:xfrm>
              <a:off x="853033" y="1457"/>
              <a:ext cx="5255167" cy="738557"/>
            </a:xfrm>
            <a:prstGeom prst="rect">
              <a:avLst/>
            </a:prstGeom>
            <a:noFill/>
            <a:ln>
              <a:noFill/>
            </a:ln>
          </p:spPr>
          <p:txBody>
            <a:bodyPr spcFirstLastPara="1" wrap="square" lIns="78150" tIns="78150" rIns="78150" bIns="78150" anchor="ctr" anchorCtr="0">
              <a:noAutofit/>
            </a:bodyPr>
            <a:lstStyle/>
            <a:p>
              <a:pPr marL="0" marR="0" lvl="0" indent="0" algn="l" rtl="0">
                <a:lnSpc>
                  <a:spcPct val="100000"/>
                </a:lnSpc>
                <a:spcBef>
                  <a:spcPts val="0"/>
                </a:spcBef>
                <a:spcAft>
                  <a:spcPts val="0"/>
                </a:spcAft>
                <a:buClr>
                  <a:schemeClr val="dk1"/>
                </a:buClr>
                <a:buSzPts val="1700"/>
                <a:buFont typeface="Calibri"/>
                <a:buNone/>
              </a:pPr>
              <a:r>
                <a:rPr lang="en-CA" sz="1700">
                  <a:solidFill>
                    <a:schemeClr val="dk1"/>
                  </a:solidFill>
                  <a:latin typeface="Calibri"/>
                  <a:ea typeface="Calibri"/>
                  <a:cs typeface="Calibri"/>
                  <a:sym typeface="Calibri"/>
                </a:rPr>
                <a:t>Grazing livestock is an important source of food.</a:t>
              </a:r>
              <a:endParaRPr sz="1700">
                <a:solidFill>
                  <a:schemeClr val="dk1"/>
                </a:solidFill>
                <a:latin typeface="Calibri"/>
                <a:ea typeface="Calibri"/>
                <a:cs typeface="Calibri"/>
                <a:sym typeface="Calibri"/>
              </a:endParaRPr>
            </a:p>
          </p:txBody>
        </p:sp>
        <p:sp>
          <p:nvSpPr>
            <p:cNvPr id="110" name="Google Shape;110;p2"/>
            <p:cNvSpPr/>
            <p:nvPr/>
          </p:nvSpPr>
          <p:spPr>
            <a:xfrm>
              <a:off x="0" y="924653"/>
              <a:ext cx="6108201" cy="738557"/>
            </a:xfrm>
            <a:prstGeom prst="roundRect">
              <a:avLst>
                <a:gd name="adj" fmla="val 10000"/>
              </a:avLst>
            </a:prstGeom>
            <a:solidFill>
              <a:srgbClr val="CFD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223413" y="1090829"/>
              <a:ext cx="406206" cy="406206"/>
            </a:xfrm>
            <a:prstGeom prst="rect">
              <a:avLst/>
            </a:prstGeom>
            <a:blipFill rotWithShape="1">
              <a:blip r:embed="rId4">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853033" y="924653"/>
              <a:ext cx="5255167" cy="73855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txBox="1"/>
            <p:nvPr/>
          </p:nvSpPr>
          <p:spPr>
            <a:xfrm>
              <a:off x="853033" y="924653"/>
              <a:ext cx="5255167" cy="738557"/>
            </a:xfrm>
            <a:prstGeom prst="rect">
              <a:avLst/>
            </a:prstGeom>
            <a:noFill/>
            <a:ln>
              <a:noFill/>
            </a:ln>
          </p:spPr>
          <p:txBody>
            <a:bodyPr spcFirstLastPara="1" wrap="square" lIns="78150" tIns="78150" rIns="78150" bIns="78150" anchor="ctr" anchorCtr="0">
              <a:noAutofit/>
            </a:bodyPr>
            <a:lstStyle/>
            <a:p>
              <a:pPr marL="0" marR="0" lvl="0" indent="0" algn="l" rtl="0">
                <a:lnSpc>
                  <a:spcPct val="100000"/>
                </a:lnSpc>
                <a:spcBef>
                  <a:spcPts val="0"/>
                </a:spcBef>
                <a:spcAft>
                  <a:spcPts val="0"/>
                </a:spcAft>
                <a:buClr>
                  <a:schemeClr val="dk1"/>
                </a:buClr>
                <a:buSzPts val="1700"/>
                <a:buFont typeface="Calibri"/>
                <a:buNone/>
              </a:pPr>
              <a:r>
                <a:rPr lang="en-CA" sz="1700">
                  <a:solidFill>
                    <a:schemeClr val="dk1"/>
                  </a:solidFill>
                  <a:latin typeface="Calibri"/>
                  <a:ea typeface="Calibri"/>
                  <a:cs typeface="Calibri"/>
                  <a:sym typeface="Calibri"/>
                </a:rPr>
                <a:t>TSDM: Total Standing Dry Matter, in kg per hectare, is the amount of plant material available, without water.</a:t>
              </a:r>
              <a:endParaRPr sz="1700">
                <a:solidFill>
                  <a:schemeClr val="dk1"/>
                </a:solidFill>
                <a:latin typeface="Calibri"/>
                <a:ea typeface="Calibri"/>
                <a:cs typeface="Calibri"/>
                <a:sym typeface="Calibri"/>
              </a:endParaRPr>
            </a:p>
          </p:txBody>
        </p:sp>
        <p:sp>
          <p:nvSpPr>
            <p:cNvPr id="114" name="Google Shape;114;p2"/>
            <p:cNvSpPr/>
            <p:nvPr/>
          </p:nvSpPr>
          <p:spPr>
            <a:xfrm>
              <a:off x="0" y="1847850"/>
              <a:ext cx="6108201" cy="738557"/>
            </a:xfrm>
            <a:prstGeom prst="roundRect">
              <a:avLst>
                <a:gd name="adj" fmla="val 10000"/>
              </a:avLst>
            </a:prstGeom>
            <a:solidFill>
              <a:srgbClr val="CFD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223413" y="2014025"/>
              <a:ext cx="406206" cy="406206"/>
            </a:xfrm>
            <a:prstGeom prst="rect">
              <a:avLst/>
            </a:prstGeom>
            <a:blipFill rotWithShape="1">
              <a:blip r:embed="rId5">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53033" y="1847850"/>
              <a:ext cx="5255167" cy="73855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txBox="1"/>
            <p:nvPr/>
          </p:nvSpPr>
          <p:spPr>
            <a:xfrm>
              <a:off x="853033" y="1847850"/>
              <a:ext cx="5255167" cy="738557"/>
            </a:xfrm>
            <a:prstGeom prst="rect">
              <a:avLst/>
            </a:prstGeom>
            <a:noFill/>
            <a:ln>
              <a:noFill/>
            </a:ln>
          </p:spPr>
          <p:txBody>
            <a:bodyPr spcFirstLastPara="1" wrap="square" lIns="78150" tIns="78150" rIns="78150" bIns="78150" anchor="ctr" anchorCtr="0">
              <a:noAutofit/>
            </a:bodyPr>
            <a:lstStyle/>
            <a:p>
              <a:pPr marL="0" marR="0" lvl="0" indent="0" algn="l" rtl="0">
                <a:lnSpc>
                  <a:spcPct val="100000"/>
                </a:lnSpc>
                <a:spcBef>
                  <a:spcPts val="0"/>
                </a:spcBef>
                <a:spcAft>
                  <a:spcPts val="0"/>
                </a:spcAft>
                <a:buClr>
                  <a:schemeClr val="dk1"/>
                </a:buClr>
                <a:buSzPts val="1700"/>
                <a:buFont typeface="Calibri"/>
                <a:buNone/>
              </a:pPr>
              <a:r>
                <a:rPr lang="en-CA" sz="1700">
                  <a:solidFill>
                    <a:schemeClr val="dk1"/>
                  </a:solidFill>
                  <a:latin typeface="Calibri"/>
                  <a:ea typeface="Calibri"/>
                  <a:cs typeface="Calibri"/>
                  <a:sym typeface="Calibri"/>
                </a:rPr>
                <a:t>Yield depends on seasonal and environmental factors. </a:t>
              </a:r>
              <a:endParaRPr sz="1700">
                <a:solidFill>
                  <a:schemeClr val="dk1"/>
                </a:solidFill>
                <a:latin typeface="Calibri"/>
                <a:ea typeface="Calibri"/>
                <a:cs typeface="Calibri"/>
                <a:sym typeface="Calibri"/>
              </a:endParaRPr>
            </a:p>
          </p:txBody>
        </p:sp>
        <p:sp>
          <p:nvSpPr>
            <p:cNvPr id="118" name="Google Shape;118;p2"/>
            <p:cNvSpPr/>
            <p:nvPr/>
          </p:nvSpPr>
          <p:spPr>
            <a:xfrm>
              <a:off x="0" y="2771046"/>
              <a:ext cx="6108201" cy="738557"/>
            </a:xfrm>
            <a:prstGeom prst="roundRect">
              <a:avLst>
                <a:gd name="adj" fmla="val 10000"/>
              </a:avLst>
            </a:prstGeom>
            <a:solidFill>
              <a:srgbClr val="CFD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223413" y="2937221"/>
              <a:ext cx="406206" cy="406206"/>
            </a:xfrm>
            <a:prstGeom prst="rect">
              <a:avLst/>
            </a:prstGeom>
            <a:blipFill rotWithShape="1">
              <a:blip r:embed="rId6">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853033" y="2771046"/>
              <a:ext cx="5255167" cy="73855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txBox="1"/>
            <p:nvPr/>
          </p:nvSpPr>
          <p:spPr>
            <a:xfrm>
              <a:off x="853033" y="2771046"/>
              <a:ext cx="5255167" cy="738557"/>
            </a:xfrm>
            <a:prstGeom prst="rect">
              <a:avLst/>
            </a:prstGeom>
            <a:noFill/>
            <a:ln>
              <a:noFill/>
            </a:ln>
          </p:spPr>
          <p:txBody>
            <a:bodyPr spcFirstLastPara="1" wrap="square" lIns="78150" tIns="78150" rIns="78150" bIns="78150" anchor="ctr" anchorCtr="0">
              <a:noAutofit/>
            </a:bodyPr>
            <a:lstStyle/>
            <a:p>
              <a:pPr marL="0" marR="0" lvl="0" indent="0" algn="l" rtl="0">
                <a:lnSpc>
                  <a:spcPct val="100000"/>
                </a:lnSpc>
                <a:spcBef>
                  <a:spcPts val="0"/>
                </a:spcBef>
                <a:spcAft>
                  <a:spcPts val="0"/>
                </a:spcAft>
                <a:buClr>
                  <a:schemeClr val="dk1"/>
                </a:buClr>
                <a:buSzPts val="1700"/>
                <a:buFont typeface="Calibri"/>
                <a:buNone/>
              </a:pPr>
              <a:r>
                <a:rPr lang="en-CA" sz="1700">
                  <a:solidFill>
                    <a:schemeClr val="dk1"/>
                  </a:solidFill>
                  <a:latin typeface="Calibri"/>
                  <a:ea typeface="Calibri"/>
                  <a:cs typeface="Calibri"/>
                  <a:sym typeface="Calibri"/>
                </a:rPr>
                <a:t>Forecast availability of feed is paramount.</a:t>
              </a:r>
              <a:endParaRPr sz="1700">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3"/>
          <p:cNvSpPr txBox="1">
            <a:spLocks noGrp="1"/>
          </p:cNvSpPr>
          <p:nvPr>
            <p:ph type="title"/>
          </p:nvPr>
        </p:nvSpPr>
        <p:spPr>
          <a:xfrm>
            <a:off x="448965" y="281175"/>
            <a:ext cx="6413610" cy="916229"/>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EEC3C"/>
              </a:buClr>
              <a:buSzPts val="3600"/>
              <a:buFont typeface="Calibri"/>
              <a:buNone/>
            </a:pPr>
            <a:r>
              <a:rPr lang="en-CA"/>
              <a:t>Climate Variability</a:t>
            </a:r>
            <a:endParaRPr/>
          </a:p>
        </p:txBody>
      </p:sp>
      <p:pic>
        <p:nvPicPr>
          <p:cNvPr id="128" name="Google Shape;128;p3"/>
          <p:cNvPicPr preferRelativeResize="0"/>
          <p:nvPr/>
        </p:nvPicPr>
        <p:blipFill rotWithShape="1">
          <a:blip r:embed="rId3">
            <a:alphaModFix/>
          </a:blip>
          <a:srcRect/>
          <a:stretch/>
        </p:blipFill>
        <p:spPr>
          <a:xfrm>
            <a:off x="3655770" y="1315797"/>
            <a:ext cx="3164112" cy="1531244"/>
          </a:xfrm>
          <a:prstGeom prst="roundRect">
            <a:avLst>
              <a:gd name="adj" fmla="val 8594"/>
            </a:avLst>
          </a:prstGeom>
          <a:solidFill>
            <a:srgbClr val="ECECEC"/>
          </a:solidFill>
          <a:ln>
            <a:noFill/>
          </a:ln>
          <a:effectLst>
            <a:reflection stA="38000" endPos="28000" dist="5000" dir="5400000" sy="-100000" algn="bl" rotWithShape="0"/>
          </a:effectLst>
        </p:spPr>
      </p:pic>
      <p:sp>
        <p:nvSpPr>
          <p:cNvPr id="129" name="Google Shape;129;p3"/>
          <p:cNvSpPr txBox="1"/>
          <p:nvPr/>
        </p:nvSpPr>
        <p:spPr>
          <a:xfrm>
            <a:off x="107230" y="1381627"/>
            <a:ext cx="45720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200">
                <a:solidFill>
                  <a:schemeClr val="lt1"/>
                </a:solidFill>
                <a:latin typeface="Calibri"/>
                <a:ea typeface="Calibri"/>
                <a:cs typeface="Calibri"/>
                <a:sym typeface="Calibri"/>
              </a:rPr>
              <a:t>Observations: the sum of 3 </a:t>
            </a:r>
            <a:r>
              <a:rPr lang="en-CA" sz="1200" b="1">
                <a:solidFill>
                  <a:schemeClr val="lt1"/>
                </a:solidFill>
                <a:latin typeface="Calibri"/>
                <a:ea typeface="Calibri"/>
                <a:cs typeface="Calibri"/>
                <a:sym typeface="Calibri"/>
              </a:rPr>
              <a:t>components</a:t>
            </a:r>
            <a:endParaRPr sz="1200" b="1">
              <a:solidFill>
                <a:schemeClr val="lt1"/>
              </a:solidFill>
              <a:latin typeface="Calibri"/>
              <a:ea typeface="Calibri"/>
              <a:cs typeface="Calibri"/>
              <a:sym typeface="Calibri"/>
            </a:endParaRPr>
          </a:p>
          <a:p>
            <a:pPr marL="0" marR="0" lvl="0" indent="0" algn="l" rtl="0">
              <a:spcBef>
                <a:spcPts val="0"/>
              </a:spcBef>
              <a:spcAft>
                <a:spcPts val="0"/>
              </a:spcAft>
              <a:buNone/>
            </a:pPr>
            <a:endParaRPr sz="1200">
              <a:solidFill>
                <a:schemeClr val="lt1"/>
              </a:solidFill>
              <a:latin typeface="Calibri"/>
              <a:ea typeface="Calibri"/>
              <a:cs typeface="Calibri"/>
              <a:sym typeface="Calibri"/>
            </a:endParaRPr>
          </a:p>
        </p:txBody>
      </p:sp>
      <p:sp>
        <p:nvSpPr>
          <p:cNvPr id="130" name="Google Shape;130;p3"/>
          <p:cNvSpPr/>
          <p:nvPr/>
        </p:nvSpPr>
        <p:spPr>
          <a:xfrm rot="-5400000">
            <a:off x="3103869" y="1356678"/>
            <a:ext cx="265187" cy="326213"/>
          </a:xfrm>
          <a:prstGeom prst="downArrow">
            <a:avLst>
              <a:gd name="adj1" fmla="val 100000"/>
              <a:gd name="adj2" fmla="val 52345"/>
            </a:avLst>
          </a:prstGeom>
          <a:solidFill>
            <a:schemeClr val="accen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3"/>
          <p:cNvSpPr txBox="1"/>
          <p:nvPr/>
        </p:nvSpPr>
        <p:spPr>
          <a:xfrm>
            <a:off x="-1771898" y="946856"/>
            <a:ext cx="702443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CA" sz="1800">
                <a:solidFill>
                  <a:schemeClr val="lt1"/>
                </a:solidFill>
                <a:latin typeface="Calibri"/>
                <a:ea typeface="Calibri"/>
                <a:cs typeface="Calibri"/>
                <a:sym typeface="Calibri"/>
              </a:rPr>
              <a:t>The Sum of 3 </a:t>
            </a:r>
            <a:r>
              <a:rPr lang="en-CA" sz="1800" b="1">
                <a:solidFill>
                  <a:schemeClr val="lt1"/>
                </a:solidFill>
                <a:latin typeface="Calibri"/>
                <a:ea typeface="Calibri"/>
                <a:cs typeface="Calibri"/>
                <a:sym typeface="Calibri"/>
              </a:rPr>
              <a:t>Components</a:t>
            </a:r>
            <a:endParaRPr sz="1800" b="1">
              <a:solidFill>
                <a:schemeClr val="lt1"/>
              </a:solidFill>
              <a:latin typeface="Calibri"/>
              <a:ea typeface="Calibri"/>
              <a:cs typeface="Calibri"/>
              <a:sym typeface="Calibri"/>
            </a:endParaRPr>
          </a:p>
        </p:txBody>
      </p:sp>
      <p:sp>
        <p:nvSpPr>
          <p:cNvPr id="132" name="Google Shape;132;p3"/>
          <p:cNvSpPr txBox="1"/>
          <p:nvPr/>
        </p:nvSpPr>
        <p:spPr>
          <a:xfrm>
            <a:off x="-675684" y="1759771"/>
            <a:ext cx="4584938"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CA" sz="1200">
                <a:solidFill>
                  <a:schemeClr val="lt1"/>
                </a:solidFill>
                <a:latin typeface="Calibri"/>
                <a:ea typeface="Calibri"/>
                <a:cs typeface="Calibri"/>
                <a:sym typeface="Calibri"/>
              </a:rPr>
              <a:t>Linear trend</a:t>
            </a:r>
            <a:endParaRPr sz="1200">
              <a:solidFill>
                <a:schemeClr val="lt1"/>
              </a:solidFill>
              <a:latin typeface="Calibri"/>
              <a:ea typeface="Calibri"/>
              <a:cs typeface="Calibri"/>
              <a:sym typeface="Calibri"/>
            </a:endParaRPr>
          </a:p>
        </p:txBody>
      </p:sp>
      <p:sp>
        <p:nvSpPr>
          <p:cNvPr id="133" name="Google Shape;133;p3"/>
          <p:cNvSpPr txBox="1"/>
          <p:nvPr/>
        </p:nvSpPr>
        <p:spPr>
          <a:xfrm>
            <a:off x="-552152" y="2129426"/>
            <a:ext cx="4584938"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CA" sz="1200">
                <a:solidFill>
                  <a:schemeClr val="lt1"/>
                </a:solidFill>
                <a:latin typeface="Calibri"/>
                <a:ea typeface="Calibri"/>
                <a:cs typeface="Calibri"/>
                <a:sym typeface="Calibri"/>
              </a:rPr>
              <a:t>Periodic changes</a:t>
            </a:r>
            <a:endParaRPr sz="1200">
              <a:solidFill>
                <a:schemeClr val="lt1"/>
              </a:solidFill>
              <a:latin typeface="Calibri"/>
              <a:ea typeface="Calibri"/>
              <a:cs typeface="Calibri"/>
              <a:sym typeface="Calibri"/>
            </a:endParaRPr>
          </a:p>
        </p:txBody>
      </p:sp>
      <p:sp>
        <p:nvSpPr>
          <p:cNvPr id="134" name="Google Shape;134;p3"/>
          <p:cNvSpPr txBox="1"/>
          <p:nvPr/>
        </p:nvSpPr>
        <p:spPr>
          <a:xfrm>
            <a:off x="-552152" y="2452519"/>
            <a:ext cx="4584938"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CA" sz="1200">
                <a:solidFill>
                  <a:schemeClr val="lt1"/>
                </a:solidFill>
                <a:latin typeface="Calibri"/>
                <a:ea typeface="Calibri"/>
                <a:cs typeface="Calibri"/>
                <a:sym typeface="Calibri"/>
              </a:rPr>
              <a:t>Random residual</a:t>
            </a:r>
            <a:endParaRPr sz="1200">
              <a:solidFill>
                <a:schemeClr val="lt1"/>
              </a:solidFill>
              <a:latin typeface="Calibri"/>
              <a:ea typeface="Calibri"/>
              <a:cs typeface="Calibri"/>
              <a:sym typeface="Calibri"/>
            </a:endParaRPr>
          </a:p>
        </p:txBody>
      </p:sp>
      <p:sp>
        <p:nvSpPr>
          <p:cNvPr id="135" name="Google Shape;135;p3"/>
          <p:cNvSpPr/>
          <p:nvPr/>
        </p:nvSpPr>
        <p:spPr>
          <a:xfrm rot="-5400000">
            <a:off x="3087496" y="1728054"/>
            <a:ext cx="297934" cy="326213"/>
          </a:xfrm>
          <a:prstGeom prst="downArrow">
            <a:avLst>
              <a:gd name="adj1" fmla="val 100000"/>
              <a:gd name="adj2" fmla="val 52345"/>
            </a:avLst>
          </a:prstGeom>
          <a:solidFill>
            <a:schemeClr val="accen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 name="Google Shape;136;p3"/>
          <p:cNvSpPr/>
          <p:nvPr/>
        </p:nvSpPr>
        <p:spPr>
          <a:xfrm rot="-5400000">
            <a:off x="3075900" y="2067280"/>
            <a:ext cx="297935" cy="326214"/>
          </a:xfrm>
          <a:prstGeom prst="downArrow">
            <a:avLst>
              <a:gd name="adj1" fmla="val 100000"/>
              <a:gd name="adj2" fmla="val 52345"/>
            </a:avLst>
          </a:prstGeom>
          <a:solidFill>
            <a:schemeClr val="accen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 name="Google Shape;137;p3"/>
          <p:cNvSpPr/>
          <p:nvPr/>
        </p:nvSpPr>
        <p:spPr>
          <a:xfrm rot="-5400000">
            <a:off x="3054640" y="2419217"/>
            <a:ext cx="346252" cy="343606"/>
          </a:xfrm>
          <a:prstGeom prst="downArrow">
            <a:avLst>
              <a:gd name="adj1" fmla="val 100000"/>
              <a:gd name="adj2" fmla="val 52345"/>
            </a:avLst>
          </a:prstGeom>
          <a:solidFill>
            <a:schemeClr val="accen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8" name="Google Shape;138;p3" descr="A graph of a graph&#10;&#10;Description automatically generated with medium confidence"/>
          <p:cNvPicPr preferRelativeResize="0"/>
          <p:nvPr/>
        </p:nvPicPr>
        <p:blipFill rotWithShape="1">
          <a:blip r:embed="rId4">
            <a:alphaModFix/>
          </a:blip>
          <a:srcRect/>
          <a:stretch/>
        </p:blipFill>
        <p:spPr>
          <a:xfrm>
            <a:off x="3909254" y="2903651"/>
            <a:ext cx="2686556" cy="1791037"/>
          </a:xfrm>
          <a:prstGeom prst="roundRect">
            <a:avLst>
              <a:gd name="adj" fmla="val 8594"/>
            </a:avLst>
          </a:prstGeom>
          <a:solidFill>
            <a:srgbClr val="ECECEC"/>
          </a:solidFill>
          <a:ln>
            <a:noFill/>
          </a:ln>
          <a:effectLst>
            <a:reflection stA="38000" endPos="28000" dist="5000" dir="5400000" sy="-100000" algn="bl" rotWithShape="0"/>
          </a:effectLst>
        </p:spPr>
      </p:pic>
      <p:sp>
        <p:nvSpPr>
          <p:cNvPr id="139" name="Google Shape;139;p3"/>
          <p:cNvSpPr txBox="1"/>
          <p:nvPr/>
        </p:nvSpPr>
        <p:spPr>
          <a:xfrm>
            <a:off x="107230" y="3331021"/>
            <a:ext cx="3881164"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200">
                <a:solidFill>
                  <a:schemeClr val="lt1"/>
                </a:solidFill>
                <a:latin typeface="Calibri"/>
                <a:ea typeface="Calibri"/>
                <a:cs typeface="Calibri"/>
                <a:sym typeface="Calibri"/>
              </a:rPr>
              <a:t>A seasonal pattern is clearly observable in the yearly TSDM variations over the five-year period. This figure illustrates how TSDM mean values fluctuate throughout each year, showing consistent peaks and valley that correspond to seasonal changes. </a:t>
            </a:r>
            <a:endParaRPr sz="12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4"/>
          <p:cNvSpPr txBox="1">
            <a:spLocks noGrp="1"/>
          </p:cNvSpPr>
          <p:nvPr>
            <p:ph type="title"/>
          </p:nvPr>
        </p:nvSpPr>
        <p:spPr>
          <a:xfrm>
            <a:off x="448965" y="281175"/>
            <a:ext cx="6413610" cy="916229"/>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EEC3C"/>
              </a:buClr>
              <a:buSzPts val="3600"/>
              <a:buFont typeface="Calibri"/>
              <a:buNone/>
            </a:pPr>
            <a:r>
              <a:rPr lang="en-CA"/>
              <a:t>Goal and Dataset</a:t>
            </a:r>
            <a:endParaRPr/>
          </a:p>
        </p:txBody>
      </p:sp>
      <p:sp>
        <p:nvSpPr>
          <p:cNvPr id="146" name="Google Shape;146;p4"/>
          <p:cNvSpPr/>
          <p:nvPr/>
        </p:nvSpPr>
        <p:spPr>
          <a:xfrm>
            <a:off x="2503704" y="999875"/>
            <a:ext cx="1165609" cy="830997"/>
          </a:xfrm>
          <a:prstGeom prst="flowChartMagneticDisk">
            <a:avLst/>
          </a:prstGeom>
          <a:solidFill>
            <a:schemeClr val="accen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CA" sz="1800">
                <a:solidFill>
                  <a:schemeClr val="lt1"/>
                </a:solidFill>
                <a:latin typeface="Calibri"/>
                <a:ea typeface="Calibri"/>
                <a:cs typeface="Calibri"/>
                <a:sym typeface="Calibri"/>
              </a:rPr>
              <a:t>Data</a:t>
            </a:r>
            <a:endParaRPr sz="1800">
              <a:solidFill>
                <a:schemeClr val="lt1"/>
              </a:solidFill>
              <a:latin typeface="Calibri"/>
              <a:ea typeface="Calibri"/>
              <a:cs typeface="Calibri"/>
              <a:sym typeface="Calibri"/>
            </a:endParaRPr>
          </a:p>
        </p:txBody>
      </p:sp>
      <p:sp>
        <p:nvSpPr>
          <p:cNvPr id="147" name="Google Shape;147;p4"/>
          <p:cNvSpPr/>
          <p:nvPr/>
        </p:nvSpPr>
        <p:spPr>
          <a:xfrm>
            <a:off x="2517254" y="2727212"/>
            <a:ext cx="1221640" cy="763525"/>
          </a:xfrm>
          <a:prstGeom prst="rect">
            <a:avLst/>
          </a:prstGeom>
          <a:gradFill>
            <a:gsLst>
              <a:gs pos="0">
                <a:srgbClr val="992D2B"/>
              </a:gs>
              <a:gs pos="80000">
                <a:srgbClr val="C93D39"/>
              </a:gs>
              <a:gs pos="100000">
                <a:srgbClr val="CD3A36"/>
              </a:gs>
            </a:gsLst>
            <a:lin ang="16200000" scaled="0"/>
          </a:gradFill>
          <a:ln w="9525" cap="flat" cmpd="sng">
            <a:solidFill>
              <a:srgbClr val="BD4B48"/>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CA" sz="1800">
                <a:solidFill>
                  <a:schemeClr val="lt1"/>
                </a:solidFill>
                <a:latin typeface="Calibri"/>
                <a:ea typeface="Calibri"/>
                <a:cs typeface="Calibri"/>
                <a:sym typeface="Calibri"/>
              </a:rPr>
              <a:t>VAR</a:t>
            </a:r>
            <a:endParaRPr sz="1800">
              <a:solidFill>
                <a:schemeClr val="lt1"/>
              </a:solidFill>
              <a:latin typeface="Calibri"/>
              <a:ea typeface="Calibri"/>
              <a:cs typeface="Calibri"/>
              <a:sym typeface="Calibri"/>
            </a:endParaRPr>
          </a:p>
        </p:txBody>
      </p:sp>
      <p:sp>
        <p:nvSpPr>
          <p:cNvPr id="148" name="Google Shape;148;p4"/>
          <p:cNvSpPr/>
          <p:nvPr/>
        </p:nvSpPr>
        <p:spPr>
          <a:xfrm>
            <a:off x="1148628" y="2727212"/>
            <a:ext cx="1312334" cy="763525"/>
          </a:xfrm>
          <a:prstGeom prst="rect">
            <a:avLst/>
          </a:prstGeom>
          <a:gradFill>
            <a:gsLst>
              <a:gs pos="0">
                <a:srgbClr val="759336"/>
              </a:gs>
              <a:gs pos="80000">
                <a:srgbClr val="99C247"/>
              </a:gs>
              <a:gs pos="100000">
                <a:srgbClr val="9BC545"/>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CA" sz="1800">
                <a:solidFill>
                  <a:schemeClr val="lt1"/>
                </a:solidFill>
                <a:latin typeface="Calibri"/>
                <a:ea typeface="Calibri"/>
                <a:cs typeface="Calibri"/>
                <a:sym typeface="Calibri"/>
              </a:rPr>
              <a:t>LSTM</a:t>
            </a:r>
            <a:endParaRPr sz="1800">
              <a:solidFill>
                <a:schemeClr val="lt1"/>
              </a:solidFill>
              <a:latin typeface="Calibri"/>
              <a:ea typeface="Calibri"/>
              <a:cs typeface="Calibri"/>
              <a:sym typeface="Calibri"/>
            </a:endParaRPr>
          </a:p>
        </p:txBody>
      </p:sp>
      <p:sp>
        <p:nvSpPr>
          <p:cNvPr id="149" name="Google Shape;149;p4"/>
          <p:cNvSpPr txBox="1"/>
          <p:nvPr/>
        </p:nvSpPr>
        <p:spPr>
          <a:xfrm>
            <a:off x="3808475" y="4181695"/>
            <a:ext cx="366492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600" b="1" u="sng">
                <a:solidFill>
                  <a:schemeClr val="lt1"/>
                </a:solidFill>
                <a:latin typeface="Calibri"/>
                <a:ea typeface="Calibri"/>
                <a:cs typeface="Calibri"/>
                <a:sym typeface="Calibri"/>
              </a:rPr>
              <a:t>Predictions</a:t>
            </a:r>
            <a:endParaRPr/>
          </a:p>
          <a:p>
            <a:pPr marL="0" marR="0" lvl="0" indent="0" algn="l" rtl="0">
              <a:spcBef>
                <a:spcPts val="0"/>
              </a:spcBef>
              <a:spcAft>
                <a:spcPts val="0"/>
              </a:spcAft>
              <a:buNone/>
            </a:pPr>
            <a:r>
              <a:rPr lang="en-CA" sz="1200">
                <a:solidFill>
                  <a:schemeClr val="lt1"/>
                </a:solidFill>
                <a:latin typeface="Calibri"/>
                <a:ea typeface="Calibri"/>
                <a:cs typeface="Calibri"/>
                <a:sym typeface="Calibri"/>
              </a:rPr>
              <a:t>Short term predictions: 1 month</a:t>
            </a:r>
            <a:endParaRPr/>
          </a:p>
          <a:p>
            <a:pPr marL="0" marR="0" lvl="0" indent="0" algn="l" rtl="0">
              <a:spcBef>
                <a:spcPts val="0"/>
              </a:spcBef>
              <a:spcAft>
                <a:spcPts val="0"/>
              </a:spcAft>
              <a:buNone/>
            </a:pPr>
            <a:r>
              <a:rPr lang="en-CA" sz="1200">
                <a:solidFill>
                  <a:schemeClr val="lt1"/>
                </a:solidFill>
                <a:latin typeface="Calibri"/>
                <a:ea typeface="Calibri"/>
                <a:cs typeface="Calibri"/>
                <a:sym typeface="Calibri"/>
              </a:rPr>
              <a:t>Longer term predictions: 3 and 6 months</a:t>
            </a:r>
            <a:endParaRPr sz="1200">
              <a:solidFill>
                <a:schemeClr val="lt1"/>
              </a:solidFill>
              <a:latin typeface="Calibri"/>
              <a:ea typeface="Calibri"/>
              <a:cs typeface="Calibri"/>
              <a:sym typeface="Calibri"/>
            </a:endParaRPr>
          </a:p>
        </p:txBody>
      </p:sp>
      <p:sp>
        <p:nvSpPr>
          <p:cNvPr id="150" name="Google Shape;150;p4"/>
          <p:cNvSpPr/>
          <p:nvPr/>
        </p:nvSpPr>
        <p:spPr>
          <a:xfrm>
            <a:off x="2001852" y="4259096"/>
            <a:ext cx="1741661" cy="760018"/>
          </a:xfrm>
          <a:prstGeom prst="roundRect">
            <a:avLst>
              <a:gd name="adj" fmla="val 16667"/>
            </a:avLst>
          </a:prstGeom>
          <a:solidFill>
            <a:schemeClr val="accen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CA" sz="1800">
                <a:solidFill>
                  <a:schemeClr val="lt1"/>
                </a:solidFill>
                <a:latin typeface="Calibri"/>
                <a:ea typeface="Calibri"/>
                <a:cs typeface="Calibri"/>
                <a:sym typeface="Calibri"/>
              </a:rPr>
              <a:t>TSDM</a:t>
            </a:r>
            <a:endParaRPr sz="1800">
              <a:solidFill>
                <a:schemeClr val="lt1"/>
              </a:solidFill>
              <a:latin typeface="Calibri"/>
              <a:ea typeface="Calibri"/>
              <a:cs typeface="Calibri"/>
              <a:sym typeface="Calibri"/>
            </a:endParaRPr>
          </a:p>
        </p:txBody>
      </p:sp>
      <p:sp>
        <p:nvSpPr>
          <p:cNvPr id="151" name="Google Shape;151;p4"/>
          <p:cNvSpPr/>
          <p:nvPr/>
        </p:nvSpPr>
        <p:spPr>
          <a:xfrm>
            <a:off x="3184072" y="3561689"/>
            <a:ext cx="284141" cy="584775"/>
          </a:xfrm>
          <a:prstGeom prst="downArrow">
            <a:avLst>
              <a:gd name="adj1" fmla="val 50000"/>
              <a:gd name="adj2" fmla="val 50000"/>
            </a:avLst>
          </a:prstGeom>
          <a:solidFill>
            <a:schemeClr val="accen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2" name="Google Shape;152;p4"/>
          <p:cNvSpPr/>
          <p:nvPr/>
        </p:nvSpPr>
        <p:spPr>
          <a:xfrm>
            <a:off x="3145542" y="1919474"/>
            <a:ext cx="284141" cy="584775"/>
          </a:xfrm>
          <a:prstGeom prst="downArrow">
            <a:avLst>
              <a:gd name="adj1" fmla="val 50000"/>
              <a:gd name="adj2" fmla="val 50000"/>
            </a:avLst>
          </a:prstGeom>
          <a:solidFill>
            <a:schemeClr val="accen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3" name="Google Shape;153;p4"/>
          <p:cNvSpPr txBox="1"/>
          <p:nvPr/>
        </p:nvSpPr>
        <p:spPr>
          <a:xfrm>
            <a:off x="3808475" y="963058"/>
            <a:ext cx="3930854" cy="212365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600" b="1" u="sng">
                <a:solidFill>
                  <a:schemeClr val="lt1"/>
                </a:solidFill>
                <a:latin typeface="Calibri"/>
                <a:ea typeface="Calibri"/>
                <a:cs typeface="Calibri"/>
                <a:sym typeface="Calibri"/>
              </a:rPr>
              <a:t>Inputs</a:t>
            </a:r>
            <a:endParaRPr/>
          </a:p>
          <a:p>
            <a:pPr marL="0" marR="0" lvl="0" indent="0" algn="l" rtl="0">
              <a:spcBef>
                <a:spcPts val="0"/>
              </a:spcBef>
              <a:spcAft>
                <a:spcPts val="0"/>
              </a:spcAft>
              <a:buNone/>
            </a:pPr>
            <a:r>
              <a:rPr lang="en-CA" sz="1200" i="1">
                <a:solidFill>
                  <a:srgbClr val="D99593"/>
                </a:solidFill>
                <a:latin typeface="Calibri"/>
                <a:ea typeface="Calibri"/>
                <a:cs typeface="Calibri"/>
                <a:sym typeface="Calibri"/>
              </a:rPr>
              <a:t>Climate data: </a:t>
            </a:r>
            <a:endParaRPr/>
          </a:p>
          <a:p>
            <a:pPr marL="0" marR="0" lvl="0" indent="0" algn="l" rtl="0">
              <a:spcBef>
                <a:spcPts val="0"/>
              </a:spcBef>
              <a:spcAft>
                <a:spcPts val="0"/>
              </a:spcAft>
              <a:buNone/>
            </a:pPr>
            <a:r>
              <a:rPr lang="en-CA" sz="1200">
                <a:solidFill>
                  <a:schemeClr val="lt1"/>
                </a:solidFill>
                <a:latin typeface="Calibri"/>
                <a:ea typeface="Calibri"/>
                <a:cs typeface="Calibri"/>
                <a:sym typeface="Calibri"/>
              </a:rPr>
              <a:t>Max and min temperature, max and min relative humidity,</a:t>
            </a:r>
            <a:endParaRPr/>
          </a:p>
          <a:p>
            <a:pPr marL="0" marR="0" lvl="0" indent="0" algn="l" rtl="0">
              <a:spcBef>
                <a:spcPts val="0"/>
              </a:spcBef>
              <a:spcAft>
                <a:spcPts val="0"/>
              </a:spcAft>
              <a:buNone/>
            </a:pPr>
            <a:r>
              <a:rPr lang="en-CA" sz="1200">
                <a:solidFill>
                  <a:schemeClr val="lt1"/>
                </a:solidFill>
                <a:latin typeface="Calibri"/>
                <a:ea typeface="Calibri"/>
                <a:cs typeface="Calibri"/>
                <a:sym typeface="Calibri"/>
              </a:rPr>
              <a:t> rain, radiation, evaporation</a:t>
            </a:r>
            <a:endParaRPr/>
          </a:p>
          <a:p>
            <a:pPr marL="0" marR="0" lvl="0" indent="0" algn="l" rtl="0">
              <a:spcBef>
                <a:spcPts val="0"/>
              </a:spcBef>
              <a:spcAft>
                <a:spcPts val="0"/>
              </a:spcAft>
              <a:buNone/>
            </a:pPr>
            <a:r>
              <a:rPr lang="en-CA" sz="1200" i="1">
                <a:solidFill>
                  <a:srgbClr val="D99593"/>
                </a:solidFill>
                <a:latin typeface="Calibri"/>
                <a:ea typeface="Calibri"/>
                <a:cs typeface="Calibri"/>
                <a:sym typeface="Calibri"/>
              </a:rPr>
              <a:t>Paddock Metadata</a:t>
            </a:r>
            <a:endParaRPr/>
          </a:p>
          <a:p>
            <a:pPr marL="0" marR="0" lvl="0" indent="0" algn="l" rtl="0">
              <a:spcBef>
                <a:spcPts val="0"/>
              </a:spcBef>
              <a:spcAft>
                <a:spcPts val="0"/>
              </a:spcAft>
              <a:buNone/>
            </a:pPr>
            <a:r>
              <a:rPr lang="en-CA" sz="1200" i="1">
                <a:solidFill>
                  <a:schemeClr val="lt1"/>
                </a:solidFill>
                <a:latin typeface="Calibri"/>
                <a:ea typeface="Calibri"/>
                <a:cs typeface="Calibri"/>
                <a:sym typeface="Calibri"/>
              </a:rPr>
              <a:t>Crop content, paddock usage, location</a:t>
            </a:r>
            <a:endParaRPr/>
          </a:p>
          <a:p>
            <a:pPr marL="0" marR="0" lvl="0" indent="0" algn="l" rtl="0">
              <a:spcBef>
                <a:spcPts val="0"/>
              </a:spcBef>
              <a:spcAft>
                <a:spcPts val="0"/>
              </a:spcAft>
              <a:buNone/>
            </a:pPr>
            <a:r>
              <a:rPr lang="en-CA" sz="1200" i="1">
                <a:solidFill>
                  <a:srgbClr val="D99593"/>
                </a:solidFill>
                <a:latin typeface="Calibri"/>
                <a:ea typeface="Calibri"/>
                <a:cs typeface="Calibri"/>
                <a:sym typeface="Calibri"/>
              </a:rPr>
              <a:t>TSDM data</a:t>
            </a:r>
            <a:endParaRPr/>
          </a:p>
          <a:p>
            <a:pPr marL="0" marR="0" lvl="0" indent="0" algn="l" rtl="0">
              <a:spcBef>
                <a:spcPts val="0"/>
              </a:spcBef>
              <a:spcAft>
                <a:spcPts val="0"/>
              </a:spcAft>
              <a:buNone/>
            </a:pPr>
            <a:r>
              <a:rPr lang="en-CA" sz="1200" i="1">
                <a:solidFill>
                  <a:schemeClr val="lt1"/>
                </a:solidFill>
                <a:latin typeface="Calibri"/>
                <a:ea typeface="Calibri"/>
                <a:cs typeface="Calibri"/>
                <a:sym typeface="Calibri"/>
              </a:rPr>
              <a:t>Bi-weekly averaged yield</a:t>
            </a:r>
            <a:endParaRPr/>
          </a:p>
          <a:p>
            <a:pPr marL="0" marR="0" lvl="0" indent="0" algn="l" rtl="0">
              <a:spcBef>
                <a:spcPts val="0"/>
              </a:spcBef>
              <a:spcAft>
                <a:spcPts val="0"/>
              </a:spcAft>
              <a:buNone/>
            </a:pPr>
            <a:endParaRPr sz="1600" i="1">
              <a:solidFill>
                <a:srgbClr val="D99593"/>
              </a:solidFill>
              <a:latin typeface="Calibri"/>
              <a:ea typeface="Calibri"/>
              <a:cs typeface="Calibri"/>
              <a:sym typeface="Calibri"/>
            </a:endParaRPr>
          </a:p>
          <a:p>
            <a:pPr marL="0" marR="0" lvl="0" indent="0" algn="l" rtl="0">
              <a:spcBef>
                <a:spcPts val="0"/>
              </a:spcBef>
              <a:spcAft>
                <a:spcPts val="0"/>
              </a:spcAft>
              <a:buNone/>
            </a:pPr>
            <a:endParaRPr sz="1600" i="1">
              <a:solidFill>
                <a:schemeClr val="lt1"/>
              </a:solidFill>
              <a:latin typeface="Calibri"/>
              <a:ea typeface="Calibri"/>
              <a:cs typeface="Calibri"/>
              <a:sym typeface="Calibri"/>
            </a:endParaRPr>
          </a:p>
        </p:txBody>
      </p:sp>
      <p:sp>
        <p:nvSpPr>
          <p:cNvPr id="154" name="Google Shape;154;p4"/>
          <p:cNvSpPr txBox="1"/>
          <p:nvPr/>
        </p:nvSpPr>
        <p:spPr>
          <a:xfrm>
            <a:off x="3808475" y="2891149"/>
            <a:ext cx="4589602"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600" b="1" u="sng">
                <a:solidFill>
                  <a:schemeClr val="lt1"/>
                </a:solidFill>
                <a:latin typeface="Calibri"/>
                <a:ea typeface="Calibri"/>
                <a:cs typeface="Calibri"/>
                <a:sym typeface="Calibri"/>
              </a:rPr>
              <a:t>Models</a:t>
            </a:r>
            <a:endParaRPr/>
          </a:p>
          <a:p>
            <a:pPr marL="0" marR="0" lvl="0" indent="0" algn="l" rtl="0">
              <a:spcBef>
                <a:spcPts val="0"/>
              </a:spcBef>
              <a:spcAft>
                <a:spcPts val="0"/>
              </a:spcAft>
              <a:buNone/>
            </a:pPr>
            <a:r>
              <a:rPr lang="en-CA" sz="1200">
                <a:solidFill>
                  <a:srgbClr val="D99593"/>
                </a:solidFill>
                <a:latin typeface="Calibri"/>
                <a:ea typeface="Calibri"/>
                <a:cs typeface="Calibri"/>
                <a:sym typeface="Calibri"/>
              </a:rPr>
              <a:t>Statistical</a:t>
            </a:r>
            <a:r>
              <a:rPr lang="en-CA" sz="1200">
                <a:solidFill>
                  <a:schemeClr val="lt1"/>
                </a:solidFill>
                <a:latin typeface="Calibri"/>
                <a:ea typeface="Calibri"/>
                <a:cs typeface="Calibri"/>
                <a:sym typeface="Calibri"/>
              </a:rPr>
              <a:t>: Vector Autoregression – statmodel</a:t>
            </a:r>
            <a:endParaRPr sz="1200">
              <a:solidFill>
                <a:schemeClr val="lt1"/>
              </a:solidFill>
              <a:latin typeface="Calibri"/>
              <a:ea typeface="Calibri"/>
              <a:cs typeface="Calibri"/>
              <a:sym typeface="Calibri"/>
            </a:endParaRPr>
          </a:p>
          <a:p>
            <a:pPr marL="0" marR="0" lvl="0" indent="0" algn="l" rtl="0">
              <a:spcBef>
                <a:spcPts val="0"/>
              </a:spcBef>
              <a:spcAft>
                <a:spcPts val="0"/>
              </a:spcAft>
              <a:buNone/>
            </a:pPr>
            <a:r>
              <a:rPr lang="en-CA" sz="1200">
                <a:solidFill>
                  <a:srgbClr val="D99593"/>
                </a:solidFill>
                <a:latin typeface="Calibri"/>
                <a:ea typeface="Calibri"/>
                <a:cs typeface="Calibri"/>
                <a:sym typeface="Calibri"/>
              </a:rPr>
              <a:t>Neural Net</a:t>
            </a:r>
            <a:r>
              <a:rPr lang="en-CA" sz="1200">
                <a:solidFill>
                  <a:schemeClr val="lt1"/>
                </a:solidFill>
                <a:latin typeface="Calibri"/>
                <a:ea typeface="Calibri"/>
                <a:cs typeface="Calibri"/>
                <a:sym typeface="Calibri"/>
              </a:rPr>
              <a:t>: Long Short-Term Memory - tensorflow</a:t>
            </a:r>
            <a:endParaRPr sz="1200">
              <a:solidFill>
                <a:schemeClr val="lt1"/>
              </a:solidFill>
              <a:latin typeface="Calibri"/>
              <a:ea typeface="Calibri"/>
              <a:cs typeface="Calibri"/>
              <a:sym typeface="Calibri"/>
            </a:endParaRPr>
          </a:p>
        </p:txBody>
      </p:sp>
      <p:sp>
        <p:nvSpPr>
          <p:cNvPr id="155" name="Google Shape;155;p4"/>
          <p:cNvSpPr txBox="1"/>
          <p:nvPr/>
        </p:nvSpPr>
        <p:spPr>
          <a:xfrm>
            <a:off x="169392" y="1073722"/>
            <a:ext cx="3664920" cy="12618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600" b="1" u="sng">
                <a:solidFill>
                  <a:schemeClr val="lt1"/>
                </a:solidFill>
                <a:latin typeface="Calibri"/>
                <a:ea typeface="Calibri"/>
                <a:cs typeface="Calibri"/>
                <a:sym typeface="Calibri"/>
              </a:rPr>
              <a:t>Selected</a:t>
            </a:r>
            <a:endParaRPr/>
          </a:p>
          <a:p>
            <a:pPr marL="0" marR="0" lvl="0" indent="0" algn="l" rtl="0">
              <a:spcBef>
                <a:spcPts val="0"/>
              </a:spcBef>
              <a:spcAft>
                <a:spcPts val="0"/>
              </a:spcAft>
              <a:buNone/>
            </a:pPr>
            <a:r>
              <a:rPr lang="en-CA" sz="1200">
                <a:solidFill>
                  <a:schemeClr val="lt1"/>
                </a:solidFill>
                <a:latin typeface="Calibri"/>
                <a:ea typeface="Calibri"/>
                <a:cs typeface="Calibri"/>
                <a:sym typeface="Calibri"/>
              </a:rPr>
              <a:t>963 Paddocks</a:t>
            </a:r>
            <a:endParaRPr/>
          </a:p>
          <a:p>
            <a:pPr marL="0" marR="0" lvl="0" indent="0" algn="l" rtl="0">
              <a:spcBef>
                <a:spcPts val="0"/>
              </a:spcBef>
              <a:spcAft>
                <a:spcPts val="0"/>
              </a:spcAft>
              <a:buNone/>
            </a:pPr>
            <a:r>
              <a:rPr lang="en-CA" sz="1200">
                <a:solidFill>
                  <a:schemeClr val="lt1"/>
                </a:solidFill>
                <a:latin typeface="Calibri"/>
                <a:ea typeface="Calibri"/>
                <a:cs typeface="Calibri"/>
                <a:sym typeface="Calibri"/>
              </a:rPr>
              <a:t>Allocation: grazing</a:t>
            </a:r>
            <a:endParaRPr/>
          </a:p>
          <a:p>
            <a:pPr marL="0" marR="0" lvl="0" indent="0" algn="l" rtl="0">
              <a:spcBef>
                <a:spcPts val="0"/>
              </a:spcBef>
              <a:spcAft>
                <a:spcPts val="0"/>
              </a:spcAft>
              <a:buNone/>
            </a:pPr>
            <a:r>
              <a:rPr lang="en-CA" sz="1200">
                <a:solidFill>
                  <a:schemeClr val="lt1"/>
                </a:solidFill>
                <a:latin typeface="Calibri"/>
                <a:ea typeface="Calibri"/>
                <a:cs typeface="Calibri"/>
                <a:sym typeface="Calibri"/>
              </a:rPr>
              <a:t>Crop type: natural grass</a:t>
            </a:r>
            <a:endParaRPr/>
          </a:p>
          <a:p>
            <a:pPr marL="0" marR="0" lvl="0" indent="0" algn="l" rtl="0">
              <a:spcBef>
                <a:spcPts val="0"/>
              </a:spcBef>
              <a:spcAft>
                <a:spcPts val="0"/>
              </a:spcAft>
              <a:buNone/>
            </a:pPr>
            <a:r>
              <a:rPr lang="en-CA" sz="1200">
                <a:solidFill>
                  <a:schemeClr val="lt1"/>
                </a:solidFill>
                <a:latin typeface="Calibri"/>
                <a:ea typeface="Calibri"/>
                <a:cs typeface="Calibri"/>
                <a:sym typeface="Calibri"/>
              </a:rPr>
              <a:t>Between 2017 and 2022</a:t>
            </a:r>
            <a:endParaRPr/>
          </a:p>
          <a:p>
            <a:pPr marL="0" marR="0" lvl="0" indent="0" algn="l" rtl="0">
              <a:spcBef>
                <a:spcPts val="0"/>
              </a:spcBef>
              <a:spcAft>
                <a:spcPts val="0"/>
              </a:spcAft>
              <a:buNone/>
            </a:pPr>
            <a:r>
              <a:rPr lang="en-CA" sz="1200">
                <a:solidFill>
                  <a:schemeClr val="lt1"/>
                </a:solidFill>
                <a:latin typeface="Calibri"/>
                <a:ea typeface="Calibri"/>
                <a:cs typeface="Calibri"/>
                <a:sym typeface="Calibri"/>
              </a:rPr>
              <a:t>Bi-weekly repeated measurements</a:t>
            </a:r>
            <a:endParaRPr sz="12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5"/>
          <p:cNvSpPr txBox="1">
            <a:spLocks noGrp="1"/>
          </p:cNvSpPr>
          <p:nvPr>
            <p:ph type="title"/>
          </p:nvPr>
        </p:nvSpPr>
        <p:spPr>
          <a:xfrm>
            <a:off x="448965" y="281175"/>
            <a:ext cx="6413610" cy="916229"/>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EEC3C"/>
              </a:buClr>
              <a:buSzPts val="3600"/>
              <a:buFont typeface="Calibri"/>
              <a:buNone/>
            </a:pPr>
            <a:r>
              <a:rPr lang="en-CA"/>
              <a:t>Evaluation and Specifics</a:t>
            </a:r>
            <a:endParaRPr/>
          </a:p>
        </p:txBody>
      </p:sp>
      <p:grpSp>
        <p:nvGrpSpPr>
          <p:cNvPr id="162" name="Google Shape;162;p5"/>
          <p:cNvGrpSpPr/>
          <p:nvPr/>
        </p:nvGrpSpPr>
        <p:grpSpPr>
          <a:xfrm>
            <a:off x="448965" y="1198862"/>
            <a:ext cx="6413610" cy="3508146"/>
            <a:chOff x="0" y="1457"/>
            <a:chExt cx="6413610" cy="3508146"/>
          </a:xfrm>
        </p:grpSpPr>
        <p:sp>
          <p:nvSpPr>
            <p:cNvPr id="163" name="Google Shape;163;p5"/>
            <p:cNvSpPr/>
            <p:nvPr/>
          </p:nvSpPr>
          <p:spPr>
            <a:xfrm>
              <a:off x="0" y="1457"/>
              <a:ext cx="6413610" cy="738557"/>
            </a:xfrm>
            <a:prstGeom prst="roundRect">
              <a:avLst>
                <a:gd name="adj" fmla="val 10000"/>
              </a:avLst>
            </a:prstGeom>
            <a:solidFill>
              <a:srgbClr val="CFD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223413" y="167632"/>
              <a:ext cx="406206" cy="406206"/>
            </a:xfrm>
            <a:prstGeom prst="rect">
              <a:avLst/>
            </a:prstGeom>
            <a:blipFill rotWithShape="1">
              <a:blip r:embed="rId3">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853033" y="1457"/>
              <a:ext cx="5560576" cy="73855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txBox="1"/>
            <p:nvPr/>
          </p:nvSpPr>
          <p:spPr>
            <a:xfrm>
              <a:off x="853033" y="1457"/>
              <a:ext cx="5560576" cy="738557"/>
            </a:xfrm>
            <a:prstGeom prst="rect">
              <a:avLst/>
            </a:prstGeom>
            <a:noFill/>
            <a:ln>
              <a:noFill/>
            </a:ln>
          </p:spPr>
          <p:txBody>
            <a:bodyPr spcFirstLastPara="1" wrap="square" lIns="78150" tIns="78150" rIns="78150" bIns="78150" anchor="ctr" anchorCtr="0">
              <a:noAutofit/>
            </a:bodyPr>
            <a:lstStyle/>
            <a:p>
              <a:pPr marL="0" marR="0" lvl="0" indent="0" algn="l" rtl="0">
                <a:lnSpc>
                  <a:spcPct val="100000"/>
                </a:lnSpc>
                <a:spcBef>
                  <a:spcPts val="0"/>
                </a:spcBef>
                <a:spcAft>
                  <a:spcPts val="0"/>
                </a:spcAft>
                <a:buClr>
                  <a:schemeClr val="dk1"/>
                </a:buClr>
                <a:buSzPts val="1500"/>
                <a:buFont typeface="Calibri"/>
                <a:buNone/>
              </a:pPr>
              <a:r>
                <a:rPr lang="en-CA" sz="1500">
                  <a:solidFill>
                    <a:schemeClr val="dk1"/>
                  </a:solidFill>
                  <a:latin typeface="Calibri"/>
                  <a:ea typeface="Calibri"/>
                  <a:cs typeface="Calibri"/>
                  <a:sym typeface="Calibri"/>
                </a:rPr>
                <a:t>Paddocks were split between training and testing</a:t>
              </a:r>
              <a:endParaRPr/>
            </a:p>
          </p:txBody>
        </p:sp>
        <p:sp>
          <p:nvSpPr>
            <p:cNvPr id="167" name="Google Shape;167;p5"/>
            <p:cNvSpPr/>
            <p:nvPr/>
          </p:nvSpPr>
          <p:spPr>
            <a:xfrm>
              <a:off x="0" y="924653"/>
              <a:ext cx="6413610" cy="738557"/>
            </a:xfrm>
            <a:prstGeom prst="roundRect">
              <a:avLst>
                <a:gd name="adj" fmla="val 10000"/>
              </a:avLst>
            </a:prstGeom>
            <a:solidFill>
              <a:srgbClr val="CFD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223413" y="1090829"/>
              <a:ext cx="406206" cy="406206"/>
            </a:xfrm>
            <a:prstGeom prst="rect">
              <a:avLst/>
            </a:prstGeom>
            <a:blipFill rotWithShape="1">
              <a:blip r:embed="rId4">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853033" y="924653"/>
              <a:ext cx="5560576" cy="73855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txBox="1"/>
            <p:nvPr/>
          </p:nvSpPr>
          <p:spPr>
            <a:xfrm>
              <a:off x="853033" y="924653"/>
              <a:ext cx="5560576" cy="738557"/>
            </a:xfrm>
            <a:prstGeom prst="rect">
              <a:avLst/>
            </a:prstGeom>
            <a:noFill/>
            <a:ln>
              <a:noFill/>
            </a:ln>
          </p:spPr>
          <p:txBody>
            <a:bodyPr spcFirstLastPara="1" wrap="square" lIns="78150" tIns="78150" rIns="78150" bIns="78150" anchor="ctr" anchorCtr="0">
              <a:noAutofit/>
            </a:bodyPr>
            <a:lstStyle/>
            <a:p>
              <a:pPr marL="0" marR="0" lvl="0" indent="0" algn="l" rtl="0">
                <a:lnSpc>
                  <a:spcPct val="100000"/>
                </a:lnSpc>
                <a:spcBef>
                  <a:spcPts val="0"/>
                </a:spcBef>
                <a:spcAft>
                  <a:spcPts val="0"/>
                </a:spcAft>
                <a:buClr>
                  <a:schemeClr val="dk1"/>
                </a:buClr>
                <a:buSzPts val="1500"/>
                <a:buFont typeface="Calibri"/>
                <a:buNone/>
              </a:pPr>
              <a:r>
                <a:rPr lang="en-CA" sz="1500">
                  <a:solidFill>
                    <a:schemeClr val="dk1"/>
                  </a:solidFill>
                  <a:latin typeface="Calibri"/>
                  <a:ea typeface="Calibri"/>
                  <a:cs typeface="Calibri"/>
                  <a:sym typeface="Calibri"/>
                </a:rPr>
                <a:t>Performances were evaluated by predicting the last months in the dataset for VAR, and averaged over all time and outputs for the LSTM</a:t>
              </a:r>
              <a:endParaRPr/>
            </a:p>
          </p:txBody>
        </p:sp>
        <p:sp>
          <p:nvSpPr>
            <p:cNvPr id="171" name="Google Shape;171;p5"/>
            <p:cNvSpPr/>
            <p:nvPr/>
          </p:nvSpPr>
          <p:spPr>
            <a:xfrm>
              <a:off x="0" y="1832458"/>
              <a:ext cx="6413610" cy="738557"/>
            </a:xfrm>
            <a:prstGeom prst="roundRect">
              <a:avLst>
                <a:gd name="adj" fmla="val 10000"/>
              </a:avLst>
            </a:prstGeom>
            <a:solidFill>
              <a:srgbClr val="CFD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223413" y="2014025"/>
              <a:ext cx="406206" cy="406206"/>
            </a:xfrm>
            <a:prstGeom prst="rect">
              <a:avLst/>
            </a:prstGeom>
            <a:blipFill rotWithShape="1">
              <a:blip r:embed="rId5">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853033" y="1847850"/>
              <a:ext cx="5560576" cy="73855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txBox="1"/>
            <p:nvPr/>
          </p:nvSpPr>
          <p:spPr>
            <a:xfrm>
              <a:off x="853033" y="1847850"/>
              <a:ext cx="5560576" cy="738557"/>
            </a:xfrm>
            <a:prstGeom prst="rect">
              <a:avLst/>
            </a:prstGeom>
            <a:noFill/>
            <a:ln>
              <a:noFill/>
            </a:ln>
          </p:spPr>
          <p:txBody>
            <a:bodyPr spcFirstLastPara="1" wrap="square" lIns="78150" tIns="78150" rIns="78150" bIns="78150" anchor="ctr" anchorCtr="0">
              <a:noAutofit/>
            </a:bodyPr>
            <a:lstStyle/>
            <a:p>
              <a:pPr marL="0" marR="0" lvl="0" indent="0" algn="l" rtl="0">
                <a:lnSpc>
                  <a:spcPct val="100000"/>
                </a:lnSpc>
                <a:spcBef>
                  <a:spcPts val="0"/>
                </a:spcBef>
                <a:spcAft>
                  <a:spcPts val="0"/>
                </a:spcAft>
                <a:buClr>
                  <a:schemeClr val="dk1"/>
                </a:buClr>
                <a:buSzPts val="1500"/>
                <a:buFont typeface="Calibri"/>
                <a:buNone/>
              </a:pPr>
              <a:r>
                <a:rPr lang="en-CA" sz="1500">
                  <a:solidFill>
                    <a:schemeClr val="dk1"/>
                  </a:solidFill>
                  <a:latin typeface="Calibri"/>
                  <a:ea typeface="Calibri"/>
                  <a:cs typeface="Calibri"/>
                  <a:sym typeface="Calibri"/>
                </a:rPr>
                <a:t>For VAR, the input was the mean values for each parameter</a:t>
              </a:r>
              <a:endParaRPr sz="1500">
                <a:solidFill>
                  <a:schemeClr val="dk1"/>
                </a:solidFill>
                <a:latin typeface="Calibri"/>
                <a:ea typeface="Calibri"/>
                <a:cs typeface="Calibri"/>
                <a:sym typeface="Calibri"/>
              </a:endParaRPr>
            </a:p>
          </p:txBody>
        </p:sp>
        <p:sp>
          <p:nvSpPr>
            <p:cNvPr id="175" name="Google Shape;175;p5"/>
            <p:cNvSpPr/>
            <p:nvPr/>
          </p:nvSpPr>
          <p:spPr>
            <a:xfrm>
              <a:off x="0" y="2771046"/>
              <a:ext cx="6413610" cy="738557"/>
            </a:xfrm>
            <a:prstGeom prst="roundRect">
              <a:avLst>
                <a:gd name="adj" fmla="val 10000"/>
              </a:avLst>
            </a:prstGeom>
            <a:solidFill>
              <a:srgbClr val="CFD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223413" y="2937221"/>
              <a:ext cx="406206" cy="406206"/>
            </a:xfrm>
            <a:prstGeom prst="rect">
              <a:avLst/>
            </a:prstGeom>
            <a:blipFill rotWithShape="1">
              <a:blip r:embed="rId6">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853033" y="2771046"/>
              <a:ext cx="5560576" cy="73855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txBox="1"/>
            <p:nvPr/>
          </p:nvSpPr>
          <p:spPr>
            <a:xfrm>
              <a:off x="853033" y="2771046"/>
              <a:ext cx="5560576" cy="738557"/>
            </a:xfrm>
            <a:prstGeom prst="rect">
              <a:avLst/>
            </a:prstGeom>
            <a:noFill/>
            <a:ln>
              <a:noFill/>
            </a:ln>
          </p:spPr>
          <p:txBody>
            <a:bodyPr spcFirstLastPara="1" wrap="square" lIns="78150" tIns="78150" rIns="78150" bIns="78150" anchor="ctr" anchorCtr="0">
              <a:noAutofit/>
            </a:bodyPr>
            <a:lstStyle/>
            <a:p>
              <a:pPr marL="0" marR="0" lvl="0" indent="0" algn="l" rtl="0">
                <a:lnSpc>
                  <a:spcPct val="100000"/>
                </a:lnSpc>
                <a:spcBef>
                  <a:spcPts val="0"/>
                </a:spcBef>
                <a:spcAft>
                  <a:spcPts val="0"/>
                </a:spcAft>
                <a:buClr>
                  <a:schemeClr val="dk1"/>
                </a:buClr>
                <a:buSzPts val="1500"/>
                <a:buFont typeface="Calibri"/>
                <a:buNone/>
              </a:pPr>
              <a:r>
                <a:rPr lang="en-CA" sz="1500">
                  <a:solidFill>
                    <a:schemeClr val="dk1"/>
                  </a:solidFill>
                  <a:latin typeface="Calibri"/>
                  <a:ea typeface="Calibri"/>
                  <a:cs typeface="Calibri"/>
                  <a:sym typeface="Calibri"/>
                </a:rPr>
                <a:t>For LSTM, the input consisted of all parameters for each paddock</a:t>
              </a:r>
              <a:endParaRPr sz="1500">
                <a:solidFill>
                  <a:schemeClr val="dk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6"/>
          <p:cNvSpPr txBox="1">
            <a:spLocks noGrp="1"/>
          </p:cNvSpPr>
          <p:nvPr>
            <p:ph type="title"/>
          </p:nvPr>
        </p:nvSpPr>
        <p:spPr>
          <a:xfrm>
            <a:off x="448965" y="128470"/>
            <a:ext cx="8246070" cy="916229"/>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EEC3C"/>
              </a:buClr>
              <a:buSzPts val="3600"/>
              <a:buFont typeface="Calibri"/>
              <a:buNone/>
            </a:pPr>
            <a:r>
              <a:rPr lang="en-CA"/>
              <a:t>Results</a:t>
            </a:r>
            <a:endParaRPr/>
          </a:p>
        </p:txBody>
      </p:sp>
      <p:pic>
        <p:nvPicPr>
          <p:cNvPr id="185" name="Google Shape;185;p6" descr="A green line graph with numbers and a white background&#10;&#10;Description automatically generated"/>
          <p:cNvPicPr preferRelativeResize="0"/>
          <p:nvPr/>
        </p:nvPicPr>
        <p:blipFill rotWithShape="1">
          <a:blip r:embed="rId3">
            <a:alphaModFix/>
          </a:blip>
          <a:srcRect/>
          <a:stretch/>
        </p:blipFill>
        <p:spPr>
          <a:xfrm>
            <a:off x="342703" y="1120200"/>
            <a:ext cx="2901395" cy="1740837"/>
          </a:xfrm>
          <a:prstGeom prst="rect">
            <a:avLst/>
          </a:prstGeom>
          <a:noFill/>
          <a:ln>
            <a:noFill/>
          </a:ln>
        </p:spPr>
      </p:pic>
      <p:pic>
        <p:nvPicPr>
          <p:cNvPr id="186" name="Google Shape;186;p6"/>
          <p:cNvPicPr preferRelativeResize="0"/>
          <p:nvPr/>
        </p:nvPicPr>
        <p:blipFill rotWithShape="1">
          <a:blip r:embed="rId4">
            <a:alphaModFix/>
          </a:blip>
          <a:srcRect/>
          <a:stretch/>
        </p:blipFill>
        <p:spPr>
          <a:xfrm>
            <a:off x="342704" y="2936538"/>
            <a:ext cx="2901394" cy="529662"/>
          </a:xfrm>
          <a:prstGeom prst="rect">
            <a:avLst/>
          </a:prstGeom>
          <a:noFill/>
          <a:ln>
            <a:noFill/>
          </a:ln>
        </p:spPr>
      </p:pic>
      <p:pic>
        <p:nvPicPr>
          <p:cNvPr id="187" name="Google Shape;187;p6" descr="A graph of different colored bars&#10;&#10;Description automatically generated with medium confidence"/>
          <p:cNvPicPr preferRelativeResize="0">
            <a:picLocks noGrp="1"/>
          </p:cNvPicPr>
          <p:nvPr>
            <p:ph type="body" idx="4"/>
          </p:nvPr>
        </p:nvPicPr>
        <p:blipFill rotWithShape="1">
          <a:blip r:embed="rId5">
            <a:alphaModFix/>
          </a:blip>
          <a:srcRect/>
          <a:stretch/>
        </p:blipFill>
        <p:spPr>
          <a:xfrm>
            <a:off x="342703" y="3580766"/>
            <a:ext cx="2901394" cy="1332137"/>
          </a:xfrm>
          <a:prstGeom prst="rect">
            <a:avLst/>
          </a:prstGeom>
          <a:noFill/>
          <a:ln>
            <a:noFill/>
          </a:ln>
        </p:spPr>
      </p:pic>
      <p:sp>
        <p:nvSpPr>
          <p:cNvPr id="188" name="Google Shape;188;p6"/>
          <p:cNvSpPr txBox="1"/>
          <p:nvPr/>
        </p:nvSpPr>
        <p:spPr>
          <a:xfrm>
            <a:off x="3554647" y="2321912"/>
            <a:ext cx="5191970" cy="546252"/>
          </a:xfrm>
          <a:prstGeom prst="rect">
            <a:avLst/>
          </a:prstGeom>
          <a:noFill/>
          <a:ln>
            <a:noFill/>
          </a:ln>
        </p:spPr>
        <p:txBody>
          <a:bodyPr spcFirstLastPara="1" wrap="square" lIns="91425" tIns="45700" rIns="91425" bIns="45700" anchor="b" anchorCtr="0">
            <a:noAutofit/>
          </a:bodyPr>
          <a:lstStyle/>
          <a:p>
            <a:pPr marL="285750" marR="0" lvl="0" indent="-285750" algn="just" rtl="0">
              <a:spcBef>
                <a:spcPts val="0"/>
              </a:spcBef>
              <a:spcAft>
                <a:spcPts val="0"/>
              </a:spcAft>
              <a:buClr>
                <a:schemeClr val="dk1"/>
              </a:buClr>
              <a:buSzPts val="1200"/>
              <a:buFont typeface="Arial"/>
              <a:buChar char="•"/>
            </a:pPr>
            <a:r>
              <a:rPr lang="en-CA" sz="1200" b="0">
                <a:solidFill>
                  <a:schemeClr val="dk1"/>
                </a:solidFill>
                <a:latin typeface="Calibri"/>
                <a:ea typeface="Calibri"/>
                <a:cs typeface="Calibri"/>
                <a:sym typeface="Calibri"/>
              </a:rPr>
              <a:t>The current method of evaluating results does not allow for direct comparisons between the two models. </a:t>
            </a:r>
            <a:endParaRPr/>
          </a:p>
          <a:p>
            <a:pPr marL="285750" marR="0" lvl="0" indent="-285750" algn="just" rtl="0">
              <a:spcBef>
                <a:spcPts val="240"/>
              </a:spcBef>
              <a:spcAft>
                <a:spcPts val="0"/>
              </a:spcAft>
              <a:buClr>
                <a:schemeClr val="dk1"/>
              </a:buClr>
              <a:buSzPts val="1200"/>
              <a:buFont typeface="Arial"/>
              <a:buChar char="•"/>
            </a:pPr>
            <a:r>
              <a:rPr lang="en-CA" sz="1200" b="0">
                <a:solidFill>
                  <a:schemeClr val="dk1"/>
                </a:solidFill>
                <a:latin typeface="Calibri"/>
                <a:ea typeface="Calibri"/>
                <a:cs typeface="Calibri"/>
                <a:sym typeface="Calibri"/>
              </a:rPr>
              <a:t>Metrics for the LSTM were calculated and averaged over the entire testing set, which comprised 20% of the data. </a:t>
            </a:r>
            <a:endParaRPr/>
          </a:p>
          <a:p>
            <a:pPr marL="285750" marR="0" lvl="0" indent="-285750" algn="just" rtl="0">
              <a:spcBef>
                <a:spcPts val="240"/>
              </a:spcBef>
              <a:spcAft>
                <a:spcPts val="0"/>
              </a:spcAft>
              <a:buClr>
                <a:schemeClr val="dk1"/>
              </a:buClr>
              <a:buSzPts val="1200"/>
              <a:buFont typeface="Arial"/>
              <a:buChar char="•"/>
            </a:pPr>
            <a:r>
              <a:rPr lang="en-CA" sz="1200" b="0">
                <a:solidFill>
                  <a:schemeClr val="dk1"/>
                </a:solidFill>
                <a:latin typeface="Calibri"/>
                <a:ea typeface="Calibri"/>
                <a:cs typeface="Calibri"/>
                <a:sym typeface="Calibri"/>
              </a:rPr>
              <a:t>For the VAR model, metrics were calculated over 20% of the time series.</a:t>
            </a:r>
            <a:endParaRPr/>
          </a:p>
          <a:p>
            <a:pPr marL="285750" marR="0" lvl="0" indent="-209550" algn="just" rtl="0">
              <a:spcBef>
                <a:spcPts val="240"/>
              </a:spcBef>
              <a:spcAft>
                <a:spcPts val="0"/>
              </a:spcAft>
              <a:buClr>
                <a:schemeClr val="dk1"/>
              </a:buClr>
              <a:buSzPts val="1200"/>
              <a:buFont typeface="Arial"/>
              <a:buNone/>
            </a:pPr>
            <a:endParaRPr sz="1200" b="0">
              <a:solidFill>
                <a:schemeClr val="dk1"/>
              </a:solidFill>
              <a:latin typeface="Calibri"/>
              <a:ea typeface="Calibri"/>
              <a:cs typeface="Calibri"/>
              <a:sym typeface="Calibri"/>
            </a:endParaRPr>
          </a:p>
          <a:p>
            <a:pPr marL="285750" marR="0" lvl="0" indent="-209550" algn="just" rtl="0">
              <a:spcBef>
                <a:spcPts val="240"/>
              </a:spcBef>
              <a:spcAft>
                <a:spcPts val="0"/>
              </a:spcAft>
              <a:buClr>
                <a:schemeClr val="dk1"/>
              </a:buClr>
              <a:buSzPts val="1200"/>
              <a:buFont typeface="Arial"/>
              <a:buNone/>
            </a:pPr>
            <a:endParaRPr sz="1200" b="0">
              <a:solidFill>
                <a:schemeClr val="dk1"/>
              </a:solidFill>
              <a:latin typeface="Calibri"/>
              <a:ea typeface="Calibri"/>
              <a:cs typeface="Calibri"/>
              <a:sym typeface="Calibri"/>
            </a:endParaRPr>
          </a:p>
        </p:txBody>
      </p:sp>
      <p:sp>
        <p:nvSpPr>
          <p:cNvPr id="189" name="Google Shape;189;p6"/>
          <p:cNvSpPr txBox="1"/>
          <p:nvPr/>
        </p:nvSpPr>
        <p:spPr>
          <a:xfrm>
            <a:off x="3553700" y="2874661"/>
            <a:ext cx="5294039" cy="763526"/>
          </a:xfrm>
          <a:prstGeom prst="rect">
            <a:avLst/>
          </a:prstGeom>
          <a:noFill/>
          <a:ln>
            <a:noFill/>
          </a:ln>
        </p:spPr>
        <p:txBody>
          <a:bodyPr spcFirstLastPara="1" wrap="square" lIns="91425" tIns="45700" rIns="91425" bIns="45700" anchor="b" anchorCtr="0">
            <a:noAutofit/>
          </a:bodyPr>
          <a:lstStyle/>
          <a:p>
            <a:pPr marL="342900" marR="0" lvl="0" indent="-342900" algn="l" rtl="0">
              <a:spcBef>
                <a:spcPts val="0"/>
              </a:spcBef>
              <a:spcAft>
                <a:spcPts val="0"/>
              </a:spcAft>
              <a:buClr>
                <a:schemeClr val="dk1"/>
              </a:buClr>
              <a:buSzPts val="1200"/>
              <a:buFont typeface="Arial"/>
              <a:buChar char="•"/>
            </a:pPr>
            <a:r>
              <a:rPr lang="en-CA" sz="1200" b="0">
                <a:solidFill>
                  <a:schemeClr val="dk1"/>
                </a:solidFill>
                <a:latin typeface="Calibri"/>
                <a:ea typeface="Calibri"/>
                <a:cs typeface="Calibri"/>
                <a:sym typeface="Calibri"/>
              </a:rPr>
              <a:t>A figure is missing for LSTM due to an inability to combine predictions for all windows in the testing set. </a:t>
            </a:r>
            <a:endParaRPr/>
          </a:p>
          <a:p>
            <a:pPr marL="342900" marR="0" lvl="0" indent="-342900" algn="l" rtl="0">
              <a:spcBef>
                <a:spcPts val="240"/>
              </a:spcBef>
              <a:spcAft>
                <a:spcPts val="0"/>
              </a:spcAft>
              <a:buClr>
                <a:schemeClr val="dk1"/>
              </a:buClr>
              <a:buSzPts val="1200"/>
              <a:buFont typeface="Arial"/>
              <a:buChar char="•"/>
            </a:pPr>
            <a:r>
              <a:rPr lang="en-CA" sz="1200" b="0">
                <a:solidFill>
                  <a:schemeClr val="dk1"/>
                </a:solidFill>
                <a:latin typeface="Calibri"/>
                <a:ea typeface="Calibri"/>
                <a:cs typeface="Calibri"/>
                <a:sym typeface="Calibri"/>
              </a:rPr>
              <a:t>The figure represents a sample prediction, normalised. The input was the previous year worth of data (26 datapoints), to predict the next 6 months (12 datapoints)</a:t>
            </a:r>
            <a:endParaRPr/>
          </a:p>
        </p:txBody>
      </p:sp>
      <p:sp>
        <p:nvSpPr>
          <p:cNvPr id="190" name="Google Shape;190;p6"/>
          <p:cNvSpPr txBox="1"/>
          <p:nvPr/>
        </p:nvSpPr>
        <p:spPr>
          <a:xfrm>
            <a:off x="3567468" y="3638187"/>
            <a:ext cx="5191970" cy="763526"/>
          </a:xfrm>
          <a:prstGeom prst="rect">
            <a:avLst/>
          </a:prstGeom>
          <a:noFill/>
          <a:ln>
            <a:noFill/>
          </a:ln>
        </p:spPr>
        <p:txBody>
          <a:bodyPr spcFirstLastPara="1" wrap="square" lIns="91425" tIns="45700" rIns="91425" bIns="45700" anchor="b" anchorCtr="0">
            <a:normAutofit/>
          </a:bodyPr>
          <a:lstStyle/>
          <a:p>
            <a:pPr marL="342900" marR="0" lvl="0" indent="-342900" algn="l" rtl="0">
              <a:spcBef>
                <a:spcPts val="0"/>
              </a:spcBef>
              <a:spcAft>
                <a:spcPts val="0"/>
              </a:spcAft>
              <a:buClr>
                <a:schemeClr val="dk1"/>
              </a:buClr>
              <a:buSzPts val="1200"/>
              <a:buFont typeface="Arial"/>
              <a:buChar char="•"/>
            </a:pPr>
            <a:r>
              <a:rPr lang="en-CA" sz="1200" b="0">
                <a:solidFill>
                  <a:schemeClr val="dk1"/>
                </a:solidFill>
                <a:latin typeface="Calibri"/>
                <a:ea typeface="Calibri"/>
                <a:cs typeface="Calibri"/>
                <a:sym typeface="Calibri"/>
              </a:rPr>
              <a:t>Comparing performance within each model, we observed consistent results as the prediction period increases.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7"/>
          <p:cNvSpPr txBox="1">
            <a:spLocks noGrp="1"/>
          </p:cNvSpPr>
          <p:nvPr>
            <p:ph type="title"/>
          </p:nvPr>
        </p:nvSpPr>
        <p:spPr>
          <a:xfrm>
            <a:off x="448965" y="281175"/>
            <a:ext cx="6413610" cy="916229"/>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EEC3C"/>
              </a:buClr>
              <a:buSzPts val="3600"/>
              <a:buFont typeface="Calibri"/>
              <a:buNone/>
            </a:pPr>
            <a:r>
              <a:rPr lang="en-CA"/>
              <a:t>Analysis and Limitations</a:t>
            </a:r>
            <a:endParaRPr/>
          </a:p>
        </p:txBody>
      </p:sp>
      <p:sp>
        <p:nvSpPr>
          <p:cNvPr id="197" name="Google Shape;197;p7"/>
          <p:cNvSpPr txBox="1"/>
          <p:nvPr/>
        </p:nvSpPr>
        <p:spPr>
          <a:xfrm>
            <a:off x="296260" y="1197404"/>
            <a:ext cx="641361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800" b="1" u="sng">
                <a:solidFill>
                  <a:schemeClr val="lt1"/>
                </a:solidFill>
                <a:latin typeface="Calibri"/>
                <a:ea typeface="Calibri"/>
                <a:cs typeface="Calibri"/>
                <a:sym typeface="Calibri"/>
              </a:rPr>
              <a:t>Analysis</a:t>
            </a:r>
            <a:endParaRPr/>
          </a:p>
          <a:p>
            <a:pPr marL="0" marR="0" lvl="0" indent="0" algn="l" rtl="0">
              <a:spcBef>
                <a:spcPts val="0"/>
              </a:spcBef>
              <a:spcAft>
                <a:spcPts val="0"/>
              </a:spcAft>
              <a:buNone/>
            </a:pPr>
            <a:r>
              <a:rPr lang="en-CA" sz="1800" b="1">
                <a:solidFill>
                  <a:schemeClr val="lt1"/>
                </a:solidFill>
                <a:latin typeface="Calibri"/>
                <a:ea typeface="Calibri"/>
                <a:cs typeface="Calibri"/>
                <a:sym typeface="Calibri"/>
              </a:rPr>
              <a:t>Successfully demonstrated that ML can be an efficient tool to predict future available feed from historical data</a:t>
            </a:r>
            <a:endParaRPr/>
          </a:p>
          <a:p>
            <a:pPr marL="0" marR="0" lvl="0" indent="0" algn="l" rtl="0">
              <a:spcBef>
                <a:spcPts val="0"/>
              </a:spcBef>
              <a:spcAft>
                <a:spcPts val="0"/>
              </a:spcAft>
              <a:buNone/>
            </a:pPr>
            <a:endParaRPr sz="1800" b="1">
              <a:solidFill>
                <a:schemeClr val="lt1"/>
              </a:solidFill>
              <a:latin typeface="Calibri"/>
              <a:ea typeface="Calibri"/>
              <a:cs typeface="Calibri"/>
              <a:sym typeface="Calibri"/>
            </a:endParaRPr>
          </a:p>
        </p:txBody>
      </p:sp>
      <p:grpSp>
        <p:nvGrpSpPr>
          <p:cNvPr id="198" name="Google Shape;198;p7"/>
          <p:cNvGrpSpPr/>
          <p:nvPr/>
        </p:nvGrpSpPr>
        <p:grpSpPr>
          <a:xfrm>
            <a:off x="296260" y="2394289"/>
            <a:ext cx="7024430" cy="2329425"/>
            <a:chOff x="0" y="127949"/>
            <a:chExt cx="7024430" cy="2329425"/>
          </a:xfrm>
        </p:grpSpPr>
        <p:sp>
          <p:nvSpPr>
            <p:cNvPr id="199" name="Google Shape;199;p7"/>
            <p:cNvSpPr/>
            <p:nvPr/>
          </p:nvSpPr>
          <p:spPr>
            <a:xfrm>
              <a:off x="0" y="127949"/>
              <a:ext cx="7024430" cy="503685"/>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txBox="1"/>
            <p:nvPr/>
          </p:nvSpPr>
          <p:spPr>
            <a:xfrm>
              <a:off x="24588" y="152537"/>
              <a:ext cx="6975254" cy="454509"/>
            </a:xfrm>
            <a:prstGeom prst="rect">
              <a:avLst/>
            </a:prstGeom>
            <a:noFill/>
            <a:ln>
              <a:noFill/>
            </a:ln>
          </p:spPr>
          <p:txBody>
            <a:bodyPr spcFirstLastPara="1" wrap="square" lIns="80000" tIns="80000" rIns="80000" bIns="80000" anchor="ctr" anchorCtr="0">
              <a:noAutofit/>
            </a:bodyPr>
            <a:lstStyle/>
            <a:p>
              <a:pPr marL="0" marR="0" lvl="0" indent="0" algn="l" rtl="0">
                <a:lnSpc>
                  <a:spcPct val="90000"/>
                </a:lnSpc>
                <a:spcBef>
                  <a:spcPts val="0"/>
                </a:spcBef>
                <a:spcAft>
                  <a:spcPts val="0"/>
                </a:spcAft>
                <a:buClr>
                  <a:schemeClr val="lt1"/>
                </a:buClr>
                <a:buSzPts val="2100"/>
                <a:buFont typeface="Calibri"/>
                <a:buNone/>
              </a:pPr>
              <a:r>
                <a:rPr lang="en-CA" sz="2100" b="1">
                  <a:solidFill>
                    <a:schemeClr val="lt1"/>
                  </a:solidFill>
                  <a:latin typeface="Calibri"/>
                  <a:ea typeface="Calibri"/>
                  <a:cs typeface="Calibri"/>
                  <a:sym typeface="Calibri"/>
                </a:rPr>
                <a:t>Limitation and Future Work</a:t>
              </a:r>
              <a:endParaRPr sz="2100">
                <a:solidFill>
                  <a:schemeClr val="lt1"/>
                </a:solidFill>
                <a:latin typeface="Calibri"/>
                <a:ea typeface="Calibri"/>
                <a:cs typeface="Calibri"/>
                <a:sym typeface="Calibri"/>
              </a:endParaRPr>
            </a:p>
          </p:txBody>
        </p:sp>
        <p:sp>
          <p:nvSpPr>
            <p:cNvPr id="201" name="Google Shape;201;p7"/>
            <p:cNvSpPr/>
            <p:nvPr/>
          </p:nvSpPr>
          <p:spPr>
            <a:xfrm>
              <a:off x="0" y="631634"/>
              <a:ext cx="7024430" cy="18257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txBox="1"/>
            <p:nvPr/>
          </p:nvSpPr>
          <p:spPr>
            <a:xfrm>
              <a:off x="0" y="631634"/>
              <a:ext cx="7024430" cy="1825740"/>
            </a:xfrm>
            <a:prstGeom prst="rect">
              <a:avLst/>
            </a:prstGeom>
            <a:noFill/>
            <a:ln>
              <a:noFill/>
            </a:ln>
          </p:spPr>
          <p:txBody>
            <a:bodyPr spcFirstLastPara="1" wrap="square" lIns="223025" tIns="26650" rIns="149350" bIns="26650" anchor="t" anchorCtr="0">
              <a:noAutofit/>
            </a:bodyPr>
            <a:lstStyle/>
            <a:p>
              <a:pPr marL="171450" marR="0" lvl="1" indent="-171450" algn="l" rtl="0">
                <a:lnSpc>
                  <a:spcPct val="90000"/>
                </a:lnSpc>
                <a:spcBef>
                  <a:spcPts val="0"/>
                </a:spcBef>
                <a:spcAft>
                  <a:spcPts val="0"/>
                </a:spcAft>
                <a:buClr>
                  <a:schemeClr val="lt1"/>
                </a:buClr>
                <a:buSzPts val="1600"/>
                <a:buFont typeface="Calibri"/>
                <a:buChar char="•"/>
              </a:pPr>
              <a:r>
                <a:rPr lang="en-CA" sz="1600" b="0" i="0" u="none" strike="noStrike" cap="none">
                  <a:solidFill>
                    <a:schemeClr val="lt1"/>
                  </a:solidFill>
                  <a:latin typeface="Calibri"/>
                  <a:ea typeface="Calibri"/>
                  <a:cs typeface="Calibri"/>
                  <a:sym typeface="Calibri"/>
                </a:rPr>
                <a:t>It was not demonstrated that the models can be used at the paddock level.</a:t>
              </a:r>
              <a:endParaRPr sz="1600" b="0" i="0" u="none" strike="noStrike" cap="none">
                <a:solidFill>
                  <a:schemeClr val="lt1"/>
                </a:solidFill>
                <a:latin typeface="Calibri"/>
                <a:ea typeface="Calibri"/>
                <a:cs typeface="Calibri"/>
                <a:sym typeface="Calibri"/>
              </a:endParaRPr>
            </a:p>
            <a:p>
              <a:pPr marL="171450" marR="0" lvl="1" indent="-171450" algn="l" rtl="0">
                <a:lnSpc>
                  <a:spcPct val="90000"/>
                </a:lnSpc>
                <a:spcBef>
                  <a:spcPts val="320"/>
                </a:spcBef>
                <a:spcAft>
                  <a:spcPts val="0"/>
                </a:spcAft>
                <a:buClr>
                  <a:schemeClr val="lt1"/>
                </a:buClr>
                <a:buSzPts val="1600"/>
                <a:buFont typeface="Calibri"/>
                <a:buChar char="•"/>
              </a:pPr>
              <a:r>
                <a:rPr lang="en-CA" sz="1600" b="0" i="0" u="none" strike="noStrike" cap="none">
                  <a:solidFill>
                    <a:schemeClr val="lt1"/>
                  </a:solidFill>
                  <a:latin typeface="Calibri"/>
                  <a:ea typeface="Calibri"/>
                  <a:cs typeface="Calibri"/>
                  <a:sym typeface="Calibri"/>
                </a:rPr>
                <a:t>Does not account for paddocks as a variable.</a:t>
              </a:r>
              <a:endParaRPr/>
            </a:p>
            <a:p>
              <a:pPr marL="171450" marR="0" lvl="1" indent="-171450" algn="l" rtl="0">
                <a:lnSpc>
                  <a:spcPct val="90000"/>
                </a:lnSpc>
                <a:spcBef>
                  <a:spcPts val="320"/>
                </a:spcBef>
                <a:spcAft>
                  <a:spcPts val="0"/>
                </a:spcAft>
                <a:buClr>
                  <a:schemeClr val="lt1"/>
                </a:buClr>
                <a:buSzPts val="1600"/>
                <a:buFont typeface="Calibri"/>
                <a:buChar char="•"/>
              </a:pPr>
              <a:r>
                <a:rPr lang="en-CA" sz="1600" b="0" i="0" u="none" strike="noStrike" cap="none">
                  <a:solidFill>
                    <a:schemeClr val="lt1"/>
                  </a:solidFill>
                  <a:latin typeface="Calibri"/>
                  <a:ea typeface="Calibri"/>
                  <a:cs typeface="Calibri"/>
                  <a:sym typeface="Calibri"/>
                </a:rPr>
                <a:t>The current study does not provide any insights into the impact of each meteorological factor.</a:t>
              </a:r>
              <a:endParaRPr sz="1600" b="0" i="0" u="none" strike="noStrike" cap="none">
                <a:solidFill>
                  <a:schemeClr val="lt1"/>
                </a:solidFill>
                <a:latin typeface="Calibri"/>
                <a:ea typeface="Calibri"/>
                <a:cs typeface="Calibri"/>
                <a:sym typeface="Calibri"/>
              </a:endParaRPr>
            </a:p>
            <a:p>
              <a:pPr marL="171450" marR="0" lvl="1" indent="-171450" algn="l" rtl="0">
                <a:lnSpc>
                  <a:spcPct val="90000"/>
                </a:lnSpc>
                <a:spcBef>
                  <a:spcPts val="320"/>
                </a:spcBef>
                <a:spcAft>
                  <a:spcPts val="0"/>
                </a:spcAft>
                <a:buClr>
                  <a:schemeClr val="lt1"/>
                </a:buClr>
                <a:buSzPts val="1600"/>
                <a:buFont typeface="Calibri"/>
                <a:buChar char="•"/>
              </a:pPr>
              <a:r>
                <a:rPr lang="en-CA" sz="1600" b="0" i="0" u="none" strike="noStrike" cap="none">
                  <a:solidFill>
                    <a:schemeClr val="lt1"/>
                  </a:solidFill>
                  <a:latin typeface="Calibri"/>
                  <a:ea typeface="Calibri"/>
                  <a:cs typeface="Calibri"/>
                  <a:sym typeface="Calibri"/>
                </a:rPr>
                <a:t>Using the global mean for the statistical model reduces its power.</a:t>
              </a:r>
              <a:endParaRPr sz="1600" b="0" i="0" u="none" strike="noStrike" cap="none">
                <a:solidFill>
                  <a:schemeClr val="lt1"/>
                </a:solidFill>
                <a:latin typeface="Calibri"/>
                <a:ea typeface="Calibri"/>
                <a:cs typeface="Calibri"/>
                <a:sym typeface="Calibri"/>
              </a:endParaRPr>
            </a:p>
            <a:p>
              <a:pPr marL="171450" marR="0" lvl="1" indent="-171450" algn="l" rtl="0">
                <a:lnSpc>
                  <a:spcPct val="90000"/>
                </a:lnSpc>
                <a:spcBef>
                  <a:spcPts val="320"/>
                </a:spcBef>
                <a:spcAft>
                  <a:spcPts val="0"/>
                </a:spcAft>
                <a:buClr>
                  <a:schemeClr val="lt1"/>
                </a:buClr>
                <a:buSzPts val="1600"/>
                <a:buFont typeface="Calibri"/>
                <a:buChar char="•"/>
              </a:pPr>
              <a:r>
                <a:rPr lang="en-CA" sz="1600" b="0" i="0" u="none" strike="noStrike" cap="none">
                  <a:solidFill>
                    <a:schemeClr val="lt1"/>
                  </a:solidFill>
                  <a:latin typeface="Calibri"/>
                  <a:ea typeface="Calibri"/>
                  <a:cs typeface="Calibri"/>
                  <a:sym typeface="Calibri"/>
                </a:rPr>
                <a:t>This approach is not state-of-the-art, current work utilises remote-sensing data.</a:t>
              </a:r>
              <a:endParaRPr sz="1600" b="0" i="0" u="none" strike="noStrike" cap="none">
                <a:solidFill>
                  <a:schemeClr val="lt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6"/>
        <p:cNvGrpSpPr/>
        <p:nvPr/>
      </p:nvGrpSpPr>
      <p:grpSpPr>
        <a:xfrm>
          <a:off x="0" y="0"/>
          <a:ext cx="0" cy="0"/>
          <a:chOff x="0" y="0"/>
          <a:chExt cx="0" cy="0"/>
        </a:xfrm>
      </p:grpSpPr>
      <p:sp>
        <p:nvSpPr>
          <p:cNvPr id="207" name="Google Shape;207;p8"/>
          <p:cNvSpPr/>
          <p:nvPr/>
        </p:nvSpPr>
        <p:spPr>
          <a:xfrm>
            <a:off x="0" y="0"/>
            <a:ext cx="91440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08" name="Google Shape;208;p8" descr="A goat with a hat on its head&#10;&#10;Description automatically generated"/>
          <p:cNvPicPr preferRelativeResize="0"/>
          <p:nvPr/>
        </p:nvPicPr>
        <p:blipFill rotWithShape="1">
          <a:blip r:embed="rId3">
            <a:alphaModFix/>
          </a:blip>
          <a:srcRect/>
          <a:stretch/>
        </p:blipFill>
        <p:spPr>
          <a:xfrm>
            <a:off x="0" y="371220"/>
            <a:ext cx="3817918" cy="4401059"/>
          </a:xfrm>
          <a:custGeom>
            <a:avLst/>
            <a:gdLst/>
            <a:ahLst/>
            <a:cxnLst/>
            <a:rect l="l" t="t" r="r" b="b"/>
            <a:pathLst>
              <a:path w="6094252" h="6857998" extrusionOk="0">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a:noFill/>
          <a:ln>
            <a:noFill/>
          </a:ln>
        </p:spPr>
      </p:pic>
      <p:sp>
        <p:nvSpPr>
          <p:cNvPr id="209" name="Google Shape;209;p8"/>
          <p:cNvSpPr/>
          <p:nvPr/>
        </p:nvSpPr>
        <p:spPr>
          <a:xfrm>
            <a:off x="6394377" y="581886"/>
            <a:ext cx="2240924" cy="2240925"/>
          </a:xfrm>
          <a:prstGeom prst="arc">
            <a:avLst>
              <a:gd name="adj1" fmla="val 14441841"/>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10" name="Google Shape;210;p8"/>
          <p:cNvSpPr txBox="1">
            <a:spLocks noGrp="1"/>
          </p:cNvSpPr>
          <p:nvPr>
            <p:ph type="title"/>
          </p:nvPr>
        </p:nvSpPr>
        <p:spPr>
          <a:xfrm>
            <a:off x="4813299" y="718286"/>
            <a:ext cx="3848098" cy="206281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CA" sz="6000">
                <a:solidFill>
                  <a:schemeClr val="dk1"/>
                </a:solidFill>
                <a:latin typeface="Calibri"/>
                <a:ea typeface="Calibri"/>
                <a:cs typeface="Calibri"/>
                <a:sym typeface="Calibri"/>
              </a:rPr>
              <a:t>Questions?</a:t>
            </a:r>
            <a:endParaRPr/>
          </a:p>
        </p:txBody>
      </p:sp>
      <p:sp>
        <p:nvSpPr>
          <p:cNvPr id="211" name="Google Shape;211;p8"/>
          <p:cNvSpPr/>
          <p:nvPr/>
        </p:nvSpPr>
        <p:spPr>
          <a:xfrm>
            <a:off x="8322809" y="4205787"/>
            <a:ext cx="385081" cy="374636"/>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2" name="Google Shape;212;p8"/>
          <p:cNvSpPr txBox="1">
            <a:spLocks noGrp="1"/>
          </p:cNvSpPr>
          <p:nvPr>
            <p:ph type="body" idx="1"/>
          </p:nvPr>
        </p:nvSpPr>
        <p:spPr>
          <a:xfrm>
            <a:off x="4813299" y="2850156"/>
            <a:ext cx="3848098" cy="173026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CA" sz="2400">
                <a:solidFill>
                  <a:schemeClr val="dk1"/>
                </a:solidFill>
                <a:latin typeface="Calibri"/>
                <a:ea typeface="Calibri"/>
                <a:cs typeface="Calibri"/>
                <a:sym typeface="Calibri"/>
              </a:rPr>
              <a:t>Thank you for your time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p9"/>
          <p:cNvPicPr preferRelativeResize="0"/>
          <p:nvPr/>
        </p:nvPicPr>
        <p:blipFill rotWithShape="1">
          <a:blip r:embed="rId3">
            <a:alphaModFix/>
          </a:blip>
          <a:srcRect/>
          <a:stretch/>
        </p:blipFill>
        <p:spPr>
          <a:xfrm>
            <a:off x="143555" y="1695676"/>
            <a:ext cx="3359216" cy="1960930"/>
          </a:xfrm>
          <a:prstGeom prst="rect">
            <a:avLst/>
          </a:prstGeom>
          <a:noFill/>
          <a:ln>
            <a:noFill/>
          </a:ln>
        </p:spPr>
      </p:pic>
      <p:sp>
        <p:nvSpPr>
          <p:cNvPr id="219" name="Google Shape;219;p9"/>
          <p:cNvSpPr txBox="1"/>
          <p:nvPr/>
        </p:nvSpPr>
        <p:spPr>
          <a:xfrm>
            <a:off x="601670" y="1271790"/>
            <a:ext cx="320680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800">
                <a:solidFill>
                  <a:schemeClr val="dk1"/>
                </a:solidFill>
                <a:latin typeface="Calibri"/>
                <a:ea typeface="Calibri"/>
                <a:cs typeface="Calibri"/>
                <a:sym typeface="Calibri"/>
              </a:rPr>
              <a:t>Auto-regressive LSTM</a:t>
            </a:r>
            <a:endParaRPr sz="1800">
              <a:solidFill>
                <a:schemeClr val="dk1"/>
              </a:solidFill>
              <a:latin typeface="Calibri"/>
              <a:ea typeface="Calibri"/>
              <a:cs typeface="Calibri"/>
              <a:sym typeface="Calibri"/>
            </a:endParaRPr>
          </a:p>
        </p:txBody>
      </p:sp>
      <p:sp>
        <p:nvSpPr>
          <p:cNvPr id="220" name="Google Shape;220;p9"/>
          <p:cNvSpPr txBox="1"/>
          <p:nvPr/>
        </p:nvSpPr>
        <p:spPr>
          <a:xfrm>
            <a:off x="5348506" y="1271790"/>
            <a:ext cx="320680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CA" sz="1800">
                <a:solidFill>
                  <a:schemeClr val="dk1"/>
                </a:solidFill>
                <a:latin typeface="Calibri"/>
                <a:ea typeface="Calibri"/>
                <a:cs typeface="Calibri"/>
                <a:sym typeface="Calibri"/>
              </a:rPr>
              <a:t>Architecture</a:t>
            </a:r>
            <a:endParaRPr sz="1800">
              <a:solidFill>
                <a:schemeClr val="dk1"/>
              </a:solidFill>
              <a:latin typeface="Calibri"/>
              <a:ea typeface="Calibri"/>
              <a:cs typeface="Calibri"/>
              <a:sym typeface="Calibri"/>
            </a:endParaRPr>
          </a:p>
        </p:txBody>
      </p:sp>
      <p:sp>
        <p:nvSpPr>
          <p:cNvPr id="221" name="Google Shape;221;p9"/>
          <p:cNvSpPr/>
          <p:nvPr/>
        </p:nvSpPr>
        <p:spPr>
          <a:xfrm>
            <a:off x="5303698" y="2188020"/>
            <a:ext cx="1266993" cy="546898"/>
          </a:xfrm>
          <a:prstGeom prst="roundRect">
            <a:avLst>
              <a:gd name="adj" fmla="val 16667"/>
            </a:avLst>
          </a:prstGeom>
          <a:solidFill>
            <a:schemeClr val="accen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CA" sz="1800">
                <a:solidFill>
                  <a:schemeClr val="lt1"/>
                </a:solidFill>
                <a:latin typeface="Calibri"/>
                <a:ea typeface="Calibri"/>
                <a:cs typeface="Calibri"/>
                <a:sym typeface="Calibri"/>
              </a:rPr>
              <a:t>53436*8</a:t>
            </a:r>
            <a:endParaRPr sz="1800">
              <a:solidFill>
                <a:schemeClr val="lt1"/>
              </a:solidFill>
              <a:latin typeface="Calibri"/>
              <a:ea typeface="Calibri"/>
              <a:cs typeface="Calibri"/>
              <a:sym typeface="Calibri"/>
            </a:endParaRPr>
          </a:p>
        </p:txBody>
      </p:sp>
      <p:sp>
        <p:nvSpPr>
          <p:cNvPr id="222" name="Google Shape;222;p9"/>
          <p:cNvSpPr/>
          <p:nvPr/>
        </p:nvSpPr>
        <p:spPr>
          <a:xfrm>
            <a:off x="5020965" y="3109708"/>
            <a:ext cx="1832460" cy="546898"/>
          </a:xfrm>
          <a:prstGeom prst="roundRect">
            <a:avLst>
              <a:gd name="adj" fmla="val 16667"/>
            </a:avLst>
          </a:prstGeom>
          <a:solidFill>
            <a:schemeClr val="accen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CA" sz="1800">
                <a:solidFill>
                  <a:schemeClr val="lt1"/>
                </a:solidFill>
                <a:latin typeface="Calibri"/>
                <a:ea typeface="Calibri"/>
                <a:cs typeface="Calibri"/>
                <a:sym typeface="Calibri"/>
              </a:rPr>
              <a:t>LSTM cell</a:t>
            </a:r>
            <a:endParaRPr sz="1800">
              <a:solidFill>
                <a:schemeClr val="lt1"/>
              </a:solidFill>
              <a:latin typeface="Calibri"/>
              <a:ea typeface="Calibri"/>
              <a:cs typeface="Calibri"/>
              <a:sym typeface="Calibri"/>
            </a:endParaRPr>
          </a:p>
        </p:txBody>
      </p:sp>
      <p:sp>
        <p:nvSpPr>
          <p:cNvPr id="223" name="Google Shape;223;p9"/>
          <p:cNvSpPr/>
          <p:nvPr/>
        </p:nvSpPr>
        <p:spPr>
          <a:xfrm>
            <a:off x="5020965" y="3993873"/>
            <a:ext cx="1832460" cy="546898"/>
          </a:xfrm>
          <a:prstGeom prst="roundRect">
            <a:avLst>
              <a:gd name="adj" fmla="val 16667"/>
            </a:avLst>
          </a:prstGeom>
          <a:solidFill>
            <a:schemeClr val="accen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CA" sz="1800">
                <a:solidFill>
                  <a:schemeClr val="lt1"/>
                </a:solidFill>
                <a:latin typeface="Calibri"/>
                <a:ea typeface="Calibri"/>
                <a:cs typeface="Calibri"/>
                <a:sym typeface="Calibri"/>
              </a:rPr>
              <a:t>Dense (8)</a:t>
            </a:r>
            <a:endParaRPr sz="1800">
              <a:solidFill>
                <a:schemeClr val="lt1"/>
              </a:solidFill>
              <a:latin typeface="Calibri"/>
              <a:ea typeface="Calibri"/>
              <a:cs typeface="Calibri"/>
              <a:sym typeface="Calibri"/>
            </a:endParaRPr>
          </a:p>
        </p:txBody>
      </p:sp>
      <p:cxnSp>
        <p:nvCxnSpPr>
          <p:cNvPr id="224" name="Google Shape;224;p9"/>
          <p:cNvCxnSpPr>
            <a:stCxn id="221" idx="2"/>
            <a:endCxn id="222" idx="0"/>
          </p:cNvCxnSpPr>
          <p:nvPr/>
        </p:nvCxnSpPr>
        <p:spPr>
          <a:xfrm>
            <a:off x="5937195" y="2734918"/>
            <a:ext cx="0" cy="374700"/>
          </a:xfrm>
          <a:prstGeom prst="straightConnector1">
            <a:avLst/>
          </a:prstGeom>
          <a:noFill/>
          <a:ln w="9525" cap="flat" cmpd="sng">
            <a:solidFill>
              <a:srgbClr val="4A7DBA"/>
            </a:solidFill>
            <a:prstDash val="solid"/>
            <a:round/>
            <a:headEnd type="none" w="sm" len="sm"/>
            <a:tailEnd type="triangle" w="med" len="med"/>
          </a:ln>
        </p:spPr>
      </p:cxnSp>
      <p:cxnSp>
        <p:nvCxnSpPr>
          <p:cNvPr id="225" name="Google Shape;225;p9"/>
          <p:cNvCxnSpPr>
            <a:stCxn id="222" idx="2"/>
            <a:endCxn id="223" idx="0"/>
          </p:cNvCxnSpPr>
          <p:nvPr/>
        </p:nvCxnSpPr>
        <p:spPr>
          <a:xfrm>
            <a:off x="5937195" y="3656606"/>
            <a:ext cx="0" cy="337200"/>
          </a:xfrm>
          <a:prstGeom prst="straightConnector1">
            <a:avLst/>
          </a:prstGeom>
          <a:noFill/>
          <a:ln w="9525" cap="flat" cmpd="sng">
            <a:solidFill>
              <a:srgbClr val="4A7DBA"/>
            </a:solidFill>
            <a:prstDash val="solid"/>
            <a:round/>
            <a:headEnd type="none" w="sm" len="sm"/>
            <a:tailEnd type="triangle" w="med" len="med"/>
          </a:ln>
        </p:spPr>
      </p:cxn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1126</Words>
  <Application>Microsoft Office PowerPoint</Application>
  <PresentationFormat>On-screen Show (16:9)</PresentationFormat>
  <Paragraphs>98</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Forecasting Total Standing  Dry Matter in Agriculture</vt:lpstr>
      <vt:lpstr>The Importance of Feed Availability</vt:lpstr>
      <vt:lpstr>Climate Variability</vt:lpstr>
      <vt:lpstr>Goal and Dataset</vt:lpstr>
      <vt:lpstr>Evaluation and Specifics</vt:lpstr>
      <vt:lpstr>Results</vt:lpstr>
      <vt:lpstr>Analysis and Limitations</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Arthur guillaume</cp:lastModifiedBy>
  <cp:revision>1</cp:revision>
  <dcterms:created xsi:type="dcterms:W3CDTF">2017-08-01T15:40:51Z</dcterms:created>
  <dcterms:modified xsi:type="dcterms:W3CDTF">2025-01-18T22:47:00Z</dcterms:modified>
</cp:coreProperties>
</file>