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9144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1" hidden="0"/>
          <p:cNvSpPr txBox="1">
            <a:spLocks noGrp="1"/>
          </p:cNvSpPr>
          <p:nvPr isPhoto="0" userDrawn="0">
            <p:ph type="title" hasCustomPrompt="1"/>
          </p:nvPr>
        </p:nvSpPr>
        <p:spPr bwMode="auto"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6" name="Google Shape;46;p1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2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5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5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4832399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7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7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9" hidden="0"/>
          <p:cNvSpPr/>
          <p:nvPr isPhoto="0" userDrawn="0"/>
        </p:nvSpPr>
        <p:spPr bwMode="auto"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9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265500" y="1644233"/>
            <a:ext cx="4045199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9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65500" y="3737433"/>
            <a:ext cx="4045199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9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4939500" y="965433"/>
            <a:ext cx="3837000" cy="4926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9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0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3" name="Google Shape;43;p10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alphaModFix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Google Shape;54;p13" hidden="0"/>
          <p:cNvSpPr txBox="1"/>
          <p:nvPr isPhoto="0" userDrawn="0"/>
        </p:nvSpPr>
        <p:spPr bwMode="auto">
          <a:xfrm>
            <a:off x="0" y="-5900"/>
            <a:ext cx="9144000" cy="729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4000" b="1">
                <a:solidFill>
                  <a:srgbClr val="FFFFFF"/>
                </a:solidFill>
                <a:latin typeface="Gill Sans"/>
                <a:ea typeface="Gill Sans"/>
                <a:cs typeface="Gill Sans"/>
              </a:rPr>
              <a:t>PITCH CONCEPT</a:t>
            </a:r>
            <a:endParaRPr sz="4000" b="1">
              <a:solidFill>
                <a:srgbClr val="FFFFFF"/>
              </a:solidFill>
              <a:latin typeface="Gill Sans"/>
              <a:ea typeface="Gill Sans"/>
              <a:cs typeface="Gill Sans"/>
            </a:endParaRPr>
          </a:p>
        </p:txBody>
      </p:sp>
      <p:sp>
        <p:nvSpPr>
          <p:cNvPr id="55" name="Google Shape;55;p13" hidden="0"/>
          <p:cNvSpPr/>
          <p:nvPr isPhoto="0" userDrawn="0"/>
        </p:nvSpPr>
        <p:spPr bwMode="auto">
          <a:xfrm>
            <a:off x="5022600" y="99100"/>
            <a:ext cx="4121400" cy="36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>
                <a:latin typeface="Courier"/>
                <a:ea typeface="Courier"/>
                <a:cs typeface="Courier"/>
              </a:rPr>
              <a:t>NOME DO JOGO: 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PROVÁVEL NOME COMERCIAL</a:t>
            </a:r>
            <a:r>
              <a:rPr lang="pt-BR" sz="1000" b="1">
                <a:latin typeface="Courier"/>
                <a:ea typeface="Courier"/>
                <a:cs typeface="Courier"/>
              </a:rPr>
              <a:t> </a:t>
            </a:r>
            <a:endParaRPr sz="1000" b="1">
              <a:latin typeface="Courier"/>
              <a:ea typeface="Courier"/>
              <a:cs typeface="Courier"/>
            </a:endParaRPr>
          </a:p>
        </p:txBody>
      </p:sp>
      <p:sp>
        <p:nvSpPr>
          <p:cNvPr id="56" name="Google Shape;56;p13" hidden="0"/>
          <p:cNvSpPr/>
          <p:nvPr isPhoto="0" userDrawn="0"/>
        </p:nvSpPr>
        <p:spPr bwMode="auto">
          <a:xfrm>
            <a:off x="96400" y="6434825"/>
            <a:ext cx="9000300" cy="367500"/>
          </a:xfrm>
          <a:prstGeom prst="roundRect">
            <a:avLst>
              <a:gd name="adj" fmla="val 11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>
                <a:latin typeface="Courier"/>
                <a:ea typeface="Courier"/>
                <a:cs typeface="Courier"/>
              </a:rPr>
              <a:t>GRUPO(integrantes): </a:t>
            </a:r>
            <a:endParaRPr sz="1000">
              <a:latin typeface="Courier"/>
              <a:ea typeface="Courier"/>
              <a:cs typeface="Courier"/>
            </a:endParaRPr>
          </a:p>
        </p:txBody>
      </p:sp>
      <p:sp>
        <p:nvSpPr>
          <p:cNvPr id="57" name="Google Shape;57;p13" hidden="0"/>
          <p:cNvSpPr/>
          <p:nvPr isPhoto="0" userDrawn="0"/>
        </p:nvSpPr>
        <p:spPr bwMode="auto">
          <a:xfrm>
            <a:off x="7504799" y="540000"/>
            <a:ext cx="1639200" cy="36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>
                <a:latin typeface="Courier"/>
                <a:ea typeface="Courier"/>
                <a:cs typeface="Courier"/>
              </a:rPr>
              <a:t>VERSÃO: 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DATA OU Nº</a:t>
            </a:r>
            <a:r>
              <a:rPr lang="pt-BR" sz="1000" b="1">
                <a:latin typeface="Courier"/>
                <a:ea typeface="Courier"/>
                <a:cs typeface="Courier"/>
              </a:rPr>
              <a:t> </a:t>
            </a:r>
            <a:endParaRPr sz="1000" b="1">
              <a:latin typeface="Courier"/>
              <a:ea typeface="Courier"/>
              <a:cs typeface="Courier"/>
            </a:endParaRPr>
          </a:p>
        </p:txBody>
      </p:sp>
      <p:sp>
        <p:nvSpPr>
          <p:cNvPr id="58" name="Google Shape;58;p13" hidden="0"/>
          <p:cNvSpPr/>
          <p:nvPr isPhoto="0" userDrawn="0"/>
        </p:nvSpPr>
        <p:spPr bwMode="auto">
          <a:xfrm>
            <a:off x="96400" y="2764374"/>
            <a:ext cx="3249900" cy="3384177"/>
          </a:xfrm>
          <a:prstGeom prst="roundRect">
            <a:avLst>
              <a:gd name="adj" fmla="val 723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>
                <a:latin typeface="Courier"/>
                <a:ea typeface="Courier"/>
                <a:cs typeface="Courier"/>
              </a:rPr>
              <a:t>COMO JOGAR</a:t>
            </a:r>
            <a:endParaRPr sz="1000" b="1">
              <a:latin typeface="Courier"/>
              <a:ea typeface="Courier"/>
              <a:cs typeface="Courier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Visão Geral – Core 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Gameplay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Descrever sucintamente o que o jogador faz de fato no jogo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(Pensar nos recursos disponíveis para jogar este jogo: controles, mecânicas, condições de vitória/derrota, o 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gameplay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 como um todo, de forma sucinta)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-BR" sz="10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Responde a pergunta: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 Já entendi no tópico da sinopse o que é o jogo. Mas como eu jogo ele?</a:t>
            </a:r>
            <a:endParaRPr sz="1000">
              <a:latin typeface="Courier"/>
              <a:ea typeface="Courier"/>
              <a:cs typeface="Courier"/>
            </a:endParaRPr>
          </a:p>
        </p:txBody>
      </p:sp>
      <p:sp>
        <p:nvSpPr>
          <p:cNvPr id="60" name="Google Shape;60;p13" hidden="0"/>
          <p:cNvSpPr/>
          <p:nvPr isPhoto="0" userDrawn="0"/>
        </p:nvSpPr>
        <p:spPr bwMode="auto">
          <a:xfrm>
            <a:off x="96400" y="831299"/>
            <a:ext cx="3249900" cy="1826100"/>
          </a:xfrm>
          <a:prstGeom prst="roundRect">
            <a:avLst>
              <a:gd name="adj" fmla="val 89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>
                <a:latin typeface="Courier"/>
                <a:ea typeface="Courier"/>
                <a:cs typeface="Courier"/>
              </a:rPr>
              <a:t>SINOPSE</a:t>
            </a:r>
            <a:endParaRPr sz="1000" b="1">
              <a:latin typeface="Courier"/>
              <a:ea typeface="Courier"/>
              <a:cs typeface="Courier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Visão Geral –o que é o jogo como um todo)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Responde a pergunta: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 O que é este jogo?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latin typeface="Courier"/>
              <a:ea typeface="Courier"/>
              <a:cs typeface="Courier"/>
            </a:endParaRPr>
          </a:p>
        </p:txBody>
      </p:sp>
      <p:sp>
        <p:nvSpPr>
          <p:cNvPr id="61" name="Google Shape;61;p13" hidden="0"/>
          <p:cNvSpPr txBox="1"/>
          <p:nvPr isPhoto="0" userDrawn="0"/>
        </p:nvSpPr>
        <p:spPr bwMode="auto">
          <a:xfrm>
            <a:off x="4790525" y="2200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ARTES CONCEITUAIS</a:t>
            </a:r>
            <a:endParaRPr sz="1000"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Desenhos de personagens, mapa de fases, uma mecânica descrita visualmente, uma pista estética, ou qualquer outra coisa que sirva para ILUSTRAR MELHOR OS TRÊS TÓPICOS QUE ESTÃO AO LADO.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Responde a pergunta: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 OK, entendi o jogo, mas não entendi direito como funcionam certos pontos do jogo. Desenha pra mim?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alphaModFix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Google Shape;66;p14" hidden="0"/>
          <p:cNvSpPr txBox="1"/>
          <p:nvPr isPhoto="0" userDrawn="0"/>
        </p:nvSpPr>
        <p:spPr bwMode="auto">
          <a:xfrm>
            <a:off x="0" y="-5900"/>
            <a:ext cx="9144000" cy="729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4000" b="1">
                <a:solidFill>
                  <a:srgbClr val="FFFFFF"/>
                </a:solidFill>
                <a:latin typeface="Gill Sans"/>
                <a:ea typeface="Gill Sans"/>
                <a:cs typeface="Gill Sans"/>
              </a:rPr>
              <a:t>REFERÊNCIAS</a:t>
            </a:r>
            <a:endParaRPr sz="4000" b="1">
              <a:solidFill>
                <a:srgbClr val="FFFFFF"/>
              </a:solidFill>
              <a:latin typeface="Gill Sans"/>
              <a:ea typeface="Gill Sans"/>
              <a:cs typeface="Gill Sans"/>
            </a:endParaRPr>
          </a:p>
        </p:txBody>
      </p:sp>
      <p:sp>
        <p:nvSpPr>
          <p:cNvPr id="67" name="Google Shape;67;p14" hidden="0"/>
          <p:cNvSpPr txBox="1"/>
          <p:nvPr isPhoto="0" userDrawn="0"/>
        </p:nvSpPr>
        <p:spPr bwMode="auto">
          <a:xfrm>
            <a:off x="7794425" y="6307150"/>
            <a:ext cx="468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>
                <a:latin typeface="Courier"/>
                <a:ea typeface="Courier"/>
                <a:cs typeface="Courier"/>
              </a:rPr>
              <a:t>XX</a:t>
            </a:r>
            <a:endParaRPr>
              <a:latin typeface="Courier"/>
              <a:ea typeface="Courier"/>
              <a:cs typeface="Courier"/>
            </a:endParaRPr>
          </a:p>
        </p:txBody>
      </p:sp>
      <p:sp>
        <p:nvSpPr>
          <p:cNvPr id="68" name="Google Shape;68;p14" hidden="0"/>
          <p:cNvSpPr txBox="1"/>
          <p:nvPr isPhoto="0" userDrawn="0"/>
        </p:nvSpPr>
        <p:spPr bwMode="auto">
          <a:xfrm>
            <a:off x="8441675" y="6307150"/>
            <a:ext cx="468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>
                <a:latin typeface="Courier"/>
                <a:ea typeface="Courier"/>
                <a:cs typeface="Courier"/>
              </a:rPr>
              <a:t>XX</a:t>
            </a:r>
            <a:endParaRPr>
              <a:latin typeface="Courier"/>
              <a:ea typeface="Courier"/>
              <a:cs typeface="Courier"/>
            </a:endParaRPr>
          </a:p>
        </p:txBody>
      </p:sp>
      <p:sp>
        <p:nvSpPr>
          <p:cNvPr id="69" name="Google Shape;69;p14" hidden="0"/>
          <p:cNvSpPr txBox="1"/>
          <p:nvPr isPhoto="0" userDrawn="0"/>
        </p:nvSpPr>
        <p:spPr bwMode="auto">
          <a:xfrm>
            <a:off x="3251100" y="3043400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Descrever de forma sucinta a razão da escolha</a:t>
            </a:r>
            <a:endParaRPr/>
          </a:p>
        </p:txBody>
      </p:sp>
      <p:sp>
        <p:nvSpPr>
          <p:cNvPr id="70" name="Google Shape;70;p14" hidden="0"/>
          <p:cNvSpPr txBox="1"/>
          <p:nvPr isPhoto="0" userDrawn="0"/>
        </p:nvSpPr>
        <p:spPr bwMode="auto">
          <a:xfrm>
            <a:off x="3189000" y="1050575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COLOQUE A IMAGEM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DA REFERÊNCIA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AQUI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71" name="Google Shape;71;p14" hidden="0"/>
          <p:cNvSpPr txBox="1"/>
          <p:nvPr isPhoto="0" userDrawn="0"/>
        </p:nvSpPr>
        <p:spPr bwMode="auto">
          <a:xfrm>
            <a:off x="3966075" y="0"/>
            <a:ext cx="51780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Referências de jogos / gêneros / mecânicas/ estéticas / universos imagéticos / histórias</a:t>
            </a:r>
            <a:endParaRPr/>
          </a:p>
        </p:txBody>
      </p:sp>
      <p:sp>
        <p:nvSpPr>
          <p:cNvPr id="72" name="Google Shape;72;p14" hidden="0"/>
          <p:cNvSpPr txBox="1"/>
          <p:nvPr isPhoto="0" userDrawn="0"/>
        </p:nvSpPr>
        <p:spPr bwMode="auto">
          <a:xfrm>
            <a:off x="296200" y="3043400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Descrever de forma sucinta a razão da escolha</a:t>
            </a:r>
            <a:endParaRPr/>
          </a:p>
        </p:txBody>
      </p:sp>
      <p:sp>
        <p:nvSpPr>
          <p:cNvPr id="73" name="Google Shape;73;p14" hidden="0"/>
          <p:cNvSpPr txBox="1"/>
          <p:nvPr isPhoto="0" userDrawn="0"/>
        </p:nvSpPr>
        <p:spPr bwMode="auto">
          <a:xfrm>
            <a:off x="234100" y="1050575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COLOQUE A IMAGEM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DA REFERÊNCIA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AQUI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74" name="Google Shape;74;p14" hidden="0"/>
          <p:cNvSpPr txBox="1"/>
          <p:nvPr isPhoto="0" userDrawn="0"/>
        </p:nvSpPr>
        <p:spPr bwMode="auto">
          <a:xfrm>
            <a:off x="6206000" y="3043400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Descrever de forma sucinta a razão da escolha</a:t>
            </a:r>
            <a:endParaRPr/>
          </a:p>
        </p:txBody>
      </p:sp>
      <p:sp>
        <p:nvSpPr>
          <p:cNvPr id="75" name="Google Shape;75;p14" hidden="0"/>
          <p:cNvSpPr txBox="1"/>
          <p:nvPr isPhoto="0" userDrawn="0"/>
        </p:nvSpPr>
        <p:spPr bwMode="auto">
          <a:xfrm>
            <a:off x="6143900" y="1050575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COLOQUE A IMAGEM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DA REFERÊNCIA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AQUI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76" name="Google Shape;76;p14" hidden="0"/>
          <p:cNvSpPr txBox="1"/>
          <p:nvPr isPhoto="0" userDrawn="0"/>
        </p:nvSpPr>
        <p:spPr bwMode="auto">
          <a:xfrm>
            <a:off x="6206000" y="5671688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Descrever de forma sucinta a razão da escolha</a:t>
            </a:r>
            <a:endParaRPr/>
          </a:p>
        </p:txBody>
      </p:sp>
      <p:sp>
        <p:nvSpPr>
          <p:cNvPr id="77" name="Google Shape;77;p14" hidden="0"/>
          <p:cNvSpPr txBox="1"/>
          <p:nvPr isPhoto="0" userDrawn="0"/>
        </p:nvSpPr>
        <p:spPr bwMode="auto">
          <a:xfrm>
            <a:off x="6143900" y="3678863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COLOQUE A IMAGEM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DA REFERÊNCIA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AQUI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78" name="Google Shape;78;p14" hidden="0"/>
          <p:cNvSpPr txBox="1"/>
          <p:nvPr isPhoto="0" userDrawn="0"/>
        </p:nvSpPr>
        <p:spPr bwMode="auto">
          <a:xfrm>
            <a:off x="3237000" y="5671688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Descrever de forma sucinta a razão da escolha</a:t>
            </a:r>
            <a:endParaRPr/>
          </a:p>
        </p:txBody>
      </p:sp>
      <p:sp>
        <p:nvSpPr>
          <p:cNvPr id="79" name="Google Shape;79;p14" hidden="0"/>
          <p:cNvSpPr txBox="1"/>
          <p:nvPr isPhoto="0" userDrawn="0"/>
        </p:nvSpPr>
        <p:spPr bwMode="auto">
          <a:xfrm>
            <a:off x="3174900" y="3678863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COLOQUE A IMAGEM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DA REFERÊNCIA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AQUI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80" name="Google Shape;80;p14" hidden="0"/>
          <p:cNvSpPr txBox="1"/>
          <p:nvPr isPhoto="0" userDrawn="0"/>
        </p:nvSpPr>
        <p:spPr bwMode="auto">
          <a:xfrm>
            <a:off x="268000" y="5671688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Descrever de forma sucinta a razão da escolha</a:t>
            </a:r>
            <a:endParaRPr/>
          </a:p>
        </p:txBody>
      </p:sp>
      <p:sp>
        <p:nvSpPr>
          <p:cNvPr id="81" name="Google Shape;81;p14" hidden="0"/>
          <p:cNvSpPr txBox="1"/>
          <p:nvPr isPhoto="0" userDrawn="0"/>
        </p:nvSpPr>
        <p:spPr bwMode="auto">
          <a:xfrm>
            <a:off x="205900" y="3678863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COLOQUE A IMAGEM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DA REFERÊNCIA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AQUI</a:t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alphaModFix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122422" name="Google Shape;54;p13" hidden="0"/>
          <p:cNvSpPr txBox="1"/>
          <p:nvPr isPhoto="0" userDrawn="0"/>
        </p:nvSpPr>
        <p:spPr bwMode="auto">
          <a:xfrm>
            <a:off x="0" y="-5899"/>
            <a:ext cx="9144000" cy="729899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4000" b="1">
                <a:solidFill>
                  <a:srgbClr val="FFFFFF"/>
                </a:solidFill>
                <a:latin typeface="Gill Sans"/>
                <a:ea typeface="Gill Sans"/>
                <a:cs typeface="Gill Sans"/>
              </a:rPr>
              <a:t>PITCH CONCEPT</a:t>
            </a:r>
            <a:endParaRPr sz="4000" b="1">
              <a:solidFill>
                <a:srgbClr val="FFFFFF"/>
              </a:solidFill>
              <a:latin typeface="Gill Sans"/>
              <a:ea typeface="Gill Sans"/>
              <a:cs typeface="Gill Sans"/>
            </a:endParaRPr>
          </a:p>
        </p:txBody>
      </p:sp>
      <p:sp>
        <p:nvSpPr>
          <p:cNvPr id="8017797" name="Google Shape;58;p13" hidden="0"/>
          <p:cNvSpPr/>
          <p:nvPr isPhoto="0" userDrawn="0"/>
        </p:nvSpPr>
        <p:spPr bwMode="auto">
          <a:xfrm flipH="0" flipV="0">
            <a:off x="96399" y="2764373"/>
            <a:ext cx="8851166" cy="3384176"/>
          </a:xfrm>
          <a:prstGeom prst="roundRect">
            <a:avLst>
              <a:gd name="adj" fmla="val 723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i="0" u="none" strike="noStrike" cap="none" spc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Algoritmos de IA</a:t>
            </a:r>
            <a:endParaRPr lang="pt-BR" sz="1000" b="1" i="0" u="none" strike="noStrike" cap="none" spc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 b="1">
              <a:latin typeface="Courier"/>
              <a:ea typeface="Courier"/>
              <a:cs typeface="Courier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0" i="0" u="none" strike="noStrike" cap="none" spc="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Visão Geral –o que é como ele se comporta no jogo)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lang="pt-BR" sz="1000" b="1" i="0" u="none" strike="noStrike" cap="none" spc="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Responde a pergunta:</a:t>
            </a:r>
            <a:r>
              <a:rPr lang="pt-BR" sz="1000" b="0" i="0" u="none" strike="noStrike" cap="none" spc="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 Como ele funciona e como ele implementado?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</a:endParaRPr>
          </a:p>
        </p:txBody>
      </p:sp>
      <p:sp>
        <p:nvSpPr>
          <p:cNvPr id="531936102" name="Google Shape;60;p13" hidden="0"/>
          <p:cNvSpPr/>
          <p:nvPr isPhoto="0" userDrawn="0"/>
        </p:nvSpPr>
        <p:spPr bwMode="auto">
          <a:xfrm flipH="0" flipV="0">
            <a:off x="96399" y="831298"/>
            <a:ext cx="8851166" cy="1826100"/>
          </a:xfrm>
          <a:prstGeom prst="roundRect">
            <a:avLst>
              <a:gd name="adj" fmla="val 89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>
                <a:latin typeface="Courier"/>
                <a:ea typeface="Courier"/>
                <a:cs typeface="Courier"/>
              </a:rPr>
              <a:t>Algoritmos de Grafos</a:t>
            </a:r>
            <a:endParaRPr sz="1000" b="1">
              <a:latin typeface="Courier"/>
              <a:ea typeface="Courier"/>
              <a:cs typeface="Courier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Visão Geral –o que é como ele se comporta no jogo)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Responde a pergunta:</a:t>
            </a: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</a:rPr>
              <a:t> Como ele funciona e como ele implementado?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latin typeface="Courier"/>
              <a:ea typeface="Courier"/>
              <a:cs typeface="Couri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ONLYOFFICE/7.1.0.215</Application>
  <DocSecurity>0</DocSecurity>
  <PresentationFormat>Apresentação na tela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cp:keywords/>
  <dc:description/>
  <dc:identifier/>
  <dc:language/>
  <cp:lastModifiedBy/>
  <cp:revision>3</cp:revision>
  <dcterms:modified xsi:type="dcterms:W3CDTF">2022-08-05T13:13:15Z</dcterms:modified>
  <cp:category/>
  <cp:contentStatus/>
  <cp:version/>
</cp:coreProperties>
</file>