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57200" y="3909600"/>
            <a:ext cx="822924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57200" y="3909600"/>
            <a:ext cx="40158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4674240" y="3909600"/>
            <a:ext cx="40158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57200" y="3909600"/>
            <a:ext cx="26496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3239640" y="3909600"/>
            <a:ext cx="26496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6022080" y="3909600"/>
            <a:ext cx="26496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42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42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42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/>
          </p:nvPr>
        </p:nvSpPr>
        <p:spPr>
          <a:xfrm>
            <a:off x="457200" y="3909600"/>
            <a:ext cx="40158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42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674240" y="3909600"/>
            <a:ext cx="40158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57200" y="3909600"/>
            <a:ext cx="822924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57200" y="3909600"/>
            <a:ext cx="822924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/>
          </p:nvPr>
        </p:nvSpPr>
        <p:spPr>
          <a:xfrm>
            <a:off x="457200" y="3909600"/>
            <a:ext cx="40158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/>
          </p:nvPr>
        </p:nvSpPr>
        <p:spPr>
          <a:xfrm>
            <a:off x="4674240" y="3909600"/>
            <a:ext cx="40158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457200" y="3909600"/>
            <a:ext cx="26496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/>
          </p:nvPr>
        </p:nvSpPr>
        <p:spPr>
          <a:xfrm>
            <a:off x="3239640" y="3909600"/>
            <a:ext cx="26496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/>
          </p:nvPr>
        </p:nvSpPr>
        <p:spPr>
          <a:xfrm>
            <a:off x="6022080" y="3909600"/>
            <a:ext cx="26496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42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42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42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57200" y="3909600"/>
            <a:ext cx="40158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420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4674240" y="3909600"/>
            <a:ext cx="40158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57200" y="3909600"/>
            <a:ext cx="8229240" cy="210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Calibri"/>
              </a:rPr>
              <a:t>Clique para editar o título mestre</a:t>
            </a:r>
          </a:p>
        </p:txBody>
      </p:sp>
      <p:pic>
        <p:nvPicPr>
          <p:cNvPr id="5" name="Imagem 6"/>
          <p:cNvPicPr/>
          <p:nvPr/>
        </p:nvPicPr>
        <p:blipFill>
          <a:blip r:embed="rId14"/>
          <a:stretch/>
        </p:blipFill>
        <p:spPr>
          <a:xfrm>
            <a:off x="3087000" y="692640"/>
            <a:ext cx="5166720" cy="1295640"/>
          </a:xfrm>
          <a:prstGeom prst="rect">
            <a:avLst/>
          </a:prstGeom>
          <a:ln w="0">
            <a:noFill/>
          </a:ln>
        </p:spPr>
      </p:pic>
      <p:pic>
        <p:nvPicPr>
          <p:cNvPr id="2" name="Imagem 7"/>
          <p:cNvPicPr/>
          <p:nvPr/>
        </p:nvPicPr>
        <p:blipFill>
          <a:blip r:embed="rId15"/>
          <a:stretch/>
        </p:blipFill>
        <p:spPr>
          <a:xfrm>
            <a:off x="477720" y="5589360"/>
            <a:ext cx="7866360" cy="1213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4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Clique para editar o título mestre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Clique para editar o texto mestre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 marL="743040" lvl="1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pt-BR" sz="2800" b="0" strike="noStrike" spc="-1">
                <a:solidFill>
                  <a:srgbClr val="000000"/>
                </a:solidFill>
                <a:latin typeface="Arial"/>
              </a:rPr>
              <a:t>Segundo nível</a:t>
            </a:r>
            <a:endParaRPr lang="pt-BR" sz="2800" b="0" strike="noStrike" spc="-1">
              <a:solidFill>
                <a:srgbClr val="000000"/>
              </a:solidFill>
              <a:latin typeface="Calibri"/>
            </a:endParaRPr>
          </a:p>
          <a:p>
            <a:pPr marL="1143000" lvl="2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pt-BR" sz="2400" b="0" strike="noStrike" spc="-1">
                <a:solidFill>
                  <a:srgbClr val="000000"/>
                </a:solidFill>
                <a:latin typeface="Arial"/>
              </a:rPr>
              <a:t>Terceiro nível</a:t>
            </a:r>
            <a:endParaRPr lang="pt-BR" sz="2400" b="0" strike="noStrike" spc="-1">
              <a:solidFill>
                <a:srgbClr val="000000"/>
              </a:solidFill>
              <a:latin typeface="Calibri"/>
            </a:endParaRPr>
          </a:p>
          <a:p>
            <a:pPr marL="1600200" lvl="3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Quarto nível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  <a:p>
            <a:pPr marL="2057400" lvl="4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pt-BR" sz="2000" b="0" strike="noStrike" spc="-1">
                <a:solidFill>
                  <a:srgbClr val="000000"/>
                </a:solidFill>
                <a:latin typeface="Arial"/>
              </a:rPr>
              <a:t>Quinto nível</a:t>
            </a:r>
            <a:endParaRPr lang="pt-BR" sz="2000" b="0" strike="noStrike" spc="-1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42" name="Imagem 6"/>
          <p:cNvPicPr/>
          <p:nvPr/>
        </p:nvPicPr>
        <p:blipFill>
          <a:blip r:embed="rId14"/>
          <a:stretch/>
        </p:blipFill>
        <p:spPr>
          <a:xfrm>
            <a:off x="477720" y="6095160"/>
            <a:ext cx="4588200" cy="707400"/>
          </a:xfrm>
          <a:prstGeom prst="rect">
            <a:avLst/>
          </a:prstGeom>
          <a:ln w="0">
            <a:noFill/>
          </a:ln>
        </p:spPr>
      </p:pic>
      <p:pic>
        <p:nvPicPr>
          <p:cNvPr id="43" name="Imagem 7"/>
          <p:cNvPicPr/>
          <p:nvPr/>
        </p:nvPicPr>
        <p:blipFill>
          <a:blip r:embed="rId15"/>
          <a:stretch/>
        </p:blipFill>
        <p:spPr>
          <a:xfrm>
            <a:off x="5796000" y="6132960"/>
            <a:ext cx="2889360" cy="72468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85800" y="200880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Lógica e Matemática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39640" y="3764520"/>
            <a:ext cx="7992360" cy="1752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pt-BR" sz="32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8B8B8B"/>
                </a:solidFill>
                <a:latin typeface="Arial"/>
              </a:rPr>
              <a:t>Prof. Halline Angelino Estanislau Pacheco</a:t>
            </a:r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Conceito de Tabela Verdade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500" lnSpcReduction="2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É uma forma usual de representação das regras da Álgebra Booleana. Nela, é representada cada proposição (simples ou composta) e todos os seus valores lógicos possíveis. Partimos do Princípio do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Terceiro Excluído, toda proposição simples é verdadeira ou falsa , tendo os valores lógicos V (verdade)ou F (falsidade).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Quando trabalhamos com as proposições compostas, determinamos o seu valor lógico partindo das proposições simples que a compõe.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Número de linhas de uma Tabela Verdade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 lnSpcReduction="1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1" strike="noStrike" spc="-1">
                <a:solidFill>
                  <a:srgbClr val="000000"/>
                </a:solidFill>
                <a:latin typeface="Arial"/>
              </a:rPr>
              <a:t>“A tabela verdade de uma proposição composta com n* proposições simples componentes contém 2</a:t>
            </a:r>
            <a:r>
              <a:rPr lang="pt-BR" sz="3200" b="1" strike="noStrike" spc="-1" baseline="30000">
                <a:solidFill>
                  <a:srgbClr val="000000"/>
                </a:solidFill>
                <a:latin typeface="Arial"/>
              </a:rPr>
              <a:t>n</a:t>
            </a:r>
            <a:r>
              <a:rPr lang="pt-BR" sz="3200" b="1" strike="noStrike" spc="-1">
                <a:solidFill>
                  <a:srgbClr val="000000"/>
                </a:solidFill>
                <a:latin typeface="Arial"/>
              </a:rPr>
              <a:t> linhas.” 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(</a:t>
            </a:r>
            <a:r>
              <a:rPr lang="pt-BR" sz="3200" b="0" i="1" strike="noStrike" spc="-1">
                <a:solidFill>
                  <a:srgbClr val="000000"/>
                </a:solidFill>
                <a:latin typeface="Arial"/>
              </a:rPr>
              <a:t>* Algumas bibliografias utilizam o “p” no lugar do “n”)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Os valores lógicos “V” e “F” se alteram de dois em dois para a primeira proposição “p” e de um em um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para a segunda proposição “q”, em suas respectivas colunas, e, além disso, VV, VF, FV e FF, em cada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linha, são todos os arranjos binários com repetição dos dois elementos “V” e “F”, segundo ensina a Análise Combinatória.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Construção da tabela verdade de uma proposição composta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Se tivermos 2 proposições temos que </a:t>
            </a:r>
            <a:r>
              <a:rPr lang="pt-BR" sz="3200" b="1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pt-BR" sz="3200" b="1" strike="noStrike" spc="-1" baseline="30000">
                <a:solidFill>
                  <a:srgbClr val="000000"/>
                </a:solidFill>
                <a:latin typeface="Arial"/>
              </a:rPr>
              <a:t>n</a:t>
            </a:r>
            <a:r>
              <a:rPr lang="pt-BR" sz="3200" b="1" strike="noStrike" spc="-1">
                <a:solidFill>
                  <a:srgbClr val="000000"/>
                </a:solidFill>
                <a:latin typeface="Arial"/>
              </a:rPr>
              <a:t> =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 =</a:t>
            </a:r>
            <a:r>
              <a:rPr lang="pt-BR" sz="3200" b="1" strike="noStrike" spc="-1">
                <a:solidFill>
                  <a:srgbClr val="000000"/>
                </a:solidFill>
                <a:latin typeface="Arial"/>
              </a:rPr>
              <a:t> 2</a:t>
            </a:r>
            <a:r>
              <a:rPr lang="pt-BR" sz="3200" b="1" strike="noStrike" spc="-1" baseline="30000">
                <a:solidFill>
                  <a:srgbClr val="000000"/>
                </a:solidFill>
                <a:latin typeface="Arial"/>
              </a:rPr>
              <a:t>2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 = 4 linhas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Neste caso temos 3 proposições simples, fazendo os cálculos temos: </a:t>
            </a:r>
            <a:r>
              <a:rPr lang="pt-BR" sz="3200" b="1" strike="noStrike" spc="-1">
                <a:solidFill>
                  <a:srgbClr val="000000"/>
                </a:solidFill>
                <a:latin typeface="Arial"/>
              </a:rPr>
              <a:t>2</a:t>
            </a:r>
            <a:r>
              <a:rPr lang="pt-BR" sz="3200" b="1" strike="noStrike" spc="-1" baseline="30000">
                <a:solidFill>
                  <a:srgbClr val="000000"/>
                </a:solidFill>
                <a:latin typeface="Arial"/>
              </a:rPr>
              <a:t>n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 =</a:t>
            </a:r>
            <a:r>
              <a:rPr lang="pt-BR" sz="3200" b="1" strike="noStrike" spc="-1">
                <a:solidFill>
                  <a:srgbClr val="000000"/>
                </a:solidFill>
                <a:latin typeface="Arial"/>
              </a:rPr>
              <a:t> 2</a:t>
            </a:r>
            <a:r>
              <a:rPr lang="pt-BR" sz="3200" b="1" strike="noStrike" spc="-1" baseline="30000">
                <a:solidFill>
                  <a:srgbClr val="000000"/>
                </a:solidFill>
                <a:latin typeface="Arial"/>
              </a:rPr>
              <a:t>3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 = 8 linhas.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Tabela verdade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05" name="Espaço Reservado para Conteúdo 3"/>
          <p:cNvGraphicFramePr/>
          <p:nvPr/>
        </p:nvGraphicFramePr>
        <p:xfrm>
          <a:off x="457200" y="1600200"/>
          <a:ext cx="8229600" cy="1112400"/>
        </p:xfrm>
        <a:graphic>
          <a:graphicData uri="http://schemas.openxmlformats.org/drawingml/2006/table">
            <a:tbl>
              <a:tblPr/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~p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Conectivos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São palavras usadas para formar uma proposição a partir de outra.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Os principais conectivos são : “ e” , “ ou”, “se.. então”, “ se e somente se”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Exemplos de proposições formadas a partir de conectivos: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p:dez é um números par </a:t>
            </a:r>
            <a:r>
              <a:rPr lang="pt-BR" sz="3200" b="0" strike="noStrike" spc="-1">
                <a:solidFill>
                  <a:srgbClr val="C0504D"/>
                </a:solidFill>
                <a:latin typeface="Arial"/>
              </a:rPr>
              <a:t>e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 futebol é um esporte.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Exemplos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0500" lnSpcReduction="20000"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Q: </a:t>
            </a:r>
            <a:r>
              <a:rPr lang="pt-BR" sz="3200" b="1" strike="noStrike" spc="-1" dirty="0">
                <a:solidFill>
                  <a:srgbClr val="000000"/>
                </a:solidFill>
                <a:latin typeface="Arial"/>
              </a:rPr>
              <a:t>Se</a:t>
            </a: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 hoje é domingo </a:t>
            </a:r>
            <a:r>
              <a:rPr lang="pt-BR" sz="3200" b="1" strike="noStrike" spc="-1" dirty="0">
                <a:solidFill>
                  <a:srgbClr val="000000"/>
                </a:solidFill>
                <a:latin typeface="Arial"/>
              </a:rPr>
              <a:t>então</a:t>
            </a: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 amanhã é quarta feira.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Denomina-se proposição simples ou atômica a toda proposição que não contenha nenhuma outra proposição, isto é que não tenha nenhum conectivo.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Exemplo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 p:hoje é feriado.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Denomina-se proposição composta ou molecular à proposição formada pela combinação de duas ou mais proposições.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Exemplo: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P: a laranja é uma fruta </a:t>
            </a:r>
            <a:r>
              <a:rPr lang="pt-BR" sz="3200" b="1" strike="noStrike" spc="-1" dirty="0">
                <a:solidFill>
                  <a:srgbClr val="000000"/>
                </a:solidFill>
                <a:latin typeface="Arial"/>
              </a:rPr>
              <a:t>ou </a:t>
            </a: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os leões são mansos.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Conectivo “ E” (^)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Sejam: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p: a água  do mar é salgada.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q: todo pássaro tem quatro perna.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A proposição p^q será: “ a água do mar é salgada </a:t>
            </a:r>
            <a:r>
              <a:rPr lang="pt-BR" sz="3200" b="0" strike="noStrike" spc="-1">
                <a:solidFill>
                  <a:srgbClr val="C0504D"/>
                </a:solidFill>
                <a:latin typeface="Arial"/>
              </a:rPr>
              <a:t>e 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 todo pássaro tem quatro pernas.”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C0504D"/>
                </a:solidFill>
                <a:latin typeface="Arial"/>
              </a:rPr>
              <a:t>A proposição 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p^q dá se o nome de CONJUNÇÃO.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Tabela verdade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A conjunção p^q somente será verdadeira quando p e q forem verdadeiras.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Tabela verdade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15" name="Espaço Reservado para Conteúdo 3"/>
          <p:cNvGraphicFramePr/>
          <p:nvPr/>
        </p:nvGraphicFramePr>
        <p:xfrm>
          <a:off x="457200" y="1600200"/>
          <a:ext cx="8229600" cy="18540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q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 ^ q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V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V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1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V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Atividades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Determinar o valor lógico ( V ou F) de cada uma das proposições: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3200" b="1" strike="noStrike" spc="-1">
                <a:solidFill>
                  <a:srgbClr val="000000"/>
                </a:solidFill>
                <a:latin typeface="Arial"/>
              </a:rPr>
              <a:t>P^Q: O número 17 é primo e Fortaleza é a capital do maranhão. 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Conceito de proposição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500" lnSpcReduction="1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Chama-se proposição todo o conjunto de palavras ou símbolos que expressam um pensamento ou uma ideia de sentido completo. Assim, as proposições transmitem pensamentos, isto é, afirmam, declaram fatos ou exprimem juízos que formamos a respeito de determinados conceitos ou entes.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Elas devem possuir além disso: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- um sujeito e um predicado;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- e por último, deve sempre ser possível atribuir um valor lógico: verdadeiro (V) ou falso (F).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Preenchendo esses requisitos estamos diante de uma proposição.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Conectivo “OU” ( v)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Sejam as proposições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p: Paris é a capital da França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q: 9- 4 =5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A proposição P v </a:t>
            </a:r>
            <a:r>
              <a:rPr lang="pt-BR" sz="3200" spc="-1" dirty="0">
                <a:solidFill>
                  <a:srgbClr val="000000"/>
                </a:solidFill>
                <a:latin typeface="Arial"/>
              </a:rPr>
              <a:t>Q </a:t>
            </a: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será: Paris é a capital da França ou 9-4 =5.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Disjunção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A disjunção p v q somente será falsa quando ambas as proposições forem falsas.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Tabela verdade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24" name="Espaço Reservado para Conteúdo 3"/>
          <p:cNvGraphicFramePr/>
          <p:nvPr/>
        </p:nvGraphicFramePr>
        <p:xfrm>
          <a:off x="457200" y="1600200"/>
          <a:ext cx="8229600" cy="2224800"/>
        </p:xfrm>
        <a:graphic>
          <a:graphicData uri="http://schemas.openxmlformats.org/drawingml/2006/table">
            <a:tbl>
              <a:tblPr/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q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 v q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F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F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FF0000"/>
                          </a:solidFill>
                          <a:latin typeface="Calibri"/>
                        </a:rPr>
                        <a:t>F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Atividades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1-Sejam as proposições p: Está frio  e q: Está chovendo. Traduza para a linguagem corrente.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~p      b) p ^q       c) p v q    d)~p ^~ q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 2- Sejam as proposições p: Marcos é alto. q:Marcos é elegante. Traduzir para a linguagem simbólica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lphaLcParenR"/>
              <a:tabLst>
                <a:tab pos="0" algn="l"/>
              </a:tabLst>
            </a:pPr>
            <a:r>
              <a:rPr lang="pt-BR" sz="3200" spc="-1" dirty="0">
                <a:solidFill>
                  <a:srgbClr val="000000"/>
                </a:solidFill>
                <a:latin typeface="Arial"/>
              </a:rPr>
              <a:t>P</a:t>
            </a: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: Marcos é alto e elegante. 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continuação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b) P: Marcos é alto e não é elegante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 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Construir a tabela verdade</a:t>
            </a:r>
            <a:br>
              <a:rPr sz="4400"/>
            </a:b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 da proposição P(p,q)= ~(p ^~q)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30" name="Espaço Reservado para Conteúdo 3"/>
          <p:cNvGraphicFramePr/>
          <p:nvPr/>
        </p:nvGraphicFramePr>
        <p:xfrm>
          <a:off x="457200" y="1600200"/>
          <a:ext cx="6858000" cy="1854000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q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~q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p^~q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  <a:tabLst>
                          <a:tab pos="0" algn="l"/>
                        </a:tabLst>
                      </a:pPr>
                      <a:r>
                        <a:rPr lang="pt-BR" sz="1800" b="1" strike="noStrike" spc="-1">
                          <a:solidFill>
                            <a:srgbClr val="FFFFFF"/>
                          </a:solidFill>
                          <a:latin typeface="Calibri"/>
                        </a:rPr>
                        <a:t>~ (p^~q)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38160">
                      <a:solidFill>
                        <a:srgbClr val="FFFFFF"/>
                      </a:solidFill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3816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V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D0D8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buNone/>
                      </a:pPr>
                      <a:r>
                        <a:rPr lang="pt-BR" sz="1800" b="0" strike="noStrike" spc="-1">
                          <a:solidFill>
                            <a:srgbClr val="000000"/>
                          </a:solidFill>
                          <a:latin typeface="Calibri"/>
                        </a:rPr>
                        <a:t>F</a:t>
                      </a:r>
                      <a:endParaRPr lang="pt-BR" sz="1800" b="0" strike="noStrike" spc="-1"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>
                    <a:lnL w="12240">
                      <a:solidFill>
                        <a:srgbClr val="FFFFFF"/>
                      </a:solidFill>
                    </a:lnL>
                    <a:lnR w="12240">
                      <a:solidFill>
                        <a:srgbClr val="FFFFFF"/>
                      </a:solidFill>
                    </a:lnR>
                    <a:lnT w="12240">
                      <a:solidFill>
                        <a:srgbClr val="FFFFFF"/>
                      </a:solidFill>
                    </a:lnT>
                    <a:lnB w="12240">
                      <a:solidFill>
                        <a:srgbClr val="FFFFFF"/>
                      </a:solidFill>
                    </a:lnB>
                    <a:solidFill>
                      <a:srgbClr val="E9EC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ransition spd="slow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Princípios fundamentais da lógica</a:t>
            </a:r>
            <a:br>
              <a:rPr sz="4400"/>
            </a:b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0500" lnSpcReduction="10000"/>
          </a:bodyPr>
          <a:lstStyle/>
          <a:p>
            <a:pPr algn="just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A Lógica matemática adota como regra fundamental três princípios1 (ou axiomas):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1" strike="noStrike" spc="-1">
                <a:solidFill>
                  <a:srgbClr val="000000"/>
                </a:solidFill>
                <a:latin typeface="Arial"/>
              </a:rPr>
              <a:t>I – PRINCÍPIO DA IDENTIDADE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: uma proposição verdadeira é verdadeira; uma proposição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falsa é falsa.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1" strike="noStrike" spc="-1">
                <a:solidFill>
                  <a:srgbClr val="000000"/>
                </a:solidFill>
                <a:latin typeface="Arial"/>
              </a:rPr>
              <a:t>II – PRINCÍPIO DA NÃO CONTRADIÇÃO: 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uma proposição não pode ser verdadeira </a:t>
            </a:r>
            <a:r>
              <a:rPr lang="pt-BR" sz="3200" b="1" strike="noStrike" spc="-1">
                <a:solidFill>
                  <a:srgbClr val="000000"/>
                </a:solidFill>
                <a:latin typeface="Arial"/>
              </a:rPr>
              <a:t>E 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falsa ao mesmo tempo.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 algn="just"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1" strike="noStrike" spc="-1">
                <a:solidFill>
                  <a:srgbClr val="000000"/>
                </a:solidFill>
                <a:latin typeface="Arial"/>
              </a:rPr>
              <a:t>III – PRINCÍPIO DO TERCEIRO EXCLUÍDO: 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toda proposição OU é verdadeira </a:t>
            </a:r>
            <a:r>
              <a:rPr lang="pt-BR" sz="3200" b="1" strike="noStrike" spc="-1">
                <a:solidFill>
                  <a:srgbClr val="000000"/>
                </a:solidFill>
                <a:latin typeface="Arial"/>
              </a:rPr>
              <a:t>OU 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é falsa, verificamos sempre um desses casos, NUNCA existindo um terceiro caso.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90000"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1" strike="noStrike" spc="-1">
                <a:solidFill>
                  <a:srgbClr val="000000"/>
                </a:solidFill>
                <a:latin typeface="Arial"/>
              </a:rPr>
              <a:t>Classificação das proposições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514440" indent="-51444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AutoNum type="arabicParenR"/>
            </a:pPr>
            <a:r>
              <a:rPr lang="pt-BR" sz="3200" b="1" strike="noStrike" spc="-1">
                <a:solidFill>
                  <a:srgbClr val="000000"/>
                </a:solidFill>
                <a:latin typeface="Arial"/>
              </a:rPr>
              <a:t>Proposições simples 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(ou atômicas): são formadas por uma única oração, sem conectivos, ou seja, elementos de ligação. Normalmente representamos por letras minúsculas: p, q, r,...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Exemplos: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p:O céu é azul.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q:Hoje é sábado.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Classificação das proposições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1" strike="noStrike" spc="-1">
                <a:solidFill>
                  <a:srgbClr val="000000"/>
                </a:solidFill>
                <a:latin typeface="Arial"/>
              </a:rPr>
              <a:t>2) Proposições compostas 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(ou moleculares): possuem elementos de ligação (conectivos) que ligam as orações, podendo ser duas, três, e assim por diante: P, Q, R,...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Exemplos: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P:O céu é azul </a:t>
            </a:r>
            <a:r>
              <a:rPr lang="pt-BR" sz="3200" b="1" i="1" strike="noStrike" spc="-1">
                <a:solidFill>
                  <a:srgbClr val="000000"/>
                </a:solidFill>
                <a:latin typeface="Arial"/>
              </a:rPr>
              <a:t>ou 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cinza.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Q</a:t>
            </a:r>
            <a:r>
              <a:rPr lang="pt-BR" sz="3200" b="1" i="1" strike="noStrike" spc="-1">
                <a:solidFill>
                  <a:srgbClr val="000000"/>
                </a:solidFill>
                <a:latin typeface="Arial"/>
              </a:rPr>
              <a:t>:Se 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hoje é sábado, </a:t>
            </a:r>
            <a:r>
              <a:rPr lang="pt-BR" sz="3200" b="1" i="1" strike="noStrike" spc="-1">
                <a:solidFill>
                  <a:srgbClr val="000000"/>
                </a:solidFill>
                <a:latin typeface="Arial"/>
              </a:rPr>
              <a:t>então 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vou à praia.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1" strike="noStrike" spc="-1">
                <a:solidFill>
                  <a:srgbClr val="000000"/>
                </a:solidFill>
                <a:latin typeface="Arial"/>
              </a:rPr>
              <a:t>Observação: 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os termos em destaque são alguns dos conectivos (termos de ligação) que utilizamos em lógica matemática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Classificação das proposições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65000" lnSpcReduction="10000"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1" strike="noStrike" spc="-1">
                <a:solidFill>
                  <a:srgbClr val="000000"/>
                </a:solidFill>
                <a:latin typeface="Arial"/>
              </a:rPr>
              <a:t>3) Sentença aberta: </a:t>
            </a: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quando não se pode atribuir um valor lógico verdadeiro ou falso para ela (ou valora a proposição), portanto, não é considerada frase lógica. São consideradas sentenças abertas: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a) Frases interrogativas: Quando será prova? - Estudou ontem? – Fez Sol ontem?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b) Frases exclamativas: Gol! – Que maravilhoso!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c) Frase imperativas: Estude e leia com atenção. – Desligue a televisão.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d) Frases sem sentido lógico (expressões vagas, paradoxais, ambíguas, ...): “esta frase é verdadeira”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(expressão paradoxal) – O cavalo do meu vizinho morreu (expressão ambígua) – 2 + 3 + 7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Noções de lógica 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pt-BR" sz="3200" b="1" strike="noStrike" spc="-1" dirty="0">
                <a:solidFill>
                  <a:srgbClr val="000000"/>
                </a:solidFill>
                <a:latin typeface="Arial"/>
              </a:rPr>
              <a:t>Sentença ou proposição.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1" strike="noStrike" spc="-1" dirty="0">
                <a:solidFill>
                  <a:srgbClr val="000000"/>
                </a:solidFill>
                <a:latin typeface="Arial"/>
              </a:rPr>
              <a:t>Exemplos: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strike="noStrike" spc="-1" dirty="0">
                <a:solidFill>
                  <a:srgbClr val="000000"/>
                </a:solidFill>
                <a:latin typeface="Arial"/>
              </a:rPr>
              <a:t>p:O elefante é um mamífero</a:t>
            </a:r>
            <a:endParaRPr lang="pt-BR" sz="320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q:As árvores falam.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 dirty="0">
                <a:solidFill>
                  <a:srgbClr val="000000"/>
                </a:solidFill>
                <a:latin typeface="Arial"/>
              </a:rPr>
              <a:t>r:Há infinitos números primos.</a:t>
            </a:r>
            <a:endParaRPr lang="pt-BR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1714680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endParaRPr lang="pt-BR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pt-BR" sz="4400" b="0" strike="noStrike" spc="-1">
                <a:solidFill>
                  <a:srgbClr val="000000"/>
                </a:solidFill>
                <a:latin typeface="Arial"/>
              </a:rPr>
              <a:t>Modificador</a:t>
            </a:r>
            <a:endParaRPr lang="pt-BR" sz="4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4208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Uma proposição pode ser formada 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A partir de outra, pelo uso do modificador “não”.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Exemplo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 p : Isabel tem olhos azuis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r>
              <a:rPr lang="pt-BR" sz="3200" b="0" strike="noStrike" spc="-1">
                <a:solidFill>
                  <a:srgbClr val="000000"/>
                </a:solidFill>
                <a:latin typeface="Arial"/>
              </a:rPr>
              <a:t>~p: Isabel NÃO tem olhos azuis</a:t>
            </a: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  <a:tabLst>
                <a:tab pos="0" algn="l"/>
              </a:tabLst>
            </a:pPr>
            <a:endParaRPr lang="pt-BR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1495</TotalTime>
  <Words>1220</Words>
  <Application>Microsoft Office PowerPoint</Application>
  <PresentationFormat>Apresentação na tela (4:3)</PresentationFormat>
  <Paragraphs>152</Paragraphs>
  <Slides>25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25</vt:i4>
      </vt:variant>
    </vt:vector>
  </HeadingPairs>
  <TitlesOfParts>
    <vt:vector size="31" baseType="lpstr">
      <vt:lpstr>Arial</vt:lpstr>
      <vt:lpstr>Calibri</vt:lpstr>
      <vt:lpstr>Symbol</vt:lpstr>
      <vt:lpstr>Wingdings</vt:lpstr>
      <vt:lpstr>Office Theme</vt:lpstr>
      <vt:lpstr>Office Theme</vt:lpstr>
      <vt:lpstr>Lógica e Matemática</vt:lpstr>
      <vt:lpstr>Conceito de proposição</vt:lpstr>
      <vt:lpstr>Princípios fundamentais da lógica </vt:lpstr>
      <vt:lpstr>Classificação das proposições</vt:lpstr>
      <vt:lpstr>Classificação das proposições</vt:lpstr>
      <vt:lpstr>Exemplos:</vt:lpstr>
      <vt:lpstr>Classificação das proposições</vt:lpstr>
      <vt:lpstr>Noções de lógica </vt:lpstr>
      <vt:lpstr>Modificador</vt:lpstr>
      <vt:lpstr>Conceito de Tabela Verdade</vt:lpstr>
      <vt:lpstr>Número de linhas de uma Tabela Verdade</vt:lpstr>
      <vt:lpstr>Construção da tabela verdade de uma proposição composta</vt:lpstr>
      <vt:lpstr>Tabela verdade</vt:lpstr>
      <vt:lpstr>Conectivos</vt:lpstr>
      <vt:lpstr>Exemplos</vt:lpstr>
      <vt:lpstr>Conectivo “ E” (^)</vt:lpstr>
      <vt:lpstr>Tabela verdade</vt:lpstr>
      <vt:lpstr>Tabela verdade</vt:lpstr>
      <vt:lpstr>Atividades</vt:lpstr>
      <vt:lpstr>Conectivo “OU” ( v)</vt:lpstr>
      <vt:lpstr>Disjunção</vt:lpstr>
      <vt:lpstr>Tabela verdade</vt:lpstr>
      <vt:lpstr>Atividades</vt:lpstr>
      <vt:lpstr>continuação</vt:lpstr>
      <vt:lpstr>Construir a tabela verdade  da proposição P(p,q)= ~(p ^~q)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Matemática Financeira</dc:title>
  <dc:subject/>
  <dc:creator>Adm</dc:creator>
  <dc:description/>
  <cp:lastModifiedBy>usuario</cp:lastModifiedBy>
  <cp:revision>126</cp:revision>
  <dcterms:created xsi:type="dcterms:W3CDTF">2014-02-24T01:59:43Z</dcterms:created>
  <dcterms:modified xsi:type="dcterms:W3CDTF">2025-04-04T21:15:23Z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Apresentação na tela (4:3)</vt:lpwstr>
  </property>
  <property fmtid="{D5CDD505-2E9C-101B-9397-08002B2CF9AE}" pid="3" name="Slides">
    <vt:i4>25</vt:i4>
  </property>
</Properties>
</file>