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12" r:id="rId3"/>
    <p:sldId id="278" r:id="rId4"/>
    <p:sldId id="287" r:id="rId5"/>
    <p:sldId id="289" r:id="rId6"/>
    <p:sldId id="290" r:id="rId7"/>
    <p:sldId id="313" r:id="rId8"/>
    <p:sldId id="279" r:id="rId9"/>
    <p:sldId id="294" r:id="rId10"/>
    <p:sldId id="299" r:id="rId11"/>
    <p:sldId id="295" r:id="rId12"/>
    <p:sldId id="292" r:id="rId13"/>
    <p:sldId id="300" r:id="rId14"/>
    <p:sldId id="297" r:id="rId15"/>
    <p:sldId id="304" r:id="rId16"/>
    <p:sldId id="280" r:id="rId17"/>
    <p:sldId id="281" r:id="rId18"/>
    <p:sldId id="301" r:id="rId19"/>
    <p:sldId id="302" r:id="rId20"/>
    <p:sldId id="303" r:id="rId21"/>
    <p:sldId id="305" r:id="rId22"/>
    <p:sldId id="306" r:id="rId23"/>
    <p:sldId id="314" r:id="rId24"/>
    <p:sldId id="315" r:id="rId25"/>
    <p:sldId id="308" r:id="rId26"/>
    <p:sldId id="309" r:id="rId27"/>
    <p:sldId id="310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5" autoAdjust="0"/>
    <p:restoredTop sz="94671" autoAdjust="0"/>
  </p:normalViewPr>
  <p:slideViewPr>
    <p:cSldViewPr>
      <p:cViewPr varScale="1">
        <p:scale>
          <a:sx n="68" d="100"/>
          <a:sy n="68" d="100"/>
        </p:scale>
        <p:origin x="148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56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4A941-0447-4F44-9436-4534971ECC2F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E215A-8344-4909-BF48-4A921D5FC5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132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E215A-8344-4909-BF48-4A921D5FC59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491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5590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953" y="692696"/>
            <a:ext cx="5167011" cy="129614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69" y="5589240"/>
            <a:ext cx="7866879" cy="121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7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04/04/2025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54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04/04/2025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17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21088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69" y="6095053"/>
            <a:ext cx="4588461" cy="70793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6133075"/>
            <a:ext cx="2889876" cy="72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738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04/04/2025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28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04/04/2025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50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04/04/2025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69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04/04/2025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49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04/04/2025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36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04/04/2025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06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04/04/2025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7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0F362-2765-4C64-AB7D-E3D1C861FC54}" type="datetimeFigureOut">
              <a:rPr lang="pt-BR" smtClean="0"/>
              <a:pPr/>
              <a:t>04/04/2025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82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08857"/>
            <a:ext cx="7772400" cy="1470025"/>
          </a:xfrm>
        </p:spPr>
        <p:txBody>
          <a:bodyPr/>
          <a:lstStyle/>
          <a:p>
            <a:r>
              <a:rPr lang="pt-BR">
                <a:latin typeface="Arial" pitchFamily="34" charset="0"/>
                <a:cs typeface="Arial" pitchFamily="34" charset="0"/>
              </a:rPr>
              <a:t>Lógica e </a:t>
            </a:r>
            <a:r>
              <a:rPr lang="pt-BR" dirty="0">
                <a:latin typeface="Arial" pitchFamily="34" charset="0"/>
                <a:cs typeface="Arial" pitchFamily="34" charset="0"/>
              </a:rPr>
              <a:t>Matemática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3764632"/>
            <a:ext cx="7992888" cy="1752600"/>
          </a:xfrm>
        </p:spPr>
        <p:txBody>
          <a:bodyPr>
            <a:normAutofit/>
          </a:bodyPr>
          <a:lstStyle/>
          <a:p>
            <a:endParaRPr lang="pt-BR" dirty="0">
              <a:latin typeface="Arial" pitchFamily="34" charset="0"/>
              <a:cs typeface="Arial" pitchFamily="34" charset="0"/>
            </a:endParaRP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Prof.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Halline</a:t>
            </a:r>
            <a:r>
              <a:rPr lang="pt-BR" dirty="0">
                <a:latin typeface="Arial" pitchFamily="34" charset="0"/>
                <a:cs typeface="Arial" pitchFamily="34" charset="0"/>
              </a:rPr>
              <a:t> Angelino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Estanislau</a:t>
            </a:r>
            <a:r>
              <a:rPr lang="pt-BR" dirty="0">
                <a:latin typeface="Arial" pitchFamily="34" charset="0"/>
                <a:cs typeface="Arial" pitchFamily="34" charset="0"/>
              </a:rPr>
              <a:t> Pacheco</a:t>
            </a:r>
          </a:p>
        </p:txBody>
      </p:sp>
    </p:spTree>
    <p:extLst>
      <p:ext uri="{BB962C8B-B14F-4D97-AF65-F5344CB8AC3E}">
        <p14:creationId xmlns:p14="http://schemas.microsoft.com/office/powerpoint/2010/main" val="4903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Construção de Tabelas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Complete a tabela verdade ( p ^q) ^~ ( p v q)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367492"/>
              </p:ext>
            </p:extLst>
          </p:nvPr>
        </p:nvGraphicFramePr>
        <p:xfrm>
          <a:off x="1043608" y="3140968"/>
          <a:ext cx="6096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1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91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 ^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 v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~(p v 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( p ^q) ^~ ( p v q)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436556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Construção de Tabelas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Complete a tabela verdade ( p ^q) ^~ ( p v q)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317003"/>
              </p:ext>
            </p:extLst>
          </p:nvPr>
        </p:nvGraphicFramePr>
        <p:xfrm>
          <a:off x="1043608" y="3140968"/>
          <a:ext cx="6096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1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91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 ^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 v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~(p v 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( p ^q) ^~ ( p v q)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342751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Construção de Tabelas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Complete a tabela verdade ~p ^( p ^ ~ q)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786710"/>
              </p:ext>
            </p:extLst>
          </p:nvPr>
        </p:nvGraphicFramePr>
        <p:xfrm>
          <a:off x="539552" y="3212976"/>
          <a:ext cx="6096000" cy="1915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5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~p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~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( p ^ ~ q)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704803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Construção de Tabelas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Complete a tabela verdade ~p ^( p ^ ~ q)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969737"/>
              </p:ext>
            </p:extLst>
          </p:nvPr>
        </p:nvGraphicFramePr>
        <p:xfrm>
          <a:off x="539552" y="3212976"/>
          <a:ext cx="6095998" cy="1915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25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~p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~q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 ^ ~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~p ^( p ^ ~ q)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152829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Implicação lógica ou condicional Se então (</a:t>
            </a:r>
            <a:r>
              <a:rPr lang="pt-BR" dirty="0"/>
              <a:t>→</a:t>
            </a:r>
            <a:r>
              <a:rPr lang="pt-BR" b="1" dirty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dirty="0"/>
              <a:t>Chama-se proposição condicional ou apenas condicional representada por “se p então q”, cujo valor lógico é </a:t>
            </a:r>
            <a:r>
              <a:rPr lang="pt-BR" b="1" dirty="0"/>
              <a:t>falsidade (F) </a:t>
            </a:r>
            <a:r>
              <a:rPr lang="pt-BR" dirty="0"/>
              <a:t>no caso em que </a:t>
            </a:r>
            <a:r>
              <a:rPr lang="pt-BR" b="1" dirty="0"/>
              <a:t>p é verdade e q é falsa </a:t>
            </a:r>
            <a:r>
              <a:rPr lang="pt-BR" dirty="0"/>
              <a:t>e a </a:t>
            </a:r>
            <a:r>
              <a:rPr lang="pt-BR" b="1" dirty="0"/>
              <a:t>verdade (V) nos demais casos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r>
              <a:rPr lang="pt-BR" dirty="0"/>
              <a:t>Simbolicamente: “p → q” (lê-se: p é condição suficiente para q; q é condição necessária para p).</a:t>
            </a:r>
          </a:p>
          <a:p>
            <a:pPr marL="0" indent="0" algn="just">
              <a:buNone/>
            </a:pPr>
            <a:r>
              <a:rPr lang="pt-BR" b="1" dirty="0"/>
              <a:t>p </a:t>
            </a:r>
            <a:r>
              <a:rPr lang="pt-BR" dirty="0"/>
              <a:t>é o </a:t>
            </a:r>
            <a:r>
              <a:rPr lang="pt-BR" b="1" dirty="0"/>
              <a:t>antecedente </a:t>
            </a:r>
            <a:r>
              <a:rPr lang="pt-BR" dirty="0"/>
              <a:t>e </a:t>
            </a:r>
            <a:r>
              <a:rPr lang="pt-BR" b="1" dirty="0"/>
              <a:t>q </a:t>
            </a:r>
            <a:r>
              <a:rPr lang="pt-BR" dirty="0"/>
              <a:t>o </a:t>
            </a:r>
            <a:r>
              <a:rPr lang="pt-BR" b="1" dirty="0"/>
              <a:t>consequente </a:t>
            </a:r>
            <a:r>
              <a:rPr lang="pt-BR" dirty="0"/>
              <a:t>e “→” é chamado de </a:t>
            </a:r>
            <a:r>
              <a:rPr lang="pt-BR" b="1" dirty="0"/>
              <a:t>símbolo de implicação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120828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Corrente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Sejam as seguintes proposições simples denotadas por “p”, “q” representadas por:</a:t>
            </a:r>
          </a:p>
          <a:p>
            <a:pPr marL="0" indent="0">
              <a:buNone/>
            </a:pPr>
            <a:r>
              <a:rPr lang="pt-BR" dirty="0"/>
              <a:t>p: Luciana estuda.</a:t>
            </a:r>
          </a:p>
          <a:p>
            <a:pPr marL="0" indent="0">
              <a:buNone/>
            </a:pPr>
            <a:r>
              <a:rPr lang="pt-BR" dirty="0"/>
              <a:t>q: João bebe.</a:t>
            </a:r>
          </a:p>
          <a:p>
            <a:pPr marL="0" indent="0">
              <a:buNone/>
            </a:pPr>
            <a:r>
              <a:rPr lang="pt-BR" dirty="0"/>
              <a:t> P → Q: </a:t>
            </a:r>
            <a:r>
              <a:rPr lang="pt-BR" b="1" dirty="0"/>
              <a:t>Se</a:t>
            </a:r>
            <a:r>
              <a:rPr lang="pt-BR" dirty="0"/>
              <a:t> Luciana estuda </a:t>
            </a:r>
            <a:r>
              <a:rPr lang="pt-BR" b="1" dirty="0"/>
              <a:t>então</a:t>
            </a:r>
            <a:r>
              <a:rPr lang="pt-BR" dirty="0"/>
              <a:t> João bebe.</a:t>
            </a:r>
          </a:p>
        </p:txBody>
      </p:sp>
    </p:spTree>
    <p:extLst>
      <p:ext uri="{BB962C8B-B14F-4D97-AF65-F5344CB8AC3E}">
        <p14:creationId xmlns:p14="http://schemas.microsoft.com/office/powerpoint/2010/main" val="2626741721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Implicação lógica ou condicional </a:t>
            </a:r>
            <a:br>
              <a:rPr lang="pt-BR" b="1" dirty="0"/>
            </a:br>
            <a:r>
              <a:rPr lang="pt-BR" b="1" dirty="0"/>
              <a:t>Se então (</a:t>
            </a:r>
            <a:r>
              <a:rPr lang="pt-BR" dirty="0"/>
              <a:t>→</a:t>
            </a:r>
            <a:r>
              <a:rPr lang="pt-BR" b="1" dirty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Tabela verdade: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015883"/>
              </p:ext>
            </p:extLst>
          </p:nvPr>
        </p:nvGraphicFramePr>
        <p:xfrm>
          <a:off x="971600" y="292494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 →q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400679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p: A neve é branca. V(p)=V</a:t>
            </a:r>
          </a:p>
          <a:p>
            <a:pPr marL="0" indent="0">
              <a:buNone/>
            </a:pPr>
            <a:r>
              <a:rPr lang="pt-BR" dirty="0"/>
              <a:t>q: 3 &lt; 5. V(q)=F</a:t>
            </a:r>
          </a:p>
          <a:p>
            <a:pPr marL="0" indent="0">
              <a:buNone/>
            </a:pPr>
            <a:r>
              <a:rPr lang="pt-BR" dirty="0"/>
              <a:t>V(p → q) = V(p) → V(q) </a:t>
            </a:r>
          </a:p>
          <a:p>
            <a:pPr marL="0" indent="0">
              <a:buNone/>
            </a:pPr>
            <a:r>
              <a:rPr lang="pt-BR" dirty="0"/>
              <a:t>                    V → V =  V</a:t>
            </a:r>
          </a:p>
        </p:txBody>
      </p:sp>
    </p:spTree>
    <p:extLst>
      <p:ext uri="{BB962C8B-B14F-4D97-AF65-F5344CB8AC3E}">
        <p14:creationId xmlns:p14="http://schemas.microsoft.com/office/powerpoint/2010/main" val="2175895660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p: A neve é azul. V(p)=F</a:t>
            </a:r>
          </a:p>
          <a:p>
            <a:pPr marL="0" indent="0">
              <a:buNone/>
            </a:pPr>
            <a:r>
              <a:rPr lang="pt-BR" dirty="0"/>
              <a:t>q: 6 &lt; 5. V(q)=F</a:t>
            </a:r>
          </a:p>
          <a:p>
            <a:pPr marL="0" indent="0">
              <a:buNone/>
            </a:pPr>
            <a:r>
              <a:rPr lang="pt-BR" dirty="0"/>
              <a:t>V(p → q) = V(p) → V(q)</a:t>
            </a:r>
          </a:p>
          <a:p>
            <a:pPr marL="0" indent="0">
              <a:buNone/>
            </a:pPr>
            <a:r>
              <a:rPr lang="pt-BR" dirty="0"/>
              <a:t>                       F → F = V</a:t>
            </a:r>
          </a:p>
        </p:txBody>
      </p:sp>
    </p:spTree>
    <p:extLst>
      <p:ext uri="{BB962C8B-B14F-4D97-AF65-F5344CB8AC3E}">
        <p14:creationId xmlns:p14="http://schemas.microsoft.com/office/powerpoint/2010/main" val="3073600283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p: Pelé é jogador de futebol. V(p)=V</a:t>
            </a:r>
          </a:p>
          <a:p>
            <a:pPr marL="0" indent="0">
              <a:buNone/>
            </a:pPr>
            <a:r>
              <a:rPr lang="pt-BR" dirty="0"/>
              <a:t>q: A seleção brasileira é octacampeã. V(q)= F </a:t>
            </a:r>
          </a:p>
          <a:p>
            <a:pPr marL="0" indent="0">
              <a:buNone/>
            </a:pPr>
            <a:r>
              <a:rPr lang="pt-BR" dirty="0"/>
              <a:t>V(p → q) = V(p) → V(q) = V → F = F</a:t>
            </a:r>
          </a:p>
        </p:txBody>
      </p:sp>
    </p:spTree>
    <p:extLst>
      <p:ext uri="{BB962C8B-B14F-4D97-AF65-F5344CB8AC3E}">
        <p14:creationId xmlns:p14="http://schemas.microsoft.com/office/powerpoint/2010/main" val="1371160081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Símbolos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Outros símbolos para os conectivos (operadores lógicos):</a:t>
            </a:r>
          </a:p>
          <a:p>
            <a:pPr marL="0" indent="0">
              <a:buNone/>
            </a:pPr>
            <a:r>
              <a:rPr lang="pt-BR" dirty="0"/>
              <a:t>“¬” (cantoneira) para negação (~).</a:t>
            </a:r>
          </a:p>
          <a:p>
            <a:pPr marL="0" indent="0">
              <a:buNone/>
            </a:pPr>
            <a:r>
              <a:rPr lang="pt-BR" dirty="0"/>
              <a:t>“●” e “&amp;” para conjunção (^).</a:t>
            </a:r>
          </a:p>
          <a:p>
            <a:pPr marL="0" indent="0">
              <a:buNone/>
            </a:pPr>
            <a:r>
              <a:rPr lang="pt-BR" dirty="0"/>
              <a:t> ↄ (ferradura) para a condicional (→).</a:t>
            </a:r>
          </a:p>
        </p:txBody>
      </p:sp>
    </p:spTree>
    <p:extLst>
      <p:ext uri="{BB962C8B-B14F-4D97-AF65-F5344CB8AC3E}">
        <p14:creationId xmlns:p14="http://schemas.microsoft.com/office/powerpoint/2010/main" val="3499596737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p: A neve é azul. V=(p)=F</a:t>
            </a:r>
          </a:p>
          <a:p>
            <a:pPr marL="0" indent="0">
              <a:buNone/>
            </a:pPr>
            <a:r>
              <a:rPr lang="pt-BR" dirty="0"/>
              <a:t>q: 7 é número ímpar. V(q)=V</a:t>
            </a:r>
          </a:p>
          <a:p>
            <a:pPr marL="0" indent="0">
              <a:buNone/>
            </a:pPr>
            <a:r>
              <a:rPr lang="pt-BR" dirty="0"/>
              <a:t>V(p → q) = V(p) → V(q) = F → V = V</a:t>
            </a:r>
          </a:p>
        </p:txBody>
      </p:sp>
    </p:spTree>
    <p:extLst>
      <p:ext uri="{BB962C8B-B14F-4D97-AF65-F5344CB8AC3E}">
        <p14:creationId xmlns:p14="http://schemas.microsoft.com/office/powerpoint/2010/main" val="1711533006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pt-BR" sz="3600" b="1" dirty="0"/>
              <a:t>Dupla implicação ou </a:t>
            </a:r>
            <a:r>
              <a:rPr lang="pt-BR" sz="3600" b="1" dirty="0" err="1"/>
              <a:t>bicondicional</a:t>
            </a:r>
            <a:r>
              <a:rPr lang="pt-BR" sz="3600" b="1" dirty="0"/>
              <a:t> (↔):Se e Somente 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Chama-se proposição </a:t>
            </a:r>
            <a:r>
              <a:rPr lang="pt-BR" dirty="0" err="1"/>
              <a:t>bicondicional</a:t>
            </a:r>
            <a:r>
              <a:rPr lang="pt-BR" dirty="0"/>
              <a:t> ou apenas </a:t>
            </a:r>
            <a:r>
              <a:rPr lang="pt-BR" dirty="0" err="1"/>
              <a:t>bicondicional</a:t>
            </a:r>
            <a:r>
              <a:rPr lang="pt-BR" dirty="0"/>
              <a:t> representada por “p se e somente se q”, cujo valor lógico é </a:t>
            </a:r>
            <a:r>
              <a:rPr lang="pt-BR" b="1" dirty="0"/>
              <a:t>verdade (V) </a:t>
            </a:r>
            <a:r>
              <a:rPr lang="pt-BR" dirty="0"/>
              <a:t>quando </a:t>
            </a:r>
            <a:r>
              <a:rPr lang="pt-BR" b="1" dirty="0"/>
              <a:t>p e q são ambas verdadeiras ou falsas </a:t>
            </a:r>
            <a:r>
              <a:rPr lang="pt-BR" dirty="0"/>
              <a:t>e a </a:t>
            </a:r>
            <a:r>
              <a:rPr lang="pt-BR" b="1" dirty="0"/>
              <a:t>falsidade (F) nos demais casos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0518457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Bicondicional</a:t>
            </a:r>
            <a:r>
              <a:rPr lang="pt-BR" dirty="0"/>
              <a:t> ↔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Simbolicamente: “p ↔ q” (lê-se: p é condição necessária e suficiente para q; q é condição necessária e suficiente para p).</a:t>
            </a:r>
          </a:p>
          <a:p>
            <a:pPr marL="0" indent="0">
              <a:buNone/>
            </a:pPr>
            <a:r>
              <a:rPr lang="pt-BR" dirty="0"/>
              <a:t>Tabela verdade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071863"/>
              </p:ext>
            </p:extLst>
          </p:nvPr>
        </p:nvGraphicFramePr>
        <p:xfrm>
          <a:off x="827584" y="393305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 ↔q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101504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Corrente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Sejam as seguintes proposições simples denotadas por “p”, “q” representadas por:</a:t>
            </a:r>
          </a:p>
          <a:p>
            <a:pPr marL="0" indent="0">
              <a:buNone/>
            </a:pPr>
            <a:r>
              <a:rPr lang="pt-BR" dirty="0"/>
              <a:t>p: Luciana estuda.</a:t>
            </a:r>
          </a:p>
          <a:p>
            <a:pPr marL="0" indent="0">
              <a:buNone/>
            </a:pPr>
            <a:r>
              <a:rPr lang="pt-BR" dirty="0"/>
              <a:t>q: João bebe.</a:t>
            </a:r>
          </a:p>
          <a:p>
            <a:pPr marL="0" indent="0">
              <a:buNone/>
            </a:pPr>
            <a:r>
              <a:rPr lang="pt-BR" dirty="0"/>
              <a:t> P ↔ Q:  Luciana estuda </a:t>
            </a:r>
            <a:r>
              <a:rPr lang="pt-BR" b="1" dirty="0"/>
              <a:t>Se e somente se</a:t>
            </a:r>
            <a:r>
              <a:rPr lang="pt-BR" dirty="0"/>
              <a:t> João bebe.</a:t>
            </a:r>
          </a:p>
        </p:txBody>
      </p:sp>
    </p:spTree>
    <p:extLst>
      <p:ext uri="{BB962C8B-B14F-4D97-AF65-F5344CB8AC3E}">
        <p14:creationId xmlns:p14="http://schemas.microsoft.com/office/powerpoint/2010/main" val="127281338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Corrente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Sejam as seguintes proposições simples denotadas por “p”, “q” representadas por:</a:t>
            </a:r>
          </a:p>
          <a:p>
            <a:pPr marL="0" indent="0">
              <a:buNone/>
            </a:pPr>
            <a:r>
              <a:rPr lang="pt-BR" dirty="0"/>
              <a:t>p: Luciana estuda.</a:t>
            </a:r>
          </a:p>
          <a:p>
            <a:pPr marL="0" indent="0">
              <a:buNone/>
            </a:pPr>
            <a:r>
              <a:rPr lang="pt-BR" dirty="0"/>
              <a:t>q: João bebe.</a:t>
            </a:r>
          </a:p>
          <a:p>
            <a:pPr marL="0" indent="0">
              <a:buNone/>
            </a:pPr>
            <a:r>
              <a:rPr lang="pt-BR" dirty="0"/>
              <a:t> P → Q: </a:t>
            </a:r>
            <a:r>
              <a:rPr lang="pt-BR" b="1" dirty="0"/>
              <a:t>Se</a:t>
            </a:r>
            <a:r>
              <a:rPr lang="pt-BR" dirty="0"/>
              <a:t> Luciana estuda </a:t>
            </a:r>
            <a:r>
              <a:rPr lang="pt-BR" b="1" dirty="0"/>
              <a:t>então</a:t>
            </a:r>
            <a:r>
              <a:rPr lang="pt-BR" dirty="0"/>
              <a:t> João bebe.</a:t>
            </a:r>
          </a:p>
        </p:txBody>
      </p:sp>
    </p:spTree>
    <p:extLst>
      <p:ext uri="{BB962C8B-B14F-4D97-AF65-F5344CB8AC3E}">
        <p14:creationId xmlns:p14="http://schemas.microsoft.com/office/powerpoint/2010/main" val="127281338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p: A neve é </a:t>
            </a:r>
            <a:r>
              <a:rPr lang="pt-BR" dirty="0" err="1"/>
              <a:t>branca.V</a:t>
            </a:r>
            <a:r>
              <a:rPr lang="pt-BR" dirty="0"/>
              <a:t>(p)= V</a:t>
            </a:r>
          </a:p>
          <a:p>
            <a:pPr marL="0" indent="0">
              <a:buNone/>
            </a:pPr>
            <a:r>
              <a:rPr lang="pt-BR" dirty="0"/>
              <a:t>q: 3 &lt; 5. V(q)=V</a:t>
            </a:r>
          </a:p>
          <a:p>
            <a:pPr marL="0" indent="0">
              <a:buNone/>
            </a:pPr>
            <a:r>
              <a:rPr lang="pt-BR" dirty="0"/>
              <a:t>V(p ↔ q) = V(p) ↔ V(q) = V ↔ V = V</a:t>
            </a:r>
          </a:p>
        </p:txBody>
      </p:sp>
    </p:spTree>
    <p:extLst>
      <p:ext uri="{BB962C8B-B14F-4D97-AF65-F5344CB8AC3E}">
        <p14:creationId xmlns:p14="http://schemas.microsoft.com/office/powerpoint/2010/main" val="49812596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p: A neve é azul. V(p)= F</a:t>
            </a:r>
          </a:p>
          <a:p>
            <a:r>
              <a:rPr lang="pt-BR" dirty="0"/>
              <a:t>q: 6 &lt; 5. V(q)=F</a:t>
            </a:r>
          </a:p>
          <a:p>
            <a:r>
              <a:rPr lang="pt-BR" dirty="0"/>
              <a:t>V(p ↔ q) = V(p) ↔ V(q) = F ↔ F = V</a:t>
            </a:r>
          </a:p>
        </p:txBody>
      </p:sp>
    </p:spTree>
    <p:extLst>
      <p:ext uri="{BB962C8B-B14F-4D97-AF65-F5344CB8AC3E}">
        <p14:creationId xmlns:p14="http://schemas.microsoft.com/office/powerpoint/2010/main" val="1034443991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Tabela verdade das proposições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5956551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 ^ q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  <a:r>
                        <a:rPr lang="pt-BR" baseline="0" dirty="0"/>
                        <a:t> </a:t>
                      </a:r>
                      <a:r>
                        <a:rPr lang="pt-BR" dirty="0"/>
                        <a:t>v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 →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aseline="0" dirty="0"/>
                        <a:t>p </a:t>
                      </a:r>
                      <a:r>
                        <a:rPr lang="pt-BR" dirty="0"/>
                        <a:t>↔</a:t>
                      </a:r>
                      <a:r>
                        <a:rPr lang="pt-BR" baseline="0" dirty="0"/>
                        <a:t>q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05538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Tabela Verdade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Conectivo e – Conjunção (^)</a:t>
            </a:r>
          </a:p>
          <a:p>
            <a:pPr marL="0" indent="0" algn="just">
              <a:buNone/>
            </a:pPr>
            <a:r>
              <a:rPr lang="pt-BR" dirty="0"/>
              <a:t>Tabela verdade- V ^ V = V</a:t>
            </a:r>
          </a:p>
          <a:p>
            <a:pPr marL="0" indent="0" algn="just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688442"/>
              </p:ext>
            </p:extLst>
          </p:nvPr>
        </p:nvGraphicFramePr>
        <p:xfrm>
          <a:off x="827584" y="321297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 ^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89637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Tabela Verdade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Conectivo e – Conjunção (^)</a:t>
            </a:r>
          </a:p>
          <a:p>
            <a:pPr marL="0" indent="0" algn="just">
              <a:buNone/>
            </a:pPr>
            <a:r>
              <a:rPr lang="pt-BR" dirty="0"/>
              <a:t>Tabela verdade- V ^ V = V</a:t>
            </a:r>
          </a:p>
          <a:p>
            <a:pPr marL="0" indent="0" algn="just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846570"/>
              </p:ext>
            </p:extLst>
          </p:nvPr>
        </p:nvGraphicFramePr>
        <p:xfrm>
          <a:off x="827584" y="321297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 ^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802177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Tabela Verdade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Conectivo ou – Disjunção (v)</a:t>
            </a:r>
          </a:p>
          <a:p>
            <a:pPr marL="0" indent="0" algn="just">
              <a:buNone/>
            </a:pPr>
            <a:r>
              <a:rPr lang="pt-BR" dirty="0"/>
              <a:t>Tabela verdade- F v F = F</a:t>
            </a:r>
          </a:p>
          <a:p>
            <a:pPr marL="0" indent="0" algn="just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922322"/>
              </p:ext>
            </p:extLst>
          </p:nvPr>
        </p:nvGraphicFramePr>
        <p:xfrm>
          <a:off x="827584" y="321297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 v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307539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Tabela Verdade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Conectivo ou – Disjunção (v)</a:t>
            </a:r>
          </a:p>
          <a:p>
            <a:pPr marL="0" indent="0" algn="just">
              <a:buNone/>
            </a:pPr>
            <a:r>
              <a:rPr lang="pt-BR" dirty="0"/>
              <a:t>Tabela verdade- F v F = F</a:t>
            </a:r>
          </a:p>
          <a:p>
            <a:pPr marL="0" indent="0" algn="just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20010"/>
              </p:ext>
            </p:extLst>
          </p:nvPr>
        </p:nvGraphicFramePr>
        <p:xfrm>
          <a:off x="827584" y="321297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 v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119287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Ordem de precedência para os conectivos é: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(I) ~ (negação)</a:t>
            </a:r>
          </a:p>
          <a:p>
            <a:pPr marL="0" indent="0">
              <a:buNone/>
            </a:pPr>
            <a:r>
              <a:rPr lang="pt-BR" dirty="0"/>
              <a:t>(II) ^, v (conjunção ou disjunção têm a mesma precedência, operando-se o que ocorrer primeiro, da esquerda para direita).</a:t>
            </a:r>
          </a:p>
          <a:p>
            <a:pPr marL="0" indent="0">
              <a:buNone/>
            </a:pPr>
            <a:r>
              <a:rPr lang="pt-BR" dirty="0"/>
              <a:t>(III) → (condicional )</a:t>
            </a:r>
          </a:p>
          <a:p>
            <a:pPr marL="0" indent="0">
              <a:buNone/>
            </a:pPr>
            <a:r>
              <a:rPr lang="pt-BR" dirty="0"/>
              <a:t>(IV) ↔ (</a:t>
            </a:r>
            <a:r>
              <a:rPr lang="pt-BR" dirty="0" err="1"/>
              <a:t>bicondicional</a:t>
            </a:r>
            <a:r>
              <a:rPr lang="pt-BR" dirty="0"/>
              <a:t>)</a:t>
            </a:r>
          </a:p>
          <a:p>
            <a:pPr marL="0" indent="0" algn="just">
              <a:buNone/>
            </a:pPr>
            <a:r>
              <a:rPr lang="pt-BR" dirty="0"/>
              <a:t>Portanto o mais “fraco” é “~” e o mais “forte” é “↔”. </a:t>
            </a:r>
            <a:r>
              <a:rPr lang="pt-BR" i="1" dirty="0"/>
              <a:t>Logo: Os símbolos → e ↔ têm preferência sobre ^ e v.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23304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Construção de Tabelas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Complete a tabela verdade ( p ^q) ^ ( p v q)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237825"/>
              </p:ext>
            </p:extLst>
          </p:nvPr>
        </p:nvGraphicFramePr>
        <p:xfrm>
          <a:off x="1043608" y="3140968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5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  <a:r>
                        <a:rPr lang="pt-BR" baseline="0" dirty="0"/>
                        <a:t> ^ q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  <a:r>
                        <a:rPr lang="pt-BR" baseline="0" dirty="0"/>
                        <a:t> v q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(p</a:t>
                      </a:r>
                      <a:r>
                        <a:rPr lang="pt-BR" baseline="0" dirty="0"/>
                        <a:t> ^ q) ^ ( p v q)</a:t>
                      </a:r>
                      <a:endParaRPr lang="pt-BR" dirty="0"/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114272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Construção de Tabelas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Complete a tabela verdade ( p ^q) ^~ ( p v q)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156164"/>
              </p:ext>
            </p:extLst>
          </p:nvPr>
        </p:nvGraphicFramePr>
        <p:xfrm>
          <a:off x="1043608" y="3140968"/>
          <a:ext cx="6096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1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91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 ^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 v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~(p v 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( p ^q) ^~ ( p v q)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36452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1291</Words>
  <Application>Microsoft Office PowerPoint</Application>
  <PresentationFormat>Apresentação na tela (4:3)</PresentationFormat>
  <Paragraphs>378</Paragraphs>
  <Slides>27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0" baseType="lpstr">
      <vt:lpstr>Arial</vt:lpstr>
      <vt:lpstr>Calibri</vt:lpstr>
      <vt:lpstr>Tema do Office</vt:lpstr>
      <vt:lpstr>Lógica e Matemática</vt:lpstr>
      <vt:lpstr>Símbolos</vt:lpstr>
      <vt:lpstr>Tabela Verdade</vt:lpstr>
      <vt:lpstr>Tabela Verdade</vt:lpstr>
      <vt:lpstr>Tabela Verdade</vt:lpstr>
      <vt:lpstr>Tabela Verdade</vt:lpstr>
      <vt:lpstr>Ordem de precedência para os conectivos é:</vt:lpstr>
      <vt:lpstr>Construção de Tabelas </vt:lpstr>
      <vt:lpstr>Construção de Tabelas </vt:lpstr>
      <vt:lpstr>Construção de Tabelas </vt:lpstr>
      <vt:lpstr>Construção de Tabelas </vt:lpstr>
      <vt:lpstr>Construção de Tabelas </vt:lpstr>
      <vt:lpstr>Construção de Tabelas </vt:lpstr>
      <vt:lpstr>Implicação lógica ou condicional Se então (→)</vt:lpstr>
      <vt:lpstr>Linguagem Corrente</vt:lpstr>
      <vt:lpstr>Implicação lógica ou condicional  Se então (→)</vt:lpstr>
      <vt:lpstr>Exemplos:</vt:lpstr>
      <vt:lpstr>Exemplos:</vt:lpstr>
      <vt:lpstr>Exemplos:</vt:lpstr>
      <vt:lpstr>Exemplos:</vt:lpstr>
      <vt:lpstr>Dupla implicação ou bicondicional (↔):Se e Somente se</vt:lpstr>
      <vt:lpstr>Bicondicional ↔ </vt:lpstr>
      <vt:lpstr>Linguagem Corrente</vt:lpstr>
      <vt:lpstr>Linguagem Corrente</vt:lpstr>
      <vt:lpstr>Exemplos</vt:lpstr>
      <vt:lpstr>Exemplos</vt:lpstr>
      <vt:lpstr>Tabela verdade das proposições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Matemática Financeira</dc:title>
  <dc:creator>Adm</dc:creator>
  <cp:lastModifiedBy>usuario</cp:lastModifiedBy>
  <cp:revision>133</cp:revision>
  <dcterms:created xsi:type="dcterms:W3CDTF">2014-02-24T01:59:43Z</dcterms:created>
  <dcterms:modified xsi:type="dcterms:W3CDTF">2025-04-04T21:23:36Z</dcterms:modified>
</cp:coreProperties>
</file>