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2" r:id="rId14"/>
    <p:sldId id="271" r:id="rId15"/>
  </p:sldIdLst>
  <p:sldSz cx="9144000" cy="6858000" type="screen4x3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18" d="100"/>
          <a:sy n="118" d="100"/>
        </p:scale>
        <p:origin x="-1434" y="-18"/>
      </p:cViewPr>
      <p:guideLst>
        <p:guide orient="horz" pos="21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o-RO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4EED96A4-34F7-4ACB-A848-BEB8C777F5BA}" type="datetimeFigureOut">
              <a:rPr lang="ro-RO" smtClean="0"/>
              <a:t>03.02.2025</a:t>
            </a:fld>
            <a:endParaRPr lang="ro-RO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o-RO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B94F0F8-F585-4742-AFEC-2BB8086DE4E2}" type="slidenum">
              <a:rPr lang="ro-RO" smtClean="0"/>
              <a:t>‹#›</a:t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685800" y="261284"/>
            <a:ext cx="7772400" cy="1008111"/>
          </a:xfrm>
        </p:spPr>
        <p:txBody>
          <a:bodyPr>
            <a:normAutofit/>
          </a:bodyPr>
          <a:lstStyle/>
          <a:p>
            <a:r>
              <a:rPr lang="en-US" altLang="ro-RO" dirty="0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Sanatatea somnului si stilul de viata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 rot="21304478">
            <a:off x="1371600" y="3916680"/>
            <a:ext cx="6400800" cy="1752600"/>
          </a:xfrm>
        </p:spPr>
        <p:txBody>
          <a:bodyPr/>
          <a:lstStyle/>
          <a:p>
            <a:endParaRPr lang="en-US" altLang="en-GB" dirty="0"/>
          </a:p>
          <a:p>
            <a:endParaRPr lang="en-US" altLang="en-GB" dirty="0"/>
          </a:p>
          <a:p>
            <a:endParaRPr lang="en-US" altLang="en-GB" dirty="0"/>
          </a:p>
        </p:txBody>
      </p:sp>
      <p:sp>
        <p:nvSpPr>
          <p:cNvPr id="6" name="Text Box 5"/>
          <p:cNvSpPr txBox="1"/>
          <p:nvPr/>
        </p:nvSpPr>
        <p:spPr>
          <a:xfrm>
            <a:off x="3275965" y="5189855"/>
            <a:ext cx="2347595" cy="759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dirty="0" err="1"/>
              <a:t>Horia</a:t>
            </a:r>
            <a:r>
              <a:rPr lang="en-US" altLang="en-GB" dirty="0"/>
              <a:t> </a:t>
            </a:r>
            <a:r>
              <a:rPr lang="en-US" altLang="en-GB" dirty="0" err="1"/>
              <a:t>Litan</a:t>
            </a:r>
            <a:endParaRPr lang="en-US" altLang="en-GB" dirty="0"/>
          </a:p>
          <a:p>
            <a:r>
              <a:rPr lang="en-US" altLang="en-GB" dirty="0" err="1"/>
              <a:t>Mircea</a:t>
            </a:r>
            <a:r>
              <a:rPr lang="en-US" altLang="en-GB" dirty="0"/>
              <a:t> </a:t>
            </a:r>
            <a:r>
              <a:rPr lang="en-US" altLang="en-GB" dirty="0" err="1"/>
              <a:t>Cristian</a:t>
            </a:r>
            <a:endParaRPr lang="en-US" altLang="en-GB" dirty="0"/>
          </a:p>
          <a:p>
            <a:r>
              <a:rPr lang="en-US" altLang="en-GB" dirty="0" err="1"/>
              <a:t>Istvan</a:t>
            </a:r>
            <a:r>
              <a:rPr lang="en-US" altLang="en-GB" dirty="0"/>
              <a:t> </a:t>
            </a:r>
            <a:r>
              <a:rPr lang="en-US" altLang="en-GB" dirty="0" err="1"/>
              <a:t>Toth</a:t>
            </a:r>
            <a:endParaRPr lang="en-US" altLang="en-GB" dirty="0"/>
          </a:p>
          <a:p>
            <a:r>
              <a:rPr lang="en-US" altLang="en-GB" dirty="0" err="1"/>
              <a:t>Camelia</a:t>
            </a:r>
            <a:r>
              <a:rPr lang="en-US" altLang="en-GB" dirty="0"/>
              <a:t> </a:t>
            </a:r>
            <a:r>
              <a:rPr lang="en-US" altLang="en-GB" dirty="0" err="1"/>
              <a:t>Caraian</a:t>
            </a:r>
            <a:endParaRPr lang="en-US" altLang="en-GB" dirty="0"/>
          </a:p>
        </p:txBody>
      </p:sp>
      <p:pic>
        <p:nvPicPr>
          <p:cNvPr id="7" name="Picture 6" descr="dataset-co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245" y="1124585"/>
            <a:ext cx="4528820" cy="237490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2863850" y="4787900"/>
            <a:ext cx="2076450" cy="4127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/>
              <a:t>       </a:t>
            </a:r>
            <a:r>
              <a:rPr lang="en-US" altLang="en-GB" b="1"/>
              <a:t>Prezentare</a:t>
            </a:r>
            <a:r>
              <a:rPr lang="en-US" altLang="en-GB"/>
              <a:t>: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07950" y="1917065"/>
            <a:ext cx="4239895" cy="11804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S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tatea conteaz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cel mai mult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a avea grij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de s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tatea ta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î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nseamn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a-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asigura at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â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 bun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starea fizic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, c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â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emo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ional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GB" sz="2000" dirty="0" smtClean="0"/>
              <a:t>Grafic cu eroarea RMSE </a:t>
            </a:r>
            <a:r>
              <a:rPr lang="" altLang="en-GB" sz="2000" dirty="0"/>
              <a:t>in functie de complexitatea modelului</a:t>
            </a:r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412240"/>
            <a:ext cx="5080000" cy="377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85" y="44450"/>
            <a:ext cx="8037195" cy="970915"/>
          </a:xfrm>
        </p:spPr>
        <p:txBody>
          <a:bodyPr/>
          <a:lstStyle/>
          <a:p>
            <a:r>
              <a:rPr lang="" altLang="en-GB" sz="1800"/>
              <a:t>Scatter plot cu o linie de regresie care va arata relatia dintre durata somnului si calitatea somnului, sugerand ca pe masura ce durata somnului creste, calitatea somnului se imbunatateste.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840" y="1268730"/>
            <a:ext cx="599313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GB" sz="2800" b="1" dirty="0">
                <a:latin typeface="Calibri" panose="020F0502020204030204" charset="0"/>
                <a:cs typeface="Calibri" panose="020F0502020204030204" charset="0"/>
              </a:rPr>
              <a:t>            </a:t>
            </a:r>
            <a:r>
              <a:rPr lang="" altLang="en-GB" sz="2800" b="1" dirty="0" smtClean="0">
                <a:latin typeface="Calibri" panose="020F0502020204030204" charset="0"/>
                <a:cs typeface="Calibri" panose="020F0502020204030204" charset="0"/>
              </a:rPr>
              <a:t>		</a:t>
            </a:r>
            <a:r>
              <a:rPr lang="en-US" altLang="en-GB" sz="2800" b="1" dirty="0" err="1" smtClean="0">
                <a:latin typeface="Calibri" panose="020F0502020204030204" charset="0"/>
                <a:cs typeface="Calibri" panose="020F0502020204030204" charset="0"/>
              </a:rPr>
              <a:t>Aplicatie</a:t>
            </a:r>
            <a:r>
              <a:rPr lang="en-US" altLang="en-GB" sz="2800" b="1" dirty="0" smtClean="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US" altLang="en-GB" sz="2800" b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28592"/>
          </a:xfrm>
        </p:spPr>
        <p:txBody>
          <a:bodyPr/>
          <a:lstStyle/>
          <a:p>
            <a:r>
              <a:rPr lang="" altLang="en-GB" dirty="0" smtClean="0"/>
              <a:t>face o predictie pe baza modelului creat</a:t>
            </a:r>
          </a:p>
          <a:p>
            <a:r>
              <a:rPr lang="" altLang="en-GB" dirty="0" smtClean="0"/>
              <a:t>ne </a:t>
            </a:r>
            <a:r>
              <a:rPr lang="" altLang="en-GB" dirty="0"/>
              <a:t>returneaza in functie de </a:t>
            </a:r>
            <a:r>
              <a:rPr lang="" altLang="en-GB" dirty="0" smtClean="0"/>
              <a:t>datele introduse de pacient </a:t>
            </a:r>
            <a:r>
              <a:rPr lang="" altLang="en-GB" dirty="0"/>
              <a:t>:</a:t>
            </a:r>
          </a:p>
          <a:p>
            <a:r>
              <a:rPr lang="en-US" dirty="0"/>
              <a:t>🔴 High probability of having Sleep Apnea.</a:t>
            </a:r>
          </a:p>
          <a:p>
            <a:r>
              <a:rPr lang="en-US" dirty="0" smtClean="0"/>
              <a:t>🔴 High probability of having Insomnia.</a:t>
            </a:r>
          </a:p>
          <a:p>
            <a:r>
              <a:rPr lang="zh-CN" altLang="en-US" dirty="0"/>
              <a:t>🟢</a:t>
            </a:r>
            <a:r>
              <a:rPr lang="en-US" altLang="en-GB" dirty="0"/>
              <a:t> </a:t>
            </a:r>
            <a:r>
              <a:rPr lang="en-US" altLang="en-GB" dirty="0" smtClean="0"/>
              <a:t>Low </a:t>
            </a:r>
            <a:r>
              <a:rPr lang="en-US" altLang="en-GB" dirty="0"/>
              <a:t>probability of having a sleep disorder</a:t>
            </a:r>
            <a:r>
              <a:rPr lang="en-US" altLang="en-GB" dirty="0" smtClean="0"/>
              <a:t>.</a:t>
            </a:r>
            <a:endParaRPr lang="en-US" altLang="en-GB" dirty="0"/>
          </a:p>
          <a:p>
            <a:endParaRPr lang="en-US" dirty="0"/>
          </a:p>
        </p:txBody>
      </p:sp>
      <p:sp>
        <p:nvSpPr>
          <p:cNvPr id="4" name="Text Box 3"/>
          <p:cNvSpPr txBox="1"/>
          <p:nvPr/>
        </p:nvSpPr>
        <p:spPr>
          <a:xfrm>
            <a:off x="7644765" y="149288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56692"/>
            <a:ext cx="3740192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56692"/>
            <a:ext cx="379795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977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GB"/>
              <a:t>			Concluzii: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0040"/>
            <a:ext cx="8229600" cy="4537710"/>
          </a:xfrm>
        </p:spPr>
        <p:txBody>
          <a:bodyPr/>
          <a:lstStyle/>
          <a:p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Proiectul despre s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tatea somnului 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stilul de via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ță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subliniaz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importan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a unei rela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ii echilibrate </a:t>
            </a:r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î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ntre comportamentele zilnice ( gestionarea stresului) 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calitatea somnului. Oferirea de informa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ii 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educa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ie poate ajuta oamenii s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adopte obiceiuri care favorizeaz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un somn mai bun 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i, implicit, o s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tate fizic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i mental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>
                <a:latin typeface="Calibri" panose="020F0502020204030204" charset="0"/>
                <a:cs typeface="Calibri" panose="020F0502020204030204" charset="0"/>
              </a:rPr>
              <a:t> mai bun</a:t>
            </a:r>
            <a:r>
              <a:rPr lang="" altLang="en-US">
                <a:latin typeface="Calibri" panose="020F0502020204030204" charset="0"/>
                <a:cs typeface="Calibri" panose="020F0502020204030204" charset="0"/>
              </a:rPr>
              <a:t>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  <a:sym typeface="+mn-ea"/>
              </a:rPr>
              <a:t>                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  <a:sym typeface="+mn-ea"/>
              </a:rPr>
              <a:t>DataFrame Sleep Health and Lifestyle</a:t>
            </a:r>
            <a:endParaRPr lang="ro-RO" sz="2400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Substituent conținut 3"/>
          <p:cNvSpPr>
            <a:spLocks noGrp="1"/>
          </p:cNvSpPr>
          <p:nvPr>
            <p:ph idx="1"/>
          </p:nvPr>
        </p:nvSpPr>
        <p:spPr>
          <a:xfrm>
            <a:off x="457200" y="4662805"/>
            <a:ext cx="8229600" cy="333375"/>
          </a:xfrm>
        </p:spPr>
        <p:txBody>
          <a:bodyPr/>
          <a:lstStyle/>
          <a:p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Setul de date privind s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n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tatea somnului 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 stilul de via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ță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 cuprinde 400 de r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â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nduri 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 13 coloane, acoperind o gam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 larg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 de variabile legate de somn 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 obiceiurile zilnice. Include detalii precum sexul, v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â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rsta, ocupa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ia, durata somnului, calitatea somnului, nivelul de activitate fizic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, nivelul de stres, categoria IMC, tensiunea arterial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, ritmul cardiac, pa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ii zilnici 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ș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i prezen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a sau absen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ț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a tulbur</a:t>
            </a:r>
            <a:r>
              <a:rPr lang="en-US" altLang="en-US" sz="1600">
                <a:latin typeface="Calibri" panose="020F0502020204030204" charset="0"/>
                <a:cs typeface="Calibri" panose="020F0502020204030204" charset="0"/>
              </a:rPr>
              <a:t>ă</a:t>
            </a:r>
            <a:r>
              <a:rPr lang="en-US" altLang="en-GB" sz="1600">
                <a:latin typeface="Calibri" panose="020F0502020204030204" charset="0"/>
                <a:cs typeface="Calibri" panose="020F0502020204030204" charset="0"/>
              </a:rPr>
              <a:t>rilor de somn</a:t>
            </a:r>
            <a:r>
              <a:rPr lang="en-US" altLang="en-GB" sz="160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088390"/>
            <a:ext cx="8386445" cy="295973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91640" y="260350"/>
            <a:ext cx="5678170" cy="3790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GB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In contextul procesarii datelor ne-am folosit de urmatoarele importuri/biblioteci: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26870"/>
            <a:ext cx="7924800" cy="4500880"/>
          </a:xfrm>
        </p:spPr>
        <p:txBody>
          <a:bodyPr/>
          <a:lstStyle/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import numpy as np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import pandas as pd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import matplotlib.pyplot as plt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import seaborn as sns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from sklearn.model_selection import train_test_split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from sklearn.linear_model import LinearRegression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from sklearn.metrics import mean_absolute_error, mean_squared_error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from sklearn.preprocessing import PolynomialFeatures, LabelEncoder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from sklearn.metrics import accuracy_score</a:t>
            </a: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import joblib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1400">
                <a:latin typeface="Calibri" panose="020F0502020204030204" charset="0"/>
                <a:cs typeface="Calibri" panose="020F0502020204030204" charset="0"/>
              </a:rPr>
              <a:t>data["Sleep Disorder"] = data["Sleep Disorder"].fillna(value="No Disorder")</a:t>
            </a:r>
            <a:br>
              <a:rPr lang="en-US" altLang="en-GB" sz="1400">
                <a:latin typeface="Calibri" panose="020F0502020204030204" charset="0"/>
                <a:cs typeface="Calibri" panose="020F0502020204030204" charset="0"/>
              </a:rPr>
            </a:br>
            <a:r>
              <a:rPr lang="en-US" altLang="en-US" sz="1400">
                <a:latin typeface="Calibri" panose="020F0502020204030204" charset="0"/>
                <a:cs typeface="Calibri" panose="020F0502020204030204" charset="0"/>
              </a:rPr>
              <a:t>Valorile lipsa din aceasta coloana au fost inlocuite cu valoarea </a:t>
            </a:r>
            <a:r>
              <a:rPr lang="en-US" altLang="en-GB" sz="1400">
                <a:latin typeface="Calibri" panose="020F0502020204030204" charset="0"/>
                <a:cs typeface="Calibri" panose="020F0502020204030204" charset="0"/>
                <a:sym typeface="+mn-ea"/>
              </a:rPr>
              <a:t>"No Disorder"</a:t>
            </a:r>
            <a:r>
              <a:rPr lang="en-US" altLang="en-US" sz="1400">
                <a:latin typeface="Calibri" panose="020F0502020204030204" charset="0"/>
                <a:cs typeface="Calibri" panose="020F0502020204030204" charset="0"/>
                <a:sym typeface="+mn-ea"/>
              </a:rPr>
              <a:t>.</a:t>
            </a:r>
            <a:r>
              <a:rPr lang="en-US" altLang="en-GB" sz="1400">
                <a:latin typeface="Calibri" panose="020F0502020204030204" charset="0"/>
                <a:cs typeface="Calibri" panose="020F0502020204030204" charset="0"/>
                <a:sym typeface="+mn-ea"/>
              </a:rPr>
              <a:t/>
            </a:r>
            <a:br>
              <a:rPr lang="en-US" altLang="en-GB" sz="1400">
                <a:latin typeface="Calibri" panose="020F0502020204030204" charset="0"/>
                <a:cs typeface="Calibri" panose="020F0502020204030204" charset="0"/>
                <a:sym typeface="+mn-ea"/>
              </a:rPr>
            </a:br>
            <a:endParaRPr lang="en-US" altLang="en-US" sz="14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2360" y="-27305"/>
            <a:ext cx="1171575" cy="46958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27050" y="892175"/>
            <a:ext cx="2759710" cy="838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GB" sz="1600"/>
              <a:t>Pentru a ne familiariza cu dataset-ul nostru am aplicat metodele: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30" y="1772920"/>
            <a:ext cx="2403475" cy="24688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45" y="4364990"/>
            <a:ext cx="6939915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Grafic boxplot pentru valorile extreme sau anomalii care ilustreaza ritmul                              cardiac: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895" y="1124585"/>
            <a:ext cx="6875145" cy="488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555" y="1183005"/>
            <a:ext cx="4500245" cy="3349625"/>
          </a:xfrm>
        </p:spPr>
        <p:txBody>
          <a:bodyPr/>
          <a:lstStyle/>
          <a:p>
            <a:r>
              <a:rPr lang="en-US" altLang="en-GB"/>
              <a:t>Explicatii 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850" y="188595"/>
            <a:ext cx="3505200" cy="1381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5085080"/>
            <a:ext cx="8401685" cy="1014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" y="413385"/>
            <a:ext cx="5565140" cy="306705"/>
          </a:xfrm>
        </p:spPr>
        <p:txBody>
          <a:bodyPr/>
          <a:lstStyle/>
          <a:p>
            <a:r>
              <a:rPr lang="" altLang="en-GB" sz="2000"/>
              <a:t>Compararea nivelului de stres in functie de gen: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05" y="988695"/>
            <a:ext cx="3884295" cy="3183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429000"/>
            <a:ext cx="4425315" cy="33629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28440" y="2646045"/>
            <a:ext cx="5027295" cy="11436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en-GB"/>
          </a:p>
          <a:p>
            <a:r>
              <a:rPr lang="en-US" altLang="en-GB"/>
              <a:t>Num</a:t>
            </a:r>
            <a:r>
              <a:rPr lang="" altLang="en-US"/>
              <a:t>ă</a:t>
            </a:r>
            <a:r>
              <a:rPr lang="en-US" altLang="en-GB"/>
              <a:t>rul tulbur</a:t>
            </a:r>
            <a:r>
              <a:rPr lang="" altLang="en-US"/>
              <a:t>ă</a:t>
            </a:r>
            <a:r>
              <a:rPr lang="en-US" altLang="en-GB"/>
              <a:t>rilor de somn </a:t>
            </a:r>
            <a:r>
              <a:rPr lang="en-US" altLang="en-US"/>
              <a:t>î</a:t>
            </a:r>
            <a:r>
              <a:rPr lang="en-US" altLang="en-GB"/>
              <a:t>n func</a:t>
            </a:r>
            <a:r>
              <a:rPr lang="" altLang="en-US"/>
              <a:t>ț</a:t>
            </a:r>
            <a:r>
              <a:rPr lang="en-US" altLang="en-GB"/>
              <a:t>ie de sex</a:t>
            </a:r>
            <a:r>
              <a:rPr lang="" altLang="en-US"/>
              <a:t>: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08610" y="4707890"/>
            <a:ext cx="3649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" altLang="en-GB"/>
              <a:t>Numarul total al tulburarilor de somn la femei este de 280 iar la barbati de 225.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190500"/>
            <a:ext cx="5349240" cy="582930"/>
          </a:xfrm>
        </p:spPr>
        <p:txBody>
          <a:bodyPr/>
          <a:lstStyle/>
          <a:p>
            <a:r>
              <a:rPr lang="" altLang="en-GB">
                <a:latin typeface="Calibri" panose="020F0502020204030204" charset="0"/>
                <a:cs typeface="Calibri" panose="020F0502020204030204" charset="0"/>
              </a:rPr>
              <a:t>            Heatmap: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733425"/>
            <a:ext cx="1371600" cy="61245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864343"/>
            <a:ext cx="48768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58316"/>
            <a:ext cx="4862203" cy="383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8"/>
          <p:cNvSpPr txBox="1"/>
          <p:nvPr/>
        </p:nvSpPr>
        <p:spPr>
          <a:xfrm>
            <a:off x="4499992" y="3717032"/>
            <a:ext cx="3608705" cy="14801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GB" sz="1600" dirty="0"/>
              <a:t>Functia atasata pentru coloana tulburari de somn</a:t>
            </a:r>
          </a:p>
          <a:p>
            <a:r>
              <a:rPr lang="" altLang="en-GB" sz="1600" dirty="0"/>
              <a:t>ne returneaza:</a:t>
            </a:r>
          </a:p>
          <a:p>
            <a:r>
              <a:rPr lang="" altLang="en-GB" sz="1600" dirty="0" smtClean="0"/>
              <a:t> 0- </a:t>
            </a:r>
            <a:r>
              <a:rPr lang="" altLang="en-GB" sz="1600" dirty="0"/>
              <a:t>daca nu exista o boala</a:t>
            </a:r>
          </a:p>
          <a:p>
            <a:r>
              <a:rPr lang="" altLang="en-GB" sz="1600" dirty="0" smtClean="0"/>
              <a:t> 1-daca sufera de apnee in somn</a:t>
            </a:r>
          </a:p>
          <a:p>
            <a:r>
              <a:rPr lang="" altLang="en-GB" sz="1600" dirty="0" smtClean="0"/>
              <a:t> 2-daca sufera de insomnie</a:t>
            </a:r>
            <a:endParaRPr lang="" alt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0"/>
            <a:ext cx="8229600" cy="582613"/>
          </a:xfrm>
        </p:spPr>
        <p:txBody>
          <a:bodyPr/>
          <a:lstStyle/>
          <a:p>
            <a:r>
              <a:rPr lang="" altLang="en-GB" sz="2000"/>
              <a:t>    Antrenarea si evaluarea modelului de regresie liniara si predictiile 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1200" dirty="0"/>
              <a:t>X = data[["Age", "Sleep Duration", "Quality of Sleep", "Physical Activity Level", "Stress Level", "Heart Rate"]]</a:t>
            </a:r>
          </a:p>
          <a:p>
            <a:r>
              <a:rPr lang="en-US" altLang="en-GB" sz="1200" dirty="0"/>
              <a:t>y = data["Sleep </a:t>
            </a:r>
            <a:r>
              <a:rPr lang="en-US" altLang="en-GB" sz="1200" dirty="0" smtClean="0"/>
              <a:t>Disorder </a:t>
            </a:r>
            <a:r>
              <a:rPr lang="en-GB" altLang="en-GB" sz="1200" dirty="0" smtClean="0"/>
              <a:t>Label</a:t>
            </a:r>
            <a:r>
              <a:rPr lang="en-US" altLang="en-GB" sz="1200" dirty="0" smtClean="0"/>
              <a:t>"]</a:t>
            </a:r>
            <a:endParaRPr lang="en-US" altLang="en-GB" sz="1200" dirty="0"/>
          </a:p>
          <a:p>
            <a:endParaRPr lang="en-US" altLang="en-GB" sz="1200" dirty="0"/>
          </a:p>
          <a:p>
            <a:endParaRPr lang="en-US" altLang="en-GB" sz="1200" dirty="0"/>
          </a:p>
          <a:p>
            <a:endParaRPr lang="en-US" altLang="en-GB" sz="1200" dirty="0"/>
          </a:p>
          <a:p>
            <a:r>
              <a:rPr lang="en-US" altLang="en-GB" sz="1200" dirty="0"/>
              <a:t>MAE</a:t>
            </a:r>
            <a:r>
              <a:rPr lang="" altLang="en-US" sz="1200" dirty="0"/>
              <a:t>-    </a:t>
            </a:r>
            <a:r>
              <a:rPr lang="en-GB" sz="1200" dirty="0" smtClean="0"/>
              <a:t>0.2326811099652458</a:t>
            </a:r>
          </a:p>
          <a:p>
            <a:r>
              <a:rPr lang="en-US" altLang="en-GB" sz="1200" dirty="0" smtClean="0"/>
              <a:t>MSE</a:t>
            </a:r>
            <a:r>
              <a:rPr lang="" altLang="en-US" sz="1200" dirty="0"/>
              <a:t>-    </a:t>
            </a:r>
            <a:r>
              <a:rPr lang="en-GB" sz="1200" dirty="0" smtClean="0"/>
              <a:t>0.16875027772364531</a:t>
            </a:r>
          </a:p>
          <a:p>
            <a:r>
              <a:rPr lang="en-US" altLang="en-GB" sz="1200" dirty="0" smtClean="0"/>
              <a:t>RMSE</a:t>
            </a:r>
            <a:r>
              <a:rPr lang="" altLang="en-US" sz="1200" dirty="0"/>
              <a:t>- </a:t>
            </a:r>
            <a:r>
              <a:rPr lang="en-GB" sz="1200" dirty="0"/>
              <a:t>0.4107922561631917</a:t>
            </a:r>
            <a:endParaRPr lang="en-US" altLang="en-GB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505</Words>
  <Application>Microsoft Office PowerPoint</Application>
  <PresentationFormat>Expunere pe ecran (4:3)</PresentationFormat>
  <Paragraphs>54</Paragraphs>
  <Slides>14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14</vt:i4>
      </vt:variant>
    </vt:vector>
  </HeadingPairs>
  <TitlesOfParts>
    <vt:vector size="15" baseType="lpstr">
      <vt:lpstr>Blue Waves</vt:lpstr>
      <vt:lpstr>Sanatatea somnului si stilul de viata</vt:lpstr>
      <vt:lpstr>                DataFrame Sleep Health and Lifestyle</vt:lpstr>
      <vt:lpstr>In contextul procesarii datelor ne-am folosit de urmatoarele importuri/biblioteci:</vt:lpstr>
      <vt:lpstr>data["Sleep Disorder"] = data["Sleep Disorder"].fillna(value="No Disorder") Valorile lipsa din aceasta coloana au fost inlocuite cu valoarea "No Disorder". </vt:lpstr>
      <vt:lpstr>Grafic boxplot pentru valorile extreme sau anomalii care ilustreaza ritmul                              cardiac:</vt:lpstr>
      <vt:lpstr>Explicatii :</vt:lpstr>
      <vt:lpstr>Compararea nivelului de stres in functie de gen:</vt:lpstr>
      <vt:lpstr>            Heatmap:</vt:lpstr>
      <vt:lpstr>    Antrenarea si evaluarea modelului de regresie liniara si predictiile lui</vt:lpstr>
      <vt:lpstr>Grafic cu eroarea RMSE in functie de complexitatea modelului</vt:lpstr>
      <vt:lpstr>Scatter plot cu o linie de regresie care va arata relatia dintre durata somnului si calitatea somnului, sugerand ca pe masura ce durata somnului creste, calitatea somnului se imbunatateste.</vt:lpstr>
      <vt:lpstr>              Aplicatie </vt:lpstr>
      <vt:lpstr>Prezentare PowerPoint</vt:lpstr>
      <vt:lpstr>   Concluzii: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Lenovo</dc:creator>
  <cp:lastModifiedBy>User</cp:lastModifiedBy>
  <cp:revision>35</cp:revision>
  <dcterms:created xsi:type="dcterms:W3CDTF">2025-02-02T17:12:00Z</dcterms:created>
  <dcterms:modified xsi:type="dcterms:W3CDTF">2025-02-03T12:20:45Z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176F76FB777048969C8ED854F80F71DF_12</vt:lpwstr>
  </property>
  <property fmtid="{D5CDD505-2E9C-101B-9397-08002B2CF9AE}" pid="3" name="KSOProductBuildVer">
    <vt:lpwstr>2057-12.2.0.19805</vt:lpwstr>
  </property>
</Properties>
</file>