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Poppins Bold" charset="1" panose="00000800000000000000"/>
      <p:regular r:id="rId16"/>
    </p:embeddedFont>
    <p:embeddedFont>
      <p:font typeface="Raleway Bold" charset="1" panose="00000000000000000000"/>
      <p:regular r:id="rId17"/>
    </p:embeddedFont>
    <p:embeddedFont>
      <p:font typeface="Poppins Medium" charset="1" panose="00000600000000000000"/>
      <p:regular r:id="rId18"/>
    </p:embeddedFont>
    <p:embeddedFont>
      <p:font typeface="Open Sans" charset="1" panose="020B0606030504020204"/>
      <p:regular r:id="rId19"/>
    </p:embeddedFont>
    <p:embeddedFont>
      <p:font typeface="Poppins" charset="1" panose="000005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3.png" Type="http://schemas.openxmlformats.org/officeDocument/2006/relationships/image"/><Relationship Id="rId4" Target="../media/image34.svg" Type="http://schemas.openxmlformats.org/officeDocument/2006/relationships/image"/><Relationship Id="rId5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17.png" Type="http://schemas.openxmlformats.org/officeDocument/2006/relationships/image"/><Relationship Id="rId6" Target="../media/image18.svg" Type="http://schemas.openxmlformats.org/officeDocument/2006/relationships/image"/><Relationship Id="rId7" Target="../media/image1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17.png" Type="http://schemas.openxmlformats.org/officeDocument/2006/relationships/image"/><Relationship Id="rId8" Target="../media/image18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4.png" Type="http://schemas.openxmlformats.org/officeDocument/2006/relationships/image"/><Relationship Id="rId4" Target="../media/image25.svg" Type="http://schemas.openxmlformats.org/officeDocument/2006/relationships/image"/><Relationship Id="rId5" Target="../media/image26.png" Type="http://schemas.openxmlformats.org/officeDocument/2006/relationships/image"/><Relationship Id="rId6" Target="../media/image27.svg" Type="http://schemas.openxmlformats.org/officeDocument/2006/relationships/image"/><Relationship Id="rId7" Target="../media/image6.png" Type="http://schemas.openxmlformats.org/officeDocument/2006/relationships/image"/><Relationship Id="rId8" Target="../media/image2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2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3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31.png" Type="http://schemas.openxmlformats.org/officeDocument/2006/relationships/image"/><Relationship Id="rId6" Target="../media/image32.svg" Type="http://schemas.openxmlformats.org/officeDocument/2006/relationships/image"/><Relationship Id="rId7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325529" y="3595023"/>
            <a:ext cx="18939059" cy="2287028"/>
            <a:chOff x="0" y="0"/>
            <a:chExt cx="4988065" cy="60234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88065" cy="602345"/>
            </a:xfrm>
            <a:custGeom>
              <a:avLst/>
              <a:gdLst/>
              <a:ahLst/>
              <a:cxnLst/>
              <a:rect r="r" b="b" t="t" l="l"/>
              <a:pathLst>
                <a:path h="602345" w="4988065">
                  <a:moveTo>
                    <a:pt x="0" y="0"/>
                  </a:moveTo>
                  <a:lnTo>
                    <a:pt x="4988065" y="0"/>
                  </a:lnTo>
                  <a:lnTo>
                    <a:pt x="4988065" y="602345"/>
                  </a:lnTo>
                  <a:lnTo>
                    <a:pt x="0" y="602345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4988065" cy="5737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561321" y="1028700"/>
            <a:ext cx="6379233" cy="8140553"/>
          </a:xfrm>
          <a:custGeom>
            <a:avLst/>
            <a:gdLst/>
            <a:ahLst/>
            <a:cxnLst/>
            <a:rect r="r" b="b" t="t" l="l"/>
            <a:pathLst>
              <a:path h="8140553" w="6379233">
                <a:moveTo>
                  <a:pt x="0" y="0"/>
                </a:moveTo>
                <a:lnTo>
                  <a:pt x="6379234" y="0"/>
                </a:lnTo>
                <a:lnTo>
                  <a:pt x="6379234" y="8140553"/>
                </a:lnTo>
                <a:lnTo>
                  <a:pt x="0" y="81405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010810" y="-155024"/>
            <a:ext cx="6775868" cy="4114800"/>
          </a:xfrm>
          <a:custGeom>
            <a:avLst/>
            <a:gdLst/>
            <a:ahLst/>
            <a:cxnLst/>
            <a:rect r="r" b="b" t="t" l="l"/>
            <a:pathLst>
              <a:path h="4114800" w="6775868">
                <a:moveTo>
                  <a:pt x="0" y="0"/>
                </a:moveTo>
                <a:lnTo>
                  <a:pt x="6775868" y="0"/>
                </a:lnTo>
                <a:lnTo>
                  <a:pt x="67758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12417225" y="6172200"/>
            <a:ext cx="6775868" cy="4114800"/>
          </a:xfrm>
          <a:custGeom>
            <a:avLst/>
            <a:gdLst/>
            <a:ahLst/>
            <a:cxnLst/>
            <a:rect r="r" b="b" t="t" l="l"/>
            <a:pathLst>
              <a:path h="4114800" w="6775868">
                <a:moveTo>
                  <a:pt x="677586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775869" y="0"/>
                </a:lnTo>
                <a:lnTo>
                  <a:pt x="6775869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263774" y="-842039"/>
            <a:ext cx="6775868" cy="4114800"/>
          </a:xfrm>
          <a:custGeom>
            <a:avLst/>
            <a:gdLst/>
            <a:ahLst/>
            <a:cxnLst/>
            <a:rect r="r" b="b" t="t" l="l"/>
            <a:pathLst>
              <a:path h="4114800" w="6775868">
                <a:moveTo>
                  <a:pt x="0" y="0"/>
                </a:moveTo>
                <a:lnTo>
                  <a:pt x="6775868" y="0"/>
                </a:lnTo>
                <a:lnTo>
                  <a:pt x="67758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856933" y="3174284"/>
            <a:ext cx="3083622" cy="3126612"/>
          </a:xfrm>
          <a:custGeom>
            <a:avLst/>
            <a:gdLst/>
            <a:ahLst/>
            <a:cxnLst/>
            <a:rect r="r" b="b" t="t" l="l"/>
            <a:pathLst>
              <a:path h="3126612" w="3083622">
                <a:moveTo>
                  <a:pt x="0" y="0"/>
                </a:moveTo>
                <a:lnTo>
                  <a:pt x="3083622" y="0"/>
                </a:lnTo>
                <a:lnTo>
                  <a:pt x="3083622" y="3126613"/>
                </a:lnTo>
                <a:lnTo>
                  <a:pt x="0" y="312661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246058" y="1259935"/>
            <a:ext cx="2549517" cy="2585062"/>
          </a:xfrm>
          <a:custGeom>
            <a:avLst/>
            <a:gdLst/>
            <a:ahLst/>
            <a:cxnLst/>
            <a:rect r="r" b="b" t="t" l="l"/>
            <a:pathLst>
              <a:path h="2585062" w="2549517">
                <a:moveTo>
                  <a:pt x="0" y="0"/>
                </a:moveTo>
                <a:lnTo>
                  <a:pt x="2549516" y="0"/>
                </a:lnTo>
                <a:lnTo>
                  <a:pt x="2549516" y="2585062"/>
                </a:lnTo>
                <a:lnTo>
                  <a:pt x="0" y="25850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790365" y="8745266"/>
            <a:ext cx="6960991" cy="847975"/>
          </a:xfrm>
          <a:custGeom>
            <a:avLst/>
            <a:gdLst/>
            <a:ahLst/>
            <a:cxnLst/>
            <a:rect r="r" b="b" t="t" l="l"/>
            <a:pathLst>
              <a:path h="847975" w="6960991">
                <a:moveTo>
                  <a:pt x="0" y="0"/>
                </a:moveTo>
                <a:lnTo>
                  <a:pt x="6960991" y="0"/>
                </a:lnTo>
                <a:lnTo>
                  <a:pt x="6960991" y="847975"/>
                </a:lnTo>
                <a:lnTo>
                  <a:pt x="0" y="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660616" y="3623598"/>
            <a:ext cx="9220490" cy="2258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7"/>
              </a:lnSpc>
              <a:spcBef>
                <a:spcPct val="0"/>
              </a:spcBef>
            </a:pPr>
            <a:r>
              <a:rPr lang="en-US" b="true" sz="5517">
                <a:solidFill>
                  <a:srgbClr val="EBF5FE"/>
                </a:solidFill>
                <a:latin typeface="Poppins Bold"/>
                <a:ea typeface="Poppins Bold"/>
                <a:cs typeface="Poppins Bold"/>
                <a:sym typeface="Poppins Bold"/>
              </a:rPr>
              <a:t>Máquina de Turing Quântica para Reconhecimento de aⁿbⁿ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897950" y="8998428"/>
            <a:ext cx="6103958" cy="400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4"/>
              </a:lnSpc>
              <a:spcBef>
                <a:spcPct val="0"/>
              </a:spcBef>
            </a:pPr>
            <a:r>
              <a:rPr lang="en-US" b="true" sz="2830">
                <a:solidFill>
                  <a:srgbClr val="145A8E"/>
                </a:solidFill>
                <a:latin typeface="Raleway Bold"/>
                <a:ea typeface="Raleway Bold"/>
                <a:cs typeface="Raleway Bold"/>
                <a:sym typeface="Raleway Bold"/>
              </a:rPr>
              <a:t>Pedro Arthur Da Silva Guimarães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203692" y="5891576"/>
            <a:ext cx="6134338" cy="409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1"/>
              </a:lnSpc>
              <a:spcBef>
                <a:spcPct val="0"/>
              </a:spcBef>
            </a:pPr>
            <a:r>
              <a:rPr lang="en-US" b="true" sz="2799">
                <a:solidFill>
                  <a:srgbClr val="145A8E"/>
                </a:solidFill>
                <a:latin typeface="Poppins Bold"/>
                <a:ea typeface="Poppins Bold"/>
                <a:cs typeface="Poppins Bold"/>
                <a:sym typeface="Poppins Bold"/>
              </a:rPr>
              <a:t>Linguagens Formais e Autômatos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325529" y="3404967"/>
            <a:ext cx="18939059" cy="1464829"/>
            <a:chOff x="0" y="0"/>
            <a:chExt cx="4988065" cy="3857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88065" cy="385799"/>
            </a:xfrm>
            <a:custGeom>
              <a:avLst/>
              <a:gdLst/>
              <a:ahLst/>
              <a:cxnLst/>
              <a:rect r="r" b="b" t="t" l="l"/>
              <a:pathLst>
                <a:path h="385799" w="4988065">
                  <a:moveTo>
                    <a:pt x="0" y="0"/>
                  </a:moveTo>
                  <a:lnTo>
                    <a:pt x="4988065" y="0"/>
                  </a:lnTo>
                  <a:lnTo>
                    <a:pt x="4988065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4988065" cy="357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2326993" y="4137382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1588548"/>
            <a:ext cx="2549517" cy="2585062"/>
          </a:xfrm>
          <a:custGeom>
            <a:avLst/>
            <a:gdLst/>
            <a:ahLst/>
            <a:cxnLst/>
            <a:rect r="r" b="b" t="t" l="l"/>
            <a:pathLst>
              <a:path h="2585062" w="2549517">
                <a:moveTo>
                  <a:pt x="0" y="0"/>
                </a:moveTo>
                <a:lnTo>
                  <a:pt x="2549517" y="0"/>
                </a:lnTo>
                <a:lnTo>
                  <a:pt x="2549517" y="2585062"/>
                </a:lnTo>
                <a:lnTo>
                  <a:pt x="0" y="25850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543611" y="3404967"/>
            <a:ext cx="2549517" cy="2585062"/>
          </a:xfrm>
          <a:custGeom>
            <a:avLst/>
            <a:gdLst/>
            <a:ahLst/>
            <a:cxnLst/>
            <a:rect r="r" b="b" t="t" l="l"/>
            <a:pathLst>
              <a:path h="2585062" w="2549517">
                <a:moveTo>
                  <a:pt x="0" y="0"/>
                </a:moveTo>
                <a:lnTo>
                  <a:pt x="2549517" y="0"/>
                </a:lnTo>
                <a:lnTo>
                  <a:pt x="2549517" y="2585062"/>
                </a:lnTo>
                <a:lnTo>
                  <a:pt x="0" y="25850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660616" y="3511872"/>
            <a:ext cx="8449147" cy="1371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24"/>
              </a:lnSpc>
              <a:spcBef>
                <a:spcPct val="0"/>
              </a:spcBef>
            </a:pPr>
            <a:r>
              <a:rPr lang="en-US" b="true" sz="9350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Obrigado!!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74758" y="6223357"/>
            <a:ext cx="15268852" cy="1143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97"/>
              </a:lnSpc>
              <a:spcBef>
                <a:spcPct val="0"/>
              </a:spcBef>
            </a:pPr>
            <a:r>
              <a:rPr lang="en-US" b="true" sz="4132">
                <a:solidFill>
                  <a:srgbClr val="5762AC"/>
                </a:solidFill>
                <a:latin typeface="Poppins Bold"/>
                <a:ea typeface="Poppins Bold"/>
                <a:cs typeface="Poppins Bold"/>
                <a:sym typeface="Poppins Bold"/>
              </a:rPr>
              <a:t>GitHub: github.com/ArthurKodart</a:t>
            </a:r>
          </a:p>
          <a:p>
            <a:pPr algn="l">
              <a:lnSpc>
                <a:spcPts val="4297"/>
              </a:lnSpc>
              <a:spcBef>
                <a:spcPct val="0"/>
              </a:spcBef>
            </a:pPr>
            <a:r>
              <a:rPr lang="en-US" b="true" sz="4132">
                <a:solidFill>
                  <a:srgbClr val="5762AC"/>
                </a:solidFill>
                <a:latin typeface="Poppins Bold"/>
                <a:ea typeface="Poppins Bold"/>
                <a:cs typeface="Poppins Bold"/>
                <a:sym typeface="Poppins Bold"/>
              </a:rPr>
              <a:t>Email: pedroarthur@discente.ufma.br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887720" y="-811995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885508" y="2445749"/>
            <a:ext cx="14728021" cy="1464829"/>
            <a:chOff x="0" y="0"/>
            <a:chExt cx="3878985" cy="38579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878985" cy="385799"/>
            </a:xfrm>
            <a:custGeom>
              <a:avLst/>
              <a:gdLst/>
              <a:ahLst/>
              <a:cxnLst/>
              <a:rect r="r" b="b" t="t" l="l"/>
              <a:pathLst>
                <a:path h="385799" w="3878985">
                  <a:moveTo>
                    <a:pt x="0" y="0"/>
                  </a:moveTo>
                  <a:lnTo>
                    <a:pt x="3878985" y="0"/>
                  </a:lnTo>
                  <a:lnTo>
                    <a:pt x="3878985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28575"/>
              <a:ext cx="3878985" cy="357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776799" y="2336074"/>
            <a:ext cx="6217418" cy="6922226"/>
          </a:xfrm>
          <a:custGeom>
            <a:avLst/>
            <a:gdLst/>
            <a:ahLst/>
            <a:cxnLst/>
            <a:rect r="r" b="b" t="t" l="l"/>
            <a:pathLst>
              <a:path h="6922226" w="6217418">
                <a:moveTo>
                  <a:pt x="0" y="0"/>
                </a:moveTo>
                <a:lnTo>
                  <a:pt x="6217418" y="0"/>
                </a:lnTo>
                <a:lnTo>
                  <a:pt x="6217418" y="6922226"/>
                </a:lnTo>
                <a:lnTo>
                  <a:pt x="0" y="69222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772581" y="5777357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961305" y="2611397"/>
            <a:ext cx="10083056" cy="1162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0"/>
              </a:lnSpc>
              <a:spcBef>
                <a:spcPct val="0"/>
              </a:spcBef>
            </a:pPr>
            <a:r>
              <a:rPr lang="en-US" b="true" sz="4221">
                <a:solidFill>
                  <a:srgbClr val="F0F7FE"/>
                </a:solidFill>
                <a:latin typeface="Poppins Bold"/>
                <a:ea typeface="Poppins Bold"/>
                <a:cs typeface="Poppins Bold"/>
                <a:sym typeface="Poppins Bold"/>
              </a:rPr>
              <a:t>O que é uma Máquina de Turing Quântica?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014197" y="4491295"/>
            <a:ext cx="9245103" cy="2194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68"/>
              </a:lnSpc>
            </a:pPr>
            <a:r>
              <a:rPr lang="en-US" sz="2351" b="true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"Este projeto implementa uma Máquina de Turing Quântica (MTQ) capaz de reconhecer a linguagem aⁿbⁿ, onde o número de 'a's e 'b's é igual. Diferente da MT clássica, a versão quântica opera com superposição de estados e transições probabilísticas, permitindo computações paralelas."</a:t>
            </a:r>
          </a:p>
        </p:txBody>
      </p:sp>
      <p:sp>
        <p:nvSpPr>
          <p:cNvPr name="Freeform 11" id="11"/>
          <p:cNvSpPr/>
          <p:nvPr/>
        </p:nvSpPr>
        <p:spPr>
          <a:xfrm flipH="true" flipV="true" rot="0">
            <a:off x="14158001" y="6463808"/>
            <a:ext cx="6775868" cy="4114800"/>
          </a:xfrm>
          <a:custGeom>
            <a:avLst/>
            <a:gdLst/>
            <a:ahLst/>
            <a:cxnLst/>
            <a:rect r="r" b="b" t="t" l="l"/>
            <a:pathLst>
              <a:path h="4114800" w="6775868">
                <a:moveTo>
                  <a:pt x="677586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775868" y="0"/>
                </a:lnTo>
                <a:lnTo>
                  <a:pt x="6775868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961305" y="6852627"/>
            <a:ext cx="9024272" cy="2194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7609" indent="-253804" lvl="1">
              <a:lnSpc>
                <a:spcPts val="2868"/>
              </a:lnSpc>
              <a:buFont typeface="Arial"/>
              <a:buChar char="•"/>
            </a:pPr>
            <a:r>
              <a:rPr lang="en-US" b="true" sz="23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Objetivo principal: Simular a MTQ em Python</a:t>
            </a:r>
          </a:p>
          <a:p>
            <a:pPr algn="l" marL="507609" indent="-253804" lvl="1">
              <a:lnSpc>
                <a:spcPts val="2868"/>
              </a:lnSpc>
              <a:buFont typeface="Arial"/>
              <a:buChar char="•"/>
            </a:pPr>
            <a:r>
              <a:rPr lang="en-US" b="true" sz="23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Diferenciais:</a:t>
            </a:r>
          </a:p>
          <a:p>
            <a:pPr algn="l" marL="1015218" indent="-338406" lvl="2">
              <a:lnSpc>
                <a:spcPts val="2868"/>
              </a:lnSpc>
              <a:buFont typeface="Arial"/>
              <a:buChar char="⚬"/>
            </a:pPr>
            <a:r>
              <a:rPr lang="en-US" b="true" sz="23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Visualização gráfica da evolução dos estados</a:t>
            </a:r>
          </a:p>
          <a:p>
            <a:pPr algn="l" marL="1015218" indent="-338406" lvl="2">
              <a:lnSpc>
                <a:spcPts val="2868"/>
              </a:lnSpc>
              <a:buFont typeface="Arial"/>
              <a:buChar char="⚬"/>
            </a:pPr>
            <a:r>
              <a:rPr lang="en-US" b="true" sz="23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Mecanismo de medição quântica</a:t>
            </a:r>
          </a:p>
          <a:p>
            <a:pPr algn="l" marL="1015218" indent="-338406" lvl="2">
              <a:lnSpc>
                <a:spcPts val="2868"/>
              </a:lnSpc>
              <a:buFont typeface="Arial"/>
              <a:buChar char="⚬"/>
            </a:pPr>
            <a:r>
              <a:rPr lang="en-US" b="true" sz="23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Documentação PEP 8/257</a:t>
            </a:r>
          </a:p>
          <a:p>
            <a:pPr algn="l">
              <a:lnSpc>
                <a:spcPts val="2868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3269022" y="1929178"/>
            <a:ext cx="4312901" cy="7366756"/>
          </a:xfrm>
          <a:custGeom>
            <a:avLst/>
            <a:gdLst/>
            <a:ahLst/>
            <a:cxnLst/>
            <a:rect r="r" b="b" t="t" l="l"/>
            <a:pathLst>
              <a:path h="7366756" w="4312901">
                <a:moveTo>
                  <a:pt x="4312901" y="0"/>
                </a:moveTo>
                <a:lnTo>
                  <a:pt x="0" y="0"/>
                </a:lnTo>
                <a:lnTo>
                  <a:pt x="0" y="7366755"/>
                </a:lnTo>
                <a:lnTo>
                  <a:pt x="4312901" y="7366755"/>
                </a:lnTo>
                <a:lnTo>
                  <a:pt x="431290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53306" y="757276"/>
            <a:ext cx="5314633" cy="2666980"/>
          </a:xfrm>
          <a:custGeom>
            <a:avLst/>
            <a:gdLst/>
            <a:ahLst/>
            <a:cxnLst/>
            <a:rect r="r" b="b" t="t" l="l"/>
            <a:pathLst>
              <a:path h="2666980" w="5314633">
                <a:moveTo>
                  <a:pt x="0" y="0"/>
                </a:moveTo>
                <a:lnTo>
                  <a:pt x="5314633" y="0"/>
                </a:lnTo>
                <a:lnTo>
                  <a:pt x="5314633" y="2666980"/>
                </a:lnTo>
                <a:lnTo>
                  <a:pt x="0" y="26669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182070" y="8063660"/>
            <a:ext cx="5314633" cy="2666980"/>
          </a:xfrm>
          <a:custGeom>
            <a:avLst/>
            <a:gdLst/>
            <a:ahLst/>
            <a:cxnLst/>
            <a:rect r="r" b="b" t="t" l="l"/>
            <a:pathLst>
              <a:path h="2666980" w="5314633">
                <a:moveTo>
                  <a:pt x="0" y="0"/>
                </a:moveTo>
                <a:lnTo>
                  <a:pt x="5314633" y="0"/>
                </a:lnTo>
                <a:lnTo>
                  <a:pt x="5314633" y="2666979"/>
                </a:lnTo>
                <a:lnTo>
                  <a:pt x="0" y="26669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168154" y="1611660"/>
            <a:ext cx="3083622" cy="3126612"/>
          </a:xfrm>
          <a:custGeom>
            <a:avLst/>
            <a:gdLst/>
            <a:ahLst/>
            <a:cxnLst/>
            <a:rect r="r" b="b" t="t" l="l"/>
            <a:pathLst>
              <a:path h="3126612" w="3083622">
                <a:moveTo>
                  <a:pt x="0" y="0"/>
                </a:moveTo>
                <a:lnTo>
                  <a:pt x="3083621" y="0"/>
                </a:lnTo>
                <a:lnTo>
                  <a:pt x="3083621" y="3126612"/>
                </a:lnTo>
                <a:lnTo>
                  <a:pt x="0" y="312661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88032" y="1066800"/>
            <a:ext cx="6483384" cy="2545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70"/>
              </a:lnSpc>
            </a:pPr>
            <a:r>
              <a:rPr lang="en-US" sz="6221" b="true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Fundamentação Teórica</a:t>
            </a:r>
          </a:p>
          <a:p>
            <a:pPr algn="l">
              <a:lnSpc>
                <a:spcPts val="647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688032" y="3643262"/>
            <a:ext cx="11258368" cy="5603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415"/>
              </a:lnSpc>
              <a:buAutoNum type="arabicPeriod" startAt="1"/>
            </a:pPr>
            <a:r>
              <a:rPr lang="en-US" b="true" sz="2799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Máquina de Turing Clássica:</a:t>
            </a:r>
          </a:p>
          <a:p>
            <a:pPr algn="l" marL="1209039" indent="-403013" lvl="2">
              <a:lnSpc>
                <a:spcPts val="3415"/>
              </a:lnSpc>
              <a:buFont typeface="Arial"/>
              <a:buChar char="⚬"/>
            </a:pPr>
            <a:r>
              <a:rPr lang="en-US" b="true" sz="2799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Definição: Modelo teórico com estados, alfabeto e funções de transição determinísticas.</a:t>
            </a:r>
          </a:p>
          <a:p>
            <a:pPr algn="l">
              <a:lnSpc>
                <a:spcPts val="3415"/>
              </a:lnSpc>
            </a:pPr>
          </a:p>
          <a:p>
            <a:pPr algn="l" marL="604519" indent="-302260" lvl="1">
              <a:lnSpc>
                <a:spcPts val="3415"/>
              </a:lnSpc>
              <a:buAutoNum type="arabicPeriod" startAt="1"/>
            </a:pPr>
            <a:r>
              <a:rPr lang="en-US" b="true" sz="2799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Computação Quântica:</a:t>
            </a:r>
          </a:p>
          <a:p>
            <a:pPr algn="l" marL="1209039" indent="-403013" lvl="2">
              <a:lnSpc>
                <a:spcPts val="3415"/>
              </a:lnSpc>
              <a:buFont typeface="Arial"/>
              <a:buChar char="⚬"/>
            </a:pPr>
            <a:r>
              <a:rPr lang="en-US" b="true" sz="2799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Superposição: Estados múltiplos simultâneos (ex: |0⟩ + |1⟩).</a:t>
            </a:r>
          </a:p>
          <a:p>
            <a:pPr algn="l" marL="1209039" indent="-403013" lvl="2">
              <a:lnSpc>
                <a:spcPts val="3415"/>
              </a:lnSpc>
              <a:buFont typeface="Arial"/>
              <a:buChar char="⚬"/>
            </a:pPr>
            <a:r>
              <a:rPr lang="en-US" b="true" sz="2799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Interferência: Combinação de amplitudes complexas.</a:t>
            </a:r>
          </a:p>
          <a:p>
            <a:pPr algn="l">
              <a:lnSpc>
                <a:spcPts val="3415"/>
              </a:lnSpc>
            </a:pPr>
          </a:p>
          <a:p>
            <a:pPr algn="l" marL="604519" indent="-302260" lvl="1">
              <a:lnSpc>
                <a:spcPts val="3415"/>
              </a:lnSpc>
              <a:buAutoNum type="arabicPeriod" startAt="1"/>
            </a:pPr>
            <a:r>
              <a:rPr lang="en-US" b="true" sz="2799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MT Quântica:</a:t>
            </a:r>
          </a:p>
          <a:p>
            <a:pPr algn="l" marL="1209039" indent="-403013" lvl="2">
              <a:lnSpc>
                <a:spcPts val="3415"/>
              </a:lnSpc>
              <a:buFont typeface="Arial"/>
              <a:buChar char="⚬"/>
            </a:pPr>
            <a:r>
              <a:rPr lang="en-US" b="true" sz="2799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Transições representadas por amplitudes complexas (ex: 0.707|q1⟩ + 0.707|q2⟩).</a:t>
            </a:r>
          </a:p>
          <a:p>
            <a:pPr algn="l">
              <a:lnSpc>
                <a:spcPts val="3415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-1395590" y="5254128"/>
            <a:ext cx="3083622" cy="3126612"/>
          </a:xfrm>
          <a:custGeom>
            <a:avLst/>
            <a:gdLst/>
            <a:ahLst/>
            <a:cxnLst/>
            <a:rect r="r" b="b" t="t" l="l"/>
            <a:pathLst>
              <a:path h="3126612" w="3083622">
                <a:moveTo>
                  <a:pt x="0" y="0"/>
                </a:moveTo>
                <a:lnTo>
                  <a:pt x="3083622" y="0"/>
                </a:lnTo>
                <a:lnTo>
                  <a:pt x="3083622" y="3126612"/>
                </a:lnTo>
                <a:lnTo>
                  <a:pt x="0" y="312661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1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778156" y="599774"/>
            <a:ext cx="21311029" cy="1464829"/>
            <a:chOff x="0" y="0"/>
            <a:chExt cx="5612781" cy="3857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612781" cy="385799"/>
            </a:xfrm>
            <a:custGeom>
              <a:avLst/>
              <a:gdLst/>
              <a:ahLst/>
              <a:cxnLst/>
              <a:rect r="r" b="b" t="t" l="l"/>
              <a:pathLst>
                <a:path h="385799" w="5612781">
                  <a:moveTo>
                    <a:pt x="0" y="0"/>
                  </a:moveTo>
                  <a:lnTo>
                    <a:pt x="5612781" y="0"/>
                  </a:lnTo>
                  <a:lnTo>
                    <a:pt x="5612781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5612781" cy="357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84753" y="1157857"/>
            <a:ext cx="7817731" cy="4946492"/>
          </a:xfrm>
          <a:custGeom>
            <a:avLst/>
            <a:gdLst/>
            <a:ahLst/>
            <a:cxnLst/>
            <a:rect r="r" b="b" t="t" l="l"/>
            <a:pathLst>
              <a:path h="4946492" w="7817731">
                <a:moveTo>
                  <a:pt x="0" y="0"/>
                </a:moveTo>
                <a:lnTo>
                  <a:pt x="7817731" y="0"/>
                </a:lnTo>
                <a:lnTo>
                  <a:pt x="7817731" y="4946492"/>
                </a:lnTo>
                <a:lnTo>
                  <a:pt x="0" y="49464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78089" y="859403"/>
            <a:ext cx="1765702" cy="1981910"/>
          </a:xfrm>
          <a:custGeom>
            <a:avLst/>
            <a:gdLst/>
            <a:ahLst/>
            <a:cxnLst/>
            <a:rect r="r" b="b" t="t" l="l"/>
            <a:pathLst>
              <a:path h="1981910" w="1765702">
                <a:moveTo>
                  <a:pt x="0" y="0"/>
                </a:moveTo>
                <a:lnTo>
                  <a:pt x="1765702" y="0"/>
                </a:lnTo>
                <a:lnTo>
                  <a:pt x="1765702" y="1981910"/>
                </a:lnTo>
                <a:lnTo>
                  <a:pt x="0" y="19819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584753" y="6300653"/>
            <a:ext cx="313618" cy="357065"/>
            <a:chOff x="0" y="0"/>
            <a:chExt cx="82599" cy="9404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2599" cy="94042"/>
            </a:xfrm>
            <a:custGeom>
              <a:avLst/>
              <a:gdLst/>
              <a:ahLst/>
              <a:cxnLst/>
              <a:rect r="r" b="b" t="t" l="l"/>
              <a:pathLst>
                <a:path h="94042" w="82599">
                  <a:moveTo>
                    <a:pt x="0" y="0"/>
                  </a:moveTo>
                  <a:lnTo>
                    <a:pt x="82599" y="0"/>
                  </a:lnTo>
                  <a:lnTo>
                    <a:pt x="82599" y="94042"/>
                  </a:lnTo>
                  <a:lnTo>
                    <a:pt x="0" y="94042"/>
                  </a:lnTo>
                  <a:close/>
                </a:path>
              </a:pathLst>
            </a:custGeom>
            <a:solidFill>
              <a:srgbClr val="4F9FF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28575"/>
              <a:ext cx="82599" cy="654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581398" y="3237827"/>
            <a:ext cx="357065" cy="357065"/>
            <a:chOff x="0" y="0"/>
            <a:chExt cx="94042" cy="9404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4042" cy="94042"/>
            </a:xfrm>
            <a:custGeom>
              <a:avLst/>
              <a:gdLst/>
              <a:ahLst/>
              <a:cxnLst/>
              <a:rect r="r" b="b" t="t" l="l"/>
              <a:pathLst>
                <a:path h="94042" w="94042">
                  <a:moveTo>
                    <a:pt x="0" y="0"/>
                  </a:moveTo>
                  <a:lnTo>
                    <a:pt x="94042" y="0"/>
                  </a:lnTo>
                  <a:lnTo>
                    <a:pt x="94042" y="94042"/>
                  </a:lnTo>
                  <a:lnTo>
                    <a:pt x="0" y="94042"/>
                  </a:lnTo>
                  <a:close/>
                </a:path>
              </a:pathLst>
            </a:custGeom>
            <a:solidFill>
              <a:srgbClr val="4F9FF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28575"/>
              <a:ext cx="94042" cy="654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5899051" y="3945945"/>
            <a:ext cx="1765702" cy="1981910"/>
          </a:xfrm>
          <a:custGeom>
            <a:avLst/>
            <a:gdLst/>
            <a:ahLst/>
            <a:cxnLst/>
            <a:rect r="r" b="b" t="t" l="l"/>
            <a:pathLst>
              <a:path h="1981910" w="1765702">
                <a:moveTo>
                  <a:pt x="0" y="0"/>
                </a:moveTo>
                <a:lnTo>
                  <a:pt x="1765702" y="0"/>
                </a:lnTo>
                <a:lnTo>
                  <a:pt x="1765702" y="1981910"/>
                </a:lnTo>
                <a:lnTo>
                  <a:pt x="0" y="19819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652781" y="4010184"/>
            <a:ext cx="9295062" cy="4938002"/>
          </a:xfrm>
          <a:custGeom>
            <a:avLst/>
            <a:gdLst/>
            <a:ahLst/>
            <a:cxnLst/>
            <a:rect r="r" b="b" t="t" l="l"/>
            <a:pathLst>
              <a:path h="4938002" w="9295062">
                <a:moveTo>
                  <a:pt x="0" y="0"/>
                </a:moveTo>
                <a:lnTo>
                  <a:pt x="9295062" y="0"/>
                </a:lnTo>
                <a:lnTo>
                  <a:pt x="9295062" y="4938002"/>
                </a:lnTo>
                <a:lnTo>
                  <a:pt x="0" y="493800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7877359" y="897503"/>
            <a:ext cx="10070484" cy="1726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70"/>
              </a:lnSpc>
            </a:pPr>
            <a:r>
              <a:rPr lang="en-US" sz="6221" b="true">
                <a:solidFill>
                  <a:srgbClr val="F0F7FE"/>
                </a:solidFill>
                <a:latin typeface="Poppins Bold"/>
                <a:ea typeface="Poppins Bold"/>
                <a:cs typeface="Poppins Bold"/>
                <a:sym typeface="Poppins Bold"/>
              </a:rPr>
              <a:t>Arquitetura do Projeto</a:t>
            </a:r>
          </a:p>
          <a:p>
            <a:pPr algn="l">
              <a:lnSpc>
                <a:spcPts val="6470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2426846" y="3195515"/>
            <a:ext cx="4021558" cy="394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04"/>
              </a:lnSpc>
            </a:pPr>
            <a:r>
              <a:rPr lang="en-US" sz="2381" b="true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Visualização: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27329" y="7082601"/>
            <a:ext cx="7602424" cy="225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2928"/>
              </a:lnSpc>
              <a:buFont typeface="Arial"/>
              <a:buChar char="•"/>
            </a:pPr>
            <a:r>
              <a:rPr lang="en-US" b="true" sz="2400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Class MaquinaTuringQuantica: Estados, alfabeto, transições.</a:t>
            </a:r>
          </a:p>
          <a:p>
            <a:pPr algn="l">
              <a:lnSpc>
                <a:spcPts val="2928"/>
              </a:lnSpc>
            </a:pPr>
          </a:p>
          <a:p>
            <a:pPr algn="l" marL="518160" indent="-259080" lvl="1">
              <a:lnSpc>
                <a:spcPts val="2928"/>
              </a:lnSpc>
              <a:buFont typeface="Arial"/>
              <a:buChar char="•"/>
            </a:pPr>
            <a:r>
              <a:rPr lang="en-US" b="true" sz="2400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Métodos: passo_quantico(), medir(), executar_ate_estado_final().</a:t>
            </a:r>
          </a:p>
          <a:p>
            <a:pPr algn="l">
              <a:lnSpc>
                <a:spcPts val="2928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327329" y="6227216"/>
            <a:ext cx="3827226" cy="394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04"/>
              </a:lnSpc>
            </a:pPr>
            <a:r>
              <a:rPr lang="en-US" sz="2381" b="true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Núcleo da MTQ: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347867" y="3602528"/>
            <a:ext cx="7344290" cy="765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2928"/>
              </a:lnSpc>
              <a:buFont typeface="Arial"/>
              <a:buChar char="•"/>
            </a:pPr>
            <a:r>
              <a:rPr lang="en-US" b="true" sz="2400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Gráficos com Matplotlib/Seaborn.</a:t>
            </a:r>
          </a:p>
          <a:p>
            <a:pPr algn="l">
              <a:lnSpc>
                <a:spcPts val="2928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504327" y="4849406"/>
            <a:ext cx="5799438" cy="3732729"/>
          </a:xfrm>
          <a:custGeom>
            <a:avLst/>
            <a:gdLst/>
            <a:ahLst/>
            <a:cxnLst/>
            <a:rect r="r" b="b" t="t" l="l"/>
            <a:pathLst>
              <a:path h="3732729" w="5799438">
                <a:moveTo>
                  <a:pt x="0" y="0"/>
                </a:moveTo>
                <a:lnTo>
                  <a:pt x="5799438" y="0"/>
                </a:lnTo>
                <a:lnTo>
                  <a:pt x="5799438" y="3732729"/>
                </a:lnTo>
                <a:lnTo>
                  <a:pt x="0" y="37327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107240" y="2464745"/>
            <a:ext cx="2551176" cy="4114800"/>
          </a:xfrm>
          <a:custGeom>
            <a:avLst/>
            <a:gdLst/>
            <a:ahLst/>
            <a:cxnLst/>
            <a:rect r="r" b="b" t="t" l="l"/>
            <a:pathLst>
              <a:path h="4114800" w="2551176">
                <a:moveTo>
                  <a:pt x="0" y="0"/>
                </a:moveTo>
                <a:lnTo>
                  <a:pt x="2551176" y="0"/>
                </a:lnTo>
                <a:lnTo>
                  <a:pt x="25511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948091" y="2540234"/>
            <a:ext cx="1765702" cy="1981910"/>
          </a:xfrm>
          <a:custGeom>
            <a:avLst/>
            <a:gdLst/>
            <a:ahLst/>
            <a:cxnLst/>
            <a:rect r="r" b="b" t="t" l="l"/>
            <a:pathLst>
              <a:path h="1981910" w="1765702">
                <a:moveTo>
                  <a:pt x="0" y="0"/>
                </a:moveTo>
                <a:lnTo>
                  <a:pt x="1765702" y="0"/>
                </a:lnTo>
                <a:lnTo>
                  <a:pt x="1765702" y="1981911"/>
                </a:lnTo>
                <a:lnTo>
                  <a:pt x="0" y="19819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936987" y="3531190"/>
            <a:ext cx="1765702" cy="1981910"/>
          </a:xfrm>
          <a:custGeom>
            <a:avLst/>
            <a:gdLst/>
            <a:ahLst/>
            <a:cxnLst/>
            <a:rect r="r" b="b" t="t" l="l"/>
            <a:pathLst>
              <a:path h="1981910" w="1765702">
                <a:moveTo>
                  <a:pt x="0" y="0"/>
                </a:moveTo>
                <a:lnTo>
                  <a:pt x="1765702" y="0"/>
                </a:lnTo>
                <a:lnTo>
                  <a:pt x="1765702" y="1981910"/>
                </a:lnTo>
                <a:lnTo>
                  <a:pt x="0" y="19819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991022" y="1332965"/>
            <a:ext cx="2232436" cy="2263560"/>
          </a:xfrm>
          <a:custGeom>
            <a:avLst/>
            <a:gdLst/>
            <a:ahLst/>
            <a:cxnLst/>
            <a:rect r="r" b="b" t="t" l="l"/>
            <a:pathLst>
              <a:path h="2263560" w="2232436">
                <a:moveTo>
                  <a:pt x="0" y="0"/>
                </a:moveTo>
                <a:lnTo>
                  <a:pt x="2232436" y="0"/>
                </a:lnTo>
                <a:lnTo>
                  <a:pt x="2232436" y="2263559"/>
                </a:lnTo>
                <a:lnTo>
                  <a:pt x="0" y="226355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58707" y="1289552"/>
            <a:ext cx="6998226" cy="1726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70"/>
              </a:lnSpc>
            </a:pPr>
            <a:r>
              <a:rPr lang="en-US" sz="6221" b="true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Implementação</a:t>
            </a:r>
          </a:p>
          <a:p>
            <a:pPr algn="l">
              <a:lnSpc>
                <a:spcPts val="6470"/>
              </a:lnSpc>
              <a:spcBef>
                <a:spcPct val="0"/>
              </a:spcBef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1533344" y="3168573"/>
            <a:ext cx="357065" cy="357065"/>
            <a:chOff x="0" y="0"/>
            <a:chExt cx="94042" cy="9404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4042" cy="94042"/>
            </a:xfrm>
            <a:custGeom>
              <a:avLst/>
              <a:gdLst/>
              <a:ahLst/>
              <a:cxnLst/>
              <a:rect r="r" b="b" t="t" l="l"/>
              <a:pathLst>
                <a:path h="94042" w="94042">
                  <a:moveTo>
                    <a:pt x="0" y="0"/>
                  </a:moveTo>
                  <a:lnTo>
                    <a:pt x="94042" y="0"/>
                  </a:lnTo>
                  <a:lnTo>
                    <a:pt x="94042" y="94042"/>
                  </a:lnTo>
                  <a:lnTo>
                    <a:pt x="0" y="94042"/>
                  </a:lnTo>
                  <a:close/>
                </a:path>
              </a:pathLst>
            </a:custGeom>
            <a:solidFill>
              <a:srgbClr val="4F9FF5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28575"/>
              <a:ext cx="94042" cy="654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399049" y="3149523"/>
            <a:ext cx="5875754" cy="309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951" b="true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Passo Quântico: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533344" y="6300363"/>
            <a:ext cx="357065" cy="357065"/>
            <a:chOff x="0" y="0"/>
            <a:chExt cx="94042" cy="9404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4042" cy="94042"/>
            </a:xfrm>
            <a:custGeom>
              <a:avLst/>
              <a:gdLst/>
              <a:ahLst/>
              <a:cxnLst/>
              <a:rect r="r" b="b" t="t" l="l"/>
              <a:pathLst>
                <a:path h="94042" w="94042">
                  <a:moveTo>
                    <a:pt x="0" y="0"/>
                  </a:moveTo>
                  <a:lnTo>
                    <a:pt x="94042" y="0"/>
                  </a:lnTo>
                  <a:lnTo>
                    <a:pt x="94042" y="94042"/>
                  </a:lnTo>
                  <a:lnTo>
                    <a:pt x="0" y="94042"/>
                  </a:lnTo>
                  <a:close/>
                </a:path>
              </a:pathLst>
            </a:custGeom>
            <a:solidFill>
              <a:srgbClr val="4F9FF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28575"/>
              <a:ext cx="94042" cy="654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399049" y="6319484"/>
            <a:ext cx="5875754" cy="309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951" b="true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Medição: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-2157493" y="6777497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4" y="0"/>
                </a:lnTo>
                <a:lnTo>
                  <a:pt x="4313284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5906066" y="6478896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417495" y="3698881"/>
            <a:ext cx="9254371" cy="1820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14"/>
              </a:lnSpc>
            </a:pPr>
            <a:r>
              <a:rPr lang="en-US" sz="2581">
                <a:solidFill>
                  <a:srgbClr val="CB6CE6"/>
                </a:solidFill>
                <a:latin typeface="Open Sans"/>
                <a:ea typeface="Open Sans"/>
                <a:cs typeface="Open Sans"/>
                <a:sym typeface="Open Sans"/>
              </a:rPr>
              <a:t>def </a:t>
            </a:r>
            <a:r>
              <a:rPr lang="en-US" sz="2581">
                <a:solidFill>
                  <a:srgbClr val="2B59C3"/>
                </a:solidFill>
                <a:latin typeface="Open Sans"/>
                <a:ea typeface="Open Sans"/>
                <a:cs typeface="Open Sans"/>
                <a:sym typeface="Open Sans"/>
              </a:rPr>
              <a:t>passo_qua</a:t>
            </a:r>
            <a:r>
              <a:rPr lang="en-US" sz="2581">
                <a:solidFill>
                  <a:srgbClr val="2B59C3"/>
                </a:solidFill>
                <a:latin typeface="Open Sans"/>
                <a:ea typeface="Open Sans"/>
                <a:cs typeface="Open Sans"/>
                <a:sym typeface="Open Sans"/>
              </a:rPr>
              <a:t>ntico</a:t>
            </a:r>
            <a:r>
              <a:rPr lang="en-US" sz="2581">
                <a:solidFill>
                  <a:srgbClr val="063050"/>
                </a:solidFill>
                <a:latin typeface="Open Sans"/>
                <a:ea typeface="Open Sans"/>
                <a:cs typeface="Open Sans"/>
                <a:sym typeface="Open Sans"/>
              </a:rPr>
              <a:t>(self, superposicao):</a:t>
            </a:r>
          </a:p>
          <a:p>
            <a:pPr algn="l">
              <a:lnSpc>
                <a:spcPts val="3614"/>
              </a:lnSpc>
            </a:pPr>
            <a:r>
              <a:rPr lang="en-US" sz="2581">
                <a:solidFill>
                  <a:srgbClr val="063050"/>
                </a:solidFill>
                <a:latin typeface="Open Sans"/>
                <a:ea typeface="Open Sans"/>
                <a:cs typeface="Open Sans"/>
                <a:sym typeface="Open Sans"/>
              </a:rPr>
              <a:t>       </a:t>
            </a:r>
            <a:r>
              <a:rPr lang="en-US" sz="2581">
                <a:solidFill>
                  <a:srgbClr val="063050"/>
                </a:solidFill>
                <a:latin typeface="Open Sans"/>
                <a:ea typeface="Open Sans"/>
                <a:cs typeface="Open Sans"/>
                <a:sym typeface="Open Sans"/>
              </a:rPr>
              <a:t>nova_superposicao = defaultdict(</a:t>
            </a:r>
            <a:r>
              <a:rPr lang="en-US" sz="2581">
                <a:solidFill>
                  <a:srgbClr val="00BF63"/>
                </a:solidFill>
                <a:latin typeface="Open Sans"/>
                <a:ea typeface="Open Sans"/>
                <a:cs typeface="Open Sans"/>
                <a:sym typeface="Open Sans"/>
              </a:rPr>
              <a:t>complex</a:t>
            </a:r>
            <a:r>
              <a:rPr lang="en-US" sz="2581">
                <a:solidFill>
                  <a:srgbClr val="06305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algn="l">
              <a:lnSpc>
                <a:spcPts val="3614"/>
              </a:lnSpc>
            </a:pPr>
            <a:r>
              <a:rPr lang="en-US" sz="2581">
                <a:solidFill>
                  <a:srgbClr val="063050"/>
                </a:solidFill>
                <a:latin typeface="Open Sans"/>
                <a:ea typeface="Open Sans"/>
                <a:cs typeface="Open Sans"/>
                <a:sym typeface="Open Sans"/>
              </a:rPr>
              <a:t>       </a:t>
            </a:r>
            <a:r>
              <a:rPr lang="en-US" sz="2581">
                <a:solidFill>
                  <a:srgbClr val="063050"/>
                </a:solidFill>
                <a:latin typeface="Open Sans"/>
                <a:ea typeface="Open Sans"/>
                <a:cs typeface="Open Sans"/>
                <a:sym typeface="Open Sans"/>
              </a:rPr>
              <a:t>for config, amplitude in superposicao.items():</a:t>
            </a:r>
          </a:p>
          <a:p>
            <a:pPr algn="l">
              <a:lnSpc>
                <a:spcPts val="3614"/>
              </a:lnSpc>
            </a:pPr>
            <a:r>
              <a:rPr lang="en-US" sz="2581">
                <a:solidFill>
                  <a:srgbClr val="063050"/>
                </a:solidFill>
                <a:latin typeface="Open Sans"/>
                <a:ea typeface="Open Sans"/>
                <a:cs typeface="Open Sans"/>
                <a:sym typeface="Open Sans"/>
              </a:rPr>
              <a:t>       </a:t>
            </a:r>
            <a:r>
              <a:rPr lang="en-US" sz="2581">
                <a:solidFill>
                  <a:srgbClr val="EBF5FE"/>
                </a:solidFill>
                <a:latin typeface="Open Sans"/>
                <a:ea typeface="Open Sans"/>
                <a:cs typeface="Open Sans"/>
                <a:sym typeface="Open Sans"/>
              </a:rPr>
              <a:t># Aplica transições e normaliza amplitudes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890409" y="6971753"/>
            <a:ext cx="12333049" cy="1363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14"/>
              </a:lnSpc>
            </a:pPr>
            <a:r>
              <a:rPr lang="en-US" sz="2581">
                <a:solidFill>
                  <a:srgbClr val="CB6CE6"/>
                </a:solidFill>
                <a:latin typeface="Open Sans"/>
                <a:ea typeface="Open Sans"/>
                <a:cs typeface="Open Sans"/>
                <a:sym typeface="Open Sans"/>
              </a:rPr>
              <a:t>def </a:t>
            </a:r>
            <a:r>
              <a:rPr lang="en-US" sz="2581">
                <a:solidFill>
                  <a:srgbClr val="196BE4"/>
                </a:solidFill>
                <a:latin typeface="Open Sans"/>
                <a:ea typeface="Open Sans"/>
                <a:cs typeface="Open Sans"/>
                <a:sym typeface="Open Sans"/>
              </a:rPr>
              <a:t>med</a:t>
            </a:r>
            <a:r>
              <a:rPr lang="en-US" sz="2581">
                <a:solidFill>
                  <a:srgbClr val="196BE4"/>
                </a:solidFill>
                <a:latin typeface="Open Sans"/>
                <a:ea typeface="Open Sans"/>
                <a:cs typeface="Open Sans"/>
                <a:sym typeface="Open Sans"/>
              </a:rPr>
              <a:t>ir</a:t>
            </a:r>
            <a:r>
              <a:rPr lang="en-US" sz="2581">
                <a:solidFill>
                  <a:srgbClr val="063050"/>
                </a:solidFill>
                <a:latin typeface="Open Sans"/>
                <a:ea typeface="Open Sans"/>
                <a:cs typeface="Open Sans"/>
                <a:sym typeface="Open Sans"/>
              </a:rPr>
              <a:t>(self, superposicao):</a:t>
            </a:r>
          </a:p>
          <a:p>
            <a:pPr algn="l">
              <a:lnSpc>
                <a:spcPts val="3614"/>
              </a:lnSpc>
            </a:pPr>
            <a:r>
              <a:rPr lang="en-US" sz="2581">
                <a:solidFill>
                  <a:srgbClr val="063050"/>
                </a:solidFill>
                <a:latin typeface="Open Sans"/>
                <a:ea typeface="Open Sans"/>
                <a:cs typeface="Open Sans"/>
                <a:sym typeface="Open Sans"/>
              </a:rPr>
              <a:t>    </a:t>
            </a:r>
            <a:r>
              <a:rPr lang="en-US" sz="2581">
                <a:solidFill>
                  <a:srgbClr val="063050"/>
                </a:solidFill>
                <a:latin typeface="Open Sans"/>
                <a:ea typeface="Open Sans"/>
                <a:cs typeface="Open Sans"/>
                <a:sym typeface="Open Sans"/>
              </a:rPr>
              <a:t>probabilidades = [</a:t>
            </a:r>
            <a:r>
              <a:rPr lang="en-US" sz="2581">
                <a:solidFill>
                  <a:srgbClr val="00BF63"/>
                </a:solidFill>
                <a:latin typeface="Open Sans"/>
                <a:ea typeface="Open Sans"/>
                <a:cs typeface="Open Sans"/>
                <a:sym typeface="Open Sans"/>
              </a:rPr>
              <a:t>abs</a:t>
            </a:r>
            <a:r>
              <a:rPr lang="en-US" sz="2581">
                <a:solidFill>
                  <a:srgbClr val="063050"/>
                </a:solidFill>
                <a:latin typeface="Open Sans"/>
                <a:ea typeface="Open Sans"/>
                <a:cs typeface="Open Sans"/>
                <a:sym typeface="Open Sans"/>
              </a:rPr>
              <a:t>(amp)**2</a:t>
            </a:r>
            <a:r>
              <a:rPr lang="en-US" sz="2581">
                <a:solidFill>
                  <a:srgbClr val="06305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81">
                <a:solidFill>
                  <a:srgbClr val="063050"/>
                </a:solidFill>
                <a:latin typeface="Open Sans"/>
                <a:ea typeface="Open Sans"/>
                <a:cs typeface="Open Sans"/>
                <a:sym typeface="Open Sans"/>
              </a:rPr>
              <a:t>for amp in superposicao.values()]</a:t>
            </a:r>
          </a:p>
          <a:p>
            <a:pPr algn="l">
              <a:lnSpc>
                <a:spcPts val="3614"/>
              </a:lnSpc>
            </a:pPr>
            <a:r>
              <a:rPr lang="en-US" sz="2581">
                <a:solidFill>
                  <a:srgbClr val="063050"/>
                </a:solidFill>
                <a:latin typeface="Open Sans"/>
                <a:ea typeface="Open Sans"/>
                <a:cs typeface="Open Sans"/>
                <a:sym typeface="Open Sans"/>
              </a:rPr>
              <a:t>    re</a:t>
            </a:r>
            <a:r>
              <a:rPr lang="en-US" sz="2581">
                <a:solidFill>
                  <a:srgbClr val="063050"/>
                </a:solidFill>
                <a:latin typeface="Open Sans"/>
                <a:ea typeface="Open Sans"/>
                <a:cs typeface="Open Sans"/>
                <a:sym typeface="Open Sans"/>
              </a:rPr>
              <a:t>turn random.choices(configs, weights=probabilidades)[0]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624078" y="8944085"/>
            <a:ext cx="13039845" cy="50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63050"/>
                </a:solidFill>
                <a:latin typeface="Poppins"/>
                <a:ea typeface="Poppins"/>
                <a:cs typeface="Poppins"/>
                <a:sym typeface="Poppins"/>
              </a:rPr>
              <a:t> Normalização das amplitudes para garantir soma de probabilidades = 1.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697500" y="2434908"/>
            <a:ext cx="21311029" cy="1464829"/>
            <a:chOff x="0" y="0"/>
            <a:chExt cx="5612781" cy="3857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612781" cy="385799"/>
            </a:xfrm>
            <a:custGeom>
              <a:avLst/>
              <a:gdLst/>
              <a:ahLst/>
              <a:cxnLst/>
              <a:rect r="r" b="b" t="t" l="l"/>
              <a:pathLst>
                <a:path h="385799" w="5612781">
                  <a:moveTo>
                    <a:pt x="0" y="0"/>
                  </a:moveTo>
                  <a:lnTo>
                    <a:pt x="5612781" y="0"/>
                  </a:lnTo>
                  <a:lnTo>
                    <a:pt x="5612781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5612781" cy="357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4353272" y="2616943"/>
            <a:ext cx="3793627" cy="5763798"/>
          </a:xfrm>
          <a:custGeom>
            <a:avLst/>
            <a:gdLst/>
            <a:ahLst/>
            <a:cxnLst/>
            <a:rect r="r" b="b" t="t" l="l"/>
            <a:pathLst>
              <a:path h="5763798" w="3793627">
                <a:moveTo>
                  <a:pt x="0" y="0"/>
                </a:moveTo>
                <a:lnTo>
                  <a:pt x="3793627" y="0"/>
                </a:lnTo>
                <a:lnTo>
                  <a:pt x="3793627" y="5763797"/>
                </a:lnTo>
                <a:lnTo>
                  <a:pt x="0" y="57637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353272" y="2263044"/>
            <a:ext cx="1663920" cy="1636693"/>
          </a:xfrm>
          <a:custGeom>
            <a:avLst/>
            <a:gdLst/>
            <a:ahLst/>
            <a:cxnLst/>
            <a:rect r="r" b="b" t="t" l="l"/>
            <a:pathLst>
              <a:path h="1636693" w="1663920">
                <a:moveTo>
                  <a:pt x="0" y="0"/>
                </a:moveTo>
                <a:lnTo>
                  <a:pt x="1663920" y="0"/>
                </a:lnTo>
                <a:lnTo>
                  <a:pt x="1663920" y="1636693"/>
                </a:lnTo>
                <a:lnTo>
                  <a:pt x="0" y="163669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872140" y="1464854"/>
            <a:ext cx="2549517" cy="2585062"/>
          </a:xfrm>
          <a:custGeom>
            <a:avLst/>
            <a:gdLst/>
            <a:ahLst/>
            <a:cxnLst/>
            <a:rect r="r" b="b" t="t" l="l"/>
            <a:pathLst>
              <a:path h="2585062" w="2549517">
                <a:moveTo>
                  <a:pt x="0" y="0"/>
                </a:moveTo>
                <a:lnTo>
                  <a:pt x="2549517" y="0"/>
                </a:lnTo>
                <a:lnTo>
                  <a:pt x="2549517" y="2585062"/>
                </a:lnTo>
                <a:lnTo>
                  <a:pt x="0" y="25850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90204" y="8950469"/>
            <a:ext cx="2549517" cy="2585062"/>
          </a:xfrm>
          <a:custGeom>
            <a:avLst/>
            <a:gdLst/>
            <a:ahLst/>
            <a:cxnLst/>
            <a:rect r="r" b="b" t="t" l="l"/>
            <a:pathLst>
              <a:path h="2585062" w="2549517">
                <a:moveTo>
                  <a:pt x="0" y="0"/>
                </a:moveTo>
                <a:lnTo>
                  <a:pt x="2549517" y="0"/>
                </a:lnTo>
                <a:lnTo>
                  <a:pt x="2549517" y="2585062"/>
                </a:lnTo>
                <a:lnTo>
                  <a:pt x="0" y="25850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1000"/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748719" y="4862361"/>
            <a:ext cx="357065" cy="357065"/>
            <a:chOff x="0" y="0"/>
            <a:chExt cx="94042" cy="9404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4042" cy="94042"/>
            </a:xfrm>
            <a:custGeom>
              <a:avLst/>
              <a:gdLst/>
              <a:ahLst/>
              <a:cxnLst/>
              <a:rect r="r" b="b" t="t" l="l"/>
              <a:pathLst>
                <a:path h="94042" w="94042">
                  <a:moveTo>
                    <a:pt x="0" y="0"/>
                  </a:moveTo>
                  <a:lnTo>
                    <a:pt x="94042" y="0"/>
                  </a:lnTo>
                  <a:lnTo>
                    <a:pt x="94042" y="94042"/>
                  </a:lnTo>
                  <a:lnTo>
                    <a:pt x="0" y="94042"/>
                  </a:lnTo>
                  <a:close/>
                </a:path>
              </a:pathLst>
            </a:custGeom>
            <a:solidFill>
              <a:srgbClr val="4F9FF5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28575"/>
              <a:ext cx="94042" cy="654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4542970" y="4862361"/>
            <a:ext cx="357065" cy="357065"/>
            <a:chOff x="0" y="0"/>
            <a:chExt cx="94042" cy="9404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4042" cy="94042"/>
            </a:xfrm>
            <a:custGeom>
              <a:avLst/>
              <a:gdLst/>
              <a:ahLst/>
              <a:cxnLst/>
              <a:rect r="r" b="b" t="t" l="l"/>
              <a:pathLst>
                <a:path h="94042" w="94042">
                  <a:moveTo>
                    <a:pt x="0" y="0"/>
                  </a:moveTo>
                  <a:lnTo>
                    <a:pt x="94042" y="0"/>
                  </a:lnTo>
                  <a:lnTo>
                    <a:pt x="94042" y="94042"/>
                  </a:lnTo>
                  <a:lnTo>
                    <a:pt x="0" y="94042"/>
                  </a:lnTo>
                  <a:close/>
                </a:path>
              </a:pathLst>
            </a:custGeom>
            <a:solidFill>
              <a:srgbClr val="4F9FF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28575"/>
              <a:ext cx="94042" cy="654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031722" y="4863523"/>
            <a:ext cx="357065" cy="357065"/>
            <a:chOff x="0" y="0"/>
            <a:chExt cx="94042" cy="9404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4042" cy="94042"/>
            </a:xfrm>
            <a:custGeom>
              <a:avLst/>
              <a:gdLst/>
              <a:ahLst/>
              <a:cxnLst/>
              <a:rect r="r" b="b" t="t" l="l"/>
              <a:pathLst>
                <a:path h="94042" w="94042">
                  <a:moveTo>
                    <a:pt x="0" y="0"/>
                  </a:moveTo>
                  <a:lnTo>
                    <a:pt x="94042" y="0"/>
                  </a:lnTo>
                  <a:lnTo>
                    <a:pt x="94042" y="94042"/>
                  </a:lnTo>
                  <a:lnTo>
                    <a:pt x="0" y="94042"/>
                  </a:lnTo>
                  <a:close/>
                </a:path>
              </a:pathLst>
            </a:custGeom>
            <a:solidFill>
              <a:srgbClr val="4F9FF5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28575"/>
              <a:ext cx="94042" cy="654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6115223" y="6848333"/>
            <a:ext cx="6057554" cy="3064815"/>
          </a:xfrm>
          <a:custGeom>
            <a:avLst/>
            <a:gdLst/>
            <a:ahLst/>
            <a:cxnLst/>
            <a:rect r="r" b="b" t="t" l="l"/>
            <a:pathLst>
              <a:path h="3064815" w="6057554">
                <a:moveTo>
                  <a:pt x="0" y="0"/>
                </a:moveTo>
                <a:lnTo>
                  <a:pt x="6057554" y="0"/>
                </a:lnTo>
                <a:lnTo>
                  <a:pt x="6057554" y="3064815"/>
                </a:lnTo>
                <a:lnTo>
                  <a:pt x="0" y="306481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14753" b="-25572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453762" y="5592466"/>
            <a:ext cx="1177287" cy="309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951" b="true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"aabb"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50022" y="4825423"/>
            <a:ext cx="1552477" cy="394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04"/>
              </a:lnSpc>
            </a:pPr>
            <a:r>
              <a:rPr lang="en-US" sz="2381" b="true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Entrada: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518643" y="5592466"/>
            <a:ext cx="5345877" cy="1195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1251" indent="-210626" lvl="1">
              <a:lnSpc>
                <a:spcPts val="2380"/>
              </a:lnSpc>
              <a:buFont typeface="Arial"/>
              <a:buChar char="•"/>
            </a:pPr>
            <a:r>
              <a:rPr lang="en-US" b="true" sz="19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q0 → q1 (substitui 'a' por 'X')</a:t>
            </a:r>
          </a:p>
          <a:p>
            <a:pPr algn="l" marL="421251" indent="-210626" lvl="1">
              <a:lnSpc>
                <a:spcPts val="2380"/>
              </a:lnSpc>
              <a:buFont typeface="Arial"/>
              <a:buChar char="•"/>
            </a:pPr>
            <a:r>
              <a:rPr lang="en-US" b="true" sz="19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Ramificação quântica em q2 (busca 'b') e q4 (verifica fim).</a:t>
            </a:r>
          </a:p>
          <a:p>
            <a:pPr algn="l">
              <a:lnSpc>
                <a:spcPts val="2380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5078139" y="4825423"/>
            <a:ext cx="2762054" cy="394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04"/>
              </a:lnSpc>
            </a:pPr>
            <a:r>
              <a:rPr lang="en-US" sz="2381" b="true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Estados: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660616" y="2795485"/>
            <a:ext cx="12809421" cy="1726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70"/>
              </a:lnSpc>
            </a:pPr>
            <a:r>
              <a:rPr lang="en-US" sz="6221" b="true">
                <a:solidFill>
                  <a:srgbClr val="F0F7FE"/>
                </a:solidFill>
                <a:latin typeface="Poppins Bold"/>
                <a:ea typeface="Poppins Bold"/>
                <a:cs typeface="Poppins Bold"/>
                <a:sym typeface="Poppins Bold"/>
              </a:rPr>
              <a:t>Exemplo de Execução (a²b²)</a:t>
            </a:r>
          </a:p>
          <a:p>
            <a:pPr algn="l">
              <a:lnSpc>
                <a:spcPts val="6470"/>
              </a:lnSpc>
              <a:spcBef>
                <a:spcPct val="0"/>
              </a:spcBef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9007395" y="5593628"/>
            <a:ext cx="5345877" cy="899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1251" indent="-210626" lvl="1">
              <a:lnSpc>
                <a:spcPts val="2380"/>
              </a:lnSpc>
              <a:buFont typeface="Arial"/>
              <a:buChar char="•"/>
            </a:pPr>
            <a:r>
              <a:rPr lang="en-US" b="true" sz="19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Estado final qf alcançado se a cadeia for válida.</a:t>
            </a:r>
          </a:p>
          <a:p>
            <a:pPr algn="l">
              <a:lnSpc>
                <a:spcPts val="2380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10566891" y="4826585"/>
            <a:ext cx="2762054" cy="394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04"/>
              </a:lnSpc>
            </a:pPr>
            <a:r>
              <a:rPr lang="en-US" sz="2381" b="true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Aceitação: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05897" y="1234299"/>
            <a:ext cx="2232436" cy="2263560"/>
          </a:xfrm>
          <a:custGeom>
            <a:avLst/>
            <a:gdLst/>
            <a:ahLst/>
            <a:cxnLst/>
            <a:rect r="r" b="b" t="t" l="l"/>
            <a:pathLst>
              <a:path h="2263560" w="2232436">
                <a:moveTo>
                  <a:pt x="0" y="0"/>
                </a:moveTo>
                <a:lnTo>
                  <a:pt x="2232435" y="0"/>
                </a:lnTo>
                <a:lnTo>
                  <a:pt x="2232435" y="2263560"/>
                </a:lnTo>
                <a:lnTo>
                  <a:pt x="0" y="22635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02051" y="1756556"/>
            <a:ext cx="12083898" cy="5936215"/>
          </a:xfrm>
          <a:custGeom>
            <a:avLst/>
            <a:gdLst/>
            <a:ahLst/>
            <a:cxnLst/>
            <a:rect r="r" b="b" t="t" l="l"/>
            <a:pathLst>
              <a:path h="5936215" w="12083898">
                <a:moveTo>
                  <a:pt x="0" y="0"/>
                </a:moveTo>
                <a:lnTo>
                  <a:pt x="12083898" y="0"/>
                </a:lnTo>
                <a:lnTo>
                  <a:pt x="12083898" y="5936215"/>
                </a:lnTo>
                <a:lnTo>
                  <a:pt x="0" y="59362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902308" y="639458"/>
            <a:ext cx="6483384" cy="1726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70"/>
              </a:lnSpc>
              <a:spcBef>
                <a:spcPct val="0"/>
              </a:spcBef>
            </a:pPr>
            <a:r>
              <a:rPr lang="en-US" b="true" sz="6221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Visualizações</a:t>
            </a:r>
          </a:p>
          <a:p>
            <a:pPr algn="l">
              <a:lnSpc>
                <a:spcPts val="6470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772924" y="7664196"/>
            <a:ext cx="9399776" cy="2622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8"/>
              </a:lnSpc>
            </a:pPr>
            <a:r>
              <a:rPr lang="en-US" sz="2400" b="true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Probabilidade Total:</a:t>
            </a:r>
          </a:p>
          <a:p>
            <a:pPr algn="l" marL="1036320" indent="-345440" lvl="2">
              <a:lnSpc>
                <a:spcPts val="2928"/>
              </a:lnSpc>
              <a:buFont typeface="Arial"/>
              <a:buChar char="⚬"/>
            </a:pPr>
            <a:r>
              <a:rPr lang="en-US" b="true" sz="2400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Mostra a conservação da probabilidade (soma = 1).</a:t>
            </a:r>
          </a:p>
          <a:p>
            <a:pPr algn="l">
              <a:lnSpc>
                <a:spcPts val="2928"/>
              </a:lnSpc>
            </a:pPr>
          </a:p>
          <a:p>
            <a:pPr algn="l">
              <a:lnSpc>
                <a:spcPts val="2928"/>
              </a:lnSpc>
            </a:pPr>
            <a:r>
              <a:rPr lang="en-US" sz="2400" b="true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Mapa de Calor:</a:t>
            </a:r>
          </a:p>
          <a:p>
            <a:pPr algn="l" marL="1036320" indent="-345440" lvl="2">
              <a:lnSpc>
                <a:spcPts val="2928"/>
              </a:lnSpc>
              <a:buFont typeface="Arial"/>
              <a:buChar char="⚬"/>
            </a:pPr>
            <a:r>
              <a:rPr lang="en-US" b="true" sz="2400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Probabilidade por estado em cada passo (ex: q1, q2, qf).</a:t>
            </a:r>
          </a:p>
          <a:p>
            <a:pPr algn="l">
              <a:lnSpc>
                <a:spcPts val="2928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172700" y="7664196"/>
            <a:ext cx="8115300" cy="225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8"/>
              </a:lnSpc>
            </a:pPr>
            <a:r>
              <a:rPr lang="en-US" sz="2400" b="true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Aceitação:</a:t>
            </a:r>
          </a:p>
          <a:p>
            <a:pPr algn="l" marL="1036320" indent="-345440" lvl="2">
              <a:lnSpc>
                <a:spcPts val="2928"/>
              </a:lnSpc>
              <a:buFont typeface="Arial"/>
              <a:buChar char="⚬"/>
            </a:pPr>
            <a:r>
              <a:rPr lang="en-US" b="true" sz="2400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Probabilidade acumulada em estados finais.</a:t>
            </a:r>
          </a:p>
          <a:p>
            <a:pPr algn="l">
              <a:lnSpc>
                <a:spcPts val="2928"/>
              </a:lnSpc>
            </a:pPr>
          </a:p>
          <a:p>
            <a:pPr algn="l">
              <a:lnSpc>
                <a:spcPts val="2928"/>
              </a:lnSpc>
            </a:pPr>
            <a:r>
              <a:rPr lang="en-US" sz="2400" b="true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Evolução da Fita:</a:t>
            </a:r>
          </a:p>
          <a:p>
            <a:pPr algn="l" marL="1036320" indent="-345440" lvl="2">
              <a:lnSpc>
                <a:spcPts val="2928"/>
              </a:lnSpc>
              <a:buFont typeface="Arial"/>
              <a:buChar char="⚬"/>
            </a:pPr>
            <a:r>
              <a:rPr lang="en-US" b="true" sz="2400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Exemplo: [X]XY_Y (cabeçote na posição 0).</a:t>
            </a:r>
          </a:p>
          <a:p>
            <a:pPr algn="l">
              <a:lnSpc>
                <a:spcPts val="2928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3023029" y="608521"/>
            <a:ext cx="21311029" cy="1464829"/>
            <a:chOff x="0" y="0"/>
            <a:chExt cx="5612781" cy="3857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612781" cy="385799"/>
            </a:xfrm>
            <a:custGeom>
              <a:avLst/>
              <a:gdLst/>
              <a:ahLst/>
              <a:cxnLst/>
              <a:rect r="r" b="b" t="t" l="l"/>
              <a:pathLst>
                <a:path h="385799" w="5612781">
                  <a:moveTo>
                    <a:pt x="0" y="0"/>
                  </a:moveTo>
                  <a:lnTo>
                    <a:pt x="5612781" y="0"/>
                  </a:lnTo>
                  <a:lnTo>
                    <a:pt x="5612781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5612781" cy="357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711179" y="3175929"/>
            <a:ext cx="3083622" cy="3126612"/>
          </a:xfrm>
          <a:custGeom>
            <a:avLst/>
            <a:gdLst/>
            <a:ahLst/>
            <a:cxnLst/>
            <a:rect r="r" b="b" t="t" l="l"/>
            <a:pathLst>
              <a:path h="3126612" w="3083622">
                <a:moveTo>
                  <a:pt x="0" y="0"/>
                </a:moveTo>
                <a:lnTo>
                  <a:pt x="3083621" y="0"/>
                </a:lnTo>
                <a:lnTo>
                  <a:pt x="3083621" y="3126612"/>
                </a:lnTo>
                <a:lnTo>
                  <a:pt x="0" y="31266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626242" y="7255496"/>
            <a:ext cx="3083622" cy="3126612"/>
          </a:xfrm>
          <a:custGeom>
            <a:avLst/>
            <a:gdLst/>
            <a:ahLst/>
            <a:cxnLst/>
            <a:rect r="r" b="b" t="t" l="l"/>
            <a:pathLst>
              <a:path h="3126612" w="3083622">
                <a:moveTo>
                  <a:pt x="0" y="0"/>
                </a:moveTo>
                <a:lnTo>
                  <a:pt x="3083622" y="0"/>
                </a:lnTo>
                <a:lnTo>
                  <a:pt x="3083622" y="3126612"/>
                </a:lnTo>
                <a:lnTo>
                  <a:pt x="0" y="31266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035011" y="2695720"/>
            <a:ext cx="8217979" cy="6167822"/>
          </a:xfrm>
          <a:custGeom>
            <a:avLst/>
            <a:gdLst/>
            <a:ahLst/>
            <a:cxnLst/>
            <a:rect r="r" b="b" t="t" l="l"/>
            <a:pathLst>
              <a:path h="6167822" w="8217979">
                <a:moveTo>
                  <a:pt x="0" y="0"/>
                </a:moveTo>
                <a:lnTo>
                  <a:pt x="8217978" y="0"/>
                </a:lnTo>
                <a:lnTo>
                  <a:pt x="8217978" y="6167821"/>
                </a:lnTo>
                <a:lnTo>
                  <a:pt x="0" y="61678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32997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343581" y="969098"/>
            <a:ext cx="9892837" cy="1726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70"/>
              </a:lnSpc>
            </a:pPr>
            <a:r>
              <a:rPr lang="en-US" sz="6221" b="true">
                <a:solidFill>
                  <a:srgbClr val="F0F7FE"/>
                </a:solidFill>
                <a:latin typeface="Poppins Bold"/>
                <a:ea typeface="Poppins Bold"/>
                <a:cs typeface="Poppins Bold"/>
                <a:sym typeface="Poppins Bold"/>
              </a:rPr>
              <a:t>Diferenciais</a:t>
            </a:r>
          </a:p>
          <a:p>
            <a:pPr algn="l">
              <a:lnSpc>
                <a:spcPts val="647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5290178" y="3346296"/>
            <a:ext cx="2106807" cy="61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0"/>
              </a:lnSpc>
              <a:spcBef>
                <a:spcPct val="0"/>
              </a:spcBef>
            </a:pPr>
            <a:r>
              <a:rPr lang="en-US" b="true" sz="4182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Feature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967240" y="3346296"/>
            <a:ext cx="2353520" cy="61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0"/>
              </a:lnSpc>
              <a:spcBef>
                <a:spcPct val="0"/>
              </a:spcBef>
            </a:pPr>
            <a:r>
              <a:rPr lang="en-US" b="true" sz="4182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Clássic</a:t>
            </a:r>
            <a:r>
              <a:rPr lang="en-US" b="true" sz="4182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659314" y="3341957"/>
            <a:ext cx="2549445" cy="61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0"/>
              </a:lnSpc>
              <a:spcBef>
                <a:spcPct val="0"/>
              </a:spcBef>
            </a:pPr>
            <a:r>
              <a:rPr lang="en-US" b="true" sz="4182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Quântic</a:t>
            </a:r>
            <a:r>
              <a:rPr lang="en-US" b="true" sz="4182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65907" y="5384420"/>
            <a:ext cx="2155347" cy="61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0"/>
              </a:lnSpc>
              <a:spcBef>
                <a:spcPct val="0"/>
              </a:spcBef>
            </a:pPr>
            <a:r>
              <a:rPr lang="en-US" b="true" sz="4182">
                <a:solidFill>
                  <a:srgbClr val="737373"/>
                </a:solidFill>
                <a:latin typeface="Poppins Bold"/>
                <a:ea typeface="Poppins Bold"/>
                <a:cs typeface="Poppins Bold"/>
                <a:sym typeface="Poppins Bold"/>
              </a:rPr>
              <a:t>Es</a:t>
            </a:r>
            <a:r>
              <a:rPr lang="en-US" b="true" sz="4182">
                <a:solidFill>
                  <a:srgbClr val="737373"/>
                </a:solidFill>
                <a:latin typeface="Poppins Bold"/>
                <a:ea typeface="Poppins Bold"/>
                <a:cs typeface="Poppins Bold"/>
                <a:sym typeface="Poppins Bold"/>
              </a:rPr>
              <a:t>tados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369491" y="5384420"/>
            <a:ext cx="1549017" cy="61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0"/>
              </a:lnSpc>
              <a:spcBef>
                <a:spcPct val="0"/>
              </a:spcBef>
            </a:pPr>
            <a:r>
              <a:rPr lang="en-US" b="true" sz="4182">
                <a:solidFill>
                  <a:srgbClr val="737373"/>
                </a:solidFill>
                <a:latin typeface="Poppins Bold"/>
                <a:ea typeface="Poppins Bold"/>
                <a:cs typeface="Poppins Bold"/>
                <a:sym typeface="Poppins Bold"/>
              </a:rPr>
              <a:t>Único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894640" y="5509139"/>
            <a:ext cx="2181664" cy="356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5"/>
              </a:lnSpc>
              <a:spcBef>
                <a:spcPct val="0"/>
              </a:spcBef>
            </a:pPr>
            <a:r>
              <a:rPr lang="en-US" b="true" sz="2418">
                <a:solidFill>
                  <a:srgbClr val="737373"/>
                </a:solidFill>
                <a:latin typeface="Poppins Bold"/>
                <a:ea typeface="Poppins Bold"/>
                <a:cs typeface="Poppins Bold"/>
                <a:sym typeface="Poppins Bold"/>
              </a:rPr>
              <a:t>S</a:t>
            </a:r>
            <a:r>
              <a:rPr lang="en-US" b="true" sz="2418">
                <a:solidFill>
                  <a:srgbClr val="737373"/>
                </a:solidFill>
                <a:latin typeface="Poppins Bold"/>
                <a:ea typeface="Poppins Bold"/>
                <a:cs typeface="Poppins Bold"/>
                <a:sym typeface="Poppins Bold"/>
              </a:rPr>
              <a:t>uperposição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126183" y="7612528"/>
            <a:ext cx="2434795" cy="507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34"/>
              </a:lnSpc>
              <a:spcBef>
                <a:spcPct val="0"/>
              </a:spcBef>
            </a:pPr>
            <a:r>
              <a:rPr lang="en-US" b="true" sz="3398">
                <a:solidFill>
                  <a:srgbClr val="737373"/>
                </a:solidFill>
                <a:latin typeface="Poppins Bold"/>
                <a:ea typeface="Poppins Bold"/>
                <a:cs typeface="Poppins Bold"/>
                <a:sym typeface="Poppins Bold"/>
              </a:rPr>
              <a:t>Tr</a:t>
            </a:r>
            <a:r>
              <a:rPr lang="en-US" b="true" sz="3398">
                <a:solidFill>
                  <a:srgbClr val="737373"/>
                </a:solidFill>
                <a:latin typeface="Poppins Bold"/>
                <a:ea typeface="Poppins Bold"/>
                <a:cs typeface="Poppins Bold"/>
                <a:sym typeface="Poppins Bold"/>
              </a:rPr>
              <a:t>ansições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844229" y="7740583"/>
            <a:ext cx="2599542" cy="866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2"/>
              </a:lnSpc>
              <a:spcBef>
                <a:spcPct val="0"/>
              </a:spcBef>
            </a:pPr>
            <a:r>
              <a:rPr lang="en-US" b="true" sz="2483">
                <a:solidFill>
                  <a:srgbClr val="737373"/>
                </a:solidFill>
                <a:latin typeface="Poppins Bold"/>
                <a:ea typeface="Poppins Bold"/>
                <a:cs typeface="Poppins Bold"/>
                <a:sym typeface="Poppins Bold"/>
              </a:rPr>
              <a:t>D</a:t>
            </a:r>
            <a:r>
              <a:rPr lang="en-US" b="true" sz="2483">
                <a:solidFill>
                  <a:srgbClr val="737373"/>
                </a:solidFill>
                <a:latin typeface="Poppins Bold"/>
                <a:ea typeface="Poppins Bold"/>
                <a:cs typeface="Poppins Bold"/>
                <a:sym typeface="Poppins Bold"/>
              </a:rPr>
              <a:t>eterminísticas</a:t>
            </a:r>
          </a:p>
          <a:p>
            <a:pPr algn="ctr">
              <a:lnSpc>
                <a:spcPts val="3942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0659314" y="7433695"/>
            <a:ext cx="2577459" cy="884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98"/>
              </a:lnSpc>
              <a:spcBef>
                <a:spcPct val="0"/>
              </a:spcBef>
            </a:pPr>
            <a:r>
              <a:rPr lang="en-US" b="true" sz="3267">
                <a:solidFill>
                  <a:srgbClr val="737373"/>
                </a:solidFill>
                <a:latin typeface="Poppins Bold"/>
                <a:ea typeface="Poppins Bold"/>
                <a:cs typeface="Poppins Bold"/>
                <a:sym typeface="Poppins Bold"/>
              </a:rPr>
              <a:t>Ampli</a:t>
            </a:r>
            <a:r>
              <a:rPr lang="en-US" b="true" sz="3267">
                <a:solidFill>
                  <a:srgbClr val="737373"/>
                </a:solidFill>
                <a:latin typeface="Poppins Bold"/>
                <a:ea typeface="Poppins Bold"/>
                <a:cs typeface="Poppins Bold"/>
                <a:sym typeface="Poppins Bold"/>
              </a:rPr>
              <a:t>tudes </a:t>
            </a:r>
          </a:p>
          <a:p>
            <a:pPr algn="ctr">
              <a:lnSpc>
                <a:spcPts val="3398"/>
              </a:lnSpc>
              <a:spcBef>
                <a:spcPct val="0"/>
              </a:spcBef>
            </a:pPr>
            <a:r>
              <a:rPr lang="en-US" b="true" sz="3267">
                <a:solidFill>
                  <a:srgbClr val="737373"/>
                </a:solidFill>
                <a:latin typeface="Poppins Bold"/>
                <a:ea typeface="Poppins Bold"/>
                <a:cs typeface="Poppins Bold"/>
                <a:sym typeface="Poppins Bold"/>
              </a:rPr>
              <a:t>Complexas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5937338" y="8120286"/>
            <a:ext cx="1321962" cy="1340392"/>
          </a:xfrm>
          <a:custGeom>
            <a:avLst/>
            <a:gdLst/>
            <a:ahLst/>
            <a:cxnLst/>
            <a:rect r="r" b="b" t="t" l="l"/>
            <a:pathLst>
              <a:path h="1340392" w="1321962">
                <a:moveTo>
                  <a:pt x="0" y="0"/>
                </a:moveTo>
                <a:lnTo>
                  <a:pt x="1321962" y="0"/>
                </a:lnTo>
                <a:lnTo>
                  <a:pt x="1321962" y="1340393"/>
                </a:lnTo>
                <a:lnTo>
                  <a:pt x="0" y="134039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304280" y="5779631"/>
            <a:ext cx="1321962" cy="1340392"/>
          </a:xfrm>
          <a:custGeom>
            <a:avLst/>
            <a:gdLst/>
            <a:ahLst/>
            <a:cxnLst/>
            <a:rect r="r" b="b" t="t" l="l"/>
            <a:pathLst>
              <a:path h="1340392" w="1321962">
                <a:moveTo>
                  <a:pt x="0" y="0"/>
                </a:moveTo>
                <a:lnTo>
                  <a:pt x="1321962" y="0"/>
                </a:lnTo>
                <a:lnTo>
                  <a:pt x="1321962" y="1340392"/>
                </a:lnTo>
                <a:lnTo>
                  <a:pt x="0" y="13403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665192" y="3627362"/>
            <a:ext cx="385919" cy="385919"/>
            <a:chOff x="0" y="0"/>
            <a:chExt cx="94042" cy="9404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4042" cy="94042"/>
            </a:xfrm>
            <a:custGeom>
              <a:avLst/>
              <a:gdLst/>
              <a:ahLst/>
              <a:cxnLst/>
              <a:rect r="r" b="b" t="t" l="l"/>
              <a:pathLst>
                <a:path h="94042" w="94042">
                  <a:moveTo>
                    <a:pt x="0" y="0"/>
                  </a:moveTo>
                  <a:lnTo>
                    <a:pt x="94042" y="0"/>
                  </a:lnTo>
                  <a:lnTo>
                    <a:pt x="94042" y="94042"/>
                  </a:lnTo>
                  <a:lnTo>
                    <a:pt x="0" y="94042"/>
                  </a:lnTo>
                  <a:close/>
                </a:path>
              </a:pathLst>
            </a:custGeom>
            <a:solidFill>
              <a:srgbClr val="4F9FF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94042" cy="654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4608742" y="3631478"/>
            <a:ext cx="3056450" cy="1533782"/>
          </a:xfrm>
          <a:custGeom>
            <a:avLst/>
            <a:gdLst/>
            <a:ahLst/>
            <a:cxnLst/>
            <a:rect r="r" b="b" t="t" l="l"/>
            <a:pathLst>
              <a:path h="1533782" w="3056450">
                <a:moveTo>
                  <a:pt x="3056450" y="0"/>
                </a:moveTo>
                <a:lnTo>
                  <a:pt x="0" y="0"/>
                </a:lnTo>
                <a:lnTo>
                  <a:pt x="0" y="1533782"/>
                </a:lnTo>
                <a:lnTo>
                  <a:pt x="3056450" y="1533782"/>
                </a:lnTo>
                <a:lnTo>
                  <a:pt x="305645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758816" y="2214070"/>
            <a:ext cx="4841307" cy="7044230"/>
          </a:xfrm>
          <a:custGeom>
            <a:avLst/>
            <a:gdLst/>
            <a:ahLst/>
            <a:cxnLst/>
            <a:rect r="r" b="b" t="t" l="l"/>
            <a:pathLst>
              <a:path h="7044230" w="4841307">
                <a:moveTo>
                  <a:pt x="4841307" y="0"/>
                </a:moveTo>
                <a:lnTo>
                  <a:pt x="0" y="0"/>
                </a:lnTo>
                <a:lnTo>
                  <a:pt x="0" y="7044230"/>
                </a:lnTo>
                <a:lnTo>
                  <a:pt x="4841307" y="7044230"/>
                </a:lnTo>
                <a:lnTo>
                  <a:pt x="4841307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92015" y="3432294"/>
            <a:ext cx="2549517" cy="2585062"/>
          </a:xfrm>
          <a:custGeom>
            <a:avLst/>
            <a:gdLst/>
            <a:ahLst/>
            <a:cxnLst/>
            <a:rect r="r" b="b" t="t" l="l"/>
            <a:pathLst>
              <a:path h="2585062" w="2549517">
                <a:moveTo>
                  <a:pt x="0" y="0"/>
                </a:moveTo>
                <a:lnTo>
                  <a:pt x="2549517" y="0"/>
                </a:lnTo>
                <a:lnTo>
                  <a:pt x="2549517" y="2585062"/>
                </a:lnTo>
                <a:lnTo>
                  <a:pt x="0" y="25850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497162" y="2359331"/>
            <a:ext cx="7007312" cy="1869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3"/>
              </a:lnSpc>
            </a:pPr>
            <a:r>
              <a:rPr lang="en-US" sz="6724" b="true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Conclusão</a:t>
            </a:r>
          </a:p>
          <a:p>
            <a:pPr algn="l">
              <a:lnSpc>
                <a:spcPts val="6993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8371040" y="3535720"/>
            <a:ext cx="8133434" cy="4697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92"/>
              </a:lnSpc>
            </a:pPr>
            <a:r>
              <a:rPr lang="en-US" b="true" sz="3026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Este projeto demonstrou que é possível simular uma MTQ em Python, integrando conceitos de linguagens formais e computação quântica. Os resultados mostram que a MTQ reconhece aⁿbⁿ com eficiência, enquanto a visualização ajuda a entender a evolução dos estados quânticos. Futuramente, o sistema pode ser estendido para outras linguagens e otimizado com técnicas de paralelismo.</a:t>
            </a:r>
          </a:p>
        </p:txBody>
      </p:sp>
      <p:sp>
        <p:nvSpPr>
          <p:cNvPr name="Freeform 11" id="11"/>
          <p:cNvSpPr/>
          <p:nvPr/>
        </p:nvSpPr>
        <p:spPr>
          <a:xfrm flipH="true" flipV="false" rot="0">
            <a:off x="-395834" y="6322096"/>
            <a:ext cx="3056450" cy="1533782"/>
          </a:xfrm>
          <a:custGeom>
            <a:avLst/>
            <a:gdLst/>
            <a:ahLst/>
            <a:cxnLst/>
            <a:rect r="r" b="b" t="t" l="l"/>
            <a:pathLst>
              <a:path h="1533782" w="3056450">
                <a:moveTo>
                  <a:pt x="3056450" y="0"/>
                </a:moveTo>
                <a:lnTo>
                  <a:pt x="0" y="0"/>
                </a:lnTo>
                <a:lnTo>
                  <a:pt x="0" y="1533782"/>
                </a:lnTo>
                <a:lnTo>
                  <a:pt x="3056450" y="1533782"/>
                </a:lnTo>
                <a:lnTo>
                  <a:pt x="305645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504475" y="-263831"/>
            <a:ext cx="2549517" cy="2585062"/>
          </a:xfrm>
          <a:custGeom>
            <a:avLst/>
            <a:gdLst/>
            <a:ahLst/>
            <a:cxnLst/>
            <a:rect r="r" b="b" t="t" l="l"/>
            <a:pathLst>
              <a:path h="2585062" w="2549517">
                <a:moveTo>
                  <a:pt x="0" y="0"/>
                </a:moveTo>
                <a:lnTo>
                  <a:pt x="2549517" y="0"/>
                </a:lnTo>
                <a:lnTo>
                  <a:pt x="2549517" y="2585062"/>
                </a:lnTo>
                <a:lnTo>
                  <a:pt x="0" y="25850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1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DAGtFcUXmLA</dc:identifier>
  <dcterms:modified xsi:type="dcterms:W3CDTF">2011-08-01T06:04:30Z</dcterms:modified>
  <cp:revision>1</cp:revision>
  <dc:title>Blue Gradient Modern Illustration Computer Presentation</dc:title>
</cp:coreProperties>
</file>