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Quicksan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Quicksand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Quicksan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1bc2df16b_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1bc2df16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1bc2df16b_0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1bc2df16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1bc2df16b_0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1bc2df16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1bc2df16b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1bc2df16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1bc2df16b_0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1bc2df16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1bc2df16b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1bc2df16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1bc2df16b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1bc2df16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1bc2df16b_0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1bc2df16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1bc2df16b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1bc2df16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1bc2df16b_0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1bc2df16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1bc2df16b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1bc2df16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1bc2df16b_0_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1bc2df16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1bc2df16b_0_1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1bc2df16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1bc2df16b_0_2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1bc2df16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1bc2df16b_0_2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51bc2df16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1bc2df16b_0_2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51bc2df16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1bc2df16b_0_2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1bc2df16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1bc2df16b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1bc2df16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1bc2df16b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1bc2df1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1bc2df16b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1bc2df16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1bc2df16b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1bc2df16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1bc2df16b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1bc2df16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1bc2df16b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1bc2df16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key color">
  <p:cSld name="BLANK_1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i="1" sz="2800">
                <a:solidFill>
                  <a:schemeClr val="accent1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i="1" sz="2800">
                <a:solidFill>
                  <a:schemeClr val="accent1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i="1" sz="2800">
                <a:solidFill>
                  <a:schemeClr val="accent1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319175" y="17001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TRABALHO FINAL DE MINERAÇÃO DE DADOS</a:t>
            </a:r>
            <a:endParaRPr sz="4600"/>
          </a:p>
        </p:txBody>
      </p:sp>
      <p:sp>
        <p:nvSpPr>
          <p:cNvPr id="72" name="Google Shape;72;p12"/>
          <p:cNvSpPr txBox="1"/>
          <p:nvPr>
            <p:ph type="ctrTitle"/>
          </p:nvPr>
        </p:nvSpPr>
        <p:spPr>
          <a:xfrm>
            <a:off x="1319175" y="3205925"/>
            <a:ext cx="29199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Ember dataset</a:t>
            </a:r>
            <a:endParaRPr sz="30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Pré-processamento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Etapas do pré-processamento:</a:t>
            </a:r>
            <a:endParaRPr sz="22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Amostragem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Filtragem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Extração dos rótulos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Seleção de um subconjunto de features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Amostragem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Como o dataset </a:t>
            </a:r>
            <a:r>
              <a:rPr lang="en" sz="2200"/>
              <a:t>contém</a:t>
            </a:r>
            <a:r>
              <a:rPr lang="en" sz="2200"/>
              <a:t> 1,1M de amostras, é muito custoso </a:t>
            </a:r>
            <a:r>
              <a:rPr lang="en" sz="2200"/>
              <a:t>utilizá-lo</a:t>
            </a:r>
            <a:r>
              <a:rPr lang="en" sz="2200"/>
              <a:t> completo.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Foi separado em 5 datasets de treino, contendo 180k cada e 1 de teste com 200k.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Cada conjunto foi testado separadamente.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Filtragem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No dataset original existem amostras rotuladas como -1, podendo ser tanto benignas quanto malignas.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Em nossa </a:t>
            </a:r>
            <a:r>
              <a:rPr lang="en" sz="2200"/>
              <a:t>análise,</a:t>
            </a:r>
            <a:r>
              <a:rPr lang="en" sz="2200"/>
              <a:t> esse tipo de amostra pode comprometer a sua qualidade, então foi necessário remover esses objetos.</a:t>
            </a:r>
            <a:endParaRPr sz="2200"/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Extração dos rótulos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Para realizar a mineração corretamente, é </a:t>
            </a:r>
            <a:r>
              <a:rPr lang="en" sz="2200"/>
              <a:t>necessário</a:t>
            </a:r>
            <a:r>
              <a:rPr lang="en" sz="2200"/>
              <a:t> extrair o label (0 ou 1) da base de dados, criando um novo conjunto.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Foi realizado em todos os conjuntos de dados, tanto nos de treino </a:t>
            </a:r>
            <a:r>
              <a:rPr lang="en" sz="2200"/>
              <a:t>quanto no de</a:t>
            </a:r>
            <a:r>
              <a:rPr lang="en" sz="2200"/>
              <a:t> teste.</a:t>
            </a:r>
            <a:endParaRPr sz="2200"/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Seleção de um subconjunto de features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No dataset original, </a:t>
            </a:r>
            <a:r>
              <a:rPr lang="en" sz="2200"/>
              <a:t>existem</a:t>
            </a:r>
            <a:r>
              <a:rPr lang="en" sz="2200"/>
              <a:t> algumas features que não são importantes para nossa mineração escolhida, como o sha256, md5, appeared, label, avclass.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Além</a:t>
            </a:r>
            <a:r>
              <a:rPr lang="en" sz="2200"/>
              <a:t> dessas, existem </a:t>
            </a:r>
            <a:r>
              <a:rPr lang="en" sz="2200"/>
              <a:t>características</a:t>
            </a:r>
            <a:r>
              <a:rPr lang="en" sz="2200"/>
              <a:t> que nossa </a:t>
            </a:r>
            <a:r>
              <a:rPr lang="en" sz="2200"/>
              <a:t>análise </a:t>
            </a:r>
            <a:r>
              <a:rPr lang="en" sz="2200"/>
              <a:t>não é capaz de suportar, como strings.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Então foram removidos </a:t>
            </a:r>
            <a:r>
              <a:rPr lang="en" sz="2200"/>
              <a:t>também</a:t>
            </a:r>
            <a:r>
              <a:rPr lang="en" sz="2200"/>
              <a:t> as features header, section, imports, exports, datadirectories.</a:t>
            </a:r>
            <a:endParaRPr sz="2200"/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Mineração</a:t>
            </a:r>
            <a:endParaRPr/>
          </a:p>
        </p:txBody>
      </p:sp>
      <p:sp>
        <p:nvSpPr>
          <p:cNvPr id="175" name="Google Shape;175;p26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Analisando os dados</a:t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Mineração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Como o nosso trabalho se resume em um problema de classificação, decidimos </a:t>
            </a:r>
            <a:r>
              <a:rPr lang="en" sz="2200">
                <a:solidFill>
                  <a:schemeClr val="lt2"/>
                </a:solidFill>
              </a:rPr>
              <a:t>utilizar a Árvore de Decisão.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Árvore de Decisão </a:t>
            </a:r>
            <a:r>
              <a:rPr lang="en" sz="2200"/>
              <a:t>é</a:t>
            </a:r>
            <a:r>
              <a:rPr lang="en" sz="2200"/>
              <a:t> um bom um algoritmo de aprendizado de máquina supervisionado, </a:t>
            </a:r>
            <a:r>
              <a:rPr lang="en" sz="2200"/>
              <a:t>além</a:t>
            </a:r>
            <a:r>
              <a:rPr lang="en" sz="2200"/>
              <a:t> de ser muito utilizado devido à sua simplicidade e interpretabilidade.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Mineração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Para a criação dessa árvore, utilizamos a biblioteca Scikit-learn no python. Ela fornece uma ampla variedade de ferramentas e algoritmos para todas as etapas de uma mineração de dados.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Utilizamos a DecisionTreeClassifier, mais precisamente, que se resume em um algoritmo de Árvore de Decisão simples para classificação.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Mineração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1165500" y="1158075"/>
            <a:ext cx="3437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Nela, é fornecido a base de dados e seus rótulos, criando a árvore. Depois, para a classificação é testada com a base de teste e seus respectivos rótulos.</a:t>
            </a:r>
            <a:endParaRPr sz="2200"/>
          </a:p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100" y="1388188"/>
            <a:ext cx="3741050" cy="23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Pós-processamento</a:t>
            </a:r>
            <a:endParaRPr/>
          </a:p>
        </p:txBody>
      </p:sp>
      <p:sp>
        <p:nvSpPr>
          <p:cNvPr id="205" name="Google Shape;205;p30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Refinando os resultados</a:t>
            </a:r>
            <a:endParaRPr/>
          </a:p>
        </p:txBody>
      </p:sp>
      <p:sp>
        <p:nvSpPr>
          <p:cNvPr id="206" name="Google Shape;206;p30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EMBER DATASET</a:t>
            </a:r>
            <a:endParaRPr/>
          </a:p>
        </p:txBody>
      </p:sp>
      <p:sp>
        <p:nvSpPr>
          <p:cNvPr id="78" name="Google Shape;78;p13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o ember dataset?</a:t>
            </a:r>
            <a:endParaRPr/>
          </a:p>
        </p:txBody>
      </p:sp>
      <p:sp>
        <p:nvSpPr>
          <p:cNvPr id="79" name="Google Shape;79;p13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175" y="1742984"/>
            <a:ext cx="2432973" cy="2432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Pós-processamento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Após a análise dos dados, é necessário obter os resultados para verificar se o que foi produzido foi relevante.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No nosso caso, foi calculado a acurácia dos dados (taxa geral de acertos do modelo).</a:t>
            </a:r>
            <a:br>
              <a:rPr lang="en" sz="2200"/>
            </a:br>
            <a:r>
              <a:rPr lang="en" sz="2200"/>
              <a:t>Acurácia = (Verdadeiros Positivos + Verdadeiros Negativos) / (Total de Observações)</a:t>
            </a:r>
            <a:endParaRPr sz="2200"/>
          </a:p>
        </p:txBody>
      </p:sp>
      <p:sp>
        <p:nvSpPr>
          <p:cNvPr id="214" name="Google Shape;214;p3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Pós-processamento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Também foi </a:t>
            </a:r>
            <a:r>
              <a:rPr lang="en" sz="2200"/>
              <a:t>obtida</a:t>
            </a:r>
            <a:r>
              <a:rPr lang="en" sz="2200"/>
              <a:t> a imagem da árvore de decisão, somente para obter uma noção de sua </a:t>
            </a:r>
            <a:r>
              <a:rPr lang="en" sz="2200"/>
              <a:t>dimensionalidade.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Como foram obtidas árvores, diferentes (pois foram realizados alguns treinamentos), elas obtiveram resultados diferentes.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Pós-processamento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227" name="Google Shape;227;p3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33"/>
          <p:cNvPicPr preferRelativeResize="0"/>
          <p:nvPr/>
        </p:nvPicPr>
        <p:blipFill rotWithShape="1">
          <a:blip r:embed="rId3">
            <a:alphaModFix/>
          </a:blip>
          <a:srcRect b="9133" l="9585" r="7351" t="11375"/>
          <a:stretch/>
        </p:blipFill>
        <p:spPr>
          <a:xfrm>
            <a:off x="662158" y="1049350"/>
            <a:ext cx="4036343" cy="30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 rotWithShape="1">
          <a:blip r:embed="rId4">
            <a:alphaModFix/>
          </a:blip>
          <a:srcRect b="9712" l="10257" r="7620" t="11578"/>
          <a:stretch/>
        </p:blipFill>
        <p:spPr>
          <a:xfrm>
            <a:off x="4874425" y="1047050"/>
            <a:ext cx="4036350" cy="309479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1519625" y="4261575"/>
            <a:ext cx="23214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Acurácia: 0.7876						</a:t>
            </a:r>
            <a:endParaRPr sz="2200"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5731900" y="4294250"/>
            <a:ext cx="23214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Acurácia: 0.8709						</a:t>
            </a:r>
            <a:endParaRPr sz="2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Pós-processamento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237" name="Google Shape;237;p3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1519625" y="4261575"/>
            <a:ext cx="23214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Acurácia: 0.7993						</a:t>
            </a:r>
            <a:endParaRPr sz="2200"/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5731900" y="4294250"/>
            <a:ext cx="23214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Acurácia: 0.8173						</a:t>
            </a:r>
            <a:endParaRPr sz="2200"/>
          </a:p>
        </p:txBody>
      </p:sp>
      <p:pic>
        <p:nvPicPr>
          <p:cNvPr id="240" name="Google Shape;240;p34"/>
          <p:cNvPicPr preferRelativeResize="0"/>
          <p:nvPr/>
        </p:nvPicPr>
        <p:blipFill rotWithShape="1">
          <a:blip r:embed="rId3">
            <a:alphaModFix/>
          </a:blip>
          <a:srcRect b="8090" l="9752" r="6893" t="11484"/>
          <a:stretch/>
        </p:blipFill>
        <p:spPr>
          <a:xfrm>
            <a:off x="675572" y="1047062"/>
            <a:ext cx="4009503" cy="30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4"/>
          <p:cNvPicPr preferRelativeResize="0"/>
          <p:nvPr/>
        </p:nvPicPr>
        <p:blipFill rotWithShape="1">
          <a:blip r:embed="rId4">
            <a:alphaModFix/>
          </a:blip>
          <a:srcRect b="9854" l="9776" r="7442" t="11751"/>
          <a:stretch/>
        </p:blipFill>
        <p:spPr>
          <a:xfrm>
            <a:off x="4850038" y="1047050"/>
            <a:ext cx="4085125" cy="30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247" name="Google Shape;247;p35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Discussão do trabalho</a:t>
            </a:r>
            <a:endParaRPr/>
          </a:p>
        </p:txBody>
      </p:sp>
      <p:sp>
        <p:nvSpPr>
          <p:cNvPr id="248" name="Google Shape;248;p3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9" name="Google Shape;249;p3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Conclusão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Observando os dados obtidos, é </a:t>
            </a:r>
            <a:r>
              <a:rPr lang="en" sz="2200"/>
              <a:t>possível</a:t>
            </a:r>
            <a:r>
              <a:rPr lang="en" sz="2200"/>
              <a:t> perceber que mesmo retirando boa quantidade de features relevantes, o resultado ainda é </a:t>
            </a:r>
            <a:r>
              <a:rPr lang="en" sz="2200"/>
              <a:t>satisfatório.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Certamente que comparando com outros trabalhos grandes ou com a </a:t>
            </a:r>
            <a:r>
              <a:rPr lang="en" sz="2200"/>
              <a:t>própria</a:t>
            </a:r>
            <a:r>
              <a:rPr lang="en" sz="2200"/>
              <a:t> </a:t>
            </a:r>
            <a:r>
              <a:rPr lang="en" sz="2200"/>
              <a:t>análise</a:t>
            </a:r>
            <a:r>
              <a:rPr lang="en" sz="2200"/>
              <a:t> do EMBER, nosso resultado </a:t>
            </a:r>
            <a:r>
              <a:rPr lang="en" sz="2200"/>
              <a:t>foi</a:t>
            </a:r>
            <a:r>
              <a:rPr lang="en" sz="2200"/>
              <a:t> muito inferior (0.99911), mas utilizamos apenas uma árvore de decisão simples.</a:t>
            </a:r>
            <a:endParaRPr sz="2200"/>
          </a:p>
        </p:txBody>
      </p:sp>
      <p:sp>
        <p:nvSpPr>
          <p:cNvPr id="256" name="Google Shape;256;p3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Conclusão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Uma </a:t>
            </a:r>
            <a:r>
              <a:rPr lang="en" sz="2200"/>
              <a:t>possível</a:t>
            </a:r>
            <a:r>
              <a:rPr lang="en" sz="2200"/>
              <a:t> continuação para esse trabalho seria desenvolver algum método para utilizar as strings que foram removidas, ou ainda o label não rotulado (-1). 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Outra ideia seria alterar o tipo de árvore </a:t>
            </a:r>
            <a:r>
              <a:rPr lang="en" sz="2200"/>
              <a:t>usada,</a:t>
            </a:r>
            <a:r>
              <a:rPr lang="en" sz="2200"/>
              <a:t> ou até trocar o classificador, como usar Naive Bayes, mas ainda mantendo a ideia de simplicidade e </a:t>
            </a:r>
            <a:r>
              <a:rPr lang="en" sz="2200">
                <a:solidFill>
                  <a:schemeClr val="lt2"/>
                </a:solidFill>
              </a:rPr>
              <a:t>interpretabilidade</a:t>
            </a:r>
            <a:r>
              <a:rPr lang="en" sz="2200"/>
              <a:t> .</a:t>
            </a:r>
            <a:endParaRPr sz="2200"/>
          </a:p>
        </p:txBody>
      </p:sp>
      <p:sp>
        <p:nvSpPr>
          <p:cNvPr id="263" name="Google Shape;263;p3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EMBER DATASET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EMBER: Endgame Malware Benchmark for Research.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Utilizado no campo da segurança cibernética para pesquisa e desenvolvimento de técnicas de detecção de malware.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Desenvolvido pela equipe da Endgame, uma empresa especializada em segurança cibernética.</a:t>
            </a:r>
            <a:endParaRPr sz="2200"/>
          </a:p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EMBER DATASET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Seu objetivo é fornecer uma ampla variedade de amostras de arquivos executáveis em formato, incluindo tanto </a:t>
            </a:r>
            <a:r>
              <a:rPr lang="en" sz="2200"/>
              <a:t>malwares</a:t>
            </a:r>
            <a:r>
              <a:rPr lang="en" sz="2200"/>
              <a:t> quanto arquivos benignos.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Nele contém as features das amostras, tanto informações estáticas quanto </a:t>
            </a:r>
            <a:r>
              <a:rPr lang="en" sz="2200"/>
              <a:t>dinâmicas.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O dataset consiste em uma coleção de arquivos JSON, em que cada linha contém um único objeto JSON.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EMBER DATASET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Cada objeto inclui os seguintes tipos de dados:</a:t>
            </a:r>
            <a:endParaRPr sz="22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O hash SHA-256 do arquivo original como um identificador único.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Informações temporais aproximadas que estabelecem uma estimativa.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Um rótulo, que pode ser 0 para benigno, 1 para malicioso ou -1 para não rotulado.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Oito grupos de características brutas que incluem tanto valores analisados quanto histogramas independentes de formato.</a:t>
            </a:r>
            <a:endParaRPr sz="2200"/>
          </a:p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EMBER DATASET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475" y="1538450"/>
            <a:ext cx="4001826" cy="287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0475" y="3706775"/>
            <a:ext cx="2517575" cy="9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5737" y="1236800"/>
            <a:ext cx="3147050" cy="21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EMBER DATASET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800" y="894649"/>
            <a:ext cx="2151300" cy="3944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165499" y="1158075"/>
            <a:ext cx="4772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O dataset </a:t>
            </a:r>
            <a:r>
              <a:rPr lang="en" sz="2200"/>
              <a:t>contém cerca de</a:t>
            </a:r>
            <a:r>
              <a:rPr lang="en" sz="2200"/>
              <a:t> 1,1M de amostras, separadas em:</a:t>
            </a:r>
            <a:endParaRPr sz="22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>
                <a:solidFill>
                  <a:schemeClr val="lt2"/>
                </a:solidFill>
              </a:rPr>
              <a:t> 900k para treino</a:t>
            </a:r>
            <a:endParaRPr sz="2200">
              <a:solidFill>
                <a:schemeClr val="lt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▫"/>
            </a:pPr>
            <a:r>
              <a:rPr lang="en" sz="2200">
                <a:solidFill>
                  <a:schemeClr val="lt2"/>
                </a:solidFill>
              </a:rPr>
              <a:t>300k maliciosos</a:t>
            </a:r>
            <a:endParaRPr sz="2200">
              <a:solidFill>
                <a:schemeClr val="lt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▫"/>
            </a:pPr>
            <a:r>
              <a:rPr lang="en" sz="2200">
                <a:solidFill>
                  <a:schemeClr val="lt2"/>
                </a:solidFill>
              </a:rPr>
              <a:t>300k benignos</a:t>
            </a:r>
            <a:endParaRPr sz="2200">
              <a:solidFill>
                <a:schemeClr val="lt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▫"/>
            </a:pPr>
            <a:r>
              <a:rPr lang="en" sz="2200">
                <a:solidFill>
                  <a:schemeClr val="lt2"/>
                </a:solidFill>
              </a:rPr>
              <a:t>300k não rotulados</a:t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>
                <a:solidFill>
                  <a:schemeClr val="lt2"/>
                </a:solidFill>
              </a:rPr>
              <a:t> 200k para teste</a:t>
            </a:r>
            <a:endParaRPr sz="2200">
              <a:solidFill>
                <a:schemeClr val="lt2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	</a:t>
            </a:r>
            <a:endParaRPr sz="2200">
              <a:solidFill>
                <a:schemeClr val="lt2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EMBER DATASET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Porque escolher a base de dados EMBER para esse projeto de mineração:</a:t>
            </a:r>
            <a:endParaRPr sz="22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Pesquisa relacionado a meu projeto de IC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Base de dados muito grande e consolidada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◦"/>
            </a:pPr>
            <a:r>
              <a:rPr lang="en" sz="2200"/>
              <a:t>Comparar com diversos outros resultados obtidos</a:t>
            </a:r>
            <a:endParaRPr sz="2200"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Pré-processamento</a:t>
            </a:r>
            <a:endParaRPr/>
          </a:p>
        </p:txBody>
      </p:sp>
      <p:sp>
        <p:nvSpPr>
          <p:cNvPr id="132" name="Google Shape;132;p20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Preparando os dados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