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EAF9-D6E8-4526-AB8A-55B9D20F92F9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8A0E-DC3E-4DE6-BB42-9BC0A72E6E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EAF9-D6E8-4526-AB8A-55B9D20F92F9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8A0E-DC3E-4DE6-BB42-9BC0A72E6E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EAF9-D6E8-4526-AB8A-55B9D20F92F9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8A0E-DC3E-4DE6-BB42-9BC0A72E6E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EAF9-D6E8-4526-AB8A-55B9D20F92F9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8A0E-DC3E-4DE6-BB42-9BC0A72E6E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EAF9-D6E8-4526-AB8A-55B9D20F92F9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8A0E-DC3E-4DE6-BB42-9BC0A72E6E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EAF9-D6E8-4526-AB8A-55B9D20F92F9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8A0E-DC3E-4DE6-BB42-9BC0A72E6E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EAF9-D6E8-4526-AB8A-55B9D20F92F9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8A0E-DC3E-4DE6-BB42-9BC0A72E6E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EAF9-D6E8-4526-AB8A-55B9D20F92F9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8A0E-DC3E-4DE6-BB42-9BC0A72E6E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EAF9-D6E8-4526-AB8A-55B9D20F92F9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8A0E-DC3E-4DE6-BB42-9BC0A72E6E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EAF9-D6E8-4526-AB8A-55B9D20F92F9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8A0E-DC3E-4DE6-BB42-9BC0A72E6E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EAF9-D6E8-4526-AB8A-55B9D20F92F9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8A0E-DC3E-4DE6-BB42-9BC0A72E6E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EAF9-D6E8-4526-AB8A-55B9D20F92F9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98A0E-DC3E-4DE6-BB42-9BC0A72E6E6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1/selector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1/selector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1/selector.html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456bereastreet.com/archive/200509/custom_borders_with_advanced_css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" TargetMode="External"/><Relationship Id="rId2" Type="http://schemas.openxmlformats.org/officeDocument/2006/relationships/hyperlink" Target="http://maujor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456bereastreet.com/archive/200509/css_21_selectors_part_1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eftjustified.net/journal/2004/10/19/global-ws-reset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12068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Seletores CSS básicos</a:t>
            </a:r>
          </a:p>
          <a:p>
            <a:endParaRPr lang="pt-BR" dirty="0" smtClean="0"/>
          </a:p>
          <a:p>
            <a:pPr algn="l"/>
            <a:r>
              <a:rPr lang="pt-BR" sz="1400" dirty="0"/>
              <a:t>Seletores estão entre as primeiras coisas que você aprende quando começa a estudar CSS. Sem dúvida os seletores fazem parte dos assuntos fundamentais das CSS, contudo poucos desenvolvedores sabem tirar proveito de todo o seu potencial. Ainda que você possa fazer muitas estilizações com os seletores do tipo ID e os seletores de classes, há muito mais a fazer com seletores</a:t>
            </a:r>
            <a:r>
              <a:rPr lang="pt-BR" sz="1400" dirty="0" smtClean="0"/>
              <a:t>.</a:t>
            </a:r>
            <a:br>
              <a:rPr lang="pt-BR" sz="1400" dirty="0" smtClean="0"/>
            </a:b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/>
              <a:t>Seletores CSS permitem que você selecione e manipular elementos </a:t>
            </a:r>
            <a:r>
              <a:rPr lang="pt-BR" sz="1400" dirty="0" smtClean="0"/>
              <a:t>HTML. Seletores </a:t>
            </a:r>
            <a:r>
              <a:rPr lang="pt-BR" sz="1400" dirty="0"/>
              <a:t>CSS são usados ​​para "encontrar" (ou selecione) elementos HTML com base em sua ID, classe, tipo, atributo, Seletores CSS permitem que você selecione e manipular elementos HTML.</a:t>
            </a:r>
          </a:p>
          <a:p>
            <a:pPr algn="l"/>
            <a:r>
              <a:rPr lang="pt-BR" sz="1400" dirty="0"/>
              <a:t>Seletores CSS são usados ​​para "encontrar" (ou selecione) elementos HTML com base em sua ID, classe, tipo, atributo, e muito mais.</a:t>
            </a:r>
          </a:p>
          <a:p>
            <a:pPr algn="l"/>
            <a:r>
              <a:rPr lang="pt-BR" sz="1400" dirty="0" smtClean="0"/>
              <a:t>e </a:t>
            </a:r>
            <a:r>
              <a:rPr lang="pt-BR" sz="1400" dirty="0"/>
              <a:t>muito mais</a:t>
            </a:r>
            <a:r>
              <a:rPr lang="pt-BR" sz="1400" dirty="0" smtClean="0"/>
              <a:t>.</a:t>
            </a:r>
          </a:p>
          <a:p>
            <a:pPr algn="l"/>
            <a:endParaRPr lang="pt-BR" sz="1400" b="1" dirty="0"/>
          </a:p>
          <a:p>
            <a:pPr algn="l" fontAlgn="base"/>
            <a:r>
              <a:rPr lang="pt-BR" sz="1400" dirty="0"/>
              <a:t>Vamos aos fundamentos básicos. Um seletor CSS é uma declaração em um formato que "casa" com todos os elementos que sigam aquele formato na árvore do documento. Quando todas as condições estabelecidas no formato da declaração são satisfeitas o seletor "casa" com o elemento (ou elementos) no documento e as regras escritas no seletor são aplicadas. Considere a regra CSS bem simples escrita a seguir:</a:t>
            </a:r>
          </a:p>
          <a:p>
            <a:pPr algn="l" fontAlgn="base"/>
            <a:endParaRPr lang="pt-BR" sz="1400" dirty="0" smtClean="0"/>
          </a:p>
          <a:p>
            <a:pPr algn="l" fontAlgn="base"/>
            <a:r>
              <a:rPr lang="pt-BR" sz="1400" b="1" dirty="0" smtClean="0"/>
              <a:t>p { </a:t>
            </a:r>
            <a:r>
              <a:rPr lang="pt-BR" sz="1400" b="1" dirty="0" err="1" smtClean="0"/>
              <a:t>color</a:t>
            </a:r>
            <a:r>
              <a:rPr lang="pt-BR" sz="1400" b="1" dirty="0" smtClean="0"/>
              <a:t>:#f00; }</a:t>
            </a:r>
          </a:p>
          <a:p>
            <a:pPr algn="l" fontAlgn="base"/>
            <a:endParaRPr lang="pt-BR" sz="1400" dirty="0" smtClean="0"/>
          </a:p>
          <a:p>
            <a:pPr algn="l" fontAlgn="base"/>
            <a:r>
              <a:rPr lang="pt-BR" sz="1400" dirty="0" smtClean="0"/>
              <a:t>O </a:t>
            </a:r>
            <a:r>
              <a:rPr lang="pt-BR" sz="1400" dirty="0"/>
              <a:t>seletor é a parte da regra CSS que está antes do sinal “{“ (chave de abertura). O seletor aqui é p, que "casa" com todos os elementos p do documento e faz com que qualquer texto dentro de um parágrafo seja na cor vermelha. Bem básico.</a:t>
            </a:r>
          </a:p>
          <a:p>
            <a:pPr algn="just"/>
            <a:endParaRPr lang="pt-B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408712"/>
          </a:xfrm>
        </p:spPr>
        <p:txBody>
          <a:bodyPr>
            <a:normAutofit/>
          </a:bodyPr>
          <a:lstStyle/>
          <a:p>
            <a:r>
              <a:rPr lang="pt-BR" dirty="0" smtClean="0"/>
              <a:t>Seletores Filho</a:t>
            </a:r>
          </a:p>
          <a:p>
            <a:endParaRPr lang="pt-BR" dirty="0" smtClean="0"/>
          </a:p>
          <a:p>
            <a:pPr algn="l" fontAlgn="base"/>
            <a:r>
              <a:rPr lang="pt-BR" sz="1400" dirty="0"/>
              <a:t>Um seletor filho tem como alvo um filho imediato de um elemento. O seletor filho consiste de um ou mais seletores simples separados por um sinal de maior “</a:t>
            </a:r>
            <a:r>
              <a:rPr lang="pt-BR" sz="1400" b="1" dirty="0"/>
              <a:t>&gt;</a:t>
            </a:r>
            <a:r>
              <a:rPr lang="pt-BR" sz="1400" dirty="0"/>
              <a:t>”. O elemento pai fica à esquerda do sinal “&gt;”, e é permitido deixar espaço em branco entre o elemento de combinação e os seletores.</a:t>
            </a:r>
          </a:p>
          <a:p>
            <a:pPr algn="l" fontAlgn="base"/>
            <a:r>
              <a:rPr lang="pt-BR" sz="1400" dirty="0"/>
              <a:t>A regra a seguir aplica-se a todos os elementos </a:t>
            </a:r>
            <a:r>
              <a:rPr lang="pt-BR" sz="1400" b="1" dirty="0" err="1"/>
              <a:t>strong</a:t>
            </a:r>
            <a:r>
              <a:rPr lang="pt-BR" sz="1400" dirty="0"/>
              <a:t> que sejam filhos de um elemento </a:t>
            </a:r>
            <a:r>
              <a:rPr lang="pt-BR" sz="1400" b="1" dirty="0"/>
              <a:t>div</a:t>
            </a:r>
            <a:r>
              <a:rPr lang="pt-BR" sz="1400" dirty="0" smtClean="0"/>
              <a:t>: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b="1" dirty="0"/>
              <a:t>div &gt; </a:t>
            </a:r>
            <a:r>
              <a:rPr lang="pt-BR" sz="1400" b="1" dirty="0" err="1"/>
              <a:t>strong</a:t>
            </a:r>
            <a:r>
              <a:rPr lang="pt-BR" sz="1400" b="1" dirty="0"/>
              <a:t> {</a:t>
            </a:r>
            <a:r>
              <a:rPr lang="pt-BR" sz="1400" b="1" dirty="0" smtClean="0"/>
              <a:t> </a:t>
            </a:r>
            <a:r>
              <a:rPr lang="pt-BR" sz="1400" b="1" dirty="0" err="1"/>
              <a:t>color</a:t>
            </a:r>
            <a:r>
              <a:rPr lang="pt-BR" sz="1400" b="1" dirty="0"/>
              <a:t>:</a:t>
            </a:r>
            <a:r>
              <a:rPr lang="pt-BR" sz="1400" b="1" dirty="0" smtClean="0"/>
              <a:t>#f00</a:t>
            </a:r>
            <a:r>
              <a:rPr lang="pt-BR" sz="1400" b="1" dirty="0"/>
              <a:t>;</a:t>
            </a:r>
            <a:r>
              <a:rPr lang="pt-BR" sz="1400" b="1" dirty="0" smtClean="0"/>
              <a:t> }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Somente </a:t>
            </a:r>
            <a:r>
              <a:rPr lang="pt-BR" sz="1400" dirty="0"/>
              <a:t>elementos </a:t>
            </a:r>
            <a:r>
              <a:rPr lang="pt-BR" sz="1400" b="1" dirty="0" err="1"/>
              <a:t>strong</a:t>
            </a:r>
            <a:r>
              <a:rPr lang="pt-BR" sz="1400" dirty="0"/>
              <a:t> que sejam </a:t>
            </a:r>
            <a:r>
              <a:rPr lang="pt-BR" sz="1400" b="1" dirty="0"/>
              <a:t>descendentes diretos </a:t>
            </a:r>
            <a:r>
              <a:rPr lang="pt-BR" sz="1400" dirty="0"/>
              <a:t>do elemento </a:t>
            </a:r>
            <a:r>
              <a:rPr lang="pt-BR" sz="1400" b="1" dirty="0"/>
              <a:t>div</a:t>
            </a:r>
            <a:r>
              <a:rPr lang="pt-BR" sz="1400" dirty="0"/>
              <a:t> serão afetados por esta regra. Se houver qualquer outro elemento entre o elemento </a:t>
            </a:r>
            <a:r>
              <a:rPr lang="pt-BR" sz="1400" b="1" dirty="0"/>
              <a:t>div</a:t>
            </a:r>
            <a:r>
              <a:rPr lang="pt-BR" sz="1400" dirty="0"/>
              <a:t> e o elemento </a:t>
            </a:r>
            <a:r>
              <a:rPr lang="pt-BR" sz="1400" b="1" dirty="0" err="1"/>
              <a:t>strong</a:t>
            </a:r>
            <a:r>
              <a:rPr lang="pt-BR" sz="1400" dirty="0"/>
              <a:t> na árvore do documento, o seletor não se aplicará. No exemplo a seguir, somente “Texto um ” será afetado pela regra</a:t>
            </a:r>
            <a:r>
              <a:rPr lang="pt-BR" sz="1400" dirty="0" smtClean="0"/>
              <a:t>:</a:t>
            </a:r>
          </a:p>
          <a:p>
            <a:pPr algn="l" fontAlgn="base"/>
            <a:endParaRPr lang="pt-BR" sz="1400" dirty="0"/>
          </a:p>
          <a:p>
            <a:pPr algn="l"/>
            <a:r>
              <a:rPr lang="pt-BR" sz="1400" b="1" dirty="0"/>
              <a:t>&lt;div&gt;</a:t>
            </a:r>
            <a:r>
              <a:rPr lang="pt-BR" sz="1400" b="1" dirty="0" smtClean="0"/>
              <a:t> </a:t>
            </a:r>
          </a:p>
          <a:p>
            <a:pPr algn="l"/>
            <a:r>
              <a:rPr lang="pt-BR" sz="1400" b="1" dirty="0"/>
              <a:t> </a:t>
            </a:r>
            <a:r>
              <a:rPr lang="pt-BR" sz="1400" b="1" dirty="0" smtClean="0"/>
              <a:t>           &lt;</a:t>
            </a:r>
            <a:r>
              <a:rPr lang="pt-BR" sz="1400" b="1" dirty="0" err="1"/>
              <a:t>strong</a:t>
            </a:r>
            <a:r>
              <a:rPr lang="pt-BR" sz="1400" b="1" dirty="0"/>
              <a:t>&gt;</a:t>
            </a:r>
            <a:r>
              <a:rPr lang="pt-BR" sz="1400" b="1" dirty="0" smtClean="0"/>
              <a:t>Texto um</a:t>
            </a:r>
            <a:r>
              <a:rPr lang="pt-BR" sz="1400" b="1" dirty="0"/>
              <a:t>&lt;/</a:t>
            </a:r>
            <a:r>
              <a:rPr lang="pt-BR" sz="1400" b="1" dirty="0" err="1"/>
              <a:t>strong</a:t>
            </a:r>
            <a:r>
              <a:rPr lang="pt-BR" sz="1400" b="1" dirty="0"/>
              <a:t>&gt;</a:t>
            </a:r>
            <a:r>
              <a:rPr lang="pt-BR" sz="1400" b="1" dirty="0" smtClean="0"/>
              <a:t> </a:t>
            </a:r>
          </a:p>
          <a:p>
            <a:pPr algn="l"/>
            <a:r>
              <a:rPr lang="pt-BR" sz="1400" b="1" dirty="0"/>
              <a:t> </a:t>
            </a:r>
            <a:r>
              <a:rPr lang="pt-BR" sz="1400" b="1" dirty="0" smtClean="0"/>
              <a:t>          &lt;</a:t>
            </a:r>
            <a:r>
              <a:rPr lang="pt-BR" sz="1400" b="1" dirty="0"/>
              <a:t>p&gt;&lt;</a:t>
            </a:r>
            <a:r>
              <a:rPr lang="pt-BR" sz="1400" b="1" dirty="0" err="1"/>
              <a:t>strong</a:t>
            </a:r>
            <a:r>
              <a:rPr lang="pt-BR" sz="1400" b="1" dirty="0"/>
              <a:t>&gt;</a:t>
            </a:r>
            <a:r>
              <a:rPr lang="pt-BR" sz="1400" b="1" dirty="0" smtClean="0"/>
              <a:t>Texto dois</a:t>
            </a:r>
            <a:r>
              <a:rPr lang="pt-BR" sz="1400" b="1" dirty="0"/>
              <a:t>&lt;/</a:t>
            </a:r>
            <a:r>
              <a:rPr lang="pt-BR" sz="1400" b="1" dirty="0" err="1"/>
              <a:t>strong</a:t>
            </a:r>
            <a:r>
              <a:rPr lang="pt-BR" sz="1400" b="1" dirty="0"/>
              <a:t>&gt;&lt;/p&gt;</a:t>
            </a:r>
            <a:r>
              <a:rPr lang="pt-BR" sz="1400" b="1" dirty="0" smtClean="0"/>
              <a:t> </a:t>
            </a:r>
          </a:p>
          <a:p>
            <a:pPr algn="l"/>
            <a:r>
              <a:rPr lang="pt-BR" sz="1400" b="1" dirty="0" smtClean="0"/>
              <a:t>&lt;/</a:t>
            </a:r>
            <a:r>
              <a:rPr lang="pt-BR" sz="1400" b="1" dirty="0"/>
              <a:t>div&gt;</a:t>
            </a:r>
            <a:endParaRPr lang="pt-BR" sz="1400" b="1" dirty="0" smtClean="0"/>
          </a:p>
          <a:p>
            <a:pPr algn="l" fontAlgn="base"/>
            <a:endParaRPr lang="pt-BR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408712"/>
          </a:xfrm>
        </p:spPr>
        <p:txBody>
          <a:bodyPr>
            <a:normAutofit/>
          </a:bodyPr>
          <a:lstStyle/>
          <a:p>
            <a:r>
              <a:rPr lang="pt-BR" dirty="0" smtClean="0"/>
              <a:t>Seletores Irmãos adjacentes (sibling </a:t>
            </a:r>
            <a:r>
              <a:rPr lang="pt-BR" dirty="0" err="1" smtClean="0"/>
              <a:t>selectors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pPr algn="l" fontAlgn="base"/>
            <a:r>
              <a:rPr lang="pt-BR" sz="1400" dirty="0"/>
              <a:t>Um seletor filho tem como alvo um filho imediato de um elemento. O seletor filho consiste de um ou mais seletores simples separados por um sinal de maior “</a:t>
            </a:r>
            <a:r>
              <a:rPr lang="pt-BR" sz="1400" b="1" dirty="0"/>
              <a:t>&gt;</a:t>
            </a:r>
            <a:r>
              <a:rPr lang="pt-BR" sz="1400" dirty="0"/>
              <a:t>”. O elemento pai fica à esquerda do sinal “&gt;”, e é permitido deixar espaço em branco entre o elemento de combinação e os seletores.</a:t>
            </a:r>
          </a:p>
          <a:p>
            <a:pPr algn="l" fontAlgn="base"/>
            <a:r>
              <a:rPr lang="pt-BR" sz="1400" dirty="0"/>
              <a:t>A regra a seguir aplica-se a todos os elementos </a:t>
            </a:r>
            <a:r>
              <a:rPr lang="pt-BR" sz="1400" b="1" dirty="0" err="1"/>
              <a:t>strong</a:t>
            </a:r>
            <a:r>
              <a:rPr lang="pt-BR" sz="1400" dirty="0"/>
              <a:t> que sejam filhos de um elemento </a:t>
            </a:r>
            <a:r>
              <a:rPr lang="pt-BR" sz="1400" b="1" dirty="0"/>
              <a:t>div</a:t>
            </a:r>
            <a:r>
              <a:rPr lang="pt-BR" sz="1400" dirty="0" smtClean="0"/>
              <a:t>: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b="1" dirty="0"/>
              <a:t>div &gt; </a:t>
            </a:r>
            <a:r>
              <a:rPr lang="pt-BR" sz="1400" b="1" dirty="0" err="1"/>
              <a:t>strong</a:t>
            </a:r>
            <a:r>
              <a:rPr lang="pt-BR" sz="1400" b="1" dirty="0"/>
              <a:t> {</a:t>
            </a:r>
            <a:r>
              <a:rPr lang="pt-BR" sz="1400" b="1" dirty="0" smtClean="0"/>
              <a:t> </a:t>
            </a:r>
            <a:r>
              <a:rPr lang="pt-BR" sz="1400" b="1" dirty="0" err="1"/>
              <a:t>color</a:t>
            </a:r>
            <a:r>
              <a:rPr lang="pt-BR" sz="1400" b="1" dirty="0"/>
              <a:t>:</a:t>
            </a:r>
            <a:r>
              <a:rPr lang="pt-BR" sz="1400" b="1" dirty="0" smtClean="0"/>
              <a:t>#f00</a:t>
            </a:r>
            <a:r>
              <a:rPr lang="pt-BR" sz="1400" b="1" dirty="0"/>
              <a:t>;</a:t>
            </a:r>
            <a:r>
              <a:rPr lang="pt-BR" sz="1400" b="1" dirty="0" smtClean="0"/>
              <a:t> }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Somente </a:t>
            </a:r>
            <a:r>
              <a:rPr lang="pt-BR" sz="1400" dirty="0"/>
              <a:t>elementos </a:t>
            </a:r>
            <a:r>
              <a:rPr lang="pt-BR" sz="1400" b="1" dirty="0" err="1"/>
              <a:t>strong</a:t>
            </a:r>
            <a:r>
              <a:rPr lang="pt-BR" sz="1400" dirty="0"/>
              <a:t> que sejam </a:t>
            </a:r>
            <a:r>
              <a:rPr lang="pt-BR" sz="1400" b="1" dirty="0"/>
              <a:t>descendentes diretos </a:t>
            </a:r>
            <a:r>
              <a:rPr lang="pt-BR" sz="1400" dirty="0"/>
              <a:t>do elemento </a:t>
            </a:r>
            <a:r>
              <a:rPr lang="pt-BR" sz="1400" b="1" dirty="0"/>
              <a:t>div</a:t>
            </a:r>
            <a:r>
              <a:rPr lang="pt-BR" sz="1400" dirty="0"/>
              <a:t> serão afetados por esta regra. Se houver qualquer outro elemento entre o elemento </a:t>
            </a:r>
            <a:r>
              <a:rPr lang="pt-BR" sz="1400" b="1" dirty="0"/>
              <a:t>div</a:t>
            </a:r>
            <a:r>
              <a:rPr lang="pt-BR" sz="1400" dirty="0"/>
              <a:t> e o elemento </a:t>
            </a:r>
            <a:r>
              <a:rPr lang="pt-BR" sz="1400" b="1" dirty="0" err="1"/>
              <a:t>strong</a:t>
            </a:r>
            <a:r>
              <a:rPr lang="pt-BR" sz="1400" dirty="0"/>
              <a:t> na árvore do documento, o seletor não se aplicará. No exemplo a seguir, somente “Texto um ” será afetado pela regra</a:t>
            </a:r>
            <a:r>
              <a:rPr lang="pt-BR" sz="1400" dirty="0" smtClean="0"/>
              <a:t>:</a:t>
            </a:r>
          </a:p>
          <a:p>
            <a:pPr algn="l" fontAlgn="base"/>
            <a:endParaRPr lang="pt-BR" sz="1400" dirty="0"/>
          </a:p>
          <a:p>
            <a:pPr algn="l"/>
            <a:r>
              <a:rPr lang="pt-BR" sz="1400" b="1" dirty="0"/>
              <a:t>&lt;div&gt;</a:t>
            </a:r>
            <a:r>
              <a:rPr lang="pt-BR" sz="1400" b="1" dirty="0" smtClean="0"/>
              <a:t> </a:t>
            </a:r>
          </a:p>
          <a:p>
            <a:pPr algn="l"/>
            <a:r>
              <a:rPr lang="pt-BR" sz="1400" b="1" dirty="0"/>
              <a:t> </a:t>
            </a:r>
            <a:r>
              <a:rPr lang="pt-BR" sz="1400" b="1" dirty="0" smtClean="0"/>
              <a:t>           &lt;</a:t>
            </a:r>
            <a:r>
              <a:rPr lang="pt-BR" sz="1400" b="1" dirty="0" err="1"/>
              <a:t>strong</a:t>
            </a:r>
            <a:r>
              <a:rPr lang="pt-BR" sz="1400" b="1" dirty="0"/>
              <a:t>&gt;</a:t>
            </a:r>
            <a:r>
              <a:rPr lang="pt-BR" sz="1400" b="1" dirty="0" smtClean="0"/>
              <a:t>Texto um</a:t>
            </a:r>
            <a:r>
              <a:rPr lang="pt-BR" sz="1400" b="1" dirty="0"/>
              <a:t>&lt;/</a:t>
            </a:r>
            <a:r>
              <a:rPr lang="pt-BR" sz="1400" b="1" dirty="0" err="1"/>
              <a:t>strong</a:t>
            </a:r>
            <a:r>
              <a:rPr lang="pt-BR" sz="1400" b="1" dirty="0"/>
              <a:t>&gt;</a:t>
            </a:r>
            <a:r>
              <a:rPr lang="pt-BR" sz="1400" b="1" dirty="0" smtClean="0"/>
              <a:t> </a:t>
            </a:r>
          </a:p>
          <a:p>
            <a:pPr algn="l"/>
            <a:r>
              <a:rPr lang="pt-BR" sz="1400" b="1" dirty="0"/>
              <a:t> </a:t>
            </a:r>
            <a:r>
              <a:rPr lang="pt-BR" sz="1400" b="1" dirty="0" smtClean="0"/>
              <a:t>          &lt;</a:t>
            </a:r>
            <a:r>
              <a:rPr lang="pt-BR" sz="1400" b="1" dirty="0"/>
              <a:t>p&gt;&lt;</a:t>
            </a:r>
            <a:r>
              <a:rPr lang="pt-BR" sz="1400" b="1" dirty="0" err="1"/>
              <a:t>strong</a:t>
            </a:r>
            <a:r>
              <a:rPr lang="pt-BR" sz="1400" b="1" dirty="0"/>
              <a:t>&gt;</a:t>
            </a:r>
            <a:r>
              <a:rPr lang="pt-BR" sz="1400" b="1" dirty="0" smtClean="0"/>
              <a:t>Texto dois</a:t>
            </a:r>
            <a:r>
              <a:rPr lang="pt-BR" sz="1400" b="1" dirty="0"/>
              <a:t>&lt;/</a:t>
            </a:r>
            <a:r>
              <a:rPr lang="pt-BR" sz="1400" b="1" dirty="0" err="1"/>
              <a:t>strong</a:t>
            </a:r>
            <a:r>
              <a:rPr lang="pt-BR" sz="1400" b="1" dirty="0"/>
              <a:t>&gt;&lt;/p&gt;</a:t>
            </a:r>
            <a:r>
              <a:rPr lang="pt-BR" sz="1400" b="1" dirty="0" smtClean="0"/>
              <a:t> </a:t>
            </a:r>
          </a:p>
          <a:p>
            <a:pPr algn="l"/>
            <a:r>
              <a:rPr lang="pt-BR" sz="1400" b="1" dirty="0" smtClean="0"/>
              <a:t>&lt;/</a:t>
            </a:r>
            <a:r>
              <a:rPr lang="pt-BR" sz="1400" b="1" dirty="0"/>
              <a:t>div&gt;</a:t>
            </a:r>
            <a:endParaRPr lang="pt-BR" sz="1400" b="1" dirty="0" smtClean="0"/>
          </a:p>
          <a:p>
            <a:pPr algn="l" fontAlgn="base"/>
            <a:endParaRPr lang="pt-BR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40871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Seletores Grupando</a:t>
            </a:r>
          </a:p>
          <a:p>
            <a:endParaRPr lang="pt-BR" dirty="0" smtClean="0"/>
          </a:p>
          <a:p>
            <a:pPr algn="l" fontAlgn="base"/>
            <a:r>
              <a:rPr lang="pt-BR" sz="1400" dirty="0"/>
              <a:t>Eu decidi abordar o grupamento a esta altura do artigo, porque um erro comum que eu vejo as pessoas cometer quando estão aprendendo CSS diz respeito ao grupamento de seletores</a:t>
            </a:r>
            <a:r>
              <a:rPr lang="pt-BR" sz="1400" dirty="0" smtClean="0"/>
              <a:t>.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/>
              <a:t>Para aplicar uma mesma regra a diferentes elementos alvo casados por diferentes seletores você pode agrupar os seletores em uma lista e separando-os por uma vírgula no lugar de escrever repetidamente a mesma regra para cada um dos seletores. O erro que muitos cometem é o de não listar de modo completo todos os seletores. Considere a seguinte marcação:</a:t>
            </a:r>
          </a:p>
          <a:p>
            <a:pPr algn="l" fontAlgn="base"/>
            <a:endParaRPr lang="pt-BR" sz="1400" dirty="0" smtClean="0"/>
          </a:p>
          <a:p>
            <a:pPr algn="l" fontAlgn="base"/>
            <a:r>
              <a:rPr lang="pt-BR" sz="1400" b="1" dirty="0" smtClean="0"/>
              <a:t>&lt;</a:t>
            </a:r>
            <a:r>
              <a:rPr lang="pt-BR" sz="1400" b="1" dirty="0"/>
              <a:t>div id="</a:t>
            </a:r>
            <a:r>
              <a:rPr lang="pt-BR" sz="1400" b="1" dirty="0" err="1"/>
              <a:t>news</a:t>
            </a:r>
            <a:r>
              <a:rPr lang="pt-BR" sz="1400" b="1" dirty="0"/>
              <a:t>"&gt;</a:t>
            </a:r>
            <a:r>
              <a:rPr lang="pt-BR" sz="1400" b="1" dirty="0" smtClean="0"/>
              <a:t> </a:t>
            </a:r>
          </a:p>
          <a:p>
            <a:pPr algn="l" fontAlgn="base"/>
            <a:r>
              <a:rPr lang="pt-BR" sz="1400" b="1" dirty="0" smtClean="0"/>
              <a:t>	&lt;</a:t>
            </a:r>
            <a:r>
              <a:rPr lang="pt-BR" sz="1400" b="1" dirty="0"/>
              <a:t>h3&gt;</a:t>
            </a:r>
            <a:r>
              <a:rPr lang="pt-BR" sz="1400" b="1" dirty="0" err="1" smtClean="0"/>
              <a:t>News</a:t>
            </a:r>
            <a:r>
              <a:rPr lang="pt-BR" sz="1400" b="1" dirty="0"/>
              <a:t>&lt;/h3</a:t>
            </a:r>
            <a:r>
              <a:rPr lang="pt-BR" sz="1400" b="1" dirty="0" smtClean="0"/>
              <a:t>&gt;</a:t>
            </a:r>
          </a:p>
          <a:p>
            <a:pPr algn="l" fontAlgn="base"/>
            <a:r>
              <a:rPr lang="pt-BR" sz="1400" b="1" dirty="0"/>
              <a:t>	</a:t>
            </a:r>
            <a:r>
              <a:rPr lang="pt-BR" sz="1400" b="1" dirty="0" smtClean="0"/>
              <a:t>&lt;</a:t>
            </a:r>
            <a:r>
              <a:rPr lang="pt-BR" sz="1400" b="1" dirty="0" err="1"/>
              <a:t>ul</a:t>
            </a:r>
            <a:r>
              <a:rPr lang="pt-BR" sz="1400" b="1" dirty="0" smtClean="0"/>
              <a:t>&gt;</a:t>
            </a:r>
          </a:p>
          <a:p>
            <a:pPr algn="l" fontAlgn="base"/>
            <a:r>
              <a:rPr lang="pt-BR" sz="1400" b="1" dirty="0"/>
              <a:t>	</a:t>
            </a:r>
            <a:r>
              <a:rPr lang="pt-BR" sz="1400" b="1" dirty="0" smtClean="0"/>
              <a:t>      &lt;</a:t>
            </a:r>
            <a:r>
              <a:rPr lang="pt-BR" sz="1400" b="1" dirty="0"/>
              <a:t>li&gt;</a:t>
            </a:r>
            <a:r>
              <a:rPr lang="pt-BR" sz="1400" b="1" dirty="0" smtClean="0"/>
              <a:t>Item 1</a:t>
            </a:r>
            <a:r>
              <a:rPr lang="pt-BR" sz="1400" b="1" dirty="0"/>
              <a:t>&lt;/li</a:t>
            </a:r>
            <a:r>
              <a:rPr lang="pt-BR" sz="1400" b="1" dirty="0" smtClean="0"/>
              <a:t>&gt;</a:t>
            </a:r>
          </a:p>
          <a:p>
            <a:pPr algn="l" fontAlgn="base"/>
            <a:r>
              <a:rPr lang="pt-BR" sz="1400" b="1" dirty="0"/>
              <a:t>	 </a:t>
            </a:r>
            <a:r>
              <a:rPr lang="pt-BR" sz="1400" b="1" dirty="0" smtClean="0"/>
              <a:t>     &lt;</a:t>
            </a:r>
            <a:r>
              <a:rPr lang="pt-BR" sz="1400" b="1" dirty="0"/>
              <a:t>li&gt;</a:t>
            </a:r>
            <a:r>
              <a:rPr lang="pt-BR" sz="1400" b="1" dirty="0" smtClean="0"/>
              <a:t>Item 2</a:t>
            </a:r>
            <a:r>
              <a:rPr lang="pt-BR" sz="1400" b="1" dirty="0"/>
              <a:t>&lt;/li</a:t>
            </a:r>
            <a:r>
              <a:rPr lang="pt-BR" sz="1400" b="1" dirty="0" smtClean="0"/>
              <a:t>&gt;</a:t>
            </a:r>
            <a:endParaRPr lang="pt-BR" sz="1400" b="1" dirty="0"/>
          </a:p>
          <a:p>
            <a:pPr algn="l" fontAlgn="base"/>
            <a:r>
              <a:rPr lang="pt-BR" sz="1400" b="1" dirty="0"/>
              <a:t>	</a:t>
            </a:r>
            <a:r>
              <a:rPr lang="pt-BR" sz="1400" b="1" dirty="0" smtClean="0"/>
              <a:t>&lt;/</a:t>
            </a:r>
            <a:r>
              <a:rPr lang="pt-BR" sz="1400" b="1" dirty="0" err="1"/>
              <a:t>ul</a:t>
            </a:r>
            <a:r>
              <a:rPr lang="pt-BR" sz="1400" b="1" dirty="0" smtClean="0"/>
              <a:t>&gt;</a:t>
            </a:r>
          </a:p>
          <a:p>
            <a:pPr algn="l" fontAlgn="base"/>
            <a:r>
              <a:rPr lang="pt-BR" sz="1400" b="1" dirty="0" smtClean="0"/>
              <a:t>&lt;/div&gt;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 </a:t>
            </a:r>
            <a:r>
              <a:rPr lang="pt-BR" sz="1400" dirty="0"/>
              <a:t>Agora considere que você quer aplicar a mesma margem para cabeçalhos do nível 3 e para listas não ordenadas que estejam dentro do </a:t>
            </a:r>
            <a:r>
              <a:rPr lang="pt-BR" sz="1400" dirty="0" smtClean="0"/>
              <a:t>elemento </a:t>
            </a:r>
            <a:r>
              <a:rPr lang="pt-BR" sz="1400" b="1" dirty="0" smtClean="0"/>
              <a:t>div</a:t>
            </a:r>
            <a:r>
              <a:rPr lang="pt-BR" sz="1400" dirty="0"/>
              <a:t> cuja </a:t>
            </a:r>
            <a:r>
              <a:rPr lang="pt-BR" sz="1400" b="1" dirty="0"/>
              <a:t>id</a:t>
            </a:r>
            <a:r>
              <a:rPr lang="pt-BR" sz="1400" dirty="0"/>
              <a:t> é “</a:t>
            </a:r>
            <a:r>
              <a:rPr lang="pt-BR" sz="1400" dirty="0" err="1"/>
              <a:t>news</a:t>
            </a:r>
            <a:r>
              <a:rPr lang="pt-BR" sz="1400" dirty="0"/>
              <a:t>”. Aqui maneira </a:t>
            </a:r>
            <a:r>
              <a:rPr lang="pt-BR" sz="1400" b="1" dirty="0"/>
              <a:t>errada</a:t>
            </a:r>
            <a:r>
              <a:rPr lang="pt-BR" sz="1400" dirty="0" smtClean="0"/>
              <a:t>: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b="1" dirty="0"/>
              <a:t>div#</a:t>
            </a:r>
            <a:r>
              <a:rPr lang="pt-BR" sz="1400" b="1" dirty="0" err="1"/>
              <a:t>news</a:t>
            </a:r>
            <a:r>
              <a:rPr lang="pt-BR" sz="1400" b="1" dirty="0"/>
              <a:t> h3, </a:t>
            </a:r>
            <a:r>
              <a:rPr lang="pt-BR" sz="1400" b="1" dirty="0" err="1"/>
              <a:t>ul</a:t>
            </a:r>
            <a:r>
              <a:rPr lang="pt-BR" sz="1400" b="1" dirty="0"/>
              <a:t> {</a:t>
            </a:r>
            <a:r>
              <a:rPr lang="pt-BR" sz="1400" b="1" dirty="0" smtClean="0"/>
              <a:t> </a:t>
            </a:r>
            <a:r>
              <a:rPr lang="pt-BR" sz="1400" b="1" dirty="0" err="1"/>
              <a:t>margin</a:t>
            </a:r>
            <a:r>
              <a:rPr lang="pt-BR" sz="1400" b="1" dirty="0"/>
              <a:t>:</a:t>
            </a:r>
            <a:r>
              <a:rPr lang="pt-BR" sz="1400" b="1" dirty="0" smtClean="0"/>
              <a:t>0 2em</a:t>
            </a:r>
            <a:r>
              <a:rPr lang="pt-BR" sz="1400" b="1" dirty="0"/>
              <a:t>;</a:t>
            </a:r>
            <a:r>
              <a:rPr lang="pt-BR" sz="1400" b="1" dirty="0" smtClean="0"/>
              <a:t> }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Esta </a:t>
            </a:r>
            <a:r>
              <a:rPr lang="pt-BR" sz="1400" dirty="0"/>
              <a:t>regra será </a:t>
            </a:r>
            <a:r>
              <a:rPr lang="pt-BR" sz="1400" i="1" dirty="0"/>
              <a:t>aplicada</a:t>
            </a:r>
            <a:r>
              <a:rPr lang="pt-BR" sz="1400" dirty="0"/>
              <a:t> a ambos os elementos </a:t>
            </a:r>
            <a:r>
              <a:rPr lang="pt-BR" sz="1400" b="1" dirty="0"/>
              <a:t>h3</a:t>
            </a:r>
            <a:r>
              <a:rPr lang="pt-BR" sz="1400" dirty="0"/>
              <a:t> e </a:t>
            </a:r>
            <a:r>
              <a:rPr lang="pt-BR" sz="1400" b="1" dirty="0" err="1"/>
              <a:t>ul</a:t>
            </a:r>
            <a:r>
              <a:rPr lang="pt-BR" sz="1400" dirty="0"/>
              <a:t> na </a:t>
            </a:r>
            <a:r>
              <a:rPr lang="pt-BR" sz="1400" b="1" dirty="0"/>
              <a:t>div#</a:t>
            </a:r>
            <a:r>
              <a:rPr lang="pt-BR" sz="1400" b="1" dirty="0" err="1"/>
              <a:t>news</a:t>
            </a:r>
            <a:r>
              <a:rPr lang="pt-BR" sz="1400" dirty="0"/>
              <a:t>. O problema é que atingirá </a:t>
            </a:r>
            <a:r>
              <a:rPr lang="pt-BR" sz="1400" b="1" dirty="0"/>
              <a:t>todos os elementos </a:t>
            </a:r>
            <a:r>
              <a:rPr lang="pt-BR" sz="1400" b="1" dirty="0" err="1"/>
              <a:t>ul</a:t>
            </a:r>
            <a:r>
              <a:rPr lang="pt-BR" sz="1400" b="1" dirty="0"/>
              <a:t> contidos no documento</a:t>
            </a:r>
            <a:r>
              <a:rPr lang="pt-BR" sz="1400" dirty="0"/>
              <a:t>, e não apenas aqueles na </a:t>
            </a:r>
            <a:r>
              <a:rPr lang="pt-BR" sz="1400" b="1" dirty="0"/>
              <a:t>div#</a:t>
            </a:r>
            <a:r>
              <a:rPr lang="pt-BR" sz="1400" b="1" dirty="0" err="1"/>
              <a:t>news</a:t>
            </a:r>
            <a:r>
              <a:rPr lang="pt-BR" sz="1400" dirty="0"/>
              <a:t>.</a:t>
            </a:r>
          </a:p>
          <a:p>
            <a:pPr algn="l" fontAlgn="base"/>
            <a:endParaRPr lang="pt-BR" sz="1400" dirty="0" smtClean="0"/>
          </a:p>
          <a:p>
            <a:pPr algn="l" fontAlgn="base"/>
            <a:r>
              <a:rPr lang="pt-BR" sz="1400" dirty="0" smtClean="0"/>
              <a:t>Agora </a:t>
            </a:r>
            <a:r>
              <a:rPr lang="pt-BR" sz="1400" dirty="0"/>
              <a:t>a maneira </a:t>
            </a:r>
            <a:r>
              <a:rPr lang="pt-BR" sz="1400" b="1" dirty="0"/>
              <a:t>correta</a:t>
            </a:r>
            <a:r>
              <a:rPr lang="pt-BR" sz="1400" dirty="0"/>
              <a:t> de grupar os seletores para este caso:</a:t>
            </a:r>
          </a:p>
          <a:p>
            <a:pPr algn="l" fontAlgn="base"/>
            <a:endParaRPr lang="pt-BR" sz="1400" dirty="0" smtClean="0"/>
          </a:p>
          <a:p>
            <a:pPr algn="l" fontAlgn="base"/>
            <a:r>
              <a:rPr lang="pt-BR" sz="1400" b="1" dirty="0" smtClean="0"/>
              <a:t>div#</a:t>
            </a:r>
            <a:r>
              <a:rPr lang="pt-BR" sz="1400" b="1" dirty="0" err="1" smtClean="0"/>
              <a:t>news</a:t>
            </a:r>
            <a:r>
              <a:rPr lang="pt-BR" sz="1400" b="1" dirty="0" smtClean="0"/>
              <a:t> </a:t>
            </a:r>
            <a:r>
              <a:rPr lang="pt-BR" sz="1400" b="1" dirty="0"/>
              <a:t>h3,div#</a:t>
            </a:r>
            <a:r>
              <a:rPr lang="pt-BR" sz="1400" b="1" dirty="0" err="1"/>
              <a:t>news</a:t>
            </a:r>
            <a:r>
              <a:rPr lang="pt-BR" sz="1400" b="1" dirty="0"/>
              <a:t> </a:t>
            </a:r>
            <a:r>
              <a:rPr lang="pt-BR" sz="1400" b="1" dirty="0" err="1"/>
              <a:t>ul</a:t>
            </a:r>
            <a:r>
              <a:rPr lang="pt-BR" sz="1400" b="1" dirty="0"/>
              <a:t> {</a:t>
            </a:r>
            <a:r>
              <a:rPr lang="pt-BR" sz="1400" b="1" dirty="0" smtClean="0"/>
              <a:t> </a:t>
            </a:r>
            <a:r>
              <a:rPr lang="pt-BR" sz="1400" b="1" dirty="0" err="1"/>
              <a:t>margin</a:t>
            </a:r>
            <a:r>
              <a:rPr lang="pt-BR" sz="1400" b="1" dirty="0"/>
              <a:t>:</a:t>
            </a:r>
            <a:r>
              <a:rPr lang="pt-BR" sz="1400" b="1" dirty="0" smtClean="0"/>
              <a:t>0 2em</a:t>
            </a:r>
            <a:r>
              <a:rPr lang="pt-BR" sz="1400" b="1" dirty="0"/>
              <a:t>;</a:t>
            </a:r>
            <a:r>
              <a:rPr lang="pt-BR" sz="1400" b="1" dirty="0" smtClean="0"/>
              <a:t> }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Assim</a:t>
            </a:r>
            <a:r>
              <a:rPr lang="pt-BR" sz="1400" dirty="0"/>
              <a:t>, quando grupar seletores lembre-se de escrever por completo cada um deles.</a:t>
            </a:r>
          </a:p>
          <a:p>
            <a:pPr algn="l" fontAlgn="base"/>
            <a:endParaRPr lang="pt-BR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408712"/>
          </a:xfrm>
        </p:spPr>
        <p:txBody>
          <a:bodyPr>
            <a:normAutofit/>
          </a:bodyPr>
          <a:lstStyle/>
          <a:p>
            <a:r>
              <a:rPr lang="pt-BR" dirty="0" smtClean="0"/>
              <a:t>Seletores de Atributo</a:t>
            </a:r>
          </a:p>
          <a:p>
            <a:endParaRPr lang="pt-BR" dirty="0" smtClean="0"/>
          </a:p>
          <a:p>
            <a:pPr algn="l" fontAlgn="base"/>
            <a:r>
              <a:rPr lang="pt-BR" sz="1400" dirty="0"/>
              <a:t>Seletores de atributo atingem elementos baseados no valor de atributo declarado no seletor. Quatro são as maneiras de declarar um seletor de atributo</a:t>
            </a:r>
            <a:r>
              <a:rPr lang="pt-BR" sz="1400" dirty="0" smtClean="0"/>
              <a:t>: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b="1" dirty="0" smtClean="0"/>
              <a:t>[</a:t>
            </a:r>
            <a:r>
              <a:rPr lang="pt-BR" sz="1400" b="1" dirty="0" err="1" smtClean="0"/>
              <a:t>att</a:t>
            </a:r>
            <a:r>
              <a:rPr lang="pt-BR" sz="1400" b="1" dirty="0" smtClean="0"/>
              <a:t>]</a:t>
            </a:r>
          </a:p>
          <a:p>
            <a:pPr algn="l" fontAlgn="base"/>
            <a:r>
              <a:rPr lang="pt-BR" sz="1400" dirty="0" smtClean="0"/>
              <a:t>Casa com qualquer elemento com o atributo </a:t>
            </a:r>
            <a:r>
              <a:rPr lang="pt-BR" sz="1400" b="1" dirty="0" err="1" smtClean="0"/>
              <a:t>att</a:t>
            </a:r>
            <a:r>
              <a:rPr lang="pt-BR" sz="1400" dirty="0" smtClean="0"/>
              <a:t> independente do seu valor.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b="1" dirty="0" smtClean="0"/>
              <a:t>[</a:t>
            </a:r>
            <a:r>
              <a:rPr lang="pt-BR" sz="1400" b="1" dirty="0" err="1" smtClean="0"/>
              <a:t>att</a:t>
            </a:r>
            <a:r>
              <a:rPr lang="pt-BR" sz="1400" b="1" dirty="0" smtClean="0"/>
              <a:t>=</a:t>
            </a:r>
            <a:r>
              <a:rPr lang="pt-BR" sz="1400" b="1" dirty="0" err="1" smtClean="0"/>
              <a:t>val</a:t>
            </a:r>
            <a:r>
              <a:rPr lang="pt-BR" sz="1400" b="1" dirty="0" smtClean="0"/>
              <a:t>]</a:t>
            </a:r>
          </a:p>
          <a:p>
            <a:pPr algn="l" fontAlgn="base"/>
            <a:r>
              <a:rPr lang="pt-BR" sz="1400" dirty="0" smtClean="0"/>
              <a:t>Casa com qualquer elemento com o atributo </a:t>
            </a:r>
            <a:r>
              <a:rPr lang="pt-BR" sz="1400" b="1" dirty="0" err="1" smtClean="0"/>
              <a:t>att</a:t>
            </a:r>
            <a:r>
              <a:rPr lang="pt-BR" sz="1400" dirty="0" smtClean="0"/>
              <a:t> cujo valor seja “</a:t>
            </a:r>
            <a:r>
              <a:rPr lang="pt-BR" sz="1400" dirty="0" err="1" smtClean="0"/>
              <a:t>val</a:t>
            </a:r>
            <a:r>
              <a:rPr lang="pt-BR" sz="1400" dirty="0" smtClean="0"/>
              <a:t>”.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b="1" dirty="0" smtClean="0"/>
              <a:t>[</a:t>
            </a:r>
            <a:r>
              <a:rPr lang="pt-BR" sz="1400" b="1" dirty="0" err="1" smtClean="0"/>
              <a:t>att~</a:t>
            </a:r>
            <a:r>
              <a:rPr lang="pt-BR" sz="1400" b="1" dirty="0" smtClean="0"/>
              <a:t>=</a:t>
            </a:r>
            <a:r>
              <a:rPr lang="pt-BR" sz="1400" b="1" dirty="0" err="1" smtClean="0"/>
              <a:t>val</a:t>
            </a:r>
            <a:r>
              <a:rPr lang="pt-BR" sz="1400" b="1" dirty="0" smtClean="0"/>
              <a:t>]</a:t>
            </a:r>
          </a:p>
          <a:p>
            <a:pPr algn="l" fontAlgn="base"/>
            <a:r>
              <a:rPr lang="pt-BR" sz="1400" dirty="0" smtClean="0"/>
              <a:t>Casa com qualquer elemento que tenha um atributo </a:t>
            </a:r>
            <a:r>
              <a:rPr lang="pt-BR" sz="1400" b="1" dirty="0" err="1" smtClean="0"/>
              <a:t>att</a:t>
            </a:r>
            <a:r>
              <a:rPr lang="pt-BR" sz="1400" dirty="0" smtClean="0"/>
              <a:t> de valor igual a um valor qualquer separado por um espaço de um valor igual “</a:t>
            </a:r>
            <a:r>
              <a:rPr lang="pt-BR" sz="1400" dirty="0" err="1" smtClean="0"/>
              <a:t>val</a:t>
            </a:r>
            <a:r>
              <a:rPr lang="pt-BR" sz="1400" dirty="0" smtClean="0"/>
              <a:t>”. Neste caso “</a:t>
            </a:r>
            <a:r>
              <a:rPr lang="pt-BR" sz="1400" dirty="0" err="1" smtClean="0"/>
              <a:t>val</a:t>
            </a:r>
            <a:r>
              <a:rPr lang="pt-BR" sz="1400" dirty="0" smtClean="0"/>
              <a:t>” não pode conter espaços.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b="1" dirty="0" smtClean="0"/>
              <a:t>[</a:t>
            </a:r>
            <a:r>
              <a:rPr lang="pt-BR" sz="1400" b="1" dirty="0" err="1" smtClean="0"/>
              <a:t>att</a:t>
            </a:r>
            <a:r>
              <a:rPr lang="pt-BR" sz="1400" b="1" dirty="0" smtClean="0"/>
              <a:t>|=</a:t>
            </a:r>
            <a:r>
              <a:rPr lang="pt-BR" sz="1400" b="1" dirty="0" err="1" smtClean="0"/>
              <a:t>val</a:t>
            </a:r>
            <a:r>
              <a:rPr lang="pt-BR" sz="1400" b="1" dirty="0" smtClean="0"/>
              <a:t>]</a:t>
            </a:r>
          </a:p>
          <a:p>
            <a:pPr algn="l" fontAlgn="base"/>
            <a:r>
              <a:rPr lang="pt-BR" sz="1400" dirty="0" smtClean="0"/>
              <a:t>Casa com qualquer elemento que tenha um atributo </a:t>
            </a:r>
            <a:r>
              <a:rPr lang="pt-BR" sz="1400" b="1" dirty="0" err="1" smtClean="0"/>
              <a:t>att</a:t>
            </a:r>
            <a:r>
              <a:rPr lang="pt-BR" sz="1400" dirty="0" smtClean="0"/>
              <a:t> de valor igual a um valor qualquer separado por um hífen de um valor começando com “</a:t>
            </a:r>
            <a:r>
              <a:rPr lang="pt-BR" sz="1400" dirty="0" err="1" smtClean="0"/>
              <a:t>val</a:t>
            </a:r>
            <a:r>
              <a:rPr lang="pt-BR" sz="1400" dirty="0" smtClean="0"/>
              <a:t>”. O principal uso deste seletor é o de casar elementos com um valor de idioma especificado no atributo </a:t>
            </a:r>
            <a:r>
              <a:rPr lang="pt-BR" sz="1400" b="1" dirty="0" err="1" smtClean="0"/>
              <a:t>lang</a:t>
            </a:r>
            <a:r>
              <a:rPr lang="pt-BR" sz="1400" dirty="0" smtClean="0"/>
              <a:t> (</a:t>
            </a:r>
            <a:r>
              <a:rPr lang="pt-BR" sz="1400" b="1" dirty="0" err="1" smtClean="0"/>
              <a:t>xml</a:t>
            </a:r>
            <a:r>
              <a:rPr lang="pt-BR" sz="1400" b="1" dirty="0" smtClean="0"/>
              <a:t>:</a:t>
            </a:r>
            <a:r>
              <a:rPr lang="pt-BR" sz="1400" b="1" dirty="0" err="1" smtClean="0"/>
              <a:t>lang</a:t>
            </a:r>
            <a:r>
              <a:rPr lang="pt-BR" sz="1400" dirty="0" smtClean="0"/>
              <a:t> em XHTML), por exemplo;“</a:t>
            </a:r>
            <a:r>
              <a:rPr lang="pt-BR" sz="1400" dirty="0" err="1" smtClean="0"/>
              <a:t>en</a:t>
            </a:r>
            <a:r>
              <a:rPr lang="pt-BR" sz="1400" dirty="0" smtClean="0"/>
              <a:t>”, “</a:t>
            </a:r>
            <a:r>
              <a:rPr lang="pt-BR" sz="1400" dirty="0" err="1" smtClean="0"/>
              <a:t>en-us</a:t>
            </a:r>
            <a:r>
              <a:rPr lang="pt-BR" sz="1400" dirty="0" smtClean="0"/>
              <a:t>”, “</a:t>
            </a:r>
            <a:r>
              <a:rPr lang="pt-BR" sz="1400" dirty="0" err="1" smtClean="0"/>
              <a:t>en-gb</a:t>
            </a:r>
            <a:r>
              <a:rPr lang="pt-BR" sz="1400" dirty="0" smtClean="0"/>
              <a:t>”, etc.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40871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Seletores de Atributo</a:t>
            </a:r>
          </a:p>
          <a:p>
            <a:endParaRPr lang="pt-BR" dirty="0" smtClean="0"/>
          </a:p>
          <a:p>
            <a:pPr algn="l" fontAlgn="base"/>
            <a:r>
              <a:rPr lang="pt-BR" sz="1400" dirty="0"/>
              <a:t>Alguns exemplos. O seletor na regra a seguir casa com todos os elementos </a:t>
            </a:r>
            <a:r>
              <a:rPr lang="pt-BR" sz="1400" b="1" dirty="0"/>
              <a:t>p</a:t>
            </a:r>
            <a:r>
              <a:rPr lang="pt-BR" sz="1400" dirty="0"/>
              <a:t> que tenham o atributo </a:t>
            </a:r>
            <a:r>
              <a:rPr lang="pt-BR" sz="1400" b="1" dirty="0" err="1"/>
              <a:t>title</a:t>
            </a:r>
            <a:r>
              <a:rPr lang="pt-BR" sz="1400" dirty="0"/>
              <a:t>, independentemente do valor do atributo</a:t>
            </a:r>
            <a:r>
              <a:rPr lang="pt-BR" sz="1400" dirty="0" smtClean="0"/>
              <a:t>: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b="1" dirty="0"/>
              <a:t>p[</a:t>
            </a:r>
            <a:r>
              <a:rPr lang="pt-BR" sz="1400" b="1" dirty="0" err="1"/>
              <a:t>title</a:t>
            </a:r>
            <a:r>
              <a:rPr lang="pt-BR" sz="1400" b="1" dirty="0"/>
              <a:t>] {</a:t>
            </a:r>
            <a:r>
              <a:rPr lang="pt-BR" sz="1400" b="1" dirty="0" smtClean="0"/>
              <a:t> </a:t>
            </a:r>
            <a:r>
              <a:rPr lang="pt-BR" sz="1400" b="1" dirty="0" err="1"/>
              <a:t>color</a:t>
            </a:r>
            <a:r>
              <a:rPr lang="pt-BR" sz="1400" b="1" dirty="0"/>
              <a:t>:</a:t>
            </a:r>
            <a:r>
              <a:rPr lang="pt-BR" sz="1400" b="1" dirty="0" smtClean="0"/>
              <a:t>#f00</a:t>
            </a:r>
            <a:r>
              <a:rPr lang="pt-BR" sz="1400" b="1" dirty="0"/>
              <a:t>;</a:t>
            </a:r>
            <a:r>
              <a:rPr lang="pt-BR" sz="1400" b="1" dirty="0" smtClean="0"/>
              <a:t> }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No </a:t>
            </a:r>
            <a:r>
              <a:rPr lang="pt-BR" sz="1400" dirty="0"/>
              <a:t>próximo exemplo o seletor casa com todos os elementos div que tem um valor para o atributo </a:t>
            </a:r>
            <a:r>
              <a:rPr lang="pt-BR" sz="1400" b="1" dirty="0" err="1"/>
              <a:t>class</a:t>
            </a:r>
            <a:r>
              <a:rPr lang="pt-BR" sz="1400" dirty="0"/>
              <a:t> igual a </a:t>
            </a:r>
            <a:r>
              <a:rPr lang="pt-BR" sz="1400" b="1" dirty="0" err="1"/>
              <a:t>error</a:t>
            </a:r>
            <a:r>
              <a:rPr lang="pt-BR" sz="1400" dirty="0"/>
              <a:t>:</a:t>
            </a:r>
          </a:p>
          <a:p>
            <a:pPr algn="l" fontAlgn="base"/>
            <a:endParaRPr lang="pt-BR" sz="1400" dirty="0" smtClean="0"/>
          </a:p>
          <a:p>
            <a:pPr algn="l" fontAlgn="base"/>
            <a:r>
              <a:rPr lang="pt-BR" sz="1400" b="1" dirty="0" smtClean="0"/>
              <a:t>div[</a:t>
            </a:r>
            <a:r>
              <a:rPr lang="pt-BR" sz="1400" b="1" dirty="0" err="1" smtClean="0"/>
              <a:t>class</a:t>
            </a:r>
            <a:r>
              <a:rPr lang="pt-BR" sz="1400" b="1" dirty="0" smtClean="0"/>
              <a:t>=</a:t>
            </a:r>
            <a:r>
              <a:rPr lang="pt-BR" sz="1400" b="1" dirty="0" err="1" smtClean="0"/>
              <a:t>error</a:t>
            </a:r>
            <a:r>
              <a:rPr lang="pt-BR" sz="1400" b="1" dirty="0"/>
              <a:t>] {</a:t>
            </a:r>
            <a:r>
              <a:rPr lang="pt-BR" sz="1400" b="1" dirty="0" smtClean="0"/>
              <a:t> </a:t>
            </a:r>
            <a:r>
              <a:rPr lang="pt-BR" sz="1400" b="1" dirty="0" err="1"/>
              <a:t>color</a:t>
            </a:r>
            <a:r>
              <a:rPr lang="pt-BR" sz="1400" b="1" dirty="0"/>
              <a:t>:</a:t>
            </a:r>
            <a:r>
              <a:rPr lang="pt-BR" sz="1400" b="1" dirty="0" smtClean="0"/>
              <a:t>#f00</a:t>
            </a:r>
            <a:r>
              <a:rPr lang="pt-BR" sz="1400" b="1" dirty="0"/>
              <a:t>;</a:t>
            </a:r>
            <a:r>
              <a:rPr lang="pt-BR" sz="1400" b="1" dirty="0" smtClean="0"/>
              <a:t> }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Para </a:t>
            </a:r>
            <a:r>
              <a:rPr lang="pt-BR" sz="1400" dirty="0"/>
              <a:t>atingir todos os elementos </a:t>
            </a:r>
            <a:r>
              <a:rPr lang="pt-BR" sz="1400" b="1" dirty="0" err="1"/>
              <a:t>td</a:t>
            </a:r>
            <a:r>
              <a:rPr lang="pt-BR" sz="1400" b="1" dirty="0"/>
              <a:t> </a:t>
            </a:r>
            <a:r>
              <a:rPr lang="pt-BR" sz="1400" dirty="0"/>
              <a:t>cujo atributo </a:t>
            </a:r>
            <a:r>
              <a:rPr lang="pt-BR" sz="1400" b="1" dirty="0" err="1"/>
              <a:t>headers</a:t>
            </a:r>
            <a:r>
              <a:rPr lang="pt-BR" sz="1400" dirty="0"/>
              <a:t> contenha o valor “col1”, podemos usar o seguinte seletor:</a:t>
            </a:r>
          </a:p>
          <a:p>
            <a:pPr algn="l" fontAlgn="base"/>
            <a:endParaRPr lang="pt-BR" sz="1400" dirty="0" smtClean="0"/>
          </a:p>
          <a:p>
            <a:pPr algn="l" fontAlgn="base"/>
            <a:r>
              <a:rPr lang="pt-BR" sz="1400" b="1" dirty="0" err="1" smtClean="0"/>
              <a:t>td</a:t>
            </a:r>
            <a:r>
              <a:rPr lang="pt-BR" sz="1400" b="1" dirty="0" smtClean="0"/>
              <a:t>[</a:t>
            </a:r>
            <a:r>
              <a:rPr lang="pt-BR" sz="1400" b="1" dirty="0" err="1" smtClean="0"/>
              <a:t>headers</a:t>
            </a:r>
            <a:r>
              <a:rPr lang="pt-BR" sz="1400" b="1" dirty="0" err="1"/>
              <a:t>~</a:t>
            </a:r>
            <a:r>
              <a:rPr lang="pt-BR" sz="1400" b="1" dirty="0"/>
              <a:t>=col1] {</a:t>
            </a:r>
            <a:r>
              <a:rPr lang="pt-BR" sz="1400" b="1" dirty="0" smtClean="0"/>
              <a:t> </a:t>
            </a:r>
            <a:r>
              <a:rPr lang="pt-BR" sz="1400" b="1" dirty="0" err="1"/>
              <a:t>color</a:t>
            </a:r>
            <a:r>
              <a:rPr lang="pt-BR" sz="1400" b="1" dirty="0"/>
              <a:t>:</a:t>
            </a:r>
            <a:r>
              <a:rPr lang="pt-BR" sz="1400" b="1" dirty="0" smtClean="0"/>
              <a:t>#f00</a:t>
            </a:r>
            <a:r>
              <a:rPr lang="pt-BR" sz="1400" b="1" dirty="0"/>
              <a:t>;</a:t>
            </a:r>
            <a:r>
              <a:rPr lang="pt-BR" sz="1400" b="1" dirty="0" smtClean="0"/>
              <a:t> }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E </a:t>
            </a:r>
            <a:r>
              <a:rPr lang="pt-BR" sz="1400" dirty="0"/>
              <a:t>finalmente, o seletor seguinte atinge todo elemento </a:t>
            </a:r>
            <a:r>
              <a:rPr lang="pt-BR" sz="1400" b="1" dirty="0"/>
              <a:t>p</a:t>
            </a:r>
            <a:r>
              <a:rPr lang="pt-BR" sz="1400" dirty="0"/>
              <a:t> cujo atributo </a:t>
            </a:r>
            <a:r>
              <a:rPr lang="pt-BR" sz="1400" b="1" dirty="0" err="1"/>
              <a:t>lang</a:t>
            </a:r>
            <a:r>
              <a:rPr lang="pt-BR" sz="1400" dirty="0"/>
              <a:t> comece com </a:t>
            </a:r>
            <a:r>
              <a:rPr lang="pt-BR" sz="1400" b="1" dirty="0" err="1"/>
              <a:t>en</a:t>
            </a:r>
            <a:r>
              <a:rPr lang="pt-BR" sz="1400" dirty="0"/>
              <a:t>:</a:t>
            </a:r>
          </a:p>
          <a:p>
            <a:pPr algn="l" fontAlgn="base"/>
            <a:endParaRPr lang="pt-BR" sz="1400" dirty="0" smtClean="0"/>
          </a:p>
          <a:p>
            <a:pPr algn="l" fontAlgn="base"/>
            <a:r>
              <a:rPr lang="pt-BR" sz="1400" b="1" dirty="0" smtClean="0"/>
              <a:t>p[</a:t>
            </a:r>
            <a:r>
              <a:rPr lang="pt-BR" sz="1400" b="1" dirty="0" err="1" smtClean="0"/>
              <a:t>lang</a:t>
            </a:r>
            <a:r>
              <a:rPr lang="pt-BR" sz="1400" b="1" dirty="0"/>
              <a:t>|=</a:t>
            </a:r>
            <a:r>
              <a:rPr lang="pt-BR" sz="1400" b="1" dirty="0" err="1"/>
              <a:t>en</a:t>
            </a:r>
            <a:r>
              <a:rPr lang="pt-BR" sz="1400" b="1" dirty="0"/>
              <a:t>] {</a:t>
            </a:r>
            <a:r>
              <a:rPr lang="pt-BR" sz="1400" b="1" dirty="0" smtClean="0"/>
              <a:t> </a:t>
            </a:r>
            <a:r>
              <a:rPr lang="pt-BR" sz="1400" b="1" dirty="0" err="1"/>
              <a:t>color</a:t>
            </a:r>
            <a:r>
              <a:rPr lang="pt-BR" sz="1400" b="1" dirty="0"/>
              <a:t>:</a:t>
            </a:r>
            <a:r>
              <a:rPr lang="pt-BR" sz="1400" b="1" dirty="0" smtClean="0"/>
              <a:t>#f00</a:t>
            </a:r>
            <a:r>
              <a:rPr lang="pt-BR" sz="1400" b="1" dirty="0"/>
              <a:t>;</a:t>
            </a:r>
            <a:r>
              <a:rPr lang="pt-BR" sz="1400" b="1" dirty="0" smtClean="0"/>
              <a:t> }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Múltiplos </a:t>
            </a:r>
            <a:r>
              <a:rPr lang="pt-BR" sz="1400" dirty="0"/>
              <a:t>seletores de atributos podem ser usados em um mesmo seletor. Isto possibilita atingir vários diferentes atributos para o mesmo elemento. a regra a seguir aplica-se a todos os elementos </a:t>
            </a:r>
            <a:r>
              <a:rPr lang="pt-BR" sz="1400" b="1" dirty="0" err="1"/>
              <a:t>blockquote</a:t>
            </a:r>
            <a:r>
              <a:rPr lang="pt-BR" sz="1400" dirty="0"/>
              <a:t> que tenham o atributo </a:t>
            </a:r>
            <a:r>
              <a:rPr lang="pt-BR" sz="1400" b="1" dirty="0" err="1"/>
              <a:t>class</a:t>
            </a:r>
            <a:r>
              <a:rPr lang="pt-BR" sz="1400" dirty="0"/>
              <a:t> de valor igual a “</a:t>
            </a:r>
            <a:r>
              <a:rPr lang="pt-BR" sz="1400" dirty="0" err="1"/>
              <a:t>quote</a:t>
            </a:r>
            <a:r>
              <a:rPr lang="pt-BR" sz="1400" dirty="0"/>
              <a:t>”, e mais o </a:t>
            </a:r>
            <a:r>
              <a:rPr lang="pt-BR" sz="1400" dirty="0" smtClean="0"/>
              <a:t>atributo </a:t>
            </a:r>
            <a:r>
              <a:rPr lang="pt-BR" sz="1400" b="1" dirty="0" smtClean="0"/>
              <a:t>cite</a:t>
            </a:r>
            <a:r>
              <a:rPr lang="pt-BR" sz="1400" dirty="0"/>
              <a:t> (independentemente do seu valor</a:t>
            </a:r>
            <a:r>
              <a:rPr lang="pt-BR" sz="1400" dirty="0" smtClean="0"/>
              <a:t>):</a:t>
            </a:r>
          </a:p>
          <a:p>
            <a:pPr algn="l" fontAlgn="base"/>
            <a:endParaRPr lang="pt-BR" sz="1400" dirty="0"/>
          </a:p>
          <a:p>
            <a:pPr algn="l"/>
            <a:r>
              <a:rPr lang="pt-BR" sz="1400" b="1" dirty="0" err="1"/>
              <a:t>blockquote</a:t>
            </a:r>
            <a:r>
              <a:rPr lang="pt-BR" sz="1400" b="1" dirty="0"/>
              <a:t>[</a:t>
            </a:r>
            <a:r>
              <a:rPr lang="pt-BR" sz="1400" b="1" dirty="0" err="1"/>
              <a:t>class</a:t>
            </a:r>
            <a:r>
              <a:rPr lang="pt-BR" sz="1400" b="1" dirty="0"/>
              <a:t>=</a:t>
            </a:r>
            <a:r>
              <a:rPr lang="pt-BR" sz="1400" b="1" dirty="0" err="1"/>
              <a:t>quote</a:t>
            </a:r>
            <a:r>
              <a:rPr lang="pt-BR" sz="1400" b="1" dirty="0"/>
              <a:t>][cite] {</a:t>
            </a:r>
            <a:r>
              <a:rPr lang="pt-BR" sz="1400" b="1" dirty="0" smtClean="0"/>
              <a:t> </a:t>
            </a:r>
            <a:r>
              <a:rPr lang="pt-BR" sz="1400" b="1" dirty="0" err="1"/>
              <a:t>color</a:t>
            </a:r>
            <a:r>
              <a:rPr lang="pt-BR" sz="1400" b="1" dirty="0"/>
              <a:t>:</a:t>
            </a:r>
            <a:r>
              <a:rPr lang="pt-BR" sz="1400" b="1" dirty="0" smtClean="0"/>
              <a:t>#f00</a:t>
            </a:r>
            <a:r>
              <a:rPr lang="pt-BR" sz="1400" b="1" dirty="0"/>
              <a:t>;</a:t>
            </a:r>
            <a:r>
              <a:rPr lang="pt-BR" sz="1400" b="1" dirty="0" smtClean="0"/>
              <a:t> </a:t>
            </a:r>
            <a:r>
              <a:rPr lang="pt-BR" sz="1400" b="1" dirty="0"/>
              <a:t>}</a:t>
            </a:r>
            <a:endParaRPr lang="pt-BR" sz="1400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408712"/>
          </a:xfrm>
        </p:spPr>
        <p:txBody>
          <a:bodyPr>
            <a:normAutofit/>
          </a:bodyPr>
          <a:lstStyle/>
          <a:p>
            <a:r>
              <a:rPr lang="pt-BR" dirty="0" smtClean="0"/>
              <a:t>Seletores </a:t>
            </a:r>
            <a:r>
              <a:rPr lang="pt-BR" dirty="0" err="1"/>
              <a:t>Pseudo-classes</a:t>
            </a:r>
            <a:r>
              <a:rPr lang="pt-BR" dirty="0"/>
              <a:t> e </a:t>
            </a:r>
            <a:r>
              <a:rPr lang="pt-BR" dirty="0" err="1"/>
              <a:t>pseudo-elementos</a:t>
            </a:r>
            <a:endParaRPr lang="pt-BR" dirty="0"/>
          </a:p>
          <a:p>
            <a:endParaRPr lang="pt-BR" dirty="0" smtClean="0"/>
          </a:p>
          <a:p>
            <a:pPr algn="l" fontAlgn="base"/>
            <a:r>
              <a:rPr lang="pt-BR" sz="1400" dirty="0"/>
              <a:t>Agora detalharei as </a:t>
            </a:r>
            <a:r>
              <a:rPr lang="pt-BR" sz="1400" dirty="0" err="1"/>
              <a:t>pseudo-classes</a:t>
            </a:r>
            <a:r>
              <a:rPr lang="pt-BR" sz="1400" dirty="0"/>
              <a:t> e os </a:t>
            </a:r>
            <a:r>
              <a:rPr lang="pt-BR" sz="1400" dirty="0" err="1"/>
              <a:t>pseudo-elementos</a:t>
            </a:r>
            <a:r>
              <a:rPr lang="pt-BR" sz="1400" dirty="0"/>
              <a:t>. Assim como os seletores mais avançados que eu </a:t>
            </a:r>
            <a:r>
              <a:rPr lang="pt-BR" sz="1400" dirty="0" smtClean="0"/>
              <a:t>apresentei, </a:t>
            </a:r>
            <a:r>
              <a:rPr lang="pt-BR" sz="1400" dirty="0"/>
              <a:t>as </a:t>
            </a:r>
            <a:r>
              <a:rPr lang="pt-BR" sz="1400" dirty="0" err="1"/>
              <a:t>pseudo-classes</a:t>
            </a:r>
            <a:r>
              <a:rPr lang="pt-BR" sz="1400" dirty="0"/>
              <a:t> e os </a:t>
            </a:r>
            <a:r>
              <a:rPr lang="pt-BR" sz="1400" dirty="0" err="1"/>
              <a:t>pseudo-elementos</a:t>
            </a:r>
            <a:r>
              <a:rPr lang="pt-BR" sz="1400" dirty="0"/>
              <a:t> ainda não são plenamente suportados pela maioria dos navegadores, assim, não se esqueça de verificar o que irá acontecer se não houver suporte para um determinado seletor que você tenha usado. Você não quer que sua página seja inacessível por falta de suporte a uma </a:t>
            </a:r>
            <a:r>
              <a:rPr lang="pt-BR" sz="1400" dirty="0" smtClean="0"/>
              <a:t>CSS</a:t>
            </a:r>
            <a:r>
              <a:rPr lang="pt-BR" sz="1400" dirty="0"/>
              <a:t> aqui descrita</a:t>
            </a:r>
            <a:r>
              <a:rPr lang="pt-BR" sz="1400" dirty="0" smtClean="0"/>
              <a:t>.</a:t>
            </a:r>
          </a:p>
          <a:p>
            <a:pPr algn="l" fontAlgn="base"/>
            <a:endParaRPr lang="pt-BR" sz="1400" b="1" dirty="0"/>
          </a:p>
          <a:p>
            <a:pPr fontAlgn="base"/>
            <a:r>
              <a:rPr lang="pt-BR" sz="1800" dirty="0" err="1"/>
              <a:t>Pseudo-classes</a:t>
            </a:r>
            <a:r>
              <a:rPr lang="pt-BR" sz="1800" dirty="0"/>
              <a:t> e </a:t>
            </a:r>
            <a:r>
              <a:rPr lang="pt-BR" sz="1800" dirty="0" err="1" smtClean="0"/>
              <a:t>pseudo-elementos</a:t>
            </a:r>
            <a:endParaRPr lang="pt-BR" sz="1800" dirty="0" smtClean="0"/>
          </a:p>
          <a:p>
            <a:pPr algn="l" fontAlgn="base"/>
            <a:endParaRPr lang="pt-BR" sz="1400" b="1" dirty="0"/>
          </a:p>
          <a:p>
            <a:pPr algn="l" fontAlgn="base"/>
            <a:r>
              <a:rPr lang="pt-BR" sz="1400" dirty="0" err="1"/>
              <a:t>Pseudo-classes</a:t>
            </a:r>
            <a:r>
              <a:rPr lang="pt-BR" sz="1400" dirty="0"/>
              <a:t> e </a:t>
            </a:r>
            <a:r>
              <a:rPr lang="pt-BR" sz="1400" dirty="0" err="1"/>
              <a:t>pseudo-elementos</a:t>
            </a:r>
            <a:r>
              <a:rPr lang="pt-BR" sz="1400" dirty="0"/>
              <a:t> podem ser usados para formatar elementos baseados em informações que estão disponíveis na árvore do documento. Por exemplo, não existe um elemento que marque a primeira linha de um parágrafo ou a primeira letra do texto contido em um elemento</a:t>
            </a:r>
            <a:r>
              <a:rPr lang="pt-BR" sz="1400" dirty="0" smtClean="0"/>
              <a:t>.</a:t>
            </a:r>
          </a:p>
          <a:p>
            <a:pPr algn="l" fontAlgn="base"/>
            <a:endParaRPr lang="pt-BR" sz="1400" dirty="0"/>
          </a:p>
          <a:p>
            <a:pPr fontAlgn="base"/>
            <a:r>
              <a:rPr lang="pt-BR" sz="1800" dirty="0" err="1" smtClean="0"/>
              <a:t>Pseudo-classes</a:t>
            </a:r>
            <a:endParaRPr lang="pt-BR" sz="1800" dirty="0" smtClean="0"/>
          </a:p>
          <a:p>
            <a:pPr algn="l" fontAlgn="base"/>
            <a:endParaRPr lang="pt-BR" sz="1400" b="1" dirty="0"/>
          </a:p>
          <a:p>
            <a:pPr algn="l" fontAlgn="base"/>
            <a:r>
              <a:rPr lang="pt-BR" sz="1400" dirty="0" err="1"/>
              <a:t>Pseudo-classes</a:t>
            </a:r>
            <a:r>
              <a:rPr lang="pt-BR" sz="1400" dirty="0"/>
              <a:t> casam elementos baseadas em características outras que não; seu nome, seus atributos ou seu conteúdo.</a:t>
            </a:r>
          </a:p>
          <a:p>
            <a:pPr algn="l" fontAlgn="base"/>
            <a:endParaRPr lang="pt-BR" sz="1400" b="1" dirty="0" smtClean="0"/>
          </a:p>
          <a:p>
            <a:pPr algn="l" fontAlgn="base"/>
            <a:endParaRPr lang="pt-BR" sz="1400" b="1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408712"/>
          </a:xfrm>
        </p:spPr>
        <p:txBody>
          <a:bodyPr>
            <a:normAutofit/>
          </a:bodyPr>
          <a:lstStyle/>
          <a:p>
            <a:r>
              <a:rPr lang="pt-BR" dirty="0" smtClean="0"/>
              <a:t>Seletores </a:t>
            </a:r>
            <a:r>
              <a:rPr lang="pt-BR" dirty="0" err="1" smtClean="0"/>
              <a:t>Pseudo-classes</a:t>
            </a:r>
            <a:endParaRPr lang="pt-BR" dirty="0" smtClean="0"/>
          </a:p>
          <a:p>
            <a:endParaRPr lang="pt-BR" dirty="0" smtClean="0"/>
          </a:p>
          <a:p>
            <a:pPr algn="l" fontAlgn="base"/>
            <a:r>
              <a:rPr lang="pt-BR" sz="1800" b="1" dirty="0"/>
              <a:t>:</a:t>
            </a:r>
            <a:r>
              <a:rPr lang="pt-BR" sz="1800" b="1" dirty="0" err="1" smtClean="0"/>
              <a:t>first-child</a:t>
            </a:r>
            <a:endParaRPr lang="pt-BR" sz="1800" b="1" dirty="0" smtClean="0"/>
          </a:p>
          <a:p>
            <a:pPr algn="l" fontAlgn="base"/>
            <a:endParaRPr lang="pt-BR" sz="1800" b="1" dirty="0"/>
          </a:p>
          <a:p>
            <a:pPr algn="l" fontAlgn="base"/>
            <a:r>
              <a:rPr lang="pt-BR" sz="1400" dirty="0"/>
              <a:t>Esta </a:t>
            </a:r>
            <a:r>
              <a:rPr lang="pt-BR" sz="1400" dirty="0" err="1"/>
              <a:t>pseudo-classe</a:t>
            </a:r>
            <a:r>
              <a:rPr lang="pt-BR" sz="1400" dirty="0"/>
              <a:t> casa com o elemento que é o primeiro filho de um outro elemento. Suponha que você quer estilizar diferenciadamente o primeiro parágrafo de um artigo. Se tal artigo estiver contido dentro de um elemento div ao qual foi </a:t>
            </a:r>
            <a:r>
              <a:rPr lang="pt-BR" sz="1400" dirty="0" smtClean="0"/>
              <a:t>atribuído </a:t>
            </a:r>
            <a:r>
              <a:rPr lang="pt-BR" sz="1400" dirty="0"/>
              <a:t>a classe “</a:t>
            </a:r>
            <a:r>
              <a:rPr lang="pt-BR" sz="1400" dirty="0" err="1"/>
              <a:t>article</a:t>
            </a:r>
            <a:r>
              <a:rPr lang="pt-BR" sz="1400" dirty="0"/>
              <a:t>”, a regra a seguir casa com o primeiro elemento parágrafo p no artigo</a:t>
            </a:r>
            <a:r>
              <a:rPr lang="pt-BR" sz="1400" dirty="0" smtClean="0"/>
              <a:t>: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b="1" dirty="0"/>
              <a:t>div.</a:t>
            </a:r>
            <a:r>
              <a:rPr lang="pt-BR" sz="1400" b="1" dirty="0" err="1"/>
              <a:t>article</a:t>
            </a:r>
            <a:r>
              <a:rPr lang="pt-BR" sz="1400" b="1" dirty="0"/>
              <a:t> p:first-child {</a:t>
            </a:r>
            <a:r>
              <a:rPr lang="pt-BR" sz="1400" b="1" dirty="0" smtClean="0"/>
              <a:t> </a:t>
            </a:r>
            <a:r>
              <a:rPr lang="pt-BR" sz="1400" b="1" dirty="0" err="1"/>
              <a:t>font-style</a:t>
            </a:r>
            <a:r>
              <a:rPr lang="pt-BR" sz="1400" b="1" dirty="0"/>
              <a:t>:</a:t>
            </a:r>
            <a:r>
              <a:rPr lang="pt-BR" sz="1400" b="1" dirty="0" err="1" smtClean="0"/>
              <a:t>italic</a:t>
            </a:r>
            <a:r>
              <a:rPr lang="pt-BR" sz="1400" b="1" dirty="0"/>
              <a:t>;</a:t>
            </a:r>
            <a:r>
              <a:rPr lang="pt-BR" sz="1400" b="1" dirty="0" smtClean="0"/>
              <a:t> }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Para </a:t>
            </a:r>
            <a:r>
              <a:rPr lang="pt-BR" sz="1400" dirty="0"/>
              <a:t>casar com todos os elementos p que sejam filhos de </a:t>
            </a:r>
            <a:r>
              <a:rPr lang="pt-BR" sz="1400" i="1" dirty="0"/>
              <a:t>qualquer</a:t>
            </a:r>
            <a:r>
              <a:rPr lang="pt-BR" sz="1400" dirty="0"/>
              <a:t> elemento você poderia usar o seletor da regra a seguir:</a:t>
            </a:r>
          </a:p>
          <a:p>
            <a:pPr algn="l"/>
            <a:endParaRPr lang="pt-BR" sz="1400" dirty="0" smtClean="0"/>
          </a:p>
          <a:p>
            <a:pPr algn="l"/>
            <a:r>
              <a:rPr lang="pt-BR" sz="1400" b="1" dirty="0" smtClean="0"/>
              <a:t>p:first-child </a:t>
            </a:r>
            <a:r>
              <a:rPr lang="pt-BR" sz="1400" b="1" dirty="0"/>
              <a:t>{</a:t>
            </a:r>
            <a:r>
              <a:rPr lang="pt-BR" sz="1400" b="1" dirty="0" smtClean="0"/>
              <a:t> </a:t>
            </a:r>
            <a:r>
              <a:rPr lang="pt-BR" sz="1400" b="1" dirty="0" err="1"/>
              <a:t>font-style</a:t>
            </a:r>
            <a:r>
              <a:rPr lang="pt-BR" sz="1400" b="1" dirty="0"/>
              <a:t>:</a:t>
            </a:r>
            <a:r>
              <a:rPr lang="pt-BR" sz="1400" b="1" dirty="0" err="1" smtClean="0"/>
              <a:t>italic</a:t>
            </a:r>
            <a:r>
              <a:rPr lang="pt-BR" sz="1400" b="1" dirty="0"/>
              <a:t>;</a:t>
            </a:r>
            <a:r>
              <a:rPr lang="pt-BR" sz="1400" b="1" dirty="0" smtClean="0"/>
              <a:t> }</a:t>
            </a:r>
          </a:p>
          <a:p>
            <a:pPr algn="l"/>
            <a:endParaRPr lang="pt-BR" sz="1400" b="1" dirty="0"/>
          </a:p>
          <a:p>
            <a:pPr algn="l"/>
            <a:endParaRPr lang="pt-BR" sz="1400" b="1" dirty="0" smtClean="0"/>
          </a:p>
          <a:p>
            <a:pPr algn="l" fontAlgn="base"/>
            <a:endParaRPr lang="pt-BR" sz="1400" b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408712"/>
          </a:xfrm>
        </p:spPr>
        <p:txBody>
          <a:bodyPr>
            <a:normAutofit/>
          </a:bodyPr>
          <a:lstStyle/>
          <a:p>
            <a:r>
              <a:rPr lang="pt-BR" dirty="0" smtClean="0"/>
              <a:t>Seletores </a:t>
            </a:r>
            <a:r>
              <a:rPr lang="pt-BR" dirty="0" err="1" smtClean="0"/>
              <a:t>Pseudo-classes</a:t>
            </a:r>
            <a:endParaRPr lang="pt-BR" dirty="0" smtClean="0"/>
          </a:p>
          <a:p>
            <a:endParaRPr lang="pt-BR" dirty="0" smtClean="0"/>
          </a:p>
          <a:p>
            <a:pPr algn="l" fontAlgn="base"/>
            <a:r>
              <a:rPr lang="pt-BR" sz="1800" b="1" dirty="0"/>
              <a:t>:link e :</a:t>
            </a:r>
            <a:r>
              <a:rPr lang="pt-BR" sz="1800" b="1" dirty="0" err="1" smtClean="0"/>
              <a:t>visited</a:t>
            </a:r>
            <a:endParaRPr lang="pt-BR" sz="1800" b="1" dirty="0" smtClean="0"/>
          </a:p>
          <a:p>
            <a:pPr fontAlgn="base"/>
            <a:endParaRPr lang="pt-BR" sz="1800" b="1" dirty="0"/>
          </a:p>
          <a:p>
            <a:pPr algn="l" fontAlgn="base"/>
            <a:r>
              <a:rPr lang="pt-BR" sz="1400" dirty="0"/>
              <a:t>As </a:t>
            </a:r>
            <a:r>
              <a:rPr lang="pt-BR" sz="1400" b="1" dirty="0" err="1"/>
              <a:t>pseudo-classes</a:t>
            </a:r>
            <a:r>
              <a:rPr lang="pt-BR" sz="1400" b="1" dirty="0"/>
              <a:t> link</a:t>
            </a:r>
            <a:r>
              <a:rPr lang="pt-BR" sz="1400" dirty="0"/>
              <a:t> afetam o estado dos links visitados e não visitados. Estes dois estados são mutuamente exclusivos – um link não pode ser visitado e não visitado ao mesmo tempo.</a:t>
            </a:r>
          </a:p>
          <a:p>
            <a:pPr algn="l" fontAlgn="base"/>
            <a:r>
              <a:rPr lang="pt-BR" sz="1400" dirty="0"/>
              <a:t>Estas </a:t>
            </a:r>
            <a:r>
              <a:rPr lang="pt-BR" sz="1400" dirty="0" err="1"/>
              <a:t>pseudo-classes</a:t>
            </a:r>
            <a:r>
              <a:rPr lang="pt-BR" sz="1400" dirty="0"/>
              <a:t> aplicam-se somente a hyperlinks e âncoras definidas na linguagem de marcação do documento. Em HTML, isto é válido para elementos com o atributo </a:t>
            </a:r>
            <a:r>
              <a:rPr lang="pt-BR" sz="1400" b="1" dirty="0" err="1"/>
              <a:t>href</a:t>
            </a:r>
            <a:r>
              <a:rPr lang="pt-BR" sz="1400" dirty="0"/>
              <a:t>. Uma vez que outros elementos não são afetados os seletores mostrados abaixo são equivalentes:</a:t>
            </a:r>
          </a:p>
          <a:p>
            <a:pPr algn="l"/>
            <a:endParaRPr lang="pt-BR" sz="1400" b="1" dirty="0" smtClean="0"/>
          </a:p>
          <a:p>
            <a:pPr algn="l"/>
            <a:r>
              <a:rPr lang="pt-BR" sz="1400" b="1" dirty="0" smtClean="0"/>
              <a:t>a:link </a:t>
            </a:r>
            <a:r>
              <a:rPr lang="pt-BR" sz="1400" b="1" dirty="0"/>
              <a:t>:</a:t>
            </a:r>
            <a:r>
              <a:rPr lang="pt-BR" sz="1400" b="1" dirty="0" smtClean="0"/>
              <a:t>link</a:t>
            </a:r>
          </a:p>
          <a:p>
            <a:pPr algn="l"/>
            <a:endParaRPr lang="pt-BR" sz="1400" b="1" dirty="0" smtClean="0"/>
          </a:p>
          <a:p>
            <a:pPr algn="l" fontAlgn="base"/>
            <a:endParaRPr lang="pt-BR" sz="1400" b="1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40871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Seletores </a:t>
            </a:r>
            <a:r>
              <a:rPr lang="pt-BR" dirty="0" err="1" smtClean="0"/>
              <a:t>Pseudo-classes</a:t>
            </a:r>
            <a:endParaRPr lang="pt-BR" dirty="0" smtClean="0"/>
          </a:p>
          <a:p>
            <a:endParaRPr lang="pt-BR" dirty="0" smtClean="0"/>
          </a:p>
          <a:p>
            <a:pPr algn="l" fontAlgn="base"/>
            <a:r>
              <a:rPr lang="pt-BR" sz="1800" b="1" dirty="0"/>
              <a:t>:</a:t>
            </a:r>
            <a:r>
              <a:rPr lang="pt-BR" sz="1800" b="1" dirty="0" err="1"/>
              <a:t>hover</a:t>
            </a:r>
            <a:r>
              <a:rPr lang="pt-BR" sz="1800" b="1" dirty="0"/>
              <a:t>, :</a:t>
            </a:r>
            <a:r>
              <a:rPr lang="pt-BR" sz="1800" b="1" dirty="0" err="1"/>
              <a:t>active</a:t>
            </a:r>
            <a:r>
              <a:rPr lang="pt-BR" sz="1800" b="1" dirty="0"/>
              <a:t>, e :</a:t>
            </a:r>
            <a:r>
              <a:rPr lang="pt-BR" sz="1800" b="1" dirty="0" err="1" smtClean="0"/>
              <a:t>focus</a:t>
            </a:r>
            <a:endParaRPr lang="pt-BR" sz="1800" b="1" dirty="0" smtClean="0"/>
          </a:p>
          <a:p>
            <a:pPr algn="l" fontAlgn="base"/>
            <a:endParaRPr lang="pt-BR" sz="1800" b="1" dirty="0"/>
          </a:p>
          <a:p>
            <a:pPr algn="l" fontAlgn="base"/>
            <a:r>
              <a:rPr lang="pt-BR" sz="1400" dirty="0"/>
              <a:t>As </a:t>
            </a:r>
            <a:r>
              <a:rPr lang="pt-BR" sz="1400" b="1" dirty="0" err="1"/>
              <a:t>pseudo-classes</a:t>
            </a:r>
            <a:r>
              <a:rPr lang="pt-BR" sz="1400" b="1" dirty="0"/>
              <a:t> dinâmicas</a:t>
            </a:r>
            <a:r>
              <a:rPr lang="pt-BR" sz="1400" dirty="0"/>
              <a:t> podem ser usadas para controlar a apresentação de determinados elementos na dependência de ações do usuário</a:t>
            </a:r>
            <a:r>
              <a:rPr lang="pt-BR" sz="1400" dirty="0" smtClean="0"/>
              <a:t>.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b="1" dirty="0"/>
              <a:t>:</a:t>
            </a:r>
            <a:r>
              <a:rPr lang="pt-BR" sz="1400" b="1" dirty="0" err="1"/>
              <a:t>hover</a:t>
            </a:r>
            <a:r>
              <a:rPr lang="pt-BR" sz="1400" dirty="0"/>
              <a:t> aplica-se para quando o usuário coloca um dispositivo apontador em um elemento mas não o ativa. O uso mais comum é quando da ação de usuário de apontar o cursor do mouse sobre o elemento.</a:t>
            </a:r>
          </a:p>
          <a:p>
            <a:pPr algn="l" fontAlgn="base"/>
            <a:endParaRPr lang="pt-BR" sz="1400" b="1" dirty="0" smtClean="0"/>
          </a:p>
          <a:p>
            <a:pPr algn="l" fontAlgn="base"/>
            <a:r>
              <a:rPr lang="pt-BR" sz="1400" b="1" dirty="0" smtClean="0"/>
              <a:t>:</a:t>
            </a:r>
            <a:r>
              <a:rPr lang="pt-BR" sz="1400" b="1" dirty="0" err="1"/>
              <a:t>active</a:t>
            </a:r>
            <a:r>
              <a:rPr lang="pt-BR" sz="1400" dirty="0"/>
              <a:t> aplica-se para quando o usuário ativa um elemento. Para ação de mouse, equivale a pressionar o botão e mantê-lo pressionado até soltar.</a:t>
            </a:r>
          </a:p>
          <a:p>
            <a:pPr algn="l" fontAlgn="base"/>
            <a:endParaRPr lang="pt-BR" sz="1400" b="1" dirty="0" smtClean="0"/>
          </a:p>
          <a:p>
            <a:pPr algn="l" fontAlgn="base"/>
            <a:r>
              <a:rPr lang="pt-BR" sz="1400" b="1" dirty="0" smtClean="0"/>
              <a:t>:</a:t>
            </a:r>
            <a:r>
              <a:rPr lang="pt-BR" sz="1400" b="1" dirty="0" err="1"/>
              <a:t>focus</a:t>
            </a:r>
            <a:r>
              <a:rPr lang="pt-BR" sz="1400" dirty="0"/>
              <a:t> aplica-se para quando um elemento recebe foco, ou seja, enquanto aceita eventos de teclado.</a:t>
            </a:r>
          </a:p>
          <a:p>
            <a:pPr algn="l" fontAlgn="base"/>
            <a:endParaRPr lang="pt-BR" sz="1400" dirty="0" smtClean="0"/>
          </a:p>
          <a:p>
            <a:pPr algn="l" fontAlgn="base"/>
            <a:r>
              <a:rPr lang="pt-BR" sz="1400" dirty="0" smtClean="0"/>
              <a:t>Um </a:t>
            </a:r>
            <a:r>
              <a:rPr lang="pt-BR" sz="1400" dirty="0"/>
              <a:t>elemento pode ser casado a várias </a:t>
            </a:r>
            <a:r>
              <a:rPr lang="pt-BR" sz="1400" dirty="0" err="1"/>
              <a:t>pseudo-classes</a:t>
            </a:r>
            <a:r>
              <a:rPr lang="pt-BR" sz="1400" dirty="0"/>
              <a:t> ao mesmo tempo. Um elemento pode receber foco e ter o cursor do mouse sobre ele ao mesmo tempo, por exemplo:</a:t>
            </a:r>
          </a:p>
          <a:p>
            <a:pPr algn="l" fontAlgn="base"/>
            <a:endParaRPr lang="pt-BR" sz="1400" dirty="0" smtClean="0"/>
          </a:p>
          <a:p>
            <a:pPr algn="l" fontAlgn="base"/>
            <a:r>
              <a:rPr lang="pt-BR" sz="1400" b="1" dirty="0" smtClean="0"/>
              <a:t>input[</a:t>
            </a:r>
            <a:r>
              <a:rPr lang="pt-BR" sz="1400" b="1" dirty="0" err="1" smtClean="0"/>
              <a:t>type</a:t>
            </a:r>
            <a:r>
              <a:rPr lang="pt-BR" sz="1400" b="1" dirty="0" smtClean="0"/>
              <a:t>=</a:t>
            </a:r>
            <a:r>
              <a:rPr lang="pt-BR" sz="1400" b="1" dirty="0" err="1" smtClean="0"/>
              <a:t>text</a:t>
            </a:r>
            <a:r>
              <a:rPr lang="pt-BR" sz="1400" b="1" dirty="0"/>
              <a:t>]:</a:t>
            </a:r>
            <a:r>
              <a:rPr lang="pt-BR" sz="1400" b="1" dirty="0" err="1"/>
              <a:t>focus</a:t>
            </a:r>
            <a:r>
              <a:rPr lang="pt-BR" sz="1400" b="1" dirty="0"/>
              <a:t> {</a:t>
            </a:r>
            <a:r>
              <a:rPr lang="pt-BR" sz="1400" b="1" dirty="0" smtClean="0"/>
              <a:t> </a:t>
            </a:r>
            <a:r>
              <a:rPr lang="pt-BR" sz="1400" b="1" dirty="0" err="1"/>
              <a:t>color</a:t>
            </a:r>
            <a:r>
              <a:rPr lang="pt-BR" sz="1400" b="1" dirty="0"/>
              <a:t>:</a:t>
            </a:r>
            <a:r>
              <a:rPr lang="pt-BR" sz="1400" b="1" dirty="0" smtClean="0"/>
              <a:t>#000</a:t>
            </a:r>
            <a:r>
              <a:rPr lang="pt-BR" sz="1400" b="1" dirty="0"/>
              <a:t>;</a:t>
            </a:r>
            <a:r>
              <a:rPr lang="pt-BR" sz="1400" b="1" dirty="0" smtClean="0"/>
              <a:t> </a:t>
            </a:r>
            <a:r>
              <a:rPr lang="pt-BR" sz="1400" b="1" dirty="0"/>
              <a:t>background:</a:t>
            </a:r>
            <a:r>
              <a:rPr lang="pt-BR" sz="1400" b="1" dirty="0" smtClean="0"/>
              <a:t>#</a:t>
            </a:r>
            <a:r>
              <a:rPr lang="pt-BR" sz="1400" b="1" dirty="0" err="1" smtClean="0"/>
              <a:t>ffe</a:t>
            </a:r>
            <a:r>
              <a:rPr lang="pt-BR" sz="1400" b="1" dirty="0"/>
              <a:t>;</a:t>
            </a:r>
            <a:r>
              <a:rPr lang="pt-BR" sz="1400" b="1" dirty="0" smtClean="0"/>
              <a:t> </a:t>
            </a:r>
            <a:r>
              <a:rPr lang="pt-BR" sz="1400" b="1" dirty="0"/>
              <a:t>}</a:t>
            </a:r>
            <a:r>
              <a:rPr lang="pt-BR" sz="1400" b="1" dirty="0" smtClean="0"/>
              <a:t> </a:t>
            </a:r>
          </a:p>
          <a:p>
            <a:pPr algn="l" fontAlgn="base"/>
            <a:r>
              <a:rPr lang="pt-BR" sz="1400" b="1" dirty="0" smtClean="0"/>
              <a:t>input[</a:t>
            </a:r>
            <a:r>
              <a:rPr lang="pt-BR" sz="1400" b="1" dirty="0" err="1" smtClean="0"/>
              <a:t>type</a:t>
            </a:r>
            <a:r>
              <a:rPr lang="pt-BR" sz="1400" b="1" dirty="0" smtClean="0"/>
              <a:t>=</a:t>
            </a:r>
            <a:r>
              <a:rPr lang="pt-BR" sz="1400" b="1" dirty="0" err="1" smtClean="0"/>
              <a:t>text</a:t>
            </a:r>
            <a:r>
              <a:rPr lang="pt-BR" sz="1400" b="1" dirty="0"/>
              <a:t>]:</a:t>
            </a:r>
            <a:r>
              <a:rPr lang="pt-BR" sz="1400" b="1" dirty="0" err="1"/>
              <a:t>focus</a:t>
            </a:r>
            <a:r>
              <a:rPr lang="pt-BR" sz="1400" b="1" dirty="0"/>
              <a:t>:</a:t>
            </a:r>
            <a:r>
              <a:rPr lang="pt-BR" sz="1400" b="1" dirty="0" err="1"/>
              <a:t>hover</a:t>
            </a:r>
            <a:r>
              <a:rPr lang="pt-BR" sz="1400" b="1" dirty="0"/>
              <a:t> {</a:t>
            </a:r>
            <a:r>
              <a:rPr lang="pt-BR" sz="1400" b="1" dirty="0" smtClean="0"/>
              <a:t> </a:t>
            </a:r>
            <a:r>
              <a:rPr lang="pt-BR" sz="1400" b="1" dirty="0"/>
              <a:t>background:</a:t>
            </a:r>
            <a:r>
              <a:rPr lang="pt-BR" sz="1400" b="1" dirty="0" smtClean="0"/>
              <a:t>#</a:t>
            </a:r>
            <a:r>
              <a:rPr lang="pt-BR" sz="1400" b="1" dirty="0" err="1" smtClean="0"/>
              <a:t>fff</a:t>
            </a:r>
            <a:r>
              <a:rPr lang="pt-BR" sz="1400" b="1" dirty="0"/>
              <a:t>;</a:t>
            </a:r>
            <a:r>
              <a:rPr lang="pt-BR" sz="1400" b="1" dirty="0" smtClean="0"/>
              <a:t> }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A </a:t>
            </a:r>
            <a:r>
              <a:rPr lang="pt-BR" sz="1400" dirty="0"/>
              <a:t>primeira regra casa com o elemento </a:t>
            </a:r>
            <a:r>
              <a:rPr lang="pt-BR" sz="1400" b="1" dirty="0"/>
              <a:t>input</a:t>
            </a:r>
            <a:r>
              <a:rPr lang="pt-BR" sz="1400" dirty="0"/>
              <a:t> e tem o foco, a segunda regra casa com o mesmo elemento quando tem o ponteiro do mouse sobre ele.</a:t>
            </a:r>
          </a:p>
          <a:p>
            <a:pPr algn="l"/>
            <a:endParaRPr lang="pt-BR" sz="1400" b="1" dirty="0" smtClean="0"/>
          </a:p>
          <a:p>
            <a:pPr algn="l" fontAlgn="base"/>
            <a:endParaRPr lang="pt-BR" sz="1400" b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408712"/>
          </a:xfrm>
        </p:spPr>
        <p:txBody>
          <a:bodyPr>
            <a:normAutofit/>
          </a:bodyPr>
          <a:lstStyle/>
          <a:p>
            <a:r>
              <a:rPr lang="pt-BR" dirty="0" smtClean="0"/>
              <a:t>Seletores </a:t>
            </a:r>
            <a:r>
              <a:rPr lang="pt-BR" dirty="0" err="1" smtClean="0"/>
              <a:t>Pseudo-classes</a:t>
            </a:r>
            <a:endParaRPr lang="pt-BR" dirty="0" smtClean="0"/>
          </a:p>
          <a:p>
            <a:endParaRPr lang="pt-BR" dirty="0" smtClean="0"/>
          </a:p>
          <a:p>
            <a:pPr algn="l" fontAlgn="base"/>
            <a:r>
              <a:rPr lang="pt-BR" sz="1800" b="1" dirty="0"/>
              <a:t>:</a:t>
            </a:r>
            <a:r>
              <a:rPr lang="pt-BR" sz="1800" b="1" dirty="0" err="1" smtClean="0"/>
              <a:t>lang</a:t>
            </a:r>
            <a:endParaRPr lang="pt-BR" sz="1800" b="1" dirty="0" smtClean="0"/>
          </a:p>
          <a:p>
            <a:pPr algn="l" fontAlgn="base"/>
            <a:endParaRPr lang="pt-BR" sz="1800" b="1" dirty="0"/>
          </a:p>
          <a:p>
            <a:pPr algn="l" fontAlgn="base"/>
            <a:r>
              <a:rPr lang="pt-BR" sz="1400" dirty="0"/>
              <a:t>A </a:t>
            </a:r>
            <a:r>
              <a:rPr lang="pt-BR" sz="1400" dirty="0" err="1"/>
              <a:t>pseudo-class</a:t>
            </a:r>
            <a:r>
              <a:rPr lang="pt-BR" sz="1400" dirty="0"/>
              <a:t> para linguagem (idioma) pode ser usada para estilizar elementos cujo conteúdo está escrito em uma determinada linguagem (idioma - uma língua para humanos e não uma linguagem de marcação). A regra a seguir define que tipo de aspas usar para textos </a:t>
            </a:r>
            <a:r>
              <a:rPr lang="pt-BR" sz="1400" dirty="0" err="1"/>
              <a:t>inline</a:t>
            </a:r>
            <a:r>
              <a:rPr lang="pt-BR" sz="1400" dirty="0"/>
              <a:t> que estão escritos no idioma da Suécia</a:t>
            </a:r>
            <a:r>
              <a:rPr lang="pt-BR" sz="1400" dirty="0" smtClean="0"/>
              <a:t>: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b="1" dirty="0"/>
              <a:t>q:lang(sv) {</a:t>
            </a:r>
            <a:r>
              <a:rPr lang="pt-BR" sz="1400" b="1" dirty="0" smtClean="0"/>
              <a:t> </a:t>
            </a:r>
            <a:r>
              <a:rPr lang="pt-BR" sz="1400" b="1" dirty="0" err="1"/>
              <a:t>quotes</a:t>
            </a:r>
            <a:r>
              <a:rPr lang="pt-BR" sz="1400" b="1" dirty="0"/>
              <a:t>:</a:t>
            </a:r>
            <a:r>
              <a:rPr lang="pt-BR" sz="1400" b="1" dirty="0" smtClean="0"/>
              <a:t> </a:t>
            </a:r>
            <a:r>
              <a:rPr lang="pt-BR" sz="1400" b="1" dirty="0"/>
              <a:t>"\201D"</a:t>
            </a:r>
            <a:r>
              <a:rPr lang="pt-BR" sz="1400" b="1" dirty="0" smtClean="0"/>
              <a:t> </a:t>
            </a:r>
            <a:r>
              <a:rPr lang="pt-BR" sz="1400" b="1" dirty="0"/>
              <a:t>"\201D"</a:t>
            </a:r>
            <a:r>
              <a:rPr lang="pt-BR" sz="1400" b="1" dirty="0" smtClean="0"/>
              <a:t> </a:t>
            </a:r>
            <a:r>
              <a:rPr lang="pt-BR" sz="1400" b="1" dirty="0"/>
              <a:t>"\2019"</a:t>
            </a:r>
            <a:r>
              <a:rPr lang="pt-BR" sz="1400" b="1" dirty="0" smtClean="0"/>
              <a:t> </a:t>
            </a:r>
            <a:r>
              <a:rPr lang="pt-BR" sz="1400" b="1" dirty="0"/>
              <a:t>"\2019";</a:t>
            </a:r>
            <a:r>
              <a:rPr lang="pt-BR" sz="1400" b="1" dirty="0" smtClean="0"/>
              <a:t> }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A </a:t>
            </a:r>
            <a:r>
              <a:rPr lang="pt-BR" sz="1400" dirty="0"/>
              <a:t>linguagem para humanos (idioma) de um documento, normalmente é especificada pelo atributo </a:t>
            </a:r>
            <a:r>
              <a:rPr lang="pt-BR" sz="1400" b="1" dirty="0" err="1"/>
              <a:t>lang</a:t>
            </a:r>
            <a:r>
              <a:rPr lang="pt-BR" sz="1400" dirty="0"/>
              <a:t> em HTML e pelo atributo </a:t>
            </a:r>
            <a:r>
              <a:rPr lang="pt-BR" sz="1400" b="1" dirty="0" err="1"/>
              <a:t>xml</a:t>
            </a:r>
            <a:r>
              <a:rPr lang="pt-BR" sz="1400" b="1" dirty="0"/>
              <a:t>:</a:t>
            </a:r>
            <a:r>
              <a:rPr lang="pt-BR" sz="1400" b="1" dirty="0" err="1"/>
              <a:t>lang</a:t>
            </a:r>
            <a:r>
              <a:rPr lang="pt-BR" sz="1400" dirty="0"/>
              <a:t> </a:t>
            </a:r>
            <a:r>
              <a:rPr lang="pt-BR" sz="1400" dirty="0" smtClean="0"/>
              <a:t>em XHTML</a:t>
            </a:r>
            <a:r>
              <a:rPr lang="pt-BR" sz="1400" dirty="0"/>
              <a:t>.</a:t>
            </a:r>
          </a:p>
          <a:p>
            <a:pPr algn="l"/>
            <a:endParaRPr lang="pt-BR" sz="1400" b="1" dirty="0" smtClean="0"/>
          </a:p>
          <a:p>
            <a:pPr algn="l" fontAlgn="base"/>
            <a:endParaRPr lang="pt-BR" sz="14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120680"/>
          </a:xfrm>
        </p:spPr>
        <p:txBody>
          <a:bodyPr>
            <a:normAutofit/>
          </a:bodyPr>
          <a:lstStyle/>
          <a:p>
            <a:r>
              <a:rPr lang="pt-BR" dirty="0" smtClean="0"/>
              <a:t>Seletores Visão geral</a:t>
            </a:r>
          </a:p>
          <a:p>
            <a:endParaRPr lang="pt-BR" dirty="0" smtClean="0"/>
          </a:p>
          <a:p>
            <a:pPr algn="l" fontAlgn="base"/>
            <a:r>
              <a:rPr lang="pt-BR" sz="1400" dirty="0" smtClean="0"/>
              <a:t>OK, este foi um exemplo bem simples. Adiante irei descrever todos os demais seletores e as coisas definitivamente ficarão mais flexíveis. Antes porém vamos a uma visão geral da sintaxe de todos os seletores CSS 2.1 (baseada nas especificações </a:t>
            </a:r>
            <a:r>
              <a:rPr lang="pt-BR" sz="1400" u="sng" dirty="0" smtClean="0">
                <a:hlinkClick r:id="rId2"/>
              </a:rPr>
              <a:t>CSS 2.1, 5.1 </a:t>
            </a:r>
            <a:r>
              <a:rPr lang="pt-BR" sz="1400" u="sng" dirty="0" err="1" smtClean="0">
                <a:hlinkClick r:id="rId2"/>
              </a:rPr>
              <a:t>Pattern</a:t>
            </a:r>
            <a:r>
              <a:rPr lang="pt-BR" sz="1400" u="sng" dirty="0" smtClean="0">
                <a:hlinkClick r:id="rId2"/>
              </a:rPr>
              <a:t> </a:t>
            </a:r>
            <a:r>
              <a:rPr lang="pt-BR" sz="1400" u="sng" dirty="0" err="1" smtClean="0">
                <a:hlinkClick r:id="rId2"/>
              </a:rPr>
              <a:t>matching</a:t>
            </a:r>
            <a:r>
              <a:rPr lang="pt-BR" sz="1400" dirty="0" smtClean="0"/>
              <a:t>):</a:t>
            </a:r>
          </a:p>
          <a:p>
            <a:pPr algn="l" fontAlgn="base"/>
            <a:endParaRPr lang="pt-BR" sz="1400" dirty="0" smtClean="0"/>
          </a:p>
          <a:p>
            <a:pPr algn="l" fontAlgn="base"/>
            <a:endParaRPr lang="pt-BR" sz="1400" dirty="0" smtClean="0"/>
          </a:p>
          <a:p>
            <a:pPr algn="l" fontAlgn="base"/>
            <a:endParaRPr lang="pt-BR" sz="1400" dirty="0" smtClean="0"/>
          </a:p>
          <a:p>
            <a:pPr algn="l" fontAlgn="base"/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23528" y="2276873"/>
          <a:ext cx="8640960" cy="42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2880320"/>
                <a:gridCol w="2880320"/>
              </a:tblGrid>
              <a:tr h="260049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Seletor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Formato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Descrição</a:t>
                      </a:r>
                      <a:endParaRPr lang="pt-BR" sz="1200" dirty="0"/>
                    </a:p>
                  </a:txBody>
                  <a:tcPr/>
                </a:tc>
              </a:tr>
              <a:tr h="260049"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Universal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*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Casa com qualquer elemento</a:t>
                      </a:r>
                      <a:endParaRPr lang="pt-BR" sz="1200" dirty="0"/>
                    </a:p>
                  </a:txBody>
                  <a:tcPr/>
                </a:tc>
              </a:tr>
              <a:tr h="260049"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Casa com qualquer elemento E</a:t>
                      </a:r>
                      <a:endParaRPr lang="pt-BR" sz="1200" dirty="0"/>
                    </a:p>
                  </a:txBody>
                  <a:tcPr/>
                </a:tc>
              </a:tr>
              <a:tr h="433415"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.</a:t>
                      </a:r>
                      <a:r>
                        <a:rPr lang="pt-BR" sz="1200" dirty="0" err="1" smtClean="0"/>
                        <a:t>info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Casa com qualquer elemento cujo atributo </a:t>
                      </a:r>
                      <a:r>
                        <a:rPr lang="pt-BR" sz="1200" b="1" dirty="0" err="1" smtClean="0"/>
                        <a:t>class</a:t>
                      </a: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tem o valor </a:t>
                      </a:r>
                      <a:r>
                        <a:rPr lang="pt-BR" sz="1200" b="1" dirty="0" err="1" smtClean="0"/>
                        <a:t>info</a:t>
                      </a:r>
                      <a:endParaRPr lang="pt-BR" sz="1200" dirty="0"/>
                    </a:p>
                  </a:txBody>
                  <a:tcPr/>
                </a:tc>
              </a:tr>
              <a:tr h="433415"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#</a:t>
                      </a:r>
                      <a:r>
                        <a:rPr lang="pt-BR" sz="1200" dirty="0" err="1" smtClean="0"/>
                        <a:t>footer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Casa com qualquer elemento cuja </a:t>
                      </a:r>
                      <a:r>
                        <a:rPr lang="pt-BR" sz="1200" b="1" dirty="0" smtClean="0"/>
                        <a:t>id</a:t>
                      </a: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seja </a:t>
                      </a:r>
                      <a:r>
                        <a:rPr lang="pt-BR" sz="1200" b="1" dirty="0" err="1" smtClean="0"/>
                        <a:t>footer</a:t>
                      </a:r>
                      <a:endParaRPr lang="pt-BR" sz="1200" b="1" dirty="0"/>
                    </a:p>
                  </a:txBody>
                  <a:tcPr/>
                </a:tc>
              </a:tr>
              <a:tr h="433415"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Descendente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 F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Casa com qualquer elemento F que seja descendente do elemento E</a:t>
                      </a:r>
                      <a:endParaRPr lang="pt-BR" sz="1200" dirty="0"/>
                    </a:p>
                  </a:txBody>
                  <a:tcPr/>
                </a:tc>
              </a:tr>
              <a:tr h="433415"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Filho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 &gt; F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Casa com qualquer elemento F que seja filho do elemento E</a:t>
                      </a:r>
                      <a:endParaRPr lang="pt-BR" sz="1200" dirty="0"/>
                    </a:p>
                  </a:txBody>
                  <a:tcPr/>
                </a:tc>
              </a:tr>
              <a:tr h="433415"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Adjacente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 + F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dirty="0">
                          <a:latin typeface="+mj-lt"/>
                        </a:rPr>
                        <a:t>Casa com qualquer elemento F que se segue imediatamente a </a:t>
                      </a:r>
                      <a:r>
                        <a:rPr lang="pt-BR" sz="1200" dirty="0" smtClean="0">
                          <a:latin typeface="+mj-lt"/>
                        </a:rPr>
                        <a:t>E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</a:tr>
              <a:tr h="606781"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Atributo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E[</a:t>
                      </a:r>
                      <a:r>
                        <a:rPr lang="pt-BR" sz="1200" dirty="0" err="1" smtClean="0"/>
                        <a:t>att</a:t>
                      </a:r>
                      <a:r>
                        <a:rPr lang="pt-BR" sz="1200" dirty="0" smtClean="0"/>
                        <a:t>]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Casa com qualquer elemento E que tenha um atributo </a:t>
                      </a:r>
                      <a:r>
                        <a:rPr lang="pt-BR" sz="1200" b="1" dirty="0" err="1" smtClean="0"/>
                        <a:t>att</a:t>
                      </a: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independentemente do valor deste atributo</a:t>
                      </a:r>
                      <a:endParaRPr lang="pt-BR" sz="1200" dirty="0"/>
                    </a:p>
                  </a:txBody>
                  <a:tcPr/>
                </a:tc>
              </a:tr>
              <a:tr h="550452"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Atributo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E[</a:t>
                      </a:r>
                      <a:r>
                        <a:rPr lang="pt-BR" sz="1200" dirty="0" err="1" smtClean="0"/>
                        <a:t>att</a:t>
                      </a:r>
                      <a:r>
                        <a:rPr lang="pt-BR" sz="1200" dirty="0" smtClean="0"/>
                        <a:t>=</a:t>
                      </a:r>
                      <a:r>
                        <a:rPr lang="pt-BR" sz="1200" dirty="0" err="1" smtClean="0"/>
                        <a:t>val</a:t>
                      </a:r>
                      <a:r>
                        <a:rPr lang="pt-BR" sz="1200" dirty="0" smtClean="0"/>
                        <a:t>]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Casa com qualquer elemento E que tenha um atributo </a:t>
                      </a:r>
                      <a:r>
                        <a:rPr lang="pt-BR" sz="1200" b="1" dirty="0" err="1" smtClean="0"/>
                        <a:t>att</a:t>
                      </a: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de valor igual a </a:t>
                      </a:r>
                      <a:r>
                        <a:rPr lang="pt-BR" sz="1200" b="1" dirty="0" err="1" smtClean="0"/>
                        <a:t>val</a:t>
                      </a:r>
                      <a:endParaRPr lang="pt-BR" sz="12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408712"/>
          </a:xfrm>
        </p:spPr>
        <p:txBody>
          <a:bodyPr>
            <a:normAutofit/>
          </a:bodyPr>
          <a:lstStyle/>
          <a:p>
            <a:r>
              <a:rPr lang="pt-BR" dirty="0" smtClean="0"/>
              <a:t>Seletores </a:t>
            </a:r>
            <a:r>
              <a:rPr lang="pt-BR" dirty="0" err="1" smtClean="0"/>
              <a:t>Pseudo-elementos</a:t>
            </a:r>
            <a:endParaRPr lang="pt-BR" dirty="0"/>
          </a:p>
          <a:p>
            <a:endParaRPr lang="pt-BR" dirty="0" smtClean="0"/>
          </a:p>
          <a:p>
            <a:pPr algn="l" fontAlgn="base"/>
            <a:r>
              <a:rPr lang="pt-BR" sz="1400" dirty="0" smtClean="0"/>
              <a:t>Os </a:t>
            </a:r>
            <a:r>
              <a:rPr lang="pt-BR" sz="1400" dirty="0" err="1"/>
              <a:t>pseudo-elementos</a:t>
            </a:r>
            <a:r>
              <a:rPr lang="pt-BR" sz="1400" dirty="0"/>
              <a:t> permitem acessar e formatar partes do documento que não estão disponíveis como nós da árvore do documento</a:t>
            </a:r>
            <a:r>
              <a:rPr lang="pt-BR" sz="1400" dirty="0" smtClean="0"/>
              <a:t>.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800" b="1" dirty="0"/>
              <a:t>:</a:t>
            </a:r>
            <a:r>
              <a:rPr lang="pt-BR" sz="1800" b="1" dirty="0" err="1" smtClean="0"/>
              <a:t>first-line</a:t>
            </a:r>
            <a:endParaRPr lang="pt-BR" sz="1800" b="1" dirty="0" smtClean="0"/>
          </a:p>
          <a:p>
            <a:pPr algn="l" fontAlgn="base"/>
            <a:endParaRPr lang="pt-BR" sz="1800" b="1" dirty="0"/>
          </a:p>
          <a:p>
            <a:pPr algn="l" fontAlgn="base"/>
            <a:r>
              <a:rPr lang="pt-BR" sz="1400" dirty="0"/>
              <a:t>O </a:t>
            </a:r>
            <a:r>
              <a:rPr lang="pt-BR" sz="1400" dirty="0" err="1"/>
              <a:t>pseudo-elemento</a:t>
            </a:r>
            <a:r>
              <a:rPr lang="pt-BR" sz="1400" dirty="0"/>
              <a:t> </a:t>
            </a:r>
            <a:r>
              <a:rPr lang="pt-BR" sz="1400" b="1" dirty="0"/>
              <a:t>:</a:t>
            </a:r>
            <a:r>
              <a:rPr lang="pt-BR" sz="1400" b="1" dirty="0" err="1"/>
              <a:t>first-line</a:t>
            </a:r>
            <a:r>
              <a:rPr lang="pt-BR" sz="1400" dirty="0"/>
              <a:t> afeta a primeira linha de texto de um parágrafo. Aplica-se somente a elementos nível de bloco, blocos </a:t>
            </a:r>
            <a:r>
              <a:rPr lang="pt-BR" sz="1400" dirty="0" err="1"/>
              <a:t>inline</a:t>
            </a:r>
            <a:r>
              <a:rPr lang="pt-BR" sz="1400" dirty="0"/>
              <a:t>, </a:t>
            </a:r>
            <a:r>
              <a:rPr lang="pt-BR" sz="1400" dirty="0" err="1"/>
              <a:t>table-caption</a:t>
            </a:r>
            <a:r>
              <a:rPr lang="pt-BR" sz="1400" dirty="0"/>
              <a:t> ou </a:t>
            </a:r>
            <a:r>
              <a:rPr lang="pt-BR" sz="1400" dirty="0" err="1"/>
              <a:t>table-cell</a:t>
            </a:r>
            <a:r>
              <a:rPr lang="pt-BR" sz="1400" dirty="0"/>
              <a:t>.</a:t>
            </a:r>
          </a:p>
          <a:p>
            <a:pPr algn="l" fontAlgn="base"/>
            <a:endParaRPr lang="pt-BR" sz="1400" dirty="0" smtClean="0"/>
          </a:p>
          <a:p>
            <a:pPr algn="l" fontAlgn="base"/>
            <a:r>
              <a:rPr lang="pt-BR" sz="1400" dirty="0" smtClean="0"/>
              <a:t>O </a:t>
            </a:r>
            <a:r>
              <a:rPr lang="pt-BR" sz="1400" dirty="0"/>
              <a:t>comprimento da primeira linha depende obviamente de uma série de fatores, ai </a:t>
            </a:r>
            <a:r>
              <a:rPr lang="pt-BR" sz="1400" dirty="0" smtClean="0"/>
              <a:t>incluído </a:t>
            </a:r>
            <a:r>
              <a:rPr lang="pt-BR" sz="1400" dirty="0"/>
              <a:t>o tamanho da fonte e a largura do elemento container do texto.</a:t>
            </a:r>
          </a:p>
          <a:p>
            <a:pPr algn="l" fontAlgn="base"/>
            <a:endParaRPr lang="pt-BR" sz="1400" dirty="0" smtClean="0"/>
          </a:p>
          <a:p>
            <a:pPr algn="l" fontAlgn="base"/>
            <a:r>
              <a:rPr lang="pt-BR" sz="1400" dirty="0" smtClean="0"/>
              <a:t>A </a:t>
            </a:r>
            <a:r>
              <a:rPr lang="pt-BR" sz="1400" dirty="0"/>
              <a:t>regra a seguir aplica-se à primeira linha do texto de um parágrafo:</a:t>
            </a:r>
          </a:p>
          <a:p>
            <a:pPr algn="l" fontAlgn="base"/>
            <a:endParaRPr lang="pt-BR" sz="1400" dirty="0" smtClean="0"/>
          </a:p>
          <a:p>
            <a:pPr algn="l" fontAlgn="base"/>
            <a:r>
              <a:rPr lang="pt-BR" sz="1400" b="1" dirty="0" smtClean="0"/>
              <a:t>p:first-line </a:t>
            </a:r>
            <a:r>
              <a:rPr lang="pt-BR" sz="1400" b="1" dirty="0"/>
              <a:t>{</a:t>
            </a:r>
            <a:r>
              <a:rPr lang="pt-BR" sz="1400" b="1" dirty="0" smtClean="0"/>
              <a:t> </a:t>
            </a:r>
            <a:r>
              <a:rPr lang="pt-BR" sz="1400" b="1" dirty="0" err="1"/>
              <a:t>font-weight</a:t>
            </a:r>
            <a:r>
              <a:rPr lang="pt-BR" sz="1400" b="1" dirty="0"/>
              <a:t>:</a:t>
            </a:r>
            <a:r>
              <a:rPr lang="pt-BR" sz="1400" b="1" dirty="0" err="1" smtClean="0"/>
              <a:t>bold</a:t>
            </a:r>
            <a:r>
              <a:rPr lang="pt-BR" sz="1400" b="1" dirty="0"/>
              <a:t>;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color</a:t>
            </a:r>
            <a:r>
              <a:rPr lang="pt-BR" sz="1400" b="1" dirty="0"/>
              <a:t>;</a:t>
            </a:r>
            <a:r>
              <a:rPr lang="pt-BR" sz="1400" b="1" dirty="0" smtClean="0"/>
              <a:t>#600</a:t>
            </a:r>
            <a:r>
              <a:rPr lang="pt-BR" sz="1400" b="1" dirty="0"/>
              <a:t>;</a:t>
            </a:r>
            <a:r>
              <a:rPr lang="pt-BR" sz="1400" b="1" dirty="0" smtClean="0"/>
              <a:t> }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Notar </a:t>
            </a:r>
            <a:r>
              <a:rPr lang="pt-BR" sz="1400" dirty="0"/>
              <a:t>que existem algumas restrições quanto as propriedades aplicáveis no </a:t>
            </a:r>
            <a:r>
              <a:rPr lang="pt-BR" sz="1400" dirty="0" err="1"/>
              <a:t>pseudo-elemento</a:t>
            </a:r>
            <a:r>
              <a:rPr lang="pt-BR" sz="1400" dirty="0"/>
              <a:t> :</a:t>
            </a:r>
            <a:r>
              <a:rPr lang="pt-BR" sz="1400" dirty="0" err="1"/>
              <a:t>first-line</a:t>
            </a:r>
            <a:r>
              <a:rPr lang="pt-BR" sz="1400" dirty="0"/>
              <a:t>. Ver </a:t>
            </a:r>
            <a:r>
              <a:rPr lang="pt-BR" sz="1400" u="sng" dirty="0" err="1">
                <a:hlinkClick r:id="rId2" tooltip="CSS 2.1, 5.12.1 The :first-line pseudo-element"/>
              </a:rPr>
              <a:t>The</a:t>
            </a:r>
            <a:r>
              <a:rPr lang="pt-BR" sz="1400" u="sng" dirty="0">
                <a:hlinkClick r:id="rId2" tooltip="CSS 2.1, 5.12.1 The :first-line pseudo-element"/>
              </a:rPr>
              <a:t> :</a:t>
            </a:r>
            <a:r>
              <a:rPr lang="pt-BR" sz="1400" u="sng" dirty="0" err="1">
                <a:hlinkClick r:id="rId2" tooltip="CSS 2.1, 5.12.1 The :first-line pseudo-element"/>
              </a:rPr>
              <a:t>first-line</a:t>
            </a:r>
            <a:r>
              <a:rPr lang="pt-BR" sz="1400" u="sng" dirty="0">
                <a:hlinkClick r:id="rId2" tooltip="CSS 2.1, 5.12.1 The :first-line pseudo-element"/>
              </a:rPr>
              <a:t> </a:t>
            </a:r>
            <a:r>
              <a:rPr lang="pt-BR" sz="1400" u="sng" dirty="0" err="1" smtClean="0">
                <a:hlinkClick r:id="rId2" tooltip="CSS 2.1, 5.12.1 The :first-line pseudo-element"/>
              </a:rPr>
              <a:t>pseudo-element</a:t>
            </a:r>
            <a:r>
              <a:rPr lang="pt-BR" sz="1400" u="sng" dirty="0" smtClean="0"/>
              <a:t> </a:t>
            </a:r>
            <a:r>
              <a:rPr lang="pt-BR" sz="1400" dirty="0" smtClean="0"/>
              <a:t>para </a:t>
            </a:r>
            <a:r>
              <a:rPr lang="pt-BR" sz="1400" dirty="0"/>
              <a:t>uma listagem das propriedades aplicáveis.</a:t>
            </a:r>
          </a:p>
          <a:p>
            <a:pPr algn="l"/>
            <a:endParaRPr lang="pt-BR" sz="1400" b="1" dirty="0" smtClean="0"/>
          </a:p>
          <a:p>
            <a:pPr algn="l" fontAlgn="base"/>
            <a:endParaRPr lang="pt-BR" sz="1400" b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408712"/>
          </a:xfrm>
        </p:spPr>
        <p:txBody>
          <a:bodyPr>
            <a:normAutofit/>
          </a:bodyPr>
          <a:lstStyle/>
          <a:p>
            <a:r>
              <a:rPr lang="pt-BR" dirty="0" smtClean="0"/>
              <a:t>Seletores </a:t>
            </a:r>
            <a:r>
              <a:rPr lang="pt-BR" dirty="0" err="1" smtClean="0"/>
              <a:t>Pseudo-elementos</a:t>
            </a:r>
            <a:endParaRPr lang="pt-BR" dirty="0"/>
          </a:p>
          <a:p>
            <a:endParaRPr lang="pt-BR" dirty="0" smtClean="0"/>
          </a:p>
          <a:p>
            <a:pPr algn="l" fontAlgn="base"/>
            <a:r>
              <a:rPr lang="pt-BR" sz="1800" b="1" dirty="0"/>
              <a:t>:</a:t>
            </a:r>
            <a:r>
              <a:rPr lang="pt-BR" sz="1800" b="1" dirty="0" err="1" smtClean="0"/>
              <a:t>first-letter</a:t>
            </a:r>
            <a:endParaRPr lang="pt-BR" sz="1800" b="1" dirty="0" smtClean="0"/>
          </a:p>
          <a:p>
            <a:pPr algn="l" fontAlgn="base"/>
            <a:endParaRPr lang="pt-BR" sz="1800" b="1" dirty="0"/>
          </a:p>
          <a:p>
            <a:pPr algn="l" fontAlgn="base"/>
            <a:r>
              <a:rPr lang="pt-BR" sz="1400" dirty="0"/>
              <a:t>Este </a:t>
            </a:r>
            <a:r>
              <a:rPr lang="pt-BR" sz="1400" dirty="0" err="1"/>
              <a:t>pseudo-elemento</a:t>
            </a:r>
            <a:r>
              <a:rPr lang="pt-BR" sz="1400" dirty="0"/>
              <a:t> permite casar a primeira letra ou primeiro caractere de um elemento e aplica-se a elementos nível de bloco, </a:t>
            </a:r>
            <a:r>
              <a:rPr lang="pt-BR" sz="1400" dirty="0" err="1"/>
              <a:t>list-item</a:t>
            </a:r>
            <a:r>
              <a:rPr lang="pt-BR" sz="1400" dirty="0"/>
              <a:t>, </a:t>
            </a:r>
            <a:r>
              <a:rPr lang="pt-BR" sz="1400" dirty="0" err="1"/>
              <a:t>table-cell</a:t>
            </a:r>
            <a:r>
              <a:rPr lang="pt-BR" sz="1400" dirty="0"/>
              <a:t>, </a:t>
            </a:r>
            <a:r>
              <a:rPr lang="pt-BR" sz="1400" dirty="0" err="1"/>
              <a:t>table-caption</a:t>
            </a:r>
            <a:r>
              <a:rPr lang="pt-BR" sz="1400" dirty="0"/>
              <a:t> e bloco </a:t>
            </a:r>
            <a:r>
              <a:rPr lang="pt-BR" sz="1400" dirty="0" err="1"/>
              <a:t>inline</a:t>
            </a:r>
            <a:r>
              <a:rPr lang="pt-BR" sz="1400" dirty="0"/>
              <a:t>.</a:t>
            </a:r>
          </a:p>
          <a:p>
            <a:pPr algn="l" fontAlgn="base"/>
            <a:endParaRPr lang="pt-BR" sz="1400" dirty="0" smtClean="0"/>
          </a:p>
          <a:p>
            <a:pPr algn="l" fontAlgn="base"/>
            <a:r>
              <a:rPr lang="pt-BR" sz="1400" dirty="0" smtClean="0"/>
              <a:t>A </a:t>
            </a:r>
            <a:r>
              <a:rPr lang="pt-BR" sz="1400" dirty="0"/>
              <a:t>regra a seguir aplica-se ao primeiro caractere de um elemento cuja classe denomina-se “</a:t>
            </a:r>
            <a:r>
              <a:rPr lang="pt-BR" sz="1400" dirty="0" err="1"/>
              <a:t>preamble</a:t>
            </a:r>
            <a:r>
              <a:rPr lang="pt-BR" sz="1400" dirty="0"/>
              <a:t>”:</a:t>
            </a:r>
          </a:p>
          <a:p>
            <a:pPr algn="l" fontAlgn="base"/>
            <a:endParaRPr lang="pt-BR" sz="1400" dirty="0" smtClean="0"/>
          </a:p>
          <a:p>
            <a:pPr algn="l" fontAlgn="base"/>
            <a:r>
              <a:rPr lang="pt-BR" sz="1400" b="1" dirty="0" smtClean="0"/>
              <a:t>.</a:t>
            </a:r>
            <a:r>
              <a:rPr lang="pt-BR" sz="1400" b="1" dirty="0" err="1"/>
              <a:t>preamble</a:t>
            </a:r>
            <a:r>
              <a:rPr lang="pt-BR" sz="1400" b="1" dirty="0"/>
              <a:t>:</a:t>
            </a:r>
            <a:r>
              <a:rPr lang="pt-BR" sz="1400" b="1" dirty="0" err="1"/>
              <a:t>first-letter</a:t>
            </a:r>
            <a:r>
              <a:rPr lang="pt-BR" sz="1400" b="1" dirty="0"/>
              <a:t> {</a:t>
            </a:r>
            <a:r>
              <a:rPr lang="pt-BR" sz="1400" b="1" dirty="0" smtClean="0"/>
              <a:t> </a:t>
            </a:r>
            <a:r>
              <a:rPr lang="pt-BR" sz="1400" b="1" dirty="0" err="1"/>
              <a:t>font-size</a:t>
            </a:r>
            <a:r>
              <a:rPr lang="pt-BR" sz="1400" b="1" dirty="0"/>
              <a:t>:</a:t>
            </a:r>
            <a:r>
              <a:rPr lang="pt-BR" sz="1400" b="1" dirty="0" smtClean="0"/>
              <a:t>1.5em</a:t>
            </a:r>
            <a:r>
              <a:rPr lang="pt-BR" sz="1400" b="1" dirty="0"/>
              <a:t>;</a:t>
            </a:r>
            <a:r>
              <a:rPr lang="pt-BR" sz="1400" b="1" dirty="0" smtClean="0"/>
              <a:t> </a:t>
            </a:r>
            <a:r>
              <a:rPr lang="pt-BR" sz="1400" b="1" dirty="0" err="1"/>
              <a:t>font-weight</a:t>
            </a:r>
            <a:r>
              <a:rPr lang="pt-BR" sz="1400" b="1" dirty="0"/>
              <a:t>:</a:t>
            </a:r>
            <a:r>
              <a:rPr lang="pt-BR" sz="1400" b="1" dirty="0" err="1" smtClean="0"/>
              <a:t>bold</a:t>
            </a:r>
            <a:r>
              <a:rPr lang="pt-BR" sz="1400" b="1" dirty="0"/>
              <a:t>;</a:t>
            </a:r>
            <a:r>
              <a:rPr lang="pt-BR" sz="1400" b="1" dirty="0" smtClean="0"/>
              <a:t> }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Assim </a:t>
            </a:r>
            <a:r>
              <a:rPr lang="pt-BR" sz="1400" dirty="0"/>
              <a:t>como para o </a:t>
            </a:r>
            <a:r>
              <a:rPr lang="pt-BR" sz="1400" dirty="0" err="1"/>
              <a:t>pseudo-elemento</a:t>
            </a:r>
            <a:r>
              <a:rPr lang="pt-BR" sz="1400" dirty="0"/>
              <a:t> </a:t>
            </a:r>
            <a:r>
              <a:rPr lang="pt-BR" sz="1400" b="1" dirty="0"/>
              <a:t>:</a:t>
            </a:r>
            <a:r>
              <a:rPr lang="pt-BR" sz="1400" b="1" dirty="0" err="1"/>
              <a:t>first-line</a:t>
            </a:r>
            <a:r>
              <a:rPr lang="pt-BR" sz="1400" dirty="0"/>
              <a:t> o </a:t>
            </a:r>
            <a:r>
              <a:rPr lang="pt-BR" sz="1400" dirty="0" err="1"/>
              <a:t>pseudo-elemento</a:t>
            </a:r>
            <a:r>
              <a:rPr lang="pt-BR" sz="1400" dirty="0"/>
              <a:t> </a:t>
            </a:r>
            <a:r>
              <a:rPr lang="pt-BR" sz="1400" b="1" dirty="0"/>
              <a:t>:</a:t>
            </a:r>
            <a:r>
              <a:rPr lang="pt-BR" sz="1400" b="1" dirty="0" err="1"/>
              <a:t>first-letter</a:t>
            </a:r>
            <a:r>
              <a:rPr lang="pt-BR" sz="1400" dirty="0"/>
              <a:t> tem suas restrições com relação as propriedades aplicáveis. Ver </a:t>
            </a:r>
            <a:r>
              <a:rPr lang="pt-BR" sz="1400" u="sng" dirty="0" err="1">
                <a:hlinkClick r:id="rId2" tooltip="CSS 2.1, 5.12.2 The :first-letter pseudo-element"/>
              </a:rPr>
              <a:t>The</a:t>
            </a:r>
            <a:r>
              <a:rPr lang="pt-BR" sz="1400" u="sng" dirty="0">
                <a:hlinkClick r:id="rId2" tooltip="CSS 2.1, 5.12.2 The :first-letter pseudo-element"/>
              </a:rPr>
              <a:t> :</a:t>
            </a:r>
            <a:r>
              <a:rPr lang="pt-BR" sz="1400" u="sng" dirty="0" err="1">
                <a:hlinkClick r:id="rId2" tooltip="CSS 2.1, 5.12.2 The :first-letter pseudo-element"/>
              </a:rPr>
              <a:t>first-letter</a:t>
            </a:r>
            <a:r>
              <a:rPr lang="pt-BR" sz="1400" u="sng" dirty="0">
                <a:hlinkClick r:id="rId2" tooltip="CSS 2.1, 5.12.2 The :first-letter pseudo-element"/>
              </a:rPr>
              <a:t> </a:t>
            </a:r>
            <a:r>
              <a:rPr lang="pt-BR" sz="1400" u="sng" dirty="0" err="1">
                <a:hlinkClick r:id="rId2" tooltip="CSS 2.1, 5.12.2 The :first-letter pseudo-element"/>
              </a:rPr>
              <a:t>pseudo-element</a:t>
            </a:r>
            <a:r>
              <a:rPr lang="pt-BR" sz="1400" dirty="0"/>
              <a:t> para uma listagem das propriedades aplicáveis.</a:t>
            </a:r>
          </a:p>
          <a:p>
            <a:pPr algn="l" fontAlgn="base"/>
            <a:endParaRPr lang="pt-BR" sz="1400" dirty="0"/>
          </a:p>
          <a:p>
            <a:pPr algn="l"/>
            <a:endParaRPr lang="pt-BR" sz="1400" b="1" dirty="0" smtClean="0"/>
          </a:p>
          <a:p>
            <a:pPr algn="l" fontAlgn="base"/>
            <a:endParaRPr lang="pt-BR" sz="1400" b="1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40871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Seletores </a:t>
            </a:r>
            <a:r>
              <a:rPr lang="pt-BR" dirty="0" err="1" smtClean="0"/>
              <a:t>Pseudo-elementos</a:t>
            </a:r>
            <a:endParaRPr lang="pt-BR" dirty="0"/>
          </a:p>
          <a:p>
            <a:endParaRPr lang="pt-BR" dirty="0" smtClean="0"/>
          </a:p>
          <a:p>
            <a:pPr algn="l" fontAlgn="base"/>
            <a:r>
              <a:rPr lang="pt-BR" sz="1800" b="1" dirty="0"/>
              <a:t>:</a:t>
            </a:r>
            <a:r>
              <a:rPr lang="pt-BR" sz="1800" b="1" dirty="0" err="1"/>
              <a:t>before</a:t>
            </a:r>
            <a:r>
              <a:rPr lang="pt-BR" sz="1800" b="1" dirty="0"/>
              <a:t> e :</a:t>
            </a:r>
            <a:r>
              <a:rPr lang="pt-BR" sz="1800" b="1" dirty="0" err="1" smtClean="0"/>
              <a:t>after</a:t>
            </a:r>
            <a:endParaRPr lang="pt-BR" sz="1800" b="1" dirty="0" smtClean="0"/>
          </a:p>
          <a:p>
            <a:pPr algn="l" fontAlgn="base"/>
            <a:endParaRPr lang="pt-BR" sz="1800" b="1" dirty="0"/>
          </a:p>
          <a:p>
            <a:pPr algn="l" fontAlgn="base"/>
            <a:r>
              <a:rPr lang="pt-BR" sz="1400" dirty="0"/>
              <a:t>Entre uma das mais discutidas funcionalidades das CSS os </a:t>
            </a:r>
            <a:r>
              <a:rPr lang="pt-BR" sz="1400" dirty="0" err="1"/>
              <a:t>pseudo-elementos</a:t>
            </a:r>
            <a:r>
              <a:rPr lang="pt-BR" sz="1400" dirty="0"/>
              <a:t> </a:t>
            </a:r>
            <a:r>
              <a:rPr lang="pt-BR" sz="1400" b="1" dirty="0"/>
              <a:t>:</a:t>
            </a:r>
            <a:r>
              <a:rPr lang="pt-BR" sz="1400" b="1" dirty="0" err="1"/>
              <a:t>before</a:t>
            </a:r>
            <a:r>
              <a:rPr lang="pt-BR" sz="1400" dirty="0"/>
              <a:t> e </a:t>
            </a:r>
            <a:r>
              <a:rPr lang="pt-BR" sz="1400" b="1" dirty="0"/>
              <a:t>:</a:t>
            </a:r>
            <a:r>
              <a:rPr lang="pt-BR" sz="1400" b="1" dirty="0" err="1"/>
              <a:t>after</a:t>
            </a:r>
            <a:r>
              <a:rPr lang="pt-BR" sz="1400" dirty="0"/>
              <a:t> podem ser usados para gerar conteúdos antes e depois do conteúdo de um </a:t>
            </a:r>
            <a:r>
              <a:rPr lang="pt-BR" sz="1400" dirty="0" smtClean="0"/>
              <a:t>elemento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/>
              <a:t>A seguir uma exemplo de como </a:t>
            </a:r>
            <a:r>
              <a:rPr lang="pt-BR" sz="1400" b="1" dirty="0"/>
              <a:t>:</a:t>
            </a:r>
            <a:r>
              <a:rPr lang="pt-BR" sz="1400" b="1" dirty="0" err="1"/>
              <a:t>before</a:t>
            </a:r>
            <a:r>
              <a:rPr lang="pt-BR" sz="1400" dirty="0"/>
              <a:t> pode ser usado (retirado do meu artigo </a:t>
            </a:r>
            <a:r>
              <a:rPr lang="pt-BR" sz="1400" u="sng" dirty="0" err="1">
                <a:hlinkClick r:id="rId2"/>
              </a:rPr>
              <a:t>Custom</a:t>
            </a:r>
            <a:r>
              <a:rPr lang="pt-BR" sz="1400" u="sng" dirty="0">
                <a:hlinkClick r:id="rId2"/>
              </a:rPr>
              <a:t> </a:t>
            </a:r>
            <a:r>
              <a:rPr lang="pt-BR" sz="1400" u="sng" dirty="0" err="1">
                <a:hlinkClick r:id="rId2"/>
              </a:rPr>
              <a:t>borders</a:t>
            </a:r>
            <a:r>
              <a:rPr lang="pt-BR" sz="1400" u="sng" dirty="0">
                <a:hlinkClick r:id="rId2"/>
              </a:rPr>
              <a:t> </a:t>
            </a:r>
            <a:r>
              <a:rPr lang="pt-BR" sz="1400" u="sng" dirty="0" err="1">
                <a:hlinkClick r:id="rId2"/>
              </a:rPr>
              <a:t>with</a:t>
            </a:r>
            <a:r>
              <a:rPr lang="pt-BR" sz="1400" u="sng" dirty="0">
                <a:hlinkClick r:id="rId2"/>
              </a:rPr>
              <a:t> </a:t>
            </a:r>
            <a:r>
              <a:rPr lang="pt-BR" sz="1400" u="sng" dirty="0" err="1">
                <a:hlinkClick r:id="rId2"/>
              </a:rPr>
              <a:t>advanced</a:t>
            </a:r>
            <a:r>
              <a:rPr lang="pt-BR" sz="1400" u="sng" dirty="0">
                <a:hlinkClick r:id="rId2"/>
              </a:rPr>
              <a:t> CSS</a:t>
            </a:r>
            <a:r>
              <a:rPr lang="pt-BR" sz="1400" dirty="0" smtClean="0"/>
              <a:t>):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b="1" dirty="0"/>
              <a:t>.</a:t>
            </a:r>
            <a:r>
              <a:rPr lang="pt-BR" sz="1400" b="1" dirty="0" err="1"/>
              <a:t>cbb</a:t>
            </a:r>
            <a:r>
              <a:rPr lang="pt-BR" sz="1400" b="1" dirty="0"/>
              <a:t>:</a:t>
            </a:r>
            <a:r>
              <a:rPr lang="pt-BR" sz="1400" b="1" dirty="0" err="1"/>
              <a:t>before</a:t>
            </a:r>
            <a:r>
              <a:rPr lang="pt-BR" sz="1400" b="1" dirty="0"/>
              <a:t> </a:t>
            </a:r>
            <a:r>
              <a:rPr lang="pt-BR" sz="1400" b="1" dirty="0" smtClean="0"/>
              <a:t>{</a:t>
            </a:r>
          </a:p>
          <a:p>
            <a:pPr algn="l" fontAlgn="base"/>
            <a:r>
              <a:rPr lang="pt-BR" sz="1400" b="1" dirty="0"/>
              <a:t>	</a:t>
            </a:r>
            <a:r>
              <a:rPr lang="pt-BR" sz="1400" b="1" dirty="0" err="1" smtClean="0"/>
              <a:t>content</a:t>
            </a:r>
            <a:r>
              <a:rPr lang="pt-BR" sz="1400" b="1" dirty="0" smtClean="0"/>
              <a:t>:"";</a:t>
            </a:r>
          </a:p>
          <a:p>
            <a:pPr algn="l" fontAlgn="base"/>
            <a:r>
              <a:rPr lang="pt-BR" sz="1400" b="1" dirty="0"/>
              <a:t>	</a:t>
            </a:r>
            <a:r>
              <a:rPr lang="pt-BR" sz="1400" b="1" dirty="0" smtClean="0"/>
              <a:t>display:</a:t>
            </a:r>
            <a:r>
              <a:rPr lang="pt-BR" sz="1400" b="1" dirty="0" err="1" smtClean="0"/>
              <a:t>block</a:t>
            </a:r>
            <a:r>
              <a:rPr lang="pt-BR" sz="1400" b="1" dirty="0" smtClean="0"/>
              <a:t>;</a:t>
            </a:r>
            <a:endParaRPr lang="pt-BR" sz="1400" b="1" dirty="0"/>
          </a:p>
          <a:p>
            <a:pPr algn="l" fontAlgn="base"/>
            <a:r>
              <a:rPr lang="pt-BR" sz="1400" b="1" dirty="0" smtClean="0"/>
              <a:t>	</a:t>
            </a:r>
            <a:r>
              <a:rPr lang="pt-BR" sz="1400" b="1" dirty="0" err="1" smtClean="0"/>
              <a:t>height</a:t>
            </a:r>
            <a:r>
              <a:rPr lang="pt-BR" sz="1400" b="1" dirty="0" smtClean="0"/>
              <a:t>:17px;</a:t>
            </a:r>
            <a:endParaRPr lang="pt-BR" sz="1400" b="1" dirty="0"/>
          </a:p>
          <a:p>
            <a:pPr algn="l" fontAlgn="base"/>
            <a:r>
              <a:rPr lang="pt-BR" sz="1400" b="1" dirty="0" smtClean="0"/>
              <a:t>	</a:t>
            </a:r>
            <a:r>
              <a:rPr lang="pt-BR" sz="1400" b="1" dirty="0" err="1" smtClean="0"/>
              <a:t>width</a:t>
            </a:r>
            <a:r>
              <a:rPr lang="pt-BR" sz="1400" b="1" dirty="0" smtClean="0"/>
              <a:t>:18px;</a:t>
            </a:r>
            <a:endParaRPr lang="pt-BR" sz="1400" b="1" dirty="0"/>
          </a:p>
          <a:p>
            <a:pPr algn="l" fontAlgn="base"/>
            <a:r>
              <a:rPr lang="pt-BR" sz="1400" b="1" dirty="0" smtClean="0"/>
              <a:t>	background:url(top.png</a:t>
            </a:r>
            <a:r>
              <a:rPr lang="pt-BR" sz="1400" b="1" dirty="0"/>
              <a:t>)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no-repeat</a:t>
            </a:r>
            <a:r>
              <a:rPr lang="pt-BR" sz="1400" b="1" dirty="0" smtClean="0"/>
              <a:t> 0 0;</a:t>
            </a:r>
            <a:endParaRPr lang="pt-BR" sz="1400" b="1" dirty="0"/>
          </a:p>
          <a:p>
            <a:pPr algn="l" fontAlgn="base"/>
            <a:r>
              <a:rPr lang="pt-BR" sz="1400" b="1" dirty="0" smtClean="0"/>
              <a:t>	</a:t>
            </a:r>
            <a:r>
              <a:rPr lang="pt-BR" sz="1400" b="1" dirty="0" err="1" smtClean="0"/>
              <a:t>margin</a:t>
            </a:r>
            <a:r>
              <a:rPr lang="pt-BR" sz="1400" b="1" dirty="0" smtClean="0"/>
              <a:t>:0 0 0 -18px;</a:t>
            </a:r>
            <a:endParaRPr lang="pt-BR" sz="1400" b="1" dirty="0"/>
          </a:p>
          <a:p>
            <a:pPr algn="l" fontAlgn="base"/>
            <a:r>
              <a:rPr lang="pt-BR" sz="1400" b="1" dirty="0" smtClean="0"/>
              <a:t>}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Um </a:t>
            </a:r>
            <a:r>
              <a:rPr lang="pt-BR" sz="1400" dirty="0"/>
              <a:t>exemplo do uso de </a:t>
            </a:r>
            <a:r>
              <a:rPr lang="pt-BR" sz="1400" b="1" dirty="0"/>
              <a:t>:</a:t>
            </a:r>
            <a:r>
              <a:rPr lang="pt-BR" sz="1400" b="1" dirty="0" err="1"/>
              <a:t>after</a:t>
            </a:r>
            <a:r>
              <a:rPr lang="pt-BR" sz="1400" dirty="0"/>
              <a:t> para inserir a URL logo após o texto de um link:</a:t>
            </a:r>
          </a:p>
          <a:p>
            <a:pPr algn="l"/>
            <a:endParaRPr lang="pt-BR" sz="1400" dirty="0" smtClean="0"/>
          </a:p>
          <a:p>
            <a:pPr algn="l"/>
            <a:r>
              <a:rPr lang="pt-BR" sz="1400" b="1" dirty="0" smtClean="0"/>
              <a:t>a:link:after </a:t>
            </a:r>
            <a:r>
              <a:rPr lang="pt-BR" sz="1400" b="1" dirty="0"/>
              <a:t>{</a:t>
            </a:r>
            <a:r>
              <a:rPr lang="pt-BR" sz="1400" b="1" dirty="0" smtClean="0"/>
              <a:t> </a:t>
            </a:r>
          </a:p>
          <a:p>
            <a:pPr algn="l"/>
            <a:r>
              <a:rPr lang="pt-BR" sz="1400" b="1" dirty="0" smtClean="0"/>
              <a:t>	</a:t>
            </a:r>
            <a:r>
              <a:rPr lang="pt-BR" sz="1400" b="1" dirty="0" err="1" smtClean="0"/>
              <a:t>content</a:t>
            </a:r>
            <a:r>
              <a:rPr lang="pt-BR" sz="1400" b="1" dirty="0"/>
              <a:t>:</a:t>
            </a:r>
            <a:r>
              <a:rPr lang="pt-BR" sz="1400" b="1" dirty="0" smtClean="0"/>
              <a:t> </a:t>
            </a:r>
            <a:r>
              <a:rPr lang="pt-BR" sz="1400" b="1" dirty="0"/>
              <a:t>" ("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attr</a:t>
            </a:r>
            <a:r>
              <a:rPr lang="pt-BR" sz="1400" b="1" dirty="0" smtClean="0"/>
              <a:t>(</a:t>
            </a:r>
            <a:r>
              <a:rPr lang="pt-BR" sz="1400" b="1" dirty="0" err="1" smtClean="0"/>
              <a:t>href</a:t>
            </a:r>
            <a:r>
              <a:rPr lang="pt-BR" sz="1400" b="1" dirty="0" smtClean="0"/>
              <a:t>) </a:t>
            </a:r>
            <a:r>
              <a:rPr lang="pt-BR" sz="1400" b="1" dirty="0"/>
              <a:t>") ";</a:t>
            </a:r>
            <a:r>
              <a:rPr lang="pt-BR" sz="1400" b="1" dirty="0" smtClean="0"/>
              <a:t> </a:t>
            </a:r>
          </a:p>
          <a:p>
            <a:pPr algn="l"/>
            <a:r>
              <a:rPr lang="pt-BR" sz="1400" b="1" dirty="0" smtClean="0"/>
              <a:t>}</a:t>
            </a:r>
            <a:endParaRPr lang="pt-BR" sz="1400" b="1" dirty="0"/>
          </a:p>
          <a:p>
            <a:pPr algn="l"/>
            <a:endParaRPr lang="pt-BR" sz="1400" b="1" dirty="0" smtClean="0"/>
          </a:p>
          <a:p>
            <a:pPr algn="l" fontAlgn="base"/>
            <a:endParaRPr lang="pt-BR" sz="1400" b="1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408712"/>
          </a:xfrm>
        </p:spPr>
        <p:txBody>
          <a:bodyPr>
            <a:normAutofit/>
          </a:bodyPr>
          <a:lstStyle/>
          <a:p>
            <a:r>
              <a:rPr lang="pt-BR" dirty="0" smtClean="0"/>
              <a:t>Você </a:t>
            </a:r>
            <a:r>
              <a:rPr lang="pt-BR" dirty="0"/>
              <a:t>tem o poder– use-o corretamente</a:t>
            </a:r>
          </a:p>
          <a:p>
            <a:endParaRPr lang="pt-BR" dirty="0" smtClean="0"/>
          </a:p>
          <a:p>
            <a:pPr algn="l" fontAlgn="base"/>
            <a:r>
              <a:rPr lang="pt-BR" sz="1800" dirty="0"/>
              <a:t>E, isto é tudo. Agora que você aprendeu seletores em </a:t>
            </a:r>
            <a:r>
              <a:rPr lang="pt-BR" sz="1800" dirty="0" smtClean="0"/>
              <a:t>CSS</a:t>
            </a:r>
            <a:r>
              <a:rPr lang="pt-BR" sz="1800" dirty="0"/>
              <a:t> 2.1, você armou-se de uma poderosa ferramenta para estilizar seus documentos. Use-a com cuidado para manter sua marcação limpa, para incrementar a acessibilidade e a usabilidade. E lembre-se de pensar no que irá acontecer nos navegadores antigos que não dão suporte para os mais avançados seletores </a:t>
            </a:r>
            <a:r>
              <a:rPr lang="pt-BR" sz="1800" dirty="0" smtClean="0"/>
              <a:t>CSS.</a:t>
            </a:r>
          </a:p>
          <a:p>
            <a:pPr algn="l" fontAlgn="base"/>
            <a:endParaRPr lang="pt-BR" sz="1800" b="1" dirty="0"/>
          </a:p>
          <a:p>
            <a:pPr algn="l" fontAlgn="base"/>
            <a:endParaRPr lang="pt-BR" sz="1800" b="1" dirty="0" smtClean="0"/>
          </a:p>
          <a:p>
            <a:pPr algn="l" fontAlgn="base"/>
            <a:r>
              <a:rPr lang="pt-BR" sz="1400" b="1" dirty="0" smtClean="0"/>
              <a:t>Referências</a:t>
            </a:r>
            <a:br>
              <a:rPr lang="pt-BR" sz="1400" b="1" dirty="0" smtClean="0"/>
            </a:br>
            <a:r>
              <a:rPr lang="pt-BR" sz="1400" b="1" dirty="0" smtClean="0">
                <a:hlinkClick r:id="rId2"/>
              </a:rPr>
              <a:t>http://maujor.com/</a:t>
            </a:r>
            <a:endParaRPr lang="pt-BR" sz="1400" b="1" dirty="0" smtClean="0"/>
          </a:p>
          <a:p>
            <a:pPr algn="l" fontAlgn="base"/>
            <a:r>
              <a:rPr lang="pt-BR" sz="1400" b="1" dirty="0" smtClean="0">
                <a:hlinkClick r:id="rId3"/>
              </a:rPr>
              <a:t>http://www.w3schools.com/css/</a:t>
            </a:r>
            <a:endParaRPr lang="pt-BR" sz="1400" b="1" dirty="0" smtClean="0"/>
          </a:p>
          <a:p>
            <a:pPr algn="l" fontAlgn="base"/>
            <a:r>
              <a:rPr lang="pt-BR" sz="1400" b="1" dirty="0" smtClean="0">
                <a:hlinkClick r:id="rId4"/>
              </a:rPr>
              <a:t>http://www.456bereastreet.com/archive/200509/css_21_selectors_part_1/</a:t>
            </a:r>
            <a:endParaRPr lang="pt-BR" sz="1400" b="1" dirty="0" smtClean="0"/>
          </a:p>
          <a:p>
            <a:pPr algn="l" fontAlgn="base"/>
            <a:endParaRPr lang="pt-BR" sz="1400" b="1" dirty="0" smtClean="0"/>
          </a:p>
          <a:p>
            <a:pPr algn="l" fontAlgn="base"/>
            <a:endParaRPr lang="pt-BR" sz="14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120680"/>
          </a:xfrm>
        </p:spPr>
        <p:txBody>
          <a:bodyPr>
            <a:normAutofit/>
          </a:bodyPr>
          <a:lstStyle/>
          <a:p>
            <a:r>
              <a:rPr lang="pt-BR" smtClean="0"/>
              <a:t>Seletores Visão geral</a:t>
            </a:r>
          </a:p>
          <a:p>
            <a:endParaRPr lang="pt-BR" dirty="0" smtClean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79512" y="908721"/>
          <a:ext cx="8784975" cy="573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/>
                <a:gridCol w="2928325"/>
                <a:gridCol w="2928325"/>
              </a:tblGrid>
              <a:tr h="440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Seletor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Formato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Descrição</a:t>
                      </a:r>
                      <a:endParaRPr lang="pt-BR" sz="1200" dirty="0"/>
                    </a:p>
                  </a:txBody>
                  <a:tcPr/>
                </a:tc>
              </a:tr>
              <a:tr h="792444"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Atributo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E[</a:t>
                      </a:r>
                      <a:r>
                        <a:rPr lang="pt-BR" sz="12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att~</a:t>
                      </a:r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2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Casa com qualquer elemento E que tenha um atributo </a:t>
                      </a:r>
                      <a:r>
                        <a:rPr lang="pt-BR" sz="1200" b="1" dirty="0" err="1" smtClean="0"/>
                        <a:t>att</a:t>
                      </a: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de valor igual a um valor qualquer separado por um espaço de um valor igual a </a:t>
                      </a:r>
                      <a:r>
                        <a:rPr lang="pt-BR" sz="1200" b="1" dirty="0" err="1" smtClean="0"/>
                        <a:t>val</a:t>
                      </a:r>
                      <a:endParaRPr lang="pt-BR" sz="1200" b="1" dirty="0"/>
                    </a:p>
                  </a:txBody>
                  <a:tcPr/>
                </a:tc>
              </a:tr>
              <a:tr h="792444"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Atributo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inherit"/>
                        </a:rPr>
                        <a:t>E[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  <a:latin typeface="inherit"/>
                        </a:rPr>
                        <a:t>att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  <a:latin typeface="inherit"/>
                        </a:rPr>
                        <a:t>|=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  <a:latin typeface="inherit"/>
                        </a:rPr>
                        <a:t>val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  <a:latin typeface="inherit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Casa com qualquer elemento E que tenha um atributo </a:t>
                      </a:r>
                      <a:r>
                        <a:rPr lang="pt-BR" sz="1200" b="1" dirty="0" err="1" smtClean="0"/>
                        <a:t>att</a:t>
                      </a: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de valor igual a um valor qualquer separado por um hífen de um valor começando com </a:t>
                      </a:r>
                      <a:r>
                        <a:rPr lang="pt-BR" sz="1200" b="1" dirty="0" err="1" smtClean="0"/>
                        <a:t>val</a:t>
                      </a:r>
                      <a:endParaRPr lang="pt-BR" sz="1200" b="1" dirty="0"/>
                    </a:p>
                  </a:txBody>
                  <a:tcPr/>
                </a:tc>
              </a:tr>
              <a:tr h="440247"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dirty="0">
                          <a:solidFill>
                            <a:srgbClr val="000000"/>
                          </a:solidFill>
                          <a:latin typeface="inherit"/>
                        </a:rPr>
                        <a:t>Pseudo classe</a:t>
                      </a:r>
                      <a:br>
                        <a:rPr lang="pt-BR" sz="1200" dirty="0">
                          <a:solidFill>
                            <a:srgbClr val="000000"/>
                          </a:solidFill>
                          <a:latin typeface="inherit"/>
                        </a:rPr>
                      </a:br>
                      <a:r>
                        <a:rPr lang="pt-BR" sz="1200" dirty="0">
                          <a:solidFill>
                            <a:srgbClr val="000000"/>
                          </a:solidFill>
                          <a:latin typeface="inherit"/>
                        </a:rPr>
                        <a:t>:</a:t>
                      </a:r>
                      <a:r>
                        <a:rPr lang="pt-BR" sz="1200" dirty="0" err="1">
                          <a:solidFill>
                            <a:srgbClr val="000000"/>
                          </a:solidFill>
                          <a:latin typeface="inherit"/>
                        </a:rPr>
                        <a:t>first-child</a:t>
                      </a:r>
                      <a:endParaRPr lang="pt-BR" sz="1200" dirty="0">
                        <a:solidFill>
                          <a:srgbClr val="000000"/>
                        </a:solidFill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E:first-child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Casa com o elemento E que for o primeiro filho do seu elemento pai.</a:t>
                      </a:r>
                      <a:endParaRPr lang="pt-BR" sz="1200" dirty="0"/>
                    </a:p>
                  </a:txBody>
                  <a:tcPr/>
                </a:tc>
              </a:tr>
              <a:tr h="440247"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Pseudo classe</a:t>
                      </a:r>
                      <a:r>
                        <a:rPr lang="pt-BR" sz="1200" dirty="0" smtClean="0"/>
                        <a:t/>
                      </a:r>
                      <a:br>
                        <a:rPr lang="pt-BR" sz="1200" dirty="0" smtClean="0"/>
                      </a:b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E:link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pt-BR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E:visited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Casa com link ainda não </a:t>
                      </a:r>
                      <a:r>
                        <a:rPr lang="pt-BR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vistado</a:t>
                      </a: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(:link) ou com link já visitado (:</a:t>
                      </a:r>
                      <a:r>
                        <a:rPr lang="pt-BR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visited</a:t>
                      </a: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links</a:t>
                      </a:r>
                      <a:endParaRPr lang="pt-BR" sz="1200" dirty="0"/>
                    </a:p>
                  </a:txBody>
                  <a:tcPr/>
                </a:tc>
              </a:tr>
              <a:tr h="616346"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Pseudo classes</a:t>
                      </a:r>
                      <a:r>
                        <a:rPr lang="pt-BR" sz="1200" dirty="0" smtClean="0"/>
                        <a:t/>
                      </a:r>
                      <a:br>
                        <a:rPr lang="pt-BR" sz="1200" dirty="0" smtClean="0"/>
                      </a:b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dinâmicas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E:active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pt-BR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E:hover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pt-BR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E:focus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Casa com E quando de uma ação do usuário</a:t>
                      </a:r>
                      <a:endParaRPr lang="pt-BR" sz="1200" dirty="0"/>
                    </a:p>
                  </a:txBody>
                  <a:tcPr/>
                </a:tc>
              </a:tr>
              <a:tr h="440247"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Pseudo classe</a:t>
                      </a:r>
                      <a:r>
                        <a:rPr lang="pt-BR" sz="1200" dirty="0" smtClean="0"/>
                        <a:t/>
                      </a:r>
                      <a:br>
                        <a:rPr lang="pt-BR" sz="1200" dirty="0" smtClean="0"/>
                      </a:b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t-BR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E:lang(c)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Casa com elementos E escritos no idioma c</a:t>
                      </a:r>
                      <a:endParaRPr lang="pt-BR" sz="1200" dirty="0"/>
                    </a:p>
                  </a:txBody>
                  <a:tcPr/>
                </a:tc>
              </a:tr>
              <a:tr h="440247">
                <a:tc>
                  <a:txBody>
                    <a:bodyPr/>
                    <a:lstStyle/>
                    <a:p>
                      <a:r>
                        <a:rPr lang="pt-BR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Pseudo-elemento</a:t>
                      </a:r>
                      <a:r>
                        <a:rPr lang="pt-BR" sz="1200" dirty="0" smtClean="0"/>
                        <a:t/>
                      </a:r>
                      <a:br>
                        <a:rPr lang="pt-BR" sz="1200" dirty="0" smtClean="0"/>
                      </a:b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t-BR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first-line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E:first-line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Casa com o conteúdo da primeira linha do elemento E</a:t>
                      </a:r>
                      <a:endParaRPr lang="pt-BR" sz="1200" dirty="0"/>
                    </a:p>
                  </a:txBody>
                  <a:tcPr/>
                </a:tc>
              </a:tr>
              <a:tr h="440247"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pt-BR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pseudo-elemento</a:t>
                      </a: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dirty="0" smtClean="0"/>
                        <a:t/>
                      </a:r>
                      <a:br>
                        <a:rPr lang="pt-BR" sz="1200" dirty="0" smtClean="0"/>
                      </a:b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t-BR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first-letter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E:first-letter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Casa com a primeira letra do elemento E.</a:t>
                      </a:r>
                      <a:endParaRPr lang="pt-BR" sz="1200" dirty="0"/>
                    </a:p>
                  </a:txBody>
                  <a:tcPr/>
                </a:tc>
              </a:tr>
              <a:tr h="701900"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Pseudo-elementos</a:t>
                      </a: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dirty="0" smtClean="0"/>
                        <a:t/>
                      </a:r>
                      <a:br>
                        <a:rPr lang="pt-BR" sz="1200" dirty="0" smtClean="0"/>
                      </a:b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t-BR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:</a:t>
                      </a:r>
                      <a:r>
                        <a:rPr lang="pt-BR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endParaRPr lang="pt-BR" sz="1200" dirty="0">
                        <a:solidFill>
                          <a:srgbClr val="000000"/>
                        </a:solidFill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E:before</a:t>
                      </a:r>
                      <a:r>
                        <a:rPr lang="pt-BR" sz="1200" dirty="0" smtClean="0"/>
                        <a:t/>
                      </a:r>
                      <a:br>
                        <a:rPr lang="pt-BR" sz="1200" dirty="0" smtClean="0"/>
                      </a:b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E:after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Usado para gerar conteúdo antes ou depois do conteúdo do elemento E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120680"/>
          </a:xfrm>
        </p:spPr>
        <p:txBody>
          <a:bodyPr>
            <a:normAutofit/>
          </a:bodyPr>
          <a:lstStyle/>
          <a:p>
            <a:r>
              <a:rPr lang="pt-BR" dirty="0" smtClean="0"/>
              <a:t>Seletores Visão geral</a:t>
            </a:r>
          </a:p>
          <a:p>
            <a:endParaRPr lang="pt-BR" dirty="0" smtClean="0"/>
          </a:p>
          <a:p>
            <a:pPr algn="l"/>
            <a:r>
              <a:rPr lang="pt-BR" sz="1400" dirty="0"/>
              <a:t>Explicarei detalhadamente cada um destes seletores nas duas primeiras partes deste artigo, assim, continue lendo. Alguns termos usados na tabela acima e ao longo do artigo necessitam de uma explicação adicional</a:t>
            </a:r>
            <a:r>
              <a:rPr lang="pt-BR" sz="1400" dirty="0" smtClean="0"/>
              <a:t>:</a:t>
            </a:r>
          </a:p>
          <a:p>
            <a:pPr algn="l"/>
            <a:endParaRPr lang="pt-BR" sz="1400" dirty="0"/>
          </a:p>
          <a:p>
            <a:pPr algn="l"/>
            <a:r>
              <a:rPr lang="pt-BR" sz="1400" b="1" dirty="0" smtClean="0"/>
              <a:t>Descendente</a:t>
            </a:r>
          </a:p>
          <a:p>
            <a:pPr algn="l"/>
            <a:r>
              <a:rPr lang="pt-BR" sz="1400" dirty="0" smtClean="0"/>
              <a:t>Um elemento que é filho, neto ou descendente mais distante de um elemento, na árvore do documento.</a:t>
            </a:r>
          </a:p>
          <a:p>
            <a:pPr algn="l"/>
            <a:endParaRPr lang="pt-BR" sz="1400" dirty="0" smtClean="0"/>
          </a:p>
          <a:p>
            <a:pPr algn="l"/>
            <a:r>
              <a:rPr lang="pt-BR" sz="1400" b="1" dirty="0" smtClean="0"/>
              <a:t>Ancestral</a:t>
            </a:r>
          </a:p>
          <a:p>
            <a:pPr algn="l"/>
            <a:r>
              <a:rPr lang="pt-BR" sz="1400" dirty="0" smtClean="0"/>
              <a:t>Um elemento que é pai, avô ou ancestral mais distante de um elemento na árvore do documento.</a:t>
            </a:r>
          </a:p>
          <a:p>
            <a:pPr algn="l"/>
            <a:endParaRPr lang="pt-BR" sz="1400" dirty="0" smtClean="0"/>
          </a:p>
          <a:p>
            <a:pPr algn="l"/>
            <a:r>
              <a:rPr lang="pt-BR" sz="1400" b="1" dirty="0" smtClean="0"/>
              <a:t>Filho</a:t>
            </a:r>
          </a:p>
          <a:p>
            <a:pPr algn="l"/>
            <a:r>
              <a:rPr lang="pt-BR" sz="1400" dirty="0" smtClean="0"/>
              <a:t>O descendente direto de um elemento. Nenhum elemento existe entre os dois na árvore do documento.</a:t>
            </a:r>
          </a:p>
          <a:p>
            <a:pPr algn="l"/>
            <a:endParaRPr lang="pt-BR" sz="1400" dirty="0" smtClean="0"/>
          </a:p>
          <a:p>
            <a:pPr algn="l"/>
            <a:r>
              <a:rPr lang="pt-BR" sz="1400" b="1" dirty="0" smtClean="0"/>
              <a:t>Pai</a:t>
            </a:r>
          </a:p>
          <a:p>
            <a:pPr algn="l"/>
            <a:r>
              <a:rPr lang="pt-BR" sz="1400" dirty="0" smtClean="0"/>
              <a:t>O ancestral direto de um elemento. Nenhum elemento existe entre os dois na árvore do documento.</a:t>
            </a:r>
          </a:p>
          <a:p>
            <a:pPr algn="l"/>
            <a:endParaRPr lang="pt-BR" sz="1400" dirty="0" smtClean="0"/>
          </a:p>
          <a:p>
            <a:pPr algn="l"/>
            <a:r>
              <a:rPr lang="pt-BR" sz="1400" b="1" dirty="0" smtClean="0"/>
              <a:t>Sibling (irmãos)</a:t>
            </a:r>
          </a:p>
          <a:p>
            <a:pPr algn="l"/>
            <a:r>
              <a:rPr lang="pt-BR" sz="1400" dirty="0" smtClean="0"/>
              <a:t>Elementos irmãos, filhos do mesmo pai.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120680"/>
          </a:xfrm>
        </p:spPr>
        <p:txBody>
          <a:bodyPr>
            <a:normAutofit/>
          </a:bodyPr>
          <a:lstStyle/>
          <a:p>
            <a:r>
              <a:rPr lang="pt-BR" dirty="0" smtClean="0"/>
              <a:t>Seletores Simples e combinados</a:t>
            </a:r>
          </a:p>
          <a:p>
            <a:endParaRPr lang="pt-BR" dirty="0" smtClean="0"/>
          </a:p>
          <a:p>
            <a:pPr algn="l" fontAlgn="base"/>
            <a:r>
              <a:rPr lang="pt-BR" sz="1400" dirty="0"/>
              <a:t>Existem duas categorias básicas de seletores: os simples e os combinados</a:t>
            </a:r>
            <a:r>
              <a:rPr lang="pt-BR" sz="1400" dirty="0" smtClean="0"/>
              <a:t>.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/>
              <a:t>Um </a:t>
            </a:r>
            <a:r>
              <a:rPr lang="pt-BR" sz="1400" b="1" dirty="0"/>
              <a:t>seletor simples </a:t>
            </a:r>
            <a:r>
              <a:rPr lang="pt-BR" sz="1400" dirty="0"/>
              <a:t>consiste em um tipo qualquer de seletor ou o seletor universal seguido por nenhum ou algum seletor de atributo, seletor tipo ID, seletor de classe ou </a:t>
            </a:r>
            <a:r>
              <a:rPr lang="pt-BR" sz="1400" dirty="0" err="1"/>
              <a:t>pseudo-classe</a:t>
            </a:r>
            <a:r>
              <a:rPr lang="pt-BR" sz="1400" dirty="0"/>
              <a:t>. A seguir uma regra contendo um exemplo de seletor simples</a:t>
            </a:r>
            <a:r>
              <a:rPr lang="pt-BR" sz="1400" dirty="0" smtClean="0"/>
              <a:t>: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b="1" dirty="0" err="1" smtClean="0"/>
              <a:t>p.info</a:t>
            </a:r>
            <a:r>
              <a:rPr lang="pt-BR" sz="1400" b="1" dirty="0" smtClean="0"/>
              <a:t> { background:#ff0; }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Um</a:t>
            </a:r>
            <a:r>
              <a:rPr lang="pt-BR" sz="1400" dirty="0"/>
              <a:t> </a:t>
            </a:r>
            <a:r>
              <a:rPr lang="pt-BR" sz="1400" b="1" dirty="0"/>
              <a:t>seletor combinado</a:t>
            </a:r>
            <a:r>
              <a:rPr lang="pt-BR" sz="1400" dirty="0"/>
              <a:t> (algumas vezes chamado de seletor contextual) consiste de dois ou mais seletores simples separados por um elemento de combinação. A seguir um exemplo de seletor combinado</a:t>
            </a:r>
            <a:r>
              <a:rPr lang="pt-BR" sz="1400" dirty="0" smtClean="0"/>
              <a:t>.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b="1" dirty="0" smtClean="0"/>
              <a:t>div p { </a:t>
            </a:r>
            <a:r>
              <a:rPr lang="pt-BR" sz="1400" b="1" dirty="0" err="1" smtClean="0"/>
              <a:t>font-weight</a:t>
            </a:r>
            <a:r>
              <a:rPr lang="pt-BR" sz="1400" b="1" dirty="0" smtClean="0"/>
              <a:t>:</a:t>
            </a:r>
            <a:r>
              <a:rPr lang="pt-BR" sz="1400" b="1" dirty="0" err="1" smtClean="0"/>
              <a:t>bold</a:t>
            </a:r>
            <a:r>
              <a:rPr lang="pt-BR" sz="1400" b="1" dirty="0" smtClean="0"/>
              <a:t>; }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A </a:t>
            </a:r>
            <a:r>
              <a:rPr lang="pt-BR" sz="1400" dirty="0"/>
              <a:t>regra acima aplica-se a todo elemento </a:t>
            </a:r>
            <a:r>
              <a:rPr lang="pt-BR" sz="1400" b="1" dirty="0"/>
              <a:t>p</a:t>
            </a:r>
            <a:r>
              <a:rPr lang="pt-BR" sz="1400" dirty="0"/>
              <a:t> que seja descendente do elemento </a:t>
            </a:r>
            <a:r>
              <a:rPr lang="pt-BR" sz="1400" b="1" dirty="0"/>
              <a:t>div</a:t>
            </a:r>
            <a:r>
              <a:rPr lang="pt-BR" sz="1400" dirty="0" smtClean="0"/>
              <a:t>.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/>
              <a:t>Um </a:t>
            </a:r>
            <a:r>
              <a:rPr lang="pt-BR" sz="1400" dirty="0" err="1"/>
              <a:t>pseudo-elemento</a:t>
            </a:r>
            <a:r>
              <a:rPr lang="pt-BR" sz="1400" dirty="0"/>
              <a:t> pode ser colocado como apêndice a um seletor. Em seletores combinados, o </a:t>
            </a:r>
            <a:r>
              <a:rPr lang="pt-BR" sz="1400" dirty="0" err="1"/>
              <a:t>pseudo-elemento</a:t>
            </a:r>
            <a:r>
              <a:rPr lang="pt-BR" sz="1400" dirty="0"/>
              <a:t> somente poderá ser adicionado como apêndice ao último seletor simples</a:t>
            </a:r>
            <a:r>
              <a:rPr lang="pt-BR" sz="1400" dirty="0" smtClean="0"/>
              <a:t>.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Mais a frente serão </a:t>
            </a:r>
            <a:r>
              <a:rPr lang="pt-BR" sz="1400" dirty="0"/>
              <a:t>detalhados com mais profundidade os seletores combinados, os elementos de combinação e os </a:t>
            </a:r>
            <a:r>
              <a:rPr lang="pt-BR" sz="1400" dirty="0" err="1"/>
              <a:t>pseudo-elementos</a:t>
            </a:r>
            <a:r>
              <a:rPr lang="pt-BR" sz="14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120680"/>
          </a:xfrm>
        </p:spPr>
        <p:txBody>
          <a:bodyPr>
            <a:normAutofit/>
          </a:bodyPr>
          <a:lstStyle/>
          <a:p>
            <a:r>
              <a:rPr lang="pt-BR" dirty="0" smtClean="0"/>
              <a:t>Seletores Universal</a:t>
            </a:r>
          </a:p>
          <a:p>
            <a:endParaRPr lang="pt-BR" dirty="0" smtClean="0"/>
          </a:p>
          <a:p>
            <a:pPr algn="l" fontAlgn="base"/>
            <a:r>
              <a:rPr lang="pt-BR" sz="1400" dirty="0"/>
              <a:t>O seletor universal é representado por um asterisco, </a:t>
            </a:r>
            <a:r>
              <a:rPr lang="pt-BR" sz="1400" b="1" dirty="0"/>
              <a:t>“*”</a:t>
            </a:r>
            <a:r>
              <a:rPr lang="pt-BR" sz="1400" dirty="0"/>
              <a:t>, e casa com todos os elementos do documento. É raro ver-se empregado em uma folha de estilos, mas o seletor universal é muito usado com seletores tipo ID e seletores de classe. Se o seletor universal não for o único componente de um seletor simples, o “*” não deve ser usado </a:t>
            </a:r>
            <a:r>
              <a:rPr lang="pt-BR" sz="1400" dirty="0" smtClean="0"/>
              <a:t>: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b="1" dirty="0"/>
              <a:t>.</a:t>
            </a:r>
            <a:r>
              <a:rPr lang="pt-BR" sz="1400" b="1" dirty="0" err="1"/>
              <a:t>myclass</a:t>
            </a:r>
            <a:r>
              <a:rPr lang="pt-BR" sz="1400" dirty="0"/>
              <a:t> é equivalente a </a:t>
            </a:r>
            <a:r>
              <a:rPr lang="pt-BR" sz="1400" b="1" dirty="0"/>
              <a:t>*.</a:t>
            </a:r>
            <a:r>
              <a:rPr lang="pt-BR" sz="1400" b="1" dirty="0" err="1"/>
              <a:t>myclass</a:t>
            </a:r>
            <a:endParaRPr lang="pt-BR" sz="1400" b="1" dirty="0"/>
          </a:p>
          <a:p>
            <a:pPr algn="l" fontAlgn="base"/>
            <a:r>
              <a:rPr lang="pt-BR" sz="1400" b="1" dirty="0"/>
              <a:t>#</a:t>
            </a:r>
            <a:r>
              <a:rPr lang="pt-BR" sz="1400" b="1" dirty="0" err="1"/>
              <a:t>myid</a:t>
            </a:r>
            <a:r>
              <a:rPr lang="pt-BR" sz="1400" dirty="0"/>
              <a:t> é equivalente a </a:t>
            </a:r>
            <a:r>
              <a:rPr lang="pt-BR" sz="1400" b="1" dirty="0"/>
              <a:t>*#</a:t>
            </a:r>
            <a:r>
              <a:rPr lang="pt-BR" sz="1400" b="1" dirty="0" err="1"/>
              <a:t>myid</a:t>
            </a:r>
            <a:endParaRPr lang="pt-BR" sz="1400" b="1" dirty="0"/>
          </a:p>
          <a:p>
            <a:pPr algn="l" fontAlgn="base"/>
            <a:endParaRPr lang="pt-BR" sz="1400" dirty="0" smtClean="0"/>
          </a:p>
          <a:p>
            <a:pPr algn="l" fontAlgn="base"/>
            <a:r>
              <a:rPr lang="pt-BR" sz="1400" dirty="0" smtClean="0"/>
              <a:t>Um </a:t>
            </a:r>
            <a:r>
              <a:rPr lang="pt-BR" sz="1400" dirty="0"/>
              <a:t>uso bastante popular para o seletor universal é o uso para zerar margens e </a:t>
            </a:r>
            <a:r>
              <a:rPr lang="pt-BR" sz="1400" dirty="0" err="1"/>
              <a:t>paddings</a:t>
            </a:r>
            <a:r>
              <a:rPr lang="pt-BR" sz="1400" dirty="0"/>
              <a:t> de todos os elementos do documento</a:t>
            </a:r>
            <a:r>
              <a:rPr lang="pt-BR" sz="1400" dirty="0" smtClean="0"/>
              <a:t>: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b="1" dirty="0" smtClean="0"/>
              <a:t>* { </a:t>
            </a:r>
            <a:r>
              <a:rPr lang="pt-BR" sz="1400" b="1" dirty="0" err="1" smtClean="0"/>
              <a:t>margin</a:t>
            </a:r>
            <a:r>
              <a:rPr lang="pt-BR" sz="1400" b="1" dirty="0" smtClean="0"/>
              <a:t>:0; </a:t>
            </a:r>
            <a:r>
              <a:rPr lang="pt-BR" sz="1400" b="1" dirty="0" err="1" smtClean="0"/>
              <a:t>padding</a:t>
            </a:r>
            <a:r>
              <a:rPr lang="pt-BR" sz="1400" b="1" dirty="0" smtClean="0"/>
              <a:t>:0; }</a:t>
            </a:r>
          </a:p>
          <a:p>
            <a:pPr algn="l" fontAlgn="base">
              <a:buFont typeface="Arial" charset="0"/>
              <a:buChar char="•"/>
            </a:pPr>
            <a:endParaRPr lang="pt-BR" sz="1400" dirty="0"/>
          </a:p>
          <a:p>
            <a:pPr algn="l" fontAlgn="base"/>
            <a:r>
              <a:rPr lang="pt-BR" sz="1400" dirty="0" smtClean="0"/>
              <a:t>Este </a:t>
            </a:r>
            <a:r>
              <a:rPr lang="pt-BR" sz="1400" dirty="0"/>
              <a:t>procedimento é também conhecido como </a:t>
            </a:r>
            <a:r>
              <a:rPr lang="pt-BR" sz="1400" u="sng" dirty="0">
                <a:hlinkClick r:id="rId2"/>
              </a:rPr>
              <a:t>Global White </a:t>
            </a:r>
            <a:r>
              <a:rPr lang="pt-BR" sz="1400" u="sng" dirty="0" err="1">
                <a:hlinkClick r:id="rId2"/>
              </a:rPr>
              <a:t>Space</a:t>
            </a:r>
            <a:r>
              <a:rPr lang="pt-BR" sz="1400" u="sng" dirty="0">
                <a:hlinkClick r:id="rId2"/>
              </a:rPr>
              <a:t> Reset</a:t>
            </a:r>
            <a:r>
              <a:rPr lang="pt-BR" sz="1400" dirty="0"/>
              <a:t>. (</a:t>
            </a:r>
            <a:r>
              <a:rPr lang="pt-BR" sz="1400" i="1" dirty="0"/>
              <a:t>NT: link para matéria em </a:t>
            </a:r>
            <a:r>
              <a:rPr lang="pt-BR" sz="1400" i="1" dirty="0" err="1"/>
              <a:t>ingles</a:t>
            </a:r>
            <a:r>
              <a:rPr lang="pt-BR" sz="14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12068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Seletores Tipo</a:t>
            </a:r>
          </a:p>
          <a:p>
            <a:endParaRPr lang="pt-BR" dirty="0" smtClean="0"/>
          </a:p>
          <a:p>
            <a:pPr algn="l" fontAlgn="base"/>
            <a:r>
              <a:rPr lang="pt-BR" sz="1400" dirty="0"/>
              <a:t>Um seletor tipo, casa com qualquer instância de um determinado tipo de elemento. A regra a seguir casa com qualquer elemento (do tipo) parágrafo no documento e configura seu tamanho de fonte para 2em</a:t>
            </a:r>
            <a:r>
              <a:rPr lang="pt-BR" sz="1400" dirty="0" smtClean="0"/>
              <a:t>:</a:t>
            </a:r>
          </a:p>
          <a:p>
            <a:pPr algn="l" fontAlgn="base"/>
            <a:endParaRPr lang="pt-BR" sz="1400" dirty="0"/>
          </a:p>
          <a:p>
            <a:pPr algn="l"/>
            <a:r>
              <a:rPr lang="pt-BR" sz="1400" b="1" dirty="0" smtClean="0"/>
              <a:t>p { </a:t>
            </a:r>
            <a:r>
              <a:rPr lang="pt-BR" sz="1400" b="1" dirty="0" err="1" smtClean="0"/>
              <a:t>font-size</a:t>
            </a:r>
            <a:r>
              <a:rPr lang="pt-BR" sz="1400" b="1" dirty="0" smtClean="0"/>
              <a:t>:2em; }</a:t>
            </a:r>
          </a:p>
          <a:p>
            <a:pPr algn="l"/>
            <a:endParaRPr lang="pt-BR" sz="1400" b="1" dirty="0"/>
          </a:p>
          <a:p>
            <a:pPr fontAlgn="base"/>
            <a:r>
              <a:rPr lang="pt-BR" sz="2600" dirty="0"/>
              <a:t>Seletor </a:t>
            </a:r>
            <a:r>
              <a:rPr lang="pt-BR" sz="2600" dirty="0" smtClean="0"/>
              <a:t>– classe</a:t>
            </a:r>
          </a:p>
          <a:p>
            <a:pPr fontAlgn="base"/>
            <a:endParaRPr lang="pt-BR" sz="2600" b="1" dirty="0"/>
          </a:p>
          <a:p>
            <a:pPr algn="l" fontAlgn="base"/>
            <a:r>
              <a:rPr lang="pt-BR" sz="1400" dirty="0"/>
              <a:t>O seletor de classe é representado por um ponto, </a:t>
            </a:r>
            <a:r>
              <a:rPr lang="pt-BR" sz="1400" b="1" dirty="0"/>
              <a:t>“.”</a:t>
            </a:r>
            <a:r>
              <a:rPr lang="pt-BR" sz="1400" dirty="0"/>
              <a:t>, e tem como alvo elementos com um determinado valor para seu atributo </a:t>
            </a:r>
            <a:r>
              <a:rPr lang="pt-BR" sz="1400" b="1" dirty="0" err="1"/>
              <a:t>class</a:t>
            </a:r>
            <a:r>
              <a:rPr lang="pt-BR" sz="1400" dirty="0"/>
              <a:t>. A regra a seguir aplica-se a todo elemento parágrafo cuja classe tenha o nome “</a:t>
            </a:r>
            <a:r>
              <a:rPr lang="pt-BR" sz="1400" dirty="0" err="1"/>
              <a:t>info</a:t>
            </a:r>
            <a:r>
              <a:rPr lang="pt-BR" sz="1400" dirty="0" smtClean="0"/>
              <a:t>”: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b="1" dirty="0" err="1" smtClean="0"/>
              <a:t>p.info</a:t>
            </a:r>
            <a:r>
              <a:rPr lang="pt-BR" sz="1400" b="1" dirty="0" smtClean="0"/>
              <a:t> { background:#ff0; }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Você </a:t>
            </a:r>
            <a:r>
              <a:rPr lang="pt-BR" sz="1400" dirty="0"/>
              <a:t>pode atribuir vários nomes para a classe de um elemento – o atributo </a:t>
            </a:r>
            <a:r>
              <a:rPr lang="pt-BR" sz="1400" b="1" dirty="0" err="1"/>
              <a:t>class</a:t>
            </a:r>
            <a:r>
              <a:rPr lang="pt-BR" sz="1400" dirty="0"/>
              <a:t> pode conter uma lista de vários nomes separados por espaço em branco. Assim, os seletores de classe podem ser usados para casar com elementos cuja classe contenha vários nomes. A regra a seguir casa com elementos </a:t>
            </a:r>
            <a:r>
              <a:rPr lang="pt-BR" sz="1400" b="1" dirty="0"/>
              <a:t>p</a:t>
            </a:r>
            <a:r>
              <a:rPr lang="pt-BR" sz="1400" dirty="0"/>
              <a:t> que tenham os nomes “</a:t>
            </a:r>
            <a:r>
              <a:rPr lang="pt-BR" sz="1400" dirty="0" err="1"/>
              <a:t>info</a:t>
            </a:r>
            <a:r>
              <a:rPr lang="pt-BR" sz="1400" dirty="0"/>
              <a:t>” e “</a:t>
            </a:r>
            <a:r>
              <a:rPr lang="pt-BR" sz="1400" dirty="0" err="1"/>
              <a:t>error</a:t>
            </a:r>
            <a:r>
              <a:rPr lang="pt-BR" sz="1400" dirty="0"/>
              <a:t>” declarados em seu atributo </a:t>
            </a:r>
            <a:r>
              <a:rPr lang="pt-BR" sz="1400" b="1" dirty="0" err="1"/>
              <a:t>class</a:t>
            </a:r>
            <a:r>
              <a:rPr lang="pt-BR" sz="1400" dirty="0" smtClean="0"/>
              <a:t>: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b="1" dirty="0" err="1" smtClean="0"/>
              <a:t>p.info.error</a:t>
            </a:r>
            <a:r>
              <a:rPr lang="pt-BR" sz="1400" b="1" dirty="0" smtClean="0"/>
              <a:t> { </a:t>
            </a:r>
            <a:r>
              <a:rPr lang="pt-BR" sz="1400" b="1" dirty="0" err="1" smtClean="0"/>
              <a:t>color</a:t>
            </a:r>
            <a:r>
              <a:rPr lang="pt-BR" sz="1400" b="1" dirty="0" smtClean="0"/>
              <a:t>:#900; </a:t>
            </a:r>
            <a:r>
              <a:rPr lang="pt-BR" sz="1400" b="1" dirty="0" err="1" smtClean="0"/>
              <a:t>font-weight</a:t>
            </a:r>
            <a:r>
              <a:rPr lang="pt-BR" sz="1400" b="1" dirty="0" smtClean="0"/>
              <a:t>:</a:t>
            </a:r>
            <a:r>
              <a:rPr lang="pt-BR" sz="1400" b="1" dirty="0" err="1" smtClean="0"/>
              <a:t>bold</a:t>
            </a:r>
            <a:r>
              <a:rPr lang="pt-BR" sz="1400" b="1" dirty="0" smtClean="0"/>
              <a:t>; }</a:t>
            </a:r>
          </a:p>
          <a:p>
            <a:pPr algn="l" fontAlgn="base"/>
            <a:endParaRPr lang="pt-BR" sz="1400" b="1" dirty="0"/>
          </a:p>
          <a:p>
            <a:pPr algn="l" fontAlgn="base"/>
            <a:r>
              <a:rPr lang="pt-BR" sz="1400" dirty="0" smtClean="0"/>
              <a:t>O </a:t>
            </a:r>
            <a:r>
              <a:rPr lang="pt-BR" sz="1400" dirty="0"/>
              <a:t>tipo de elemento não precisa necessariamente ser declarado. Este procedimento, não declarar o tipo de elemento, equivale a usar o seletor universal como tipo de elemento. A regra a seguir casa com qualquer elemento da classe “</a:t>
            </a:r>
            <a:r>
              <a:rPr lang="pt-BR" sz="1400" dirty="0" err="1"/>
              <a:t>info</a:t>
            </a:r>
            <a:r>
              <a:rPr lang="pt-BR" sz="1400" dirty="0"/>
              <a:t>”, independentemente do tipo de elemento:</a:t>
            </a:r>
          </a:p>
          <a:p>
            <a:pPr algn="l" fontAlgn="base"/>
            <a:endParaRPr lang="pt-BR" sz="1400" dirty="0" smtClean="0"/>
          </a:p>
          <a:p>
            <a:pPr algn="l" fontAlgn="base"/>
            <a:r>
              <a:rPr lang="pt-BR" sz="1400" b="1" dirty="0" smtClean="0"/>
              <a:t>.</a:t>
            </a:r>
            <a:r>
              <a:rPr lang="pt-BR" sz="1400" b="1" dirty="0" err="1" smtClean="0"/>
              <a:t>info</a:t>
            </a:r>
            <a:r>
              <a:rPr lang="pt-BR" sz="1400" b="1" dirty="0" smtClean="0"/>
              <a:t> { background:#ff0;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640960" cy="6120680"/>
          </a:xfrm>
        </p:spPr>
        <p:txBody>
          <a:bodyPr>
            <a:normAutofit/>
          </a:bodyPr>
          <a:lstStyle/>
          <a:p>
            <a:r>
              <a:rPr lang="pt-BR" dirty="0" smtClean="0"/>
              <a:t>Seletores Tipo</a:t>
            </a:r>
          </a:p>
          <a:p>
            <a:endParaRPr lang="pt-BR" dirty="0" smtClean="0"/>
          </a:p>
          <a:p>
            <a:pPr fontAlgn="base"/>
            <a:r>
              <a:rPr lang="pt-BR" sz="2600" dirty="0" smtClean="0"/>
              <a:t>Seletor – ID</a:t>
            </a:r>
          </a:p>
          <a:p>
            <a:pPr fontAlgn="base"/>
            <a:endParaRPr lang="pt-BR" sz="2600" b="1" dirty="0"/>
          </a:p>
          <a:p>
            <a:pPr algn="l" fontAlgn="base"/>
            <a:r>
              <a:rPr lang="pt-BR" sz="1400" dirty="0"/>
              <a:t>O seletor ID é representado por um sinal de "tralha" (ou "jogo da velha"), </a:t>
            </a:r>
            <a:r>
              <a:rPr lang="pt-BR" sz="1400" b="1" dirty="0"/>
              <a:t>“#”</a:t>
            </a:r>
            <a:r>
              <a:rPr lang="pt-BR" sz="1400" dirty="0"/>
              <a:t>, e tem como alvo elementos com um </a:t>
            </a:r>
            <a:r>
              <a:rPr lang="pt-BR" sz="1400" dirty="0" err="1"/>
              <a:t>deteminado</a:t>
            </a:r>
            <a:r>
              <a:rPr lang="pt-BR" sz="1400" dirty="0"/>
              <a:t> valor de atributo ID. A regra a seguir aplica-se a todos os elementos cujo nome de ID seja “</a:t>
            </a:r>
            <a:r>
              <a:rPr lang="pt-BR" sz="1400" dirty="0" err="1"/>
              <a:t>info</a:t>
            </a:r>
            <a:r>
              <a:rPr lang="pt-BR" sz="1400" dirty="0"/>
              <a:t>”, independentemente do tipo de elemento</a:t>
            </a:r>
            <a:r>
              <a:rPr lang="pt-BR" sz="1400" dirty="0" smtClean="0"/>
              <a:t>: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b="1" dirty="0" smtClean="0"/>
              <a:t>#</a:t>
            </a:r>
            <a:r>
              <a:rPr lang="pt-BR" sz="1400" b="1" dirty="0" err="1" smtClean="0"/>
              <a:t>info</a:t>
            </a:r>
            <a:r>
              <a:rPr lang="pt-BR" sz="1400" b="1" dirty="0" smtClean="0"/>
              <a:t> { background:#ff0; }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Se </a:t>
            </a:r>
            <a:r>
              <a:rPr lang="pt-BR" sz="1400" dirty="0"/>
              <a:t>você especificar um determinado tipo de elemento a regra será aplicada somente àquele tipo de elemento que tenha o nome da ID especificado:</a:t>
            </a:r>
          </a:p>
          <a:p>
            <a:pPr algn="l" fontAlgn="base"/>
            <a:endParaRPr lang="pt-BR" sz="1400" dirty="0" smtClean="0"/>
          </a:p>
          <a:p>
            <a:pPr algn="l" fontAlgn="base"/>
            <a:r>
              <a:rPr lang="pt-BR" sz="1400" b="1" dirty="0" smtClean="0"/>
              <a:t>p#</a:t>
            </a:r>
            <a:r>
              <a:rPr lang="pt-BR" sz="1400" b="1" dirty="0" err="1" smtClean="0"/>
              <a:t>info</a:t>
            </a:r>
            <a:r>
              <a:rPr lang="pt-BR" sz="1400" b="1" dirty="0" smtClean="0"/>
              <a:t> { background:#ff0; }</a:t>
            </a:r>
          </a:p>
          <a:p>
            <a:pPr algn="l" fontAlgn="base"/>
            <a:endParaRPr lang="pt-BR" sz="1400" dirty="0"/>
          </a:p>
          <a:p>
            <a:pPr algn="l" fontAlgn="base"/>
            <a:r>
              <a:rPr lang="pt-BR" sz="1400" dirty="0" smtClean="0"/>
              <a:t>É </a:t>
            </a:r>
            <a:r>
              <a:rPr lang="pt-BR" sz="1400" dirty="0"/>
              <a:t>importante lembrar que seletores ID tem uma especificidade maior que seletores de classe e que um valor de ID deve ser único em um mesmo documento. Assim um determinado seletor ID será aplicável a um único elemento no documento.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8640960" cy="6858000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Seletores Tipo</a:t>
            </a:r>
          </a:p>
          <a:p>
            <a:endParaRPr lang="pt-BR" dirty="0" smtClean="0"/>
          </a:p>
          <a:p>
            <a:pPr fontAlgn="base"/>
            <a:r>
              <a:rPr lang="pt-BR" sz="2800" dirty="0"/>
              <a:t>Elementos de combinação</a:t>
            </a:r>
          </a:p>
          <a:p>
            <a:pPr fontAlgn="base"/>
            <a:endParaRPr lang="pt-BR" sz="2600" dirty="0" smtClean="0"/>
          </a:p>
          <a:p>
            <a:pPr algn="l" fontAlgn="base"/>
            <a:r>
              <a:rPr lang="pt-BR" sz="1200" dirty="0" smtClean="0"/>
              <a:t>Elementos de combinação de seletores são usados para separar dois ou mais seletores simples que compõem um seletor combinado. Os elementos de combinação disponíveis são: </a:t>
            </a:r>
            <a:r>
              <a:rPr lang="pt-BR" sz="1200" b="1" dirty="0" smtClean="0"/>
              <a:t>espaço em branco</a:t>
            </a:r>
            <a:r>
              <a:rPr lang="pt-BR" sz="1200" dirty="0" smtClean="0"/>
              <a:t> (qualquer quantidade de espaço, tabulação ou caracteres de espaçamento), o sinal de maior “</a:t>
            </a:r>
            <a:r>
              <a:rPr lang="pt-BR" sz="1200" b="1" dirty="0" smtClean="0"/>
              <a:t>&gt;</a:t>
            </a:r>
            <a:r>
              <a:rPr lang="pt-BR" sz="1200" dirty="0" smtClean="0"/>
              <a:t>” e o sinal de adição “</a:t>
            </a:r>
            <a:r>
              <a:rPr lang="pt-BR" sz="1200" b="1" dirty="0" smtClean="0"/>
              <a:t>+</a:t>
            </a:r>
            <a:r>
              <a:rPr lang="pt-BR" sz="1200" dirty="0" smtClean="0"/>
              <a:t>” . A função de cada um destes elementos de combinação dos seletores será descrita adiante.</a:t>
            </a:r>
          </a:p>
          <a:p>
            <a:pPr algn="l" fontAlgn="base"/>
            <a:endParaRPr lang="pt-BR" sz="1200" dirty="0"/>
          </a:p>
          <a:p>
            <a:pPr fontAlgn="base"/>
            <a:r>
              <a:rPr lang="pt-BR" sz="2800" dirty="0" smtClean="0"/>
              <a:t>Seletores descendentes</a:t>
            </a:r>
          </a:p>
          <a:p>
            <a:pPr algn="l" fontAlgn="base"/>
            <a:endParaRPr lang="pt-BR" sz="1200" dirty="0"/>
          </a:p>
          <a:p>
            <a:pPr algn="l" fontAlgn="base"/>
            <a:r>
              <a:rPr lang="pt-BR" sz="1700" dirty="0"/>
              <a:t>Um seletor descendente é uma combinação de dois ou mais seletores simples separados por um </a:t>
            </a:r>
            <a:r>
              <a:rPr lang="pt-BR" sz="1700" b="1" dirty="0"/>
              <a:t>espaço em branco.</a:t>
            </a:r>
            <a:r>
              <a:rPr lang="pt-BR" sz="1700" dirty="0"/>
              <a:t> Casa com elementos que sejam descendentes do primeiro elemento simples declarado no seletor. Por exemplo, na regra a seguir o seletor casa com todos os elementos </a:t>
            </a:r>
            <a:r>
              <a:rPr lang="pt-BR" sz="1700" dirty="0" err="1"/>
              <a:t>pque</a:t>
            </a:r>
            <a:r>
              <a:rPr lang="pt-BR" sz="1700" dirty="0"/>
              <a:t> sejam descendentes do elemento div</a:t>
            </a:r>
            <a:r>
              <a:rPr lang="pt-BR" sz="1700" dirty="0" smtClean="0"/>
              <a:t>:</a:t>
            </a:r>
          </a:p>
          <a:p>
            <a:pPr algn="l" fontAlgn="base"/>
            <a:endParaRPr lang="pt-BR" sz="1700" dirty="0"/>
          </a:p>
          <a:p>
            <a:pPr algn="l" fontAlgn="base"/>
            <a:r>
              <a:rPr lang="pt-BR" sz="1700" b="1" dirty="0"/>
              <a:t>div p {</a:t>
            </a:r>
            <a:r>
              <a:rPr lang="pt-BR" sz="1700" b="1" dirty="0" smtClean="0"/>
              <a:t> </a:t>
            </a:r>
            <a:r>
              <a:rPr lang="pt-BR" sz="1700" b="1" dirty="0" err="1"/>
              <a:t>color</a:t>
            </a:r>
            <a:r>
              <a:rPr lang="pt-BR" sz="1700" b="1" dirty="0"/>
              <a:t>:</a:t>
            </a:r>
            <a:r>
              <a:rPr lang="pt-BR" sz="1700" b="1" dirty="0" smtClean="0"/>
              <a:t>#f00</a:t>
            </a:r>
            <a:r>
              <a:rPr lang="pt-BR" sz="1700" b="1" dirty="0"/>
              <a:t>;</a:t>
            </a:r>
            <a:r>
              <a:rPr lang="pt-BR" sz="1700" b="1" dirty="0" smtClean="0"/>
              <a:t> }</a:t>
            </a:r>
          </a:p>
          <a:p>
            <a:pPr algn="l" fontAlgn="base"/>
            <a:endParaRPr lang="pt-BR" sz="1700" dirty="0"/>
          </a:p>
          <a:p>
            <a:pPr algn="l" fontAlgn="base"/>
            <a:r>
              <a:rPr lang="pt-BR" sz="1700" dirty="0" smtClean="0"/>
              <a:t>Cada </a:t>
            </a:r>
            <a:r>
              <a:rPr lang="pt-BR" sz="1700" dirty="0"/>
              <a:t>um dos seletores que compõem um seletor descendente pode ser um seletor simples de qualquer natureza. Na regra a seguir o seletor casa com todo o elemento p da classe </a:t>
            </a:r>
            <a:r>
              <a:rPr lang="pt-BR" sz="1700" dirty="0" err="1"/>
              <a:t>info</a:t>
            </a:r>
            <a:r>
              <a:rPr lang="pt-BR" sz="1700" dirty="0"/>
              <a:t> contido em um elemento li que esteja contido em um elemento div cuja id seja </a:t>
            </a:r>
            <a:r>
              <a:rPr lang="pt-BR" sz="1700" dirty="0" err="1"/>
              <a:t>myid</a:t>
            </a:r>
            <a:r>
              <a:rPr lang="pt-BR" sz="1700" dirty="0" smtClean="0"/>
              <a:t>.</a:t>
            </a:r>
          </a:p>
          <a:p>
            <a:pPr algn="l" fontAlgn="base"/>
            <a:endParaRPr lang="pt-BR" sz="1700" dirty="0"/>
          </a:p>
          <a:p>
            <a:pPr algn="l" fontAlgn="base"/>
            <a:r>
              <a:rPr lang="pt-BR" sz="1700" b="1" dirty="0"/>
              <a:t>div#</a:t>
            </a:r>
            <a:r>
              <a:rPr lang="pt-BR" sz="1700" b="1" dirty="0" err="1"/>
              <a:t>myid</a:t>
            </a:r>
            <a:r>
              <a:rPr lang="pt-BR" sz="1700" b="1" dirty="0"/>
              <a:t> li </a:t>
            </a:r>
            <a:r>
              <a:rPr lang="pt-BR" sz="1700" b="1" dirty="0" err="1"/>
              <a:t>p.info</a:t>
            </a:r>
            <a:r>
              <a:rPr lang="pt-BR" sz="1700" b="1" dirty="0"/>
              <a:t> {</a:t>
            </a:r>
            <a:r>
              <a:rPr lang="pt-BR" sz="1700" b="1" dirty="0" smtClean="0"/>
              <a:t> </a:t>
            </a:r>
            <a:r>
              <a:rPr lang="pt-BR" sz="1700" b="1" dirty="0" err="1"/>
              <a:t>color</a:t>
            </a:r>
            <a:r>
              <a:rPr lang="pt-BR" sz="1700" b="1" dirty="0"/>
              <a:t>:</a:t>
            </a:r>
            <a:r>
              <a:rPr lang="pt-BR" sz="1700" b="1" dirty="0" smtClean="0"/>
              <a:t>#f00</a:t>
            </a:r>
            <a:r>
              <a:rPr lang="pt-BR" sz="1700" b="1" dirty="0"/>
              <a:t>;</a:t>
            </a:r>
            <a:r>
              <a:rPr lang="pt-BR" sz="1700" b="1" dirty="0" smtClean="0"/>
              <a:t> }</a:t>
            </a:r>
          </a:p>
          <a:p>
            <a:pPr algn="l" fontAlgn="base"/>
            <a:endParaRPr lang="pt-BR" sz="1700" dirty="0"/>
          </a:p>
          <a:p>
            <a:pPr algn="l" fontAlgn="base"/>
            <a:r>
              <a:rPr lang="pt-BR" sz="1700" dirty="0" smtClean="0"/>
              <a:t>Seletores </a:t>
            </a:r>
            <a:r>
              <a:rPr lang="pt-BR" sz="1700" dirty="0"/>
              <a:t>descendentes permitem que você case um elemento sem necessidade de atribuir-lhe uma classe ou uma id, o que resultará em uma marcação mais limpa. Vamos supor uma lista de navegação conforme a marcação abaixo</a:t>
            </a:r>
            <a:r>
              <a:rPr lang="pt-BR" sz="1700" dirty="0" smtClean="0"/>
              <a:t>:</a:t>
            </a:r>
          </a:p>
          <a:p>
            <a:pPr algn="l" fontAlgn="base"/>
            <a:endParaRPr lang="pt-BR" sz="1700" dirty="0"/>
          </a:p>
          <a:p>
            <a:pPr algn="l" fontAlgn="base"/>
            <a:r>
              <a:rPr lang="pt-BR" sz="1700" b="1" dirty="0"/>
              <a:t>&lt;</a:t>
            </a:r>
            <a:r>
              <a:rPr lang="pt-BR" sz="1700" b="1" dirty="0" err="1"/>
              <a:t>ul</a:t>
            </a:r>
            <a:r>
              <a:rPr lang="pt-BR" sz="1700" b="1" dirty="0"/>
              <a:t> id="</a:t>
            </a:r>
            <a:r>
              <a:rPr lang="pt-BR" sz="1700" b="1" dirty="0" err="1"/>
              <a:t>nav</a:t>
            </a:r>
            <a:r>
              <a:rPr lang="pt-BR" sz="1700" b="1" dirty="0"/>
              <a:t>"&gt;</a:t>
            </a:r>
            <a:r>
              <a:rPr lang="pt-BR" sz="1700" b="1" dirty="0" smtClean="0"/>
              <a:t>&gt; </a:t>
            </a:r>
            <a:r>
              <a:rPr lang="pt-BR" sz="1700" b="1" dirty="0"/>
              <a:t>&lt;li&gt;&lt;a </a:t>
            </a:r>
            <a:r>
              <a:rPr lang="pt-BR" sz="1700" b="1" dirty="0" err="1"/>
              <a:t>href</a:t>
            </a:r>
            <a:r>
              <a:rPr lang="pt-BR" sz="1700" b="1" dirty="0"/>
              <a:t>="#"&gt;</a:t>
            </a:r>
            <a:r>
              <a:rPr lang="pt-BR" sz="1700" b="1" dirty="0" smtClean="0"/>
              <a:t>Link 1</a:t>
            </a:r>
            <a:r>
              <a:rPr lang="pt-BR" sz="1700" b="1" dirty="0"/>
              <a:t>&lt;/a&gt;&lt;/li&gt;</a:t>
            </a:r>
            <a:r>
              <a:rPr lang="pt-BR" sz="1700" b="1" dirty="0" smtClean="0"/>
              <a:t> </a:t>
            </a:r>
            <a:r>
              <a:rPr lang="pt-BR" sz="1700" b="1" dirty="0"/>
              <a:t>&lt;/</a:t>
            </a:r>
            <a:r>
              <a:rPr lang="pt-BR" sz="1700" b="1" dirty="0" err="1"/>
              <a:t>ul</a:t>
            </a:r>
            <a:r>
              <a:rPr lang="pt-BR" sz="1700" b="1" dirty="0" smtClean="0"/>
              <a:t>&gt;</a:t>
            </a:r>
          </a:p>
          <a:p>
            <a:pPr algn="l" fontAlgn="base"/>
            <a:endParaRPr lang="pt-BR" sz="1700" b="1" dirty="0"/>
          </a:p>
          <a:p>
            <a:pPr algn="l" fontAlgn="base"/>
            <a:r>
              <a:rPr lang="pt-BR" sz="1700" b="1" dirty="0" smtClean="0"/>
              <a:t>&lt;</a:t>
            </a:r>
            <a:r>
              <a:rPr lang="pt-BR" sz="1700" b="1" dirty="0" err="1"/>
              <a:t>ul</a:t>
            </a:r>
            <a:r>
              <a:rPr lang="pt-BR" sz="1700" b="1" dirty="0" smtClean="0"/>
              <a:t>&gt;</a:t>
            </a:r>
          </a:p>
          <a:p>
            <a:pPr algn="l" fontAlgn="base"/>
            <a:r>
              <a:rPr lang="pt-BR" sz="1700" b="1" dirty="0"/>
              <a:t> </a:t>
            </a:r>
            <a:r>
              <a:rPr lang="pt-BR" sz="1700" b="1" dirty="0" smtClean="0"/>
              <a:t>     </a:t>
            </a:r>
            <a:r>
              <a:rPr lang="pt-BR" sz="1700" b="1" dirty="0"/>
              <a:t>&lt;li&gt;&lt;a </a:t>
            </a:r>
            <a:r>
              <a:rPr lang="pt-BR" sz="1700" b="1" dirty="0" err="1"/>
              <a:t>href</a:t>
            </a:r>
            <a:r>
              <a:rPr lang="pt-BR" sz="1700" b="1" dirty="0"/>
              <a:t>="#"&gt;</a:t>
            </a:r>
            <a:r>
              <a:rPr lang="pt-BR" sz="1700" b="1" dirty="0" smtClean="0"/>
              <a:t>Link 2</a:t>
            </a:r>
            <a:r>
              <a:rPr lang="pt-BR" sz="1700" b="1" dirty="0"/>
              <a:t>&lt;/a&gt;&lt;/li</a:t>
            </a:r>
            <a:r>
              <a:rPr lang="pt-BR" sz="1700" b="1" dirty="0" smtClean="0"/>
              <a:t>&gt;</a:t>
            </a:r>
          </a:p>
          <a:p>
            <a:pPr algn="l" fontAlgn="base"/>
            <a:r>
              <a:rPr lang="pt-BR" sz="1700" b="1" dirty="0" smtClean="0"/>
              <a:t>       &lt;</a:t>
            </a:r>
            <a:r>
              <a:rPr lang="pt-BR" sz="1700" b="1" dirty="0"/>
              <a:t>li&gt;&lt;a </a:t>
            </a:r>
            <a:r>
              <a:rPr lang="pt-BR" sz="1700" b="1" dirty="0" err="1"/>
              <a:t>href</a:t>
            </a:r>
            <a:r>
              <a:rPr lang="pt-BR" sz="1700" b="1" dirty="0"/>
              <a:t>="#"&gt;</a:t>
            </a:r>
            <a:r>
              <a:rPr lang="pt-BR" sz="1700" b="1" dirty="0" smtClean="0"/>
              <a:t>Link 3</a:t>
            </a:r>
            <a:r>
              <a:rPr lang="pt-BR" sz="1700" b="1" dirty="0"/>
              <a:t>&lt;/a&gt;&lt;/li</a:t>
            </a:r>
            <a:r>
              <a:rPr lang="pt-BR" sz="1700" b="1" dirty="0" smtClean="0"/>
              <a:t>&gt;</a:t>
            </a:r>
            <a:endParaRPr lang="pt-BR" sz="1700" b="1" dirty="0"/>
          </a:p>
          <a:p>
            <a:pPr algn="l" fontAlgn="base"/>
            <a:r>
              <a:rPr lang="pt-BR" sz="1700" b="1" dirty="0" smtClean="0"/>
              <a:t>&lt;/</a:t>
            </a:r>
            <a:r>
              <a:rPr lang="pt-BR" sz="1700" b="1" dirty="0" err="1"/>
              <a:t>ul</a:t>
            </a:r>
            <a:r>
              <a:rPr lang="pt-BR" sz="1700" b="1" dirty="0" smtClean="0"/>
              <a:t>&gt;</a:t>
            </a:r>
          </a:p>
          <a:p>
            <a:pPr algn="l" fontAlgn="base"/>
            <a:endParaRPr lang="pt-BR" sz="1700" dirty="0"/>
          </a:p>
          <a:p>
            <a:pPr algn="l" fontAlgn="base"/>
            <a:r>
              <a:rPr lang="pt-BR" sz="1700" dirty="0" smtClean="0"/>
              <a:t>Para </a:t>
            </a:r>
            <a:r>
              <a:rPr lang="pt-BR" sz="1700" dirty="0"/>
              <a:t>atingir os itens de lista e links contidos na lista de navegação você poderia usar as seguintes regras CSS:</a:t>
            </a:r>
          </a:p>
          <a:p>
            <a:pPr algn="l" fontAlgn="base"/>
            <a:endParaRPr lang="pt-BR" sz="1700" dirty="0" smtClean="0"/>
          </a:p>
          <a:p>
            <a:pPr algn="l" fontAlgn="base"/>
            <a:r>
              <a:rPr lang="pt-BR" sz="1700" b="1" dirty="0" smtClean="0"/>
              <a:t>#</a:t>
            </a:r>
            <a:r>
              <a:rPr lang="pt-BR" sz="1700" b="1" dirty="0" err="1"/>
              <a:t>nav</a:t>
            </a:r>
            <a:r>
              <a:rPr lang="pt-BR" sz="1700" b="1" dirty="0"/>
              <a:t> li {</a:t>
            </a:r>
            <a:r>
              <a:rPr lang="pt-BR" sz="1700" b="1" dirty="0" smtClean="0"/>
              <a:t> </a:t>
            </a:r>
            <a:r>
              <a:rPr lang="pt-BR" sz="1700" b="1" dirty="0"/>
              <a:t>display:</a:t>
            </a:r>
            <a:r>
              <a:rPr lang="pt-BR" sz="1700" b="1" dirty="0" err="1" smtClean="0"/>
              <a:t>inline</a:t>
            </a:r>
            <a:r>
              <a:rPr lang="pt-BR" sz="1700" b="1" dirty="0"/>
              <a:t>;</a:t>
            </a:r>
            <a:r>
              <a:rPr lang="pt-BR" sz="1700" b="1" dirty="0" smtClean="0"/>
              <a:t> </a:t>
            </a:r>
            <a:r>
              <a:rPr lang="pt-BR" sz="1700" b="1" dirty="0"/>
              <a:t>}</a:t>
            </a:r>
            <a:r>
              <a:rPr lang="pt-BR" sz="1700" b="1" dirty="0" smtClean="0"/>
              <a:t> </a:t>
            </a:r>
          </a:p>
          <a:p>
            <a:pPr algn="l" fontAlgn="base"/>
            <a:r>
              <a:rPr lang="pt-BR" sz="1700" b="1" dirty="0" smtClean="0"/>
              <a:t>#</a:t>
            </a:r>
            <a:r>
              <a:rPr lang="pt-BR" sz="1700" b="1" dirty="0" err="1"/>
              <a:t>nav</a:t>
            </a:r>
            <a:r>
              <a:rPr lang="pt-BR" sz="1700" b="1" dirty="0"/>
              <a:t> a {</a:t>
            </a:r>
            <a:r>
              <a:rPr lang="pt-BR" sz="1700" b="1" dirty="0" smtClean="0"/>
              <a:t> </a:t>
            </a:r>
            <a:r>
              <a:rPr lang="pt-BR" sz="1700" b="1" dirty="0" err="1"/>
              <a:t>font-weight</a:t>
            </a:r>
            <a:r>
              <a:rPr lang="pt-BR" sz="1700" b="1" dirty="0"/>
              <a:t>:</a:t>
            </a:r>
            <a:r>
              <a:rPr lang="pt-BR" sz="1700" b="1" dirty="0" err="1" smtClean="0"/>
              <a:t>bold</a:t>
            </a:r>
            <a:r>
              <a:rPr lang="pt-BR" sz="1700" b="1" dirty="0"/>
              <a:t>;</a:t>
            </a:r>
            <a:r>
              <a:rPr lang="pt-BR" sz="1700" b="1" dirty="0" smtClean="0"/>
              <a:t> }</a:t>
            </a:r>
          </a:p>
          <a:p>
            <a:pPr algn="l" fontAlgn="base"/>
            <a:endParaRPr lang="pt-BR" sz="1700" dirty="0"/>
          </a:p>
          <a:p>
            <a:pPr algn="l" fontAlgn="base"/>
            <a:r>
              <a:rPr lang="pt-BR" sz="1700" dirty="0" smtClean="0"/>
              <a:t>Estas </a:t>
            </a:r>
            <a:r>
              <a:rPr lang="pt-BR" sz="1700" dirty="0"/>
              <a:t>regras não serão aplicadas a nenhum outro item de lista ou links dentro do documento. Agora compare com a opção de nomear uma classe para cada item da lista e para os links e você perceberá quão mais limpa poderá tornar-se sua marcação com o uso de seletores descendente</a:t>
            </a:r>
          </a:p>
          <a:p>
            <a:pPr algn="l" fontAlgn="base"/>
            <a:endParaRPr lang="pt-BR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1149</Words>
  <Application>Microsoft Office PowerPoint</Application>
  <PresentationFormat>Apresentação na tela (4:3)</PresentationFormat>
  <Paragraphs>391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omettog</dc:creator>
  <cp:lastModifiedBy>omettog</cp:lastModifiedBy>
  <cp:revision>37</cp:revision>
  <dcterms:created xsi:type="dcterms:W3CDTF">2015-08-14T14:47:50Z</dcterms:created>
  <dcterms:modified xsi:type="dcterms:W3CDTF">2015-08-14T21:00:28Z</dcterms:modified>
</cp:coreProperties>
</file>