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7EC73F-02FE-4320-9F84-A81FB34EFEC3}">
  <a:tblStyle styleId="{1F7EC73F-02FE-4320-9F84-A81FB34EFE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e58f869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e58f869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e265a3d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e265a3d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e265a3d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e265a3d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e265a3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e265a3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e58f8698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e58f8698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e58f8698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e58f8698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e265a3d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e265a3d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e1e0159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e1e0159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e265a3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e265a3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e265a3d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e265a3d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e265a3d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e265a3d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e58f869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e58f869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e58f86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e58f86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e288ca4d5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e288ca4d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e1e0159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e1e0159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e265a3d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e265a3d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e58f869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e58f869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e265a3d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e265a3d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loud.smartdraw.com/share.aspx/?pubDocShare=D191484583AD641EC74781DAB4CB5B9E3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3233" y="273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FSM Final Project</a:t>
            </a:r>
            <a:endParaRPr/>
          </a:p>
        </p:txBody>
      </p:sp>
      <p:sp>
        <p:nvSpPr>
          <p:cNvPr id="55" name="Google Shape;55;p13"/>
          <p:cNvSpPr txBox="1"/>
          <p:nvPr>
            <p:ph idx="1" type="subTitle"/>
          </p:nvPr>
        </p:nvSpPr>
        <p:spPr>
          <a:xfrm>
            <a:off x="311700" y="34538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Done by: Arthur Butler</a:t>
            </a:r>
            <a:endParaRPr/>
          </a:p>
          <a:p>
            <a:pPr indent="0" lvl="0" marL="0" rtl="0" algn="ctr">
              <a:spcBef>
                <a:spcPts val="0"/>
              </a:spcBef>
              <a:spcAft>
                <a:spcPts val="0"/>
              </a:spcAft>
              <a:buNone/>
            </a:pPr>
            <a:r>
              <a:rPr lang="en"/>
              <a:t>James Faber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2468350" y="152400"/>
            <a:ext cx="3152675" cy="4907700"/>
          </a:xfrm>
          <a:prstGeom prst="rect">
            <a:avLst/>
          </a:prstGeom>
          <a:noFill/>
          <a:ln>
            <a:noFill/>
          </a:ln>
        </p:spPr>
      </p:pic>
      <p:sp>
        <p:nvSpPr>
          <p:cNvPr id="109" name="Google Shape;109;p22"/>
          <p:cNvSpPr txBox="1"/>
          <p:nvPr/>
        </p:nvSpPr>
        <p:spPr>
          <a:xfrm>
            <a:off x="526275" y="837600"/>
            <a:ext cx="136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Transition table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421325" y="342575"/>
            <a:ext cx="6862025" cy="4183200"/>
          </a:xfrm>
          <a:prstGeom prst="rect">
            <a:avLst/>
          </a:prstGeom>
          <a:noFill/>
          <a:ln>
            <a:noFill/>
          </a:ln>
        </p:spPr>
      </p:pic>
      <p:sp>
        <p:nvSpPr>
          <p:cNvPr id="115" name="Google Shape;115;p23"/>
          <p:cNvSpPr txBox="1"/>
          <p:nvPr/>
        </p:nvSpPr>
        <p:spPr>
          <a:xfrm>
            <a:off x="254025" y="813925"/>
            <a:ext cx="96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3017150" y="93787"/>
            <a:ext cx="3805125" cy="4955926"/>
          </a:xfrm>
          <a:prstGeom prst="rect">
            <a:avLst/>
          </a:prstGeom>
          <a:noFill/>
          <a:ln>
            <a:noFill/>
          </a:ln>
        </p:spPr>
      </p:pic>
      <p:sp>
        <p:nvSpPr>
          <p:cNvPr id="121" name="Google Shape;121;p24"/>
          <p:cNvSpPr txBox="1"/>
          <p:nvPr/>
        </p:nvSpPr>
        <p:spPr>
          <a:xfrm>
            <a:off x="615075" y="932300"/>
            <a:ext cx="13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Table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table</a:t>
            </a:r>
            <a:endParaRPr/>
          </a:p>
        </p:txBody>
      </p:sp>
      <p:graphicFrame>
        <p:nvGraphicFramePr>
          <p:cNvPr id="127" name="Google Shape;127;p25"/>
          <p:cNvGraphicFramePr/>
          <p:nvPr/>
        </p:nvGraphicFramePr>
        <p:xfrm>
          <a:off x="952500" y="1428750"/>
          <a:ext cx="3000000" cy="3000000"/>
        </p:xfrm>
        <a:graphic>
          <a:graphicData uri="http://schemas.openxmlformats.org/drawingml/2006/table">
            <a:tbl>
              <a:tblPr>
                <a:noFill/>
                <a:tableStyleId>{1F7EC73F-02FE-4320-9F84-A81FB34EFEC3}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Dispense</a:t>
                      </a:r>
                      <a:endParaRPr/>
                    </a:p>
                  </a:txBody>
                  <a:tcPr marT="91425" marB="91425" marR="91425" marL="91425"/>
                </a:tc>
                <a:tc>
                  <a:txBody>
                    <a:bodyPr/>
                    <a:lstStyle/>
                    <a:p>
                      <a:pPr indent="0" lvl="0" marL="0" rtl="0" algn="l">
                        <a:spcBef>
                          <a:spcPts val="0"/>
                        </a:spcBef>
                        <a:spcAft>
                          <a:spcPts val="0"/>
                        </a:spcAft>
                        <a:buNone/>
                      </a:pPr>
                      <a:r>
                        <a:rPr lang="en"/>
                        <a:t>Return 10 cents</a:t>
                      </a:r>
                      <a:endParaRPr/>
                    </a:p>
                  </a:txBody>
                  <a:tcPr marT="91425" marB="91425" marR="91425" marL="91425"/>
                </a:tc>
                <a:tc>
                  <a:txBody>
                    <a:bodyPr/>
                    <a:lstStyle/>
                    <a:p>
                      <a:pPr indent="0" lvl="0" marL="0" rtl="0" algn="l">
                        <a:spcBef>
                          <a:spcPts val="0"/>
                        </a:spcBef>
                        <a:spcAft>
                          <a:spcPts val="0"/>
                        </a:spcAft>
                        <a:buNone/>
                      </a:pPr>
                      <a:r>
                        <a:rPr lang="en"/>
                        <a:t>Return 5 cents</a:t>
                      </a:r>
                      <a:endParaRPr/>
                    </a:p>
                  </a:txBody>
                  <a:tcPr marT="91425" marB="91425" marR="91425" marL="91425"/>
                </a:tc>
                <a:tc>
                  <a:txBody>
                    <a:bodyPr/>
                    <a:lstStyle/>
                    <a:p>
                      <a:pPr indent="0" lvl="0" marL="0" rtl="0" algn="l">
                        <a:spcBef>
                          <a:spcPts val="0"/>
                        </a:spcBef>
                        <a:spcAft>
                          <a:spcPts val="0"/>
                        </a:spcAft>
                        <a:buNone/>
                      </a:pPr>
                      <a:r>
                        <a:rPr lang="en"/>
                        <a:t>Return 2 10 cents</a:t>
                      </a:r>
                      <a:endParaRPr/>
                    </a:p>
                  </a:txBody>
                  <a:tcPr marT="91425" marB="91425" marR="91425" marL="91425"/>
                </a:tc>
              </a:tr>
              <a:tr h="381000">
                <a:tc>
                  <a:txBody>
                    <a:bodyPr/>
                    <a:lstStyle/>
                    <a:p>
                      <a:pPr indent="0" lvl="0" marL="0" rtl="0" algn="l">
                        <a:spcBef>
                          <a:spcPts val="0"/>
                        </a:spcBef>
                        <a:spcAft>
                          <a:spcPts val="0"/>
                        </a:spcAft>
                        <a:buNone/>
                      </a:pPr>
                      <a:r>
                        <a:rPr lang="en"/>
                        <a:t>S25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S35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S45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S40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S30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table</a:t>
            </a:r>
            <a:endParaRPr/>
          </a:p>
        </p:txBody>
      </p:sp>
      <p:graphicFrame>
        <p:nvGraphicFramePr>
          <p:cNvPr id="133" name="Google Shape;133;p26"/>
          <p:cNvGraphicFramePr/>
          <p:nvPr/>
        </p:nvGraphicFramePr>
        <p:xfrm>
          <a:off x="456750" y="1403950"/>
          <a:ext cx="3000000" cy="3000000"/>
        </p:xfrm>
        <a:graphic>
          <a:graphicData uri="http://schemas.openxmlformats.org/drawingml/2006/table">
            <a:tbl>
              <a:tblPr>
                <a:noFill/>
                <a:tableStyleId>{1F7EC73F-02FE-4320-9F84-A81FB34EFEC3}</a:tableStyleId>
              </a:tblPr>
              <a:tblGrid>
                <a:gridCol w="1578225"/>
                <a:gridCol w="977750"/>
                <a:gridCol w="819425"/>
                <a:gridCol w="1488700"/>
                <a:gridCol w="1761325"/>
              </a:tblGrid>
              <a:tr h="637275">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Dispense</a:t>
                      </a:r>
                      <a:endParaRPr/>
                    </a:p>
                  </a:txBody>
                  <a:tcPr marT="91425" marB="91425" marR="91425" marL="91425"/>
                </a:tc>
                <a:tc>
                  <a:txBody>
                    <a:bodyPr/>
                    <a:lstStyle/>
                    <a:p>
                      <a:pPr indent="0" lvl="0" marL="0" rtl="0" algn="l">
                        <a:spcBef>
                          <a:spcPts val="0"/>
                        </a:spcBef>
                        <a:spcAft>
                          <a:spcPts val="0"/>
                        </a:spcAft>
                        <a:buNone/>
                      </a:pPr>
                      <a:r>
                        <a:rPr lang="en"/>
                        <a:t>Return 10 cents</a:t>
                      </a:r>
                      <a:endParaRPr/>
                    </a:p>
                  </a:txBody>
                  <a:tcPr marT="91425" marB="91425" marR="91425" marL="91425"/>
                </a:tc>
                <a:tc>
                  <a:txBody>
                    <a:bodyPr/>
                    <a:lstStyle/>
                    <a:p>
                      <a:pPr indent="0" lvl="0" marL="0" rtl="0" algn="l">
                        <a:spcBef>
                          <a:spcPts val="0"/>
                        </a:spcBef>
                        <a:spcAft>
                          <a:spcPts val="0"/>
                        </a:spcAft>
                        <a:buNone/>
                      </a:pPr>
                      <a:r>
                        <a:rPr lang="en"/>
                        <a:t>Return 5 cents</a:t>
                      </a:r>
                      <a:endParaRPr/>
                    </a:p>
                  </a:txBody>
                  <a:tcPr marT="91425" marB="91425" marR="91425" marL="91425"/>
                </a:tc>
                <a:tc>
                  <a:txBody>
                    <a:bodyPr/>
                    <a:lstStyle/>
                    <a:p>
                      <a:pPr indent="0" lvl="0" marL="0" rtl="0" algn="l">
                        <a:spcBef>
                          <a:spcPts val="0"/>
                        </a:spcBef>
                        <a:spcAft>
                          <a:spcPts val="0"/>
                        </a:spcAft>
                        <a:buNone/>
                      </a:pPr>
                      <a:r>
                        <a:rPr lang="en"/>
                        <a:t>Return </a:t>
                      </a:r>
                      <a:r>
                        <a:rPr lang="en"/>
                        <a:t>2 </a:t>
                      </a:r>
                      <a:r>
                        <a:rPr lang="en"/>
                        <a:t>10 cents</a:t>
                      </a:r>
                      <a:endParaRPr/>
                    </a:p>
                  </a:txBody>
                  <a:tcPr marT="91425" marB="91425" marR="91425" marL="91425"/>
                </a:tc>
              </a:tr>
              <a:tr h="414225">
                <a:tc>
                  <a:txBody>
                    <a:bodyPr/>
                    <a:lstStyle/>
                    <a:p>
                      <a:pPr indent="0" lvl="0" marL="0" rtl="0" algn="l">
                        <a:spcBef>
                          <a:spcPts val="0"/>
                        </a:spcBef>
                        <a:spcAft>
                          <a:spcPts val="0"/>
                        </a:spcAft>
                        <a:buNone/>
                      </a:pPr>
                      <a:r>
                        <a:rPr lang="en"/>
                        <a:t>0000001000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0010000000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1000000000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14225">
                <a:tc>
                  <a:txBody>
                    <a:bodyPr/>
                    <a:lstStyle/>
                    <a:p>
                      <a:pPr indent="0" lvl="0" marL="0" rtl="0" algn="l">
                        <a:spcBef>
                          <a:spcPts val="0"/>
                        </a:spcBef>
                        <a:spcAft>
                          <a:spcPts val="0"/>
                        </a:spcAft>
                        <a:buNone/>
                      </a:pPr>
                      <a:r>
                        <a:rPr lang="en"/>
                        <a:t>0100000000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0000010000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34" name="Google Shape;134;p26"/>
          <p:cNvGraphicFramePr/>
          <p:nvPr/>
        </p:nvGraphicFramePr>
        <p:xfrm>
          <a:off x="7367225" y="1168425"/>
          <a:ext cx="3000000" cy="3000000"/>
        </p:xfrm>
        <a:graphic>
          <a:graphicData uri="http://schemas.openxmlformats.org/drawingml/2006/table">
            <a:tbl>
              <a:tblPr>
                <a:noFill/>
                <a:tableStyleId>{1F7EC73F-02FE-4320-9F84-A81FB34EFEC3}</a:tableStyleId>
              </a:tblPr>
              <a:tblGrid>
                <a:gridCol w="1370475"/>
              </a:tblGrid>
              <a:tr h="822950">
                <a:tc>
                  <a:txBody>
                    <a:bodyPr/>
                    <a:lstStyle/>
                    <a:p>
                      <a:pPr indent="0" lvl="0" marL="0" rtl="0" algn="l">
                        <a:spcBef>
                          <a:spcPts val="0"/>
                        </a:spcBef>
                        <a:spcAft>
                          <a:spcPts val="0"/>
                        </a:spcAft>
                        <a:buNone/>
                      </a:pPr>
                      <a:r>
                        <a:rPr lang="en"/>
                        <a:t>Output</a:t>
                      </a:r>
                      <a:endParaRPr/>
                    </a:p>
                  </a:txBody>
                  <a:tcPr marT="91425" marB="91425" marR="91425" marL="91425"/>
                </a:tc>
              </a:tr>
              <a:tr h="414225">
                <a:tc>
                  <a:txBody>
                    <a:bodyPr/>
                    <a:lstStyle/>
                    <a:p>
                      <a:pPr indent="0" lvl="0" marL="0" rtl="0" algn="l">
                        <a:spcBef>
                          <a:spcPts val="0"/>
                        </a:spcBef>
                        <a:spcAft>
                          <a:spcPts val="0"/>
                        </a:spcAft>
                        <a:buNone/>
                      </a:pPr>
                      <a:r>
                        <a:rPr lang="en"/>
                        <a:t>Dispense=</a:t>
                      </a:r>
                      <a:endParaRPr/>
                    </a:p>
                    <a:p>
                      <a:pPr indent="0" lvl="0" marL="0" rtl="0" algn="l">
                        <a:spcBef>
                          <a:spcPts val="0"/>
                        </a:spcBef>
                        <a:spcAft>
                          <a:spcPts val="0"/>
                        </a:spcAft>
                        <a:buNone/>
                      </a:pPr>
                      <a:r>
                        <a:rPr lang="en"/>
                        <a:t>1110011000</a:t>
                      </a:r>
                      <a:endParaRPr/>
                    </a:p>
                  </a:txBody>
                  <a:tcPr marT="91425" marB="91425" marR="91425" marL="91425"/>
                </a:tc>
              </a:tr>
              <a:tr h="414225">
                <a:tc>
                  <a:txBody>
                    <a:bodyPr/>
                    <a:lstStyle/>
                    <a:p>
                      <a:pPr indent="0" lvl="0" marL="0" rtl="0" algn="l">
                        <a:spcBef>
                          <a:spcPts val="0"/>
                        </a:spcBef>
                        <a:spcAft>
                          <a:spcPts val="0"/>
                        </a:spcAft>
                        <a:buNone/>
                      </a:pPr>
                      <a:r>
                        <a:rPr lang="en"/>
                        <a:t>Return 5 cent=</a:t>
                      </a:r>
                      <a:endParaRPr/>
                    </a:p>
                    <a:p>
                      <a:pPr indent="0" lvl="0" marL="0" rtl="0" algn="l">
                        <a:spcBef>
                          <a:spcPts val="0"/>
                        </a:spcBef>
                        <a:spcAft>
                          <a:spcPts val="0"/>
                        </a:spcAft>
                        <a:buNone/>
                      </a:pPr>
                      <a:r>
                        <a:rPr lang="en"/>
                        <a:t>0100010000</a:t>
                      </a:r>
                      <a:endParaRPr/>
                    </a:p>
                  </a:txBody>
                  <a:tcPr marT="91425" marB="91425" marR="91425" marL="91425"/>
                </a:tc>
              </a:tr>
              <a:tr h="414225">
                <a:tc>
                  <a:txBody>
                    <a:bodyPr/>
                    <a:lstStyle/>
                    <a:p>
                      <a:pPr indent="0" lvl="0" marL="0" rtl="0" algn="l">
                        <a:spcBef>
                          <a:spcPts val="0"/>
                        </a:spcBef>
                        <a:spcAft>
                          <a:spcPts val="0"/>
                        </a:spcAft>
                        <a:buNone/>
                      </a:pPr>
                      <a:r>
                        <a:rPr lang="en"/>
                        <a:t>Return 10 cents=</a:t>
                      </a:r>
                      <a:endParaRPr/>
                    </a:p>
                    <a:p>
                      <a:pPr indent="0" lvl="0" marL="0" rtl="0" algn="l">
                        <a:spcBef>
                          <a:spcPts val="0"/>
                        </a:spcBef>
                        <a:spcAft>
                          <a:spcPts val="0"/>
                        </a:spcAft>
                        <a:buNone/>
                      </a:pPr>
                      <a:r>
                        <a:rPr lang="en"/>
                        <a:t>0110000000</a:t>
                      </a:r>
                      <a:endParaRPr/>
                    </a:p>
                  </a:txBody>
                  <a:tcPr marT="91425" marB="91425" marR="91425" marL="91425"/>
                </a:tc>
              </a:tr>
              <a:tr h="414225">
                <a:tc>
                  <a:txBody>
                    <a:bodyPr/>
                    <a:lstStyle/>
                    <a:p>
                      <a:pPr indent="0" lvl="0" marL="0" rtl="0" algn="l">
                        <a:spcBef>
                          <a:spcPts val="0"/>
                        </a:spcBef>
                        <a:spcAft>
                          <a:spcPts val="0"/>
                        </a:spcAft>
                        <a:buNone/>
                      </a:pPr>
                      <a:r>
                        <a:rPr lang="en"/>
                        <a:t>Return 2 10 cents=</a:t>
                      </a:r>
                      <a:endParaRPr/>
                    </a:p>
                    <a:p>
                      <a:pPr indent="0" lvl="0" marL="0" rtl="0" algn="l">
                        <a:spcBef>
                          <a:spcPts val="0"/>
                        </a:spcBef>
                        <a:spcAft>
                          <a:spcPts val="0"/>
                        </a:spcAft>
                        <a:buNone/>
                      </a:pPr>
                      <a:r>
                        <a:rPr lang="en"/>
                        <a:t>1000000000</a:t>
                      </a:r>
                      <a:endParaRPr/>
                    </a:p>
                  </a:txBody>
                  <a:tcPr marT="91425" marB="91425" marR="91425" marL="91425"/>
                </a:tc>
              </a:tr>
              <a:tr h="414225">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Equation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0" rtl="0" algn="l">
              <a:spcBef>
                <a:spcPts val="0"/>
              </a:spcBef>
              <a:spcAft>
                <a:spcPts val="0"/>
              </a:spcAft>
              <a:buNone/>
            </a:pPr>
            <a:r>
              <a:rPr lang="en"/>
              <a:t>								</a:t>
            </a:r>
            <a:r>
              <a:rPr lang="en" sz="1100"/>
              <a:t>Dispense =</a:t>
            </a:r>
            <a:endParaRPr sz="1100"/>
          </a:p>
          <a:p>
            <a:pPr indent="0" lvl="0" marL="4572000" rtl="0" algn="l">
              <a:spcBef>
                <a:spcPts val="1200"/>
              </a:spcBef>
              <a:spcAft>
                <a:spcPts val="0"/>
              </a:spcAft>
              <a:buNone/>
            </a:pPr>
            <a:r>
              <a:rPr lang="en" sz="1100"/>
              <a:t>Return 5 cents =</a:t>
            </a:r>
            <a:endParaRPr sz="1100"/>
          </a:p>
          <a:p>
            <a:pPr indent="0" lvl="0" marL="4572000" rtl="0" algn="l">
              <a:spcBef>
                <a:spcPts val="1200"/>
              </a:spcBef>
              <a:spcAft>
                <a:spcPts val="0"/>
              </a:spcAft>
              <a:buNone/>
            </a:pPr>
            <a:r>
              <a:rPr lang="en" sz="1100"/>
              <a:t>Return 10 cents =</a:t>
            </a:r>
            <a:endParaRPr sz="1100"/>
          </a:p>
          <a:p>
            <a:pPr indent="0" lvl="0" marL="4572000" rtl="0" algn="l">
              <a:spcBef>
                <a:spcPts val="1200"/>
              </a:spcBef>
              <a:spcAft>
                <a:spcPts val="0"/>
              </a:spcAft>
              <a:buNone/>
            </a:pPr>
            <a:r>
              <a:rPr lang="en" sz="1100"/>
              <a:t>Return shilling</a:t>
            </a:r>
            <a:r>
              <a:rPr lang="en" sz="1100"/>
              <a:t>	= </a:t>
            </a:r>
            <a:r>
              <a:rPr lang="en"/>
              <a:t>	</a:t>
            </a:r>
            <a:endParaRPr/>
          </a:p>
          <a:p>
            <a:pPr indent="0" lvl="0" marL="4572000" rtl="0" algn="l">
              <a:spcBef>
                <a:spcPts val="1200"/>
              </a:spcBef>
              <a:spcAft>
                <a:spcPts val="0"/>
              </a:spcAft>
              <a:buNone/>
            </a:pPr>
            <a:r>
              <a:t/>
            </a:r>
            <a:endParaRPr/>
          </a:p>
          <a:p>
            <a:pPr indent="0" lvl="0" marL="4572000" rtl="0" algn="l">
              <a:spcBef>
                <a:spcPts val="1200"/>
              </a:spcBef>
              <a:spcAft>
                <a:spcPts val="0"/>
              </a:spcAft>
              <a:buNone/>
            </a:pPr>
            <a:r>
              <a:t/>
            </a:r>
            <a:endParaRPr/>
          </a:p>
          <a:p>
            <a:pPr indent="0" lvl="0" marL="4572000" rtl="0" algn="l">
              <a:spcBef>
                <a:spcPts val="1200"/>
              </a:spcBef>
              <a:spcAft>
                <a:spcPts val="1200"/>
              </a:spcAft>
              <a:buNone/>
            </a:pPr>
            <a:r>
              <a:t/>
            </a:r>
            <a:endParaRPr/>
          </a:p>
        </p:txBody>
      </p:sp>
      <p:pic>
        <p:nvPicPr>
          <p:cNvPr id="141" name="Google Shape;141;p27"/>
          <p:cNvPicPr preferRelativeResize="0"/>
          <p:nvPr/>
        </p:nvPicPr>
        <p:blipFill>
          <a:blip r:embed="rId3">
            <a:alphaModFix/>
          </a:blip>
          <a:stretch>
            <a:fillRect/>
          </a:stretch>
        </p:blipFill>
        <p:spPr>
          <a:xfrm>
            <a:off x="774125" y="1774100"/>
            <a:ext cx="2215350" cy="2360325"/>
          </a:xfrm>
          <a:prstGeom prst="rect">
            <a:avLst/>
          </a:prstGeom>
          <a:noFill/>
          <a:ln>
            <a:noFill/>
          </a:ln>
        </p:spPr>
      </p:pic>
      <p:pic>
        <p:nvPicPr>
          <p:cNvPr id="142" name="Google Shape;142;p27"/>
          <p:cNvPicPr preferRelativeResize="0"/>
          <p:nvPr/>
        </p:nvPicPr>
        <p:blipFill>
          <a:blip r:embed="rId4">
            <a:alphaModFix/>
          </a:blip>
          <a:stretch>
            <a:fillRect/>
          </a:stretch>
        </p:blipFill>
        <p:spPr>
          <a:xfrm>
            <a:off x="5733900" y="1504275"/>
            <a:ext cx="1804455" cy="269825"/>
          </a:xfrm>
          <a:prstGeom prst="rect">
            <a:avLst/>
          </a:prstGeom>
          <a:noFill/>
          <a:ln>
            <a:noFill/>
          </a:ln>
        </p:spPr>
      </p:pic>
      <p:pic>
        <p:nvPicPr>
          <p:cNvPr id="143" name="Google Shape;143;p27"/>
          <p:cNvPicPr preferRelativeResize="0"/>
          <p:nvPr/>
        </p:nvPicPr>
        <p:blipFill>
          <a:blip r:embed="rId5">
            <a:alphaModFix/>
          </a:blip>
          <a:stretch>
            <a:fillRect/>
          </a:stretch>
        </p:blipFill>
        <p:spPr>
          <a:xfrm>
            <a:off x="6012100" y="1850625"/>
            <a:ext cx="705225" cy="269825"/>
          </a:xfrm>
          <a:prstGeom prst="rect">
            <a:avLst/>
          </a:prstGeom>
          <a:noFill/>
          <a:ln>
            <a:noFill/>
          </a:ln>
        </p:spPr>
      </p:pic>
      <p:pic>
        <p:nvPicPr>
          <p:cNvPr id="144" name="Google Shape;144;p27"/>
          <p:cNvPicPr preferRelativeResize="0"/>
          <p:nvPr/>
        </p:nvPicPr>
        <p:blipFill>
          <a:blip r:embed="rId6">
            <a:alphaModFix/>
          </a:blip>
          <a:stretch>
            <a:fillRect/>
          </a:stretch>
        </p:blipFill>
        <p:spPr>
          <a:xfrm>
            <a:off x="6124525" y="2196975"/>
            <a:ext cx="778813" cy="269825"/>
          </a:xfrm>
          <a:prstGeom prst="rect">
            <a:avLst/>
          </a:prstGeom>
          <a:noFill/>
          <a:ln>
            <a:noFill/>
          </a:ln>
        </p:spPr>
      </p:pic>
      <p:pic>
        <p:nvPicPr>
          <p:cNvPr id="145" name="Google Shape;145;p27"/>
          <p:cNvPicPr preferRelativeResize="0"/>
          <p:nvPr/>
        </p:nvPicPr>
        <p:blipFill>
          <a:blip r:embed="rId7">
            <a:alphaModFix/>
          </a:blip>
          <a:stretch>
            <a:fillRect/>
          </a:stretch>
        </p:blipFill>
        <p:spPr>
          <a:xfrm>
            <a:off x="6012100" y="2631900"/>
            <a:ext cx="306860" cy="26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1802525" y="152400"/>
            <a:ext cx="5890591" cy="4838700"/>
          </a:xfrm>
          <a:prstGeom prst="rect">
            <a:avLst/>
          </a:prstGeom>
          <a:noFill/>
          <a:ln>
            <a:noFill/>
          </a:ln>
        </p:spPr>
      </p:pic>
      <p:pic>
        <p:nvPicPr>
          <p:cNvPr id="151" name="Google Shape;151;p28"/>
          <p:cNvPicPr preferRelativeResize="0"/>
          <p:nvPr/>
        </p:nvPicPr>
        <p:blipFill>
          <a:blip r:embed="rId4">
            <a:alphaModFix/>
          </a:blip>
          <a:stretch>
            <a:fillRect/>
          </a:stretch>
        </p:blipFill>
        <p:spPr>
          <a:xfrm>
            <a:off x="1445925" y="152400"/>
            <a:ext cx="7113176" cy="4753576"/>
          </a:xfrm>
          <a:prstGeom prst="rect">
            <a:avLst/>
          </a:prstGeom>
          <a:noFill/>
          <a:ln>
            <a:noFill/>
          </a:ln>
        </p:spPr>
      </p:pic>
      <p:sp>
        <p:nvSpPr>
          <p:cNvPr id="152" name="Google Shape;152;p28"/>
          <p:cNvSpPr txBox="1"/>
          <p:nvPr/>
        </p:nvSpPr>
        <p:spPr>
          <a:xfrm>
            <a:off x="378300" y="1032950"/>
            <a:ext cx="92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170075" y="168250"/>
            <a:ext cx="7311174" cy="4273500"/>
          </a:xfrm>
          <a:prstGeom prst="rect">
            <a:avLst/>
          </a:prstGeom>
          <a:noFill/>
          <a:ln>
            <a:noFill/>
          </a:ln>
        </p:spPr>
      </p:pic>
      <p:sp>
        <p:nvSpPr>
          <p:cNvPr id="158" name="Google Shape;158;p29"/>
          <p:cNvSpPr txBox="1"/>
          <p:nvPr/>
        </p:nvSpPr>
        <p:spPr>
          <a:xfrm>
            <a:off x="372400" y="938225"/>
            <a:ext cx="89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2866850" y="119125"/>
            <a:ext cx="3846145" cy="4838699"/>
          </a:xfrm>
          <a:prstGeom prst="rect">
            <a:avLst/>
          </a:prstGeom>
          <a:noFill/>
          <a:ln>
            <a:noFill/>
          </a:ln>
        </p:spPr>
      </p:pic>
      <p:sp>
        <p:nvSpPr>
          <p:cNvPr id="164" name="Google Shape;164;p30"/>
          <p:cNvSpPr txBox="1"/>
          <p:nvPr/>
        </p:nvSpPr>
        <p:spPr>
          <a:xfrm>
            <a:off x="1023475" y="1163150"/>
            <a:ext cx="9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 Full Picture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a:t>
            </a:r>
            <a:endParaRPr/>
          </a:p>
        </p:txBody>
      </p:sp>
      <p:sp>
        <p:nvSpPr>
          <p:cNvPr id="170" name="Google Shape;170;p31"/>
          <p:cNvSpPr txBox="1"/>
          <p:nvPr>
            <p:ph idx="1" type="body"/>
          </p:nvPr>
        </p:nvSpPr>
        <p:spPr>
          <a:xfrm>
            <a:off x="311700" y="1152475"/>
            <a:ext cx="7058100" cy="22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p>
          <a:p>
            <a:pPr indent="0" lvl="0" marL="0" rtl="0" algn="l">
              <a:spcBef>
                <a:spcPts val="1200"/>
              </a:spcBef>
              <a:spcAft>
                <a:spcPts val="0"/>
              </a:spcAft>
              <a:buNone/>
            </a:pPr>
            <a:r>
              <a:rPr lang="en" sz="1100"/>
              <a:t>Link for full </a:t>
            </a:r>
            <a:r>
              <a:rPr lang="en" sz="1100"/>
              <a:t>complete</a:t>
            </a:r>
            <a:r>
              <a:rPr lang="en" sz="1100"/>
              <a:t> diagram</a:t>
            </a:r>
            <a:endParaRPr sz="1100"/>
          </a:p>
          <a:p>
            <a:pPr indent="0" lvl="0" marL="0" rtl="0" algn="l">
              <a:spcBef>
                <a:spcPts val="1200"/>
              </a:spcBef>
              <a:spcAft>
                <a:spcPts val="0"/>
              </a:spcAft>
              <a:buNone/>
            </a:pPr>
            <a:r>
              <a:rPr lang="en" sz="1100" u="sng">
                <a:solidFill>
                  <a:schemeClr val="hlink"/>
                </a:solidFill>
                <a:hlinkClick r:id="rId3"/>
              </a:rPr>
              <a:t>https://cloud.smartdraw.com/share.aspx/?pubDocShare=D191484583AD641EC74781DAB4CB5B9E388</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Done by: Arthur Butler </a:t>
            </a:r>
            <a:endParaRPr sz="1100"/>
          </a:p>
          <a:p>
            <a:pPr indent="0" lvl="0" marL="0" rtl="0" algn="l">
              <a:spcBef>
                <a:spcPts val="1200"/>
              </a:spcBef>
              <a:spcAft>
                <a:spcPts val="1200"/>
              </a:spcAft>
              <a:buNone/>
            </a:pPr>
            <a:r>
              <a:rPr lang="en" sz="1100"/>
              <a:t>               James Faber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58825"/>
            <a:ext cx="8520600" cy="13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State Machine</a:t>
            </a:r>
            <a:endParaRPr/>
          </a:p>
        </p:txBody>
      </p:sp>
      <p:sp>
        <p:nvSpPr>
          <p:cNvPr id="61" name="Google Shape;61;p14"/>
          <p:cNvSpPr txBox="1"/>
          <p:nvPr>
            <p:ph idx="1" type="subTitle"/>
          </p:nvPr>
        </p:nvSpPr>
        <p:spPr>
          <a:xfrm>
            <a:off x="262825" y="1717750"/>
            <a:ext cx="8520600" cy="1912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 mathematical model of computation is known as a finite-state machine (FSM), finite-state automato</a:t>
            </a:r>
            <a:r>
              <a:rPr lang="en"/>
              <a:t>n</a:t>
            </a:r>
            <a:r>
              <a:rPr lang="en"/>
              <a:t>, finite automaton, or simply a state machine. It is an abstract machine with a finite set of possible states at any given moment. As a result of some inputs, the FSM can transition from one state to another, which is referred to as a transition. A list of an FSM's states, its starting state, and the inputs that cause each transition are used to define it. Deterministic and non-deterministic finite-state machines are the two types of finite-state machines. Any non-deterministic finite-state machine can be converted into a deterministic equivalent.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522402" y="236425"/>
            <a:ext cx="6901500" cy="6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80"/>
              <a:t>What is A Sequential Circuit</a:t>
            </a:r>
            <a:endParaRPr sz="2080"/>
          </a:p>
        </p:txBody>
      </p:sp>
      <p:sp>
        <p:nvSpPr>
          <p:cNvPr id="67" name="Google Shape;67;p15"/>
          <p:cNvSpPr txBox="1"/>
          <p:nvPr>
            <p:ph idx="1" type="subTitle"/>
          </p:nvPr>
        </p:nvSpPr>
        <p:spPr>
          <a:xfrm>
            <a:off x="311700" y="1239400"/>
            <a:ext cx="85206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method of generating a logic diagram from the specification of the circuit's desired behavior is known as sequential circuit design. The behavior of a circuit is frequently described in language. Deriving a precise specification of the necessary behavior in terms of a state table or a state diagram is the next stage in the design process. Since there are no set principles that can be created to generate a state diagram or a state table, this is perhaps the most challenging stage in the design. The only guides are the designer's intuition and expertise. The subsequent processes become mechanical after the description is transformed into a state diagram or state table. Through the use of the examples in this Question, we will explore the traditional design process.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1283825" y="1079550"/>
            <a:ext cx="6636000" cy="2861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You’</a:t>
            </a:r>
            <a:r>
              <a:rPr lang="en" sz="1400">
                <a:solidFill>
                  <a:srgbClr val="FFFFFF"/>
                </a:solidFill>
                <a:latin typeface="Times New Roman"/>
                <a:ea typeface="Times New Roman"/>
                <a:cs typeface="Times New Roman"/>
                <a:sym typeface="Times New Roman"/>
              </a:rPr>
              <a:t>ve been enlisted to design a soda machine dispenser for the IT</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department students' lounge. Sodas are partially subsidized by the student chapter of the</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ACM, so they cost only 25 cents each. The machine accepts 5 cents, 10 cents, and shillings.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When enough coins have been inserted, it dispenses the soda and returns any</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necessary change. Design an FSM controller for the soda machine. The FSM inputs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are 5 cent, 10 cent, and shilling, indicating which coin was inserted. Assume that</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exactly ONE coin is inserted on each cycle. The outputs are Dispense, Return 5 Cents,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Return 10 Cents, and Return Two 10 Cents. When the FSM reaches 25 cents, it asserts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Dispense and the necessary Return outputs required to deliver the appropriate</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change. Then it should be ready to start accepting coins for another soda.</a:t>
            </a:r>
            <a:endParaRPr sz="5277">
              <a:latin typeface="Times New Roman"/>
              <a:ea typeface="Times New Roman"/>
              <a:cs typeface="Times New Roman"/>
              <a:sym typeface="Times New Roman"/>
            </a:endParaRPr>
          </a:p>
        </p:txBody>
      </p:sp>
      <p:sp>
        <p:nvSpPr>
          <p:cNvPr id="73" name="Google Shape;73;p16"/>
          <p:cNvSpPr txBox="1"/>
          <p:nvPr/>
        </p:nvSpPr>
        <p:spPr>
          <a:xfrm>
            <a:off x="1088575" y="328575"/>
            <a:ext cx="21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2571250" y="295650"/>
            <a:ext cx="4478150" cy="4766026"/>
          </a:xfrm>
          <a:prstGeom prst="rect">
            <a:avLst/>
          </a:prstGeom>
          <a:noFill/>
          <a:ln>
            <a:noFill/>
          </a:ln>
        </p:spPr>
      </p:pic>
      <p:sp>
        <p:nvSpPr>
          <p:cNvPr id="79" name="Google Shape;79;p17"/>
          <p:cNvSpPr txBox="1"/>
          <p:nvPr/>
        </p:nvSpPr>
        <p:spPr>
          <a:xfrm>
            <a:off x="777700" y="1279875"/>
            <a:ext cx="102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Old FSM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831975" y="248025"/>
            <a:ext cx="6035799" cy="4505250"/>
          </a:xfrm>
          <a:prstGeom prst="rect">
            <a:avLst/>
          </a:prstGeom>
          <a:noFill/>
          <a:ln>
            <a:noFill/>
          </a:ln>
        </p:spPr>
      </p:pic>
      <p:sp>
        <p:nvSpPr>
          <p:cNvPr id="85" name="Google Shape;85;p18"/>
          <p:cNvSpPr txBox="1"/>
          <p:nvPr/>
        </p:nvSpPr>
        <p:spPr>
          <a:xfrm>
            <a:off x="269300" y="248025"/>
            <a:ext cx="12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FSM UPDATED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2603125" y="152400"/>
            <a:ext cx="3232003" cy="4838699"/>
          </a:xfrm>
          <a:prstGeom prst="rect">
            <a:avLst/>
          </a:prstGeom>
          <a:noFill/>
          <a:ln>
            <a:noFill/>
          </a:ln>
        </p:spPr>
      </p:pic>
      <p:sp>
        <p:nvSpPr>
          <p:cNvPr id="91" name="Google Shape;91;p19"/>
          <p:cNvSpPr txBox="1"/>
          <p:nvPr/>
        </p:nvSpPr>
        <p:spPr>
          <a:xfrm>
            <a:off x="396025" y="772200"/>
            <a:ext cx="164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Encoding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State Transition Table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current state and other inputs, a state-transition table displays the next state that a finite-state machine will enter. It functions fundamentally as a truth table, with the next state and other outputs as inputs and the present state and other inputs as outputs. One of the various ways to describe a finite-state machine is via a state-transition table. An additional method is a state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2270325" y="122150"/>
            <a:ext cx="3808800" cy="4838700"/>
          </a:xfrm>
          <a:prstGeom prst="rect">
            <a:avLst/>
          </a:prstGeom>
          <a:noFill/>
          <a:ln>
            <a:noFill/>
          </a:ln>
        </p:spPr>
      </p:pic>
      <p:sp>
        <p:nvSpPr>
          <p:cNvPr id="103" name="Google Shape;103;p21"/>
          <p:cNvSpPr txBox="1"/>
          <p:nvPr/>
        </p:nvSpPr>
        <p:spPr>
          <a:xfrm>
            <a:off x="437500" y="760650"/>
            <a:ext cx="138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Transition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