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9"/>
  </p:notesMasterIdLst>
  <p:sldIdLst>
    <p:sldId id="319" r:id="rId5"/>
    <p:sldId id="368" r:id="rId6"/>
    <p:sldId id="445" r:id="rId7"/>
    <p:sldId id="415" r:id="rId8"/>
    <p:sldId id="446" r:id="rId9"/>
    <p:sldId id="382" r:id="rId10"/>
    <p:sldId id="450" r:id="rId11"/>
    <p:sldId id="535" r:id="rId12"/>
    <p:sldId id="448" r:id="rId13"/>
    <p:sldId id="383" r:id="rId14"/>
    <p:sldId id="384" r:id="rId15"/>
    <p:sldId id="444" r:id="rId16"/>
    <p:sldId id="449" r:id="rId17"/>
    <p:sldId id="400" r:id="rId18"/>
  </p:sldIdLst>
  <p:sldSz cx="12192000" cy="6858000"/>
  <p:notesSz cx="6858000" cy="9144000"/>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748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4509AA-C849-A760-6793-F52D41B8F971}" name="JIANG Lingxiao" initials="JL" userId="S::lxjiang@smu.edu.sg::1042c31d-ca89-4d94-b38a-2df9a895165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IANG Lingxiao" initials="JL" lastIdx="1" clrIdx="0">
    <p:extLst>
      <p:ext uri="{19B8F6BF-5375-455C-9EA6-DF929625EA0E}">
        <p15:presenceInfo xmlns:p15="http://schemas.microsoft.com/office/powerpoint/2012/main" userId="S-1-5-21-701957773-1426065679-1648912389-16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00FF"/>
    <a:srgbClr val="DDDDDD"/>
    <a:srgbClr val="C692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1E50F-FEF0-44D0-B2F0-CCCC8C75FCE6}" v="3" dt="2022-03-13T16:09:19.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71176" autoAdjust="0"/>
  </p:normalViewPr>
  <p:slideViewPr>
    <p:cSldViewPr showGuides="1">
      <p:cViewPr varScale="1">
        <p:scale>
          <a:sx n="56" d="100"/>
          <a:sy n="56" d="100"/>
        </p:scale>
        <p:origin x="1930" y="43"/>
      </p:cViewPr>
      <p:guideLst>
        <p:guide orient="horz" pos="768"/>
        <p:guide pos="74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ANG Lay Foo" userId="f66ddd3b-8fd8-4b00-a4df-dc833c3567cb" providerId="ADAL" clId="{0DA044BD-AAAF-4E97-979F-810F7A6BC0A8}"/>
    <pc:docChg chg="undo custSel modSld">
      <pc:chgData name="THIANG Lay Foo" userId="f66ddd3b-8fd8-4b00-a4df-dc833c3567cb" providerId="ADAL" clId="{0DA044BD-AAAF-4E97-979F-810F7A6BC0A8}" dt="2022-03-11T08:47:36.924" v="134" actId="14734"/>
      <pc:docMkLst>
        <pc:docMk/>
      </pc:docMkLst>
      <pc:sldChg chg="modSp mod">
        <pc:chgData name="THIANG Lay Foo" userId="f66ddd3b-8fd8-4b00-a4df-dc833c3567cb" providerId="ADAL" clId="{0DA044BD-AAAF-4E97-979F-810F7A6BC0A8}" dt="2022-03-11T08:47:36.924" v="134" actId="14734"/>
        <pc:sldMkLst>
          <pc:docMk/>
          <pc:sldMk cId="1751930815" sldId="447"/>
        </pc:sldMkLst>
        <pc:graphicFrameChg chg="mod modGraphic">
          <ac:chgData name="THIANG Lay Foo" userId="f66ddd3b-8fd8-4b00-a4df-dc833c3567cb" providerId="ADAL" clId="{0DA044BD-AAAF-4E97-979F-810F7A6BC0A8}" dt="2022-03-11T08:47:36.924" v="134" actId="14734"/>
          <ac:graphicFrameMkLst>
            <pc:docMk/>
            <pc:sldMk cId="1751930815" sldId="447"/>
            <ac:graphicFrameMk id="6" creationId="{00000000-0000-0000-0000-000000000000}"/>
          </ac:graphicFrameMkLst>
        </pc:graphicFrameChg>
      </pc:sldChg>
    </pc:docChg>
  </pc:docChgLst>
  <pc:docChgLst>
    <pc:chgData name="THIANG Lay Foo" userId="S::lfthiang@smu.edu.sg::f66ddd3b-8fd8-4b00-a4df-dc833c3567cb" providerId="AD" clId="Web-{AED30184-26A0-5369-F683-F3B0FD039DD8}"/>
    <pc:docChg chg="modSld">
      <pc:chgData name="THIANG Lay Foo" userId="S::lfthiang@smu.edu.sg::f66ddd3b-8fd8-4b00-a4df-dc833c3567cb" providerId="AD" clId="Web-{AED30184-26A0-5369-F683-F3B0FD039DD8}" dt="2022-03-11T08:41:37.505" v="62"/>
      <pc:docMkLst>
        <pc:docMk/>
      </pc:docMkLst>
      <pc:sldChg chg="modSp">
        <pc:chgData name="THIANG Lay Foo" userId="S::lfthiang@smu.edu.sg::f66ddd3b-8fd8-4b00-a4df-dc833c3567cb" providerId="AD" clId="Web-{AED30184-26A0-5369-F683-F3B0FD039DD8}" dt="2022-03-11T08:41:37.505" v="62"/>
        <pc:sldMkLst>
          <pc:docMk/>
          <pc:sldMk cId="1751930815" sldId="447"/>
        </pc:sldMkLst>
        <pc:graphicFrameChg chg="mod modGraphic">
          <ac:chgData name="THIANG Lay Foo" userId="S::lfthiang@smu.edu.sg::f66ddd3b-8fd8-4b00-a4df-dc833c3567cb" providerId="AD" clId="Web-{AED30184-26A0-5369-F683-F3B0FD039DD8}" dt="2022-03-11T08:41:37.505" v="62"/>
          <ac:graphicFrameMkLst>
            <pc:docMk/>
            <pc:sldMk cId="1751930815" sldId="447"/>
            <ac:graphicFrameMk id="6" creationId="{00000000-0000-0000-0000-000000000000}"/>
          </ac:graphicFrameMkLst>
        </pc:graphicFrameChg>
      </pc:sldChg>
    </pc:docChg>
  </pc:docChgLst>
  <pc:docChgLst>
    <pc:chgData name="JIANG Lingxiao" userId="1042c31d-ca89-4d94-b38a-2df9a8951651" providerId="ADAL" clId="{1C81E50F-FEF0-44D0-B2F0-CCCC8C75FCE6}"/>
    <pc:docChg chg="undo custSel addSld delSld modSld">
      <pc:chgData name="JIANG Lingxiao" userId="1042c31d-ca89-4d94-b38a-2df9a8951651" providerId="ADAL" clId="{1C81E50F-FEF0-44D0-B2F0-CCCC8C75FCE6}" dt="2022-03-13T16:10:02.648" v="8" actId="47"/>
      <pc:docMkLst>
        <pc:docMk/>
      </pc:docMkLst>
      <pc:sldChg chg="del">
        <pc:chgData name="JIANG Lingxiao" userId="1042c31d-ca89-4d94-b38a-2df9a8951651" providerId="ADAL" clId="{1C81E50F-FEF0-44D0-B2F0-CCCC8C75FCE6}" dt="2022-03-13T15:07:12.397" v="3" actId="47"/>
        <pc:sldMkLst>
          <pc:docMk/>
          <pc:sldMk cId="3446614536" sldId="387"/>
        </pc:sldMkLst>
      </pc:sldChg>
      <pc:sldChg chg="del">
        <pc:chgData name="JIANG Lingxiao" userId="1042c31d-ca89-4d94-b38a-2df9a8951651" providerId="ADAL" clId="{1C81E50F-FEF0-44D0-B2F0-CCCC8C75FCE6}" dt="2022-03-13T16:09:23.947" v="5" actId="47"/>
        <pc:sldMkLst>
          <pc:docMk/>
          <pc:sldMk cId="842335675" sldId="405"/>
        </pc:sldMkLst>
      </pc:sldChg>
      <pc:sldChg chg="add del">
        <pc:chgData name="JIANG Lingxiao" userId="1042c31d-ca89-4d94-b38a-2df9a8951651" providerId="ADAL" clId="{1C81E50F-FEF0-44D0-B2F0-CCCC8C75FCE6}" dt="2022-03-13T16:10:02.648" v="8" actId="47"/>
        <pc:sldMkLst>
          <pc:docMk/>
          <pc:sldMk cId="3886746417" sldId="442"/>
        </pc:sldMkLst>
      </pc:sldChg>
      <pc:sldChg chg="del">
        <pc:chgData name="JIANG Lingxiao" userId="1042c31d-ca89-4d94-b38a-2df9a8951651" providerId="ADAL" clId="{1C81E50F-FEF0-44D0-B2F0-CCCC8C75FCE6}" dt="2022-03-13T15:00:28.159" v="1" actId="47"/>
        <pc:sldMkLst>
          <pc:docMk/>
          <pc:sldMk cId="1751930815" sldId="447"/>
        </pc:sldMkLst>
      </pc:sldChg>
      <pc:sldChg chg="add">
        <pc:chgData name="JIANG Lingxiao" userId="1042c31d-ca89-4d94-b38a-2df9a8951651" providerId="ADAL" clId="{1C81E50F-FEF0-44D0-B2F0-CCCC8C75FCE6}" dt="2022-03-13T15:00:18.962" v="0"/>
        <pc:sldMkLst>
          <pc:docMk/>
          <pc:sldMk cId="916045931" sldId="448"/>
        </pc:sldMkLst>
      </pc:sldChg>
      <pc:sldChg chg="add">
        <pc:chgData name="JIANG Lingxiao" userId="1042c31d-ca89-4d94-b38a-2df9a8951651" providerId="ADAL" clId="{1C81E50F-FEF0-44D0-B2F0-CCCC8C75FCE6}" dt="2022-03-13T15:07:06.626" v="2"/>
        <pc:sldMkLst>
          <pc:docMk/>
          <pc:sldMk cId="173764732" sldId="449"/>
        </pc:sldMkLst>
      </pc:sldChg>
      <pc:sldChg chg="add">
        <pc:chgData name="JIANG Lingxiao" userId="1042c31d-ca89-4d94-b38a-2df9a8951651" providerId="ADAL" clId="{1C81E50F-FEF0-44D0-B2F0-CCCC8C75FCE6}" dt="2022-03-13T16:09:19.611" v="4"/>
        <pc:sldMkLst>
          <pc:docMk/>
          <pc:sldMk cId="1952155578" sldId="450"/>
        </pc:sldMkLst>
      </pc:sldChg>
      <pc:sldChg chg="add">
        <pc:chgData name="JIANG Lingxiao" userId="1042c31d-ca89-4d94-b38a-2df9a8951651" providerId="ADAL" clId="{1C81E50F-FEF0-44D0-B2F0-CCCC8C75FCE6}" dt="2022-03-13T16:09:19.611" v="4"/>
        <pc:sldMkLst>
          <pc:docMk/>
          <pc:sldMk cId="570781981" sldId="5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67C1D344-50A1-4798-B980-67D8421F7236}"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b="0" dirty="0"/>
          </a:p>
        </p:txBody>
      </p:sp>
    </p:spTree>
    <p:extLst>
      <p:ext uri="{BB962C8B-B14F-4D97-AF65-F5344CB8AC3E}">
        <p14:creationId xmlns:p14="http://schemas.microsoft.com/office/powerpoint/2010/main" val="284542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381000" y="685800"/>
            <a:ext cx="6096000" cy="3429000"/>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15039D-AA41-4D9C-BE29-6A2E8B4C583D}" type="slidenum">
              <a:rPr lang="en-GB" altLang="en-US" smtClean="0">
                <a:solidFill>
                  <a:srgbClr val="000000"/>
                </a:solidFill>
              </a:rPr>
              <a:pPr>
                <a:spcBef>
                  <a:spcPct val="0"/>
                </a:spcBef>
              </a:pPr>
              <a:t>10</a:t>
            </a:fld>
            <a:endParaRPr lang="en-GB" altLang="en-US">
              <a:solidFill>
                <a:srgbClr val="000000"/>
              </a:solidFill>
            </a:endParaRPr>
          </a:p>
        </p:txBody>
      </p:sp>
    </p:spTree>
    <p:extLst>
      <p:ext uri="{BB962C8B-B14F-4D97-AF65-F5344CB8AC3E}">
        <p14:creationId xmlns:p14="http://schemas.microsoft.com/office/powerpoint/2010/main" val="2084959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381000" y="685800"/>
            <a:ext cx="6096000" cy="3429000"/>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200" dirty="0">
                <a:solidFill>
                  <a:srgbClr val="C69200"/>
                </a:solidFill>
              </a:rPr>
              <a:t>The IT Systems/applications act as data sources for the atomic services. They may be monoliths without service interfaces (although they may provide APIs e.g., functions that can be invoked by other systems/services)</a:t>
            </a:r>
          </a:p>
          <a:p>
            <a:r>
              <a:rPr lang="en-GB" altLang="en-US" sz="1200" dirty="0">
                <a:solidFill>
                  <a:srgbClr val="C69200"/>
                </a:solidFill>
              </a:rPr>
              <a:t>The atomic services provide service interfaces for the monoliths, by accepting requests from other microservices or UIs, transforming data, and invoking some functionalities of the IT Systems/applications (often by invoking some of their APIs).</a:t>
            </a:r>
          </a:p>
          <a:p>
            <a:r>
              <a:rPr lang="en-GB" altLang="en-US" sz="1200" dirty="0">
                <a:solidFill>
                  <a:srgbClr val="C69200"/>
                </a:solidFill>
              </a:rPr>
              <a:t>The process to provide a standard service interface for some functionalities of an IT system is called to </a:t>
            </a:r>
            <a:r>
              <a:rPr lang="en-GB" altLang="en-US" sz="1200" b="1" i="1" dirty="0">
                <a:solidFill>
                  <a:srgbClr val="C69200"/>
                </a:solidFill>
              </a:rPr>
              <a:t>expose</a:t>
            </a:r>
            <a:r>
              <a:rPr lang="en-GB" altLang="en-US" sz="1200" dirty="0">
                <a:solidFill>
                  <a:srgbClr val="C69200"/>
                </a:solidFill>
              </a:rPr>
              <a:t> the functionalities of a system as a service. Although this service is "atomic", it is usually NOT a microservice because it depends on the IT system which may be a monolith, and it's not easy to just deploy the service itself without deploying the IT system together.</a:t>
            </a:r>
          </a:p>
          <a:p>
            <a:endParaRPr lang="en-GB" altLang="en-US" dirty="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791C89-F3AD-4378-9759-DBED29DE2CF9}" type="slidenum">
              <a:rPr lang="en-GB" altLang="en-US" smtClean="0">
                <a:solidFill>
                  <a:srgbClr val="000000"/>
                </a:solidFill>
              </a:rPr>
              <a:pPr>
                <a:spcBef>
                  <a:spcPct val="0"/>
                </a:spcBef>
              </a:pPr>
              <a:t>11</a:t>
            </a:fld>
            <a:endParaRPr lang="en-GB" altLang="en-US">
              <a:solidFill>
                <a:srgbClr val="000000"/>
              </a:solidFill>
            </a:endParaRPr>
          </a:p>
        </p:txBody>
      </p:sp>
    </p:spTree>
    <p:extLst>
      <p:ext uri="{BB962C8B-B14F-4D97-AF65-F5344CB8AC3E}">
        <p14:creationId xmlns:p14="http://schemas.microsoft.com/office/powerpoint/2010/main" val="1473647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381000" y="685800"/>
            <a:ext cx="6096000" cy="342900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ltLang="en-US" baseline="0" dirty="0"/>
              <a:t>The layers may differ from one enterprise to another.</a:t>
            </a:r>
          </a:p>
          <a:p>
            <a:r>
              <a:rPr lang="en-SG" altLang="en-US" baseline="0" dirty="0"/>
              <a:t>The functionality from lower layers can be </a:t>
            </a:r>
            <a:r>
              <a:rPr lang="en-SG" altLang="en-US" b="1" dirty="0"/>
              <a:t>reused</a:t>
            </a:r>
            <a:r>
              <a:rPr lang="en-SG" altLang="en-US" dirty="0"/>
              <a:t> by higher layers, saving the efforts needed to develop the high layers.</a:t>
            </a:r>
          </a:p>
          <a:p>
            <a:r>
              <a:rPr lang="en-SG" altLang="en-US" dirty="0"/>
              <a:t>It'd</a:t>
            </a:r>
            <a:r>
              <a:rPr lang="en-SG" altLang="en-US" baseline="0" dirty="0"/>
              <a:t> be </a:t>
            </a:r>
            <a:r>
              <a:rPr lang="en-SG" altLang="en-US" b="1" baseline="0" dirty="0"/>
              <a:t>easier to</a:t>
            </a:r>
            <a:r>
              <a:rPr lang="en-SG" altLang="en-US" b="1" dirty="0"/>
              <a:t> make </a:t>
            </a:r>
            <a:r>
              <a:rPr lang="en-SG" altLang="en-US" b="1" baseline="0" dirty="0"/>
              <a:t>changes </a:t>
            </a:r>
            <a:r>
              <a:rPr lang="en-SG" altLang="en-US" baseline="0" dirty="0"/>
              <a:t>to individual components in each layer due to reduced coupling.</a:t>
            </a:r>
          </a:p>
          <a:p>
            <a:r>
              <a:rPr lang="en-SG" altLang="en-US" baseline="0" dirty="0"/>
              <a:t>A composite (micro)service can directly communicate with another composite (micro)service and atomic (micro)services, but not to IT systems/monoliths.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altLang="en-US" baseline="0" dirty="0"/>
              <a:t>All the UIs may access services via a gateway layer; we used API gateway in our lab for managing accesses to REST microservices.</a:t>
            </a:r>
          </a:p>
          <a:p>
            <a:r>
              <a:rPr lang="en-SG" altLang="en-US" baseline="0" dirty="0"/>
              <a:t>Beyond the course scope: </a:t>
            </a:r>
          </a:p>
          <a:p>
            <a:r>
              <a:rPr lang="en-SG" altLang="en-US" baseline="0" dirty="0"/>
              <a:t>Composite (micro)services can be long-running processes. When there are many processes running at the same time, it'd be easier to manage all the processes using a dedicated </a:t>
            </a:r>
            <a:r>
              <a:rPr lang="en-SG" altLang="en-US" b="1" baseline="0" dirty="0"/>
              <a:t>Business Process Management Engine</a:t>
            </a:r>
            <a:r>
              <a:rPr lang="en-SG" altLang="en-US" baseline="0" dirty="0"/>
              <a:t> (BPME, or just BPE) as part of the large-scale enterprise solution.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altLang="en-US" baseline="0" dirty="0"/>
              <a:t>Internally, there can be additional infrastructural layers (e.g., ESB) to help manage the services and their communications.</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63502B-D980-462A-8CA9-8497C89C7C90}" type="slidenum">
              <a:rPr lang="en-GB" altLang="en-US" smtClean="0"/>
              <a:pPr>
                <a:spcBef>
                  <a:spcPct val="0"/>
                </a:spcBef>
              </a:pPr>
              <a:t>12</a:t>
            </a:fld>
            <a:endParaRPr lang="en-GB" altLang="en-US"/>
          </a:p>
        </p:txBody>
      </p:sp>
    </p:spTree>
    <p:extLst>
      <p:ext uri="{BB962C8B-B14F-4D97-AF65-F5344CB8AC3E}">
        <p14:creationId xmlns:p14="http://schemas.microsoft.com/office/powerpoint/2010/main" val="161561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381000" y="685800"/>
            <a:ext cx="6096000" cy="3429000"/>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2FA085-D592-4612-B05A-FB4DA9397834}" type="slidenum">
              <a:rPr lang="en-GB" altLang="en-US" smtClean="0"/>
              <a:pPr>
                <a:spcBef>
                  <a:spcPct val="0"/>
                </a:spcBef>
              </a:pPr>
              <a:t>13</a:t>
            </a:fld>
            <a:endParaRPr lang="en-GB" altLang="en-US"/>
          </a:p>
        </p:txBody>
      </p:sp>
    </p:spTree>
    <p:extLst>
      <p:ext uri="{BB962C8B-B14F-4D97-AF65-F5344CB8AC3E}">
        <p14:creationId xmlns:p14="http://schemas.microsoft.com/office/powerpoint/2010/main" val="4017459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14</a:t>
            </a:fld>
            <a:endParaRPr lang="en-GB"/>
          </a:p>
        </p:txBody>
      </p:sp>
    </p:spTree>
    <p:extLst>
      <p:ext uri="{BB962C8B-B14F-4D97-AF65-F5344CB8AC3E}">
        <p14:creationId xmlns:p14="http://schemas.microsoft.com/office/powerpoint/2010/main" val="312154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2CD109C-1E68-4400-8CAC-2DF63CAB1280}" type="slidenum">
              <a:rPr lang="en-GB" altLang="en-US" smtClean="0"/>
              <a:pPr>
                <a:spcBef>
                  <a:spcPct val="0"/>
                </a:spcBef>
              </a:pPr>
              <a:t>2</a:t>
            </a:fld>
            <a:endParaRPr lang="en-GB" altLang="en-US"/>
          </a:p>
        </p:txBody>
      </p:sp>
    </p:spTree>
    <p:extLst>
      <p:ext uri="{BB962C8B-B14F-4D97-AF65-F5344CB8AC3E}">
        <p14:creationId xmlns:p14="http://schemas.microsoft.com/office/powerpoint/2010/main" val="307974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unit can be a monolithic application or a mini-application.</a:t>
            </a:r>
            <a:r>
              <a:rPr lang="en-US" altLang="en-US" baseline="0" dirty="0"/>
              <a:t> The application can be a COTS, a custom app, or a legacy app.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The functions in the server are said to be </a:t>
            </a:r>
            <a:r>
              <a:rPr lang="en-US" altLang="en-US" i="1" baseline="0" dirty="0"/>
              <a:t>exposed</a:t>
            </a:r>
            <a:r>
              <a:rPr lang="en-US" altLang="en-US" baseline="0" dirty="0"/>
              <a:t> as a service if it provides a standard interface for others to use the functionalities.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Web service provides a standard interface over the </a:t>
            </a:r>
            <a:r>
              <a:rPr lang="en-US" altLang="en-US" i="1" baseline="0" dirty="0"/>
              <a:t>web</a:t>
            </a:r>
            <a:r>
              <a:rPr lang="en-US" altLang="en-US" baseline="0" dirty="0"/>
              <a:t>/internet.</a:t>
            </a:r>
          </a:p>
          <a:p>
            <a:r>
              <a:rPr lang="en-US" altLang="en-US" dirty="0"/>
              <a:t>Q: is a REST</a:t>
            </a:r>
            <a:r>
              <a:rPr lang="en-US" altLang="en-US" baseline="0" dirty="0"/>
              <a:t> API a service?</a:t>
            </a:r>
          </a:p>
          <a:p>
            <a:r>
              <a:rPr lang="en-US" altLang="en-US" baseline="0" dirty="0"/>
              <a:t>Yes. It is also often called a web service, since its main technology is "web-friendly" (i.e., HTTP); while AMQP-based (micro)services are generally not called </a:t>
            </a:r>
            <a:r>
              <a:rPr lang="en-US" altLang="en-US" i="1" baseline="0" dirty="0"/>
              <a:t>web</a:t>
            </a:r>
            <a:r>
              <a:rPr lang="en-US" altLang="en-US" baseline="0" dirty="0"/>
              <a:t> services.</a:t>
            </a:r>
          </a:p>
          <a:p>
            <a:r>
              <a:rPr lang="en-US" altLang="en-US" baseline="0" dirty="0"/>
              <a:t>Q: is a REST API a microservice?</a:t>
            </a:r>
          </a:p>
          <a:p>
            <a:r>
              <a:rPr lang="en-US" altLang="en-US" dirty="0"/>
              <a:t>It depends on its internal implementation/deployment, to see</a:t>
            </a:r>
            <a:r>
              <a:rPr lang="en-US" altLang="en-US" baseline="0" dirty="0"/>
              <a:t> if it depends on certain monolith</a:t>
            </a:r>
            <a:r>
              <a:rPr lang="en-US" altLang="en-US" dirty="0"/>
              <a:t>;</a:t>
            </a:r>
          </a:p>
          <a:p>
            <a:pPr marL="171450" indent="-171450">
              <a:buFontTx/>
              <a:buChar char="-"/>
            </a:pPr>
            <a:r>
              <a:rPr lang="en-US" altLang="en-US" dirty="0"/>
              <a:t>The</a:t>
            </a:r>
            <a:r>
              <a:rPr lang="en-US" altLang="en-US" baseline="0" dirty="0"/>
              <a:t> consumers wouldn't know just by looking at the API itself.</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BEB6B9-9E81-4B6F-8192-6C40C7B9E8A5}" type="slidenum">
              <a:rPr lang="en-GB" altLang="en-US" smtClean="0"/>
              <a:pPr>
                <a:spcBef>
                  <a:spcPct val="0"/>
                </a:spcBef>
              </a:pPr>
              <a:t>3</a:t>
            </a:fld>
            <a:endParaRPr lang="en-GB" altLang="en-US"/>
          </a:p>
        </p:txBody>
      </p:sp>
    </p:spTree>
    <p:extLst>
      <p:ext uri="{BB962C8B-B14F-4D97-AF65-F5344CB8AC3E}">
        <p14:creationId xmlns:p14="http://schemas.microsoft.com/office/powerpoint/2010/main" val="100244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en-US" baseline="0" dirty="0"/>
              <a:t>The functionality from lower layers can be </a:t>
            </a:r>
            <a:r>
              <a:rPr lang="en-SG" altLang="en-US" dirty="0"/>
              <a:t>reused by higher layers, saving the efforts needed to develop the high layers.</a:t>
            </a:r>
          </a:p>
          <a:p>
            <a:r>
              <a:rPr lang="en-SG" altLang="en-US" dirty="0"/>
              <a:t>Each unit</a:t>
            </a:r>
            <a:r>
              <a:rPr lang="en-SG" altLang="en-US" baseline="0" dirty="0"/>
              <a:t> in each </a:t>
            </a:r>
            <a:r>
              <a:rPr lang="en-SG" altLang="en-US" dirty="0"/>
              <a:t>layer</a:t>
            </a:r>
            <a:r>
              <a:rPr lang="en-SG" altLang="en-US" baseline="0" dirty="0"/>
              <a:t> may be developed and maintained by different teams.</a:t>
            </a:r>
          </a:p>
          <a:p>
            <a:endParaRPr lang="en-SG" altLang="en-US" baseline="0"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4</a:t>
            </a:fld>
            <a:endParaRPr lang="en-GB"/>
          </a:p>
        </p:txBody>
      </p:sp>
    </p:spTree>
    <p:extLst>
      <p:ext uri="{BB962C8B-B14F-4D97-AF65-F5344CB8AC3E}">
        <p14:creationId xmlns:p14="http://schemas.microsoft.com/office/powerpoint/2010/main" val="123860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service can be considered as a microservice if the application implementing the functionality of the service is NOT monolithic and can be easily deployed and scaled.</a:t>
            </a:r>
            <a:endParaRPr lang="en-US" altLang="en-US" baseline="0" dirty="0"/>
          </a:p>
          <a:p>
            <a:endParaRPr lang="en-US" altLang="en-US" dirty="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BEB6B9-9E81-4B6F-8192-6C40C7B9E8A5}" type="slidenum">
              <a:rPr lang="en-GB" altLang="en-US" smtClean="0"/>
              <a:pPr>
                <a:spcBef>
                  <a:spcPct val="0"/>
                </a:spcBef>
              </a:pPr>
              <a:t>5</a:t>
            </a:fld>
            <a:endParaRPr lang="en-GB" altLang="en-US"/>
          </a:p>
        </p:txBody>
      </p:sp>
    </p:spTree>
    <p:extLst>
      <p:ext uri="{BB962C8B-B14F-4D97-AF65-F5344CB8AC3E}">
        <p14:creationId xmlns:p14="http://schemas.microsoft.com/office/powerpoint/2010/main" val="323347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a:t>
            </a:r>
            <a:r>
              <a:rPr lang="en-GB" altLang="en-US" b="1" dirty="0"/>
              <a:t>Atomic</a:t>
            </a:r>
            <a:r>
              <a:rPr lang="en-GB" altLang="en-US" dirty="0"/>
              <a:t>"/Simple means</a:t>
            </a:r>
            <a:r>
              <a:rPr lang="en-GB" altLang="en-US" baseline="0" dirty="0"/>
              <a:t> it is a single irreducible unit and is not beneficial (for an enterprise context) to be further broken down into smaller units.</a:t>
            </a:r>
          </a:p>
          <a:p>
            <a:r>
              <a:rPr lang="en-GB" altLang="en-US" dirty="0"/>
              <a:t>In the context of (micro)service development, it means: </a:t>
            </a:r>
          </a:p>
          <a:p>
            <a:pPr marL="171450" indent="-171450">
              <a:buFontTx/>
              <a:buChar char="-"/>
            </a:pPr>
            <a:r>
              <a:rPr lang="en-GB" altLang="en-US" dirty="0"/>
              <a:t>It may not invoke other (micro)services via HTTP, as invoking others would mean it depends on others'</a:t>
            </a:r>
            <a:r>
              <a:rPr lang="en-GB" altLang="en-US" baseline="0" dirty="0"/>
              <a:t> URLs</a:t>
            </a:r>
            <a:r>
              <a:rPr lang="en-GB" altLang="en-US" dirty="0"/>
              <a:t>;</a:t>
            </a:r>
          </a:p>
          <a:p>
            <a:pPr marL="171450" indent="-171450">
              <a:buFontTx/>
              <a:buChar char="-"/>
            </a:pPr>
            <a:r>
              <a:rPr lang="en-GB" altLang="en-US" dirty="0"/>
              <a:t>It may not directly communicate to other (micro)services;</a:t>
            </a:r>
          </a:p>
          <a:p>
            <a:pPr marL="628650" lvl="1" indent="-171450">
              <a:buFontTx/>
              <a:buChar char="-"/>
            </a:pPr>
            <a:r>
              <a:rPr lang="en-GB" altLang="en-US" dirty="0"/>
              <a:t>it may still send reply messages if requested;</a:t>
            </a:r>
          </a:p>
          <a:p>
            <a:pPr marL="628650" lvl="1" indent="-171450">
              <a:buFontTx/>
              <a:buChar char="-"/>
            </a:pPr>
            <a:r>
              <a:rPr lang="en-GB" altLang="en-US" dirty="0"/>
              <a:t>it may still send</a:t>
            </a:r>
            <a:r>
              <a:rPr lang="en-GB" altLang="en-US" baseline="0" dirty="0"/>
              <a:t> data out (e.g., publishing a message), but should </a:t>
            </a:r>
            <a:r>
              <a:rPr lang="en-GB" altLang="en-US" dirty="0"/>
              <a:t>not directly contain</a:t>
            </a:r>
            <a:r>
              <a:rPr lang="en-GB" altLang="en-US" baseline="0" dirty="0"/>
              <a:t> the receivers' information inside itself;</a:t>
            </a:r>
            <a:endParaRPr lang="en-GB" altLang="en-US" dirty="0"/>
          </a:p>
          <a:p>
            <a:r>
              <a:rPr lang="en-SG" altLang="en-US" dirty="0"/>
              <a:t>"</a:t>
            </a:r>
            <a:r>
              <a:rPr lang="en-SG" altLang="en-US" b="1" dirty="0"/>
              <a:t>Composite</a:t>
            </a:r>
            <a:r>
              <a:rPr lang="en-SG" altLang="en-US" dirty="0"/>
              <a:t>"/Complex means it is</a:t>
            </a:r>
            <a:r>
              <a:rPr lang="en-SG" altLang="en-US" baseline="0" dirty="0"/>
              <a:t> comprised of functionality from other components. The composition of (micro)services is done via IPC, not via normal function calls.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en-US" dirty="0"/>
              <a:t>In the context of (micro)service development, it means: </a:t>
            </a:r>
          </a:p>
          <a:p>
            <a:pPr marL="171450" indent="-171450">
              <a:buFontTx/>
              <a:buChar char="-"/>
            </a:pPr>
            <a:r>
              <a:rPr lang="en-GB" altLang="en-US" dirty="0"/>
              <a:t>It invokes other (micro)services via HTTP, or</a:t>
            </a:r>
          </a:p>
          <a:p>
            <a:pPr marL="171450" indent="-171450">
              <a:buFontTx/>
              <a:buChar char="-"/>
            </a:pPr>
            <a:r>
              <a:rPr lang="en-GB" altLang="en-US" dirty="0"/>
              <a:t>It directly</a:t>
            </a:r>
            <a:r>
              <a:rPr lang="en-GB" altLang="en-US" baseline="0" dirty="0"/>
              <a:t> communicates to others, e.g., by sending a request to a particular receiver and waiting for a reply</a:t>
            </a:r>
          </a:p>
          <a:p>
            <a:pPr marL="628650" lvl="1" indent="-171450">
              <a:buFontTx/>
              <a:buChar char="-"/>
            </a:pPr>
            <a:r>
              <a:rPr lang="en-GB" altLang="en-US" baseline="0" dirty="0"/>
              <a:t>A composite (micro)service needs to know the interfaces (e.g., URLs, routing keys, data formats) of all others it communicates with.</a:t>
            </a:r>
          </a:p>
          <a:p>
            <a:pPr marL="171450" indent="-171450">
              <a:buFontTx/>
              <a:buChar char="-"/>
            </a:pPr>
            <a:r>
              <a:rPr lang="en-GB" altLang="en-US" sz="1200" dirty="0"/>
              <a:t>A composite </a:t>
            </a:r>
            <a:r>
              <a:rPr lang="en-GB" altLang="en-US" sz="1200" b="1" dirty="0" err="1"/>
              <a:t>microservice</a:t>
            </a:r>
            <a:r>
              <a:rPr lang="en-GB" altLang="en-US" sz="1200" dirty="0"/>
              <a:t> shouldn't</a:t>
            </a:r>
            <a:r>
              <a:rPr lang="en-GB" altLang="en-US" sz="1200" baseline="0" dirty="0"/>
              <a:t> directly communicate to a monolith, s</a:t>
            </a:r>
            <a:r>
              <a:rPr lang="en-GB" altLang="en-US" sz="1200" dirty="0"/>
              <a:t>o that it can be independently deployable</a:t>
            </a:r>
            <a:r>
              <a:rPr lang="en-GB" altLang="en-US" sz="1200" baseline="0" dirty="0"/>
              <a:t> and scalable</a:t>
            </a:r>
            <a:endParaRPr lang="en-GB" altLang="en-US" dirty="0"/>
          </a:p>
          <a:p>
            <a:pPr marL="171450" indent="-171450">
              <a:buFontTx/>
              <a:buChar char="-"/>
            </a:pPr>
            <a:r>
              <a:rPr lang="en-GB" altLang="en-US" dirty="0"/>
              <a:t>A composite </a:t>
            </a:r>
            <a:r>
              <a:rPr lang="en-GB" altLang="en-US" b="1" dirty="0"/>
              <a:t>service</a:t>
            </a:r>
            <a:r>
              <a:rPr lang="en-GB" altLang="en-US" dirty="0"/>
              <a:t> that </a:t>
            </a:r>
            <a:r>
              <a:rPr lang="en-GB" altLang="en-US" i="1" dirty="0"/>
              <a:t>directly</a:t>
            </a:r>
            <a:r>
              <a:rPr lang="en-GB" altLang="en-US" dirty="0"/>
              <a:t> uses functionality of a monolith and other (micro)</a:t>
            </a:r>
            <a:r>
              <a:rPr lang="en-GB" altLang="en-US" dirty="0" err="1"/>
              <a:t>serivces</a:t>
            </a:r>
            <a:r>
              <a:rPr lang="en-GB" altLang="en-US" dirty="0"/>
              <a:t> is not recommended (although technically can be done),</a:t>
            </a:r>
            <a:r>
              <a:rPr lang="en-GB" altLang="en-US" baseline="0" dirty="0"/>
              <a:t> as that increases coupling between the service and the monolith.</a:t>
            </a:r>
          </a:p>
          <a:p>
            <a:pPr marL="628650" lvl="1" indent="-171450">
              <a:buFontTx/>
              <a:buChar char="-"/>
            </a:pPr>
            <a:r>
              <a:rPr lang="en-GB" altLang="en-US" baseline="0" dirty="0"/>
              <a:t>A better way is to expose monolith's functionality as a set of </a:t>
            </a:r>
            <a:r>
              <a:rPr lang="en-GB" altLang="en-US" b="1" baseline="0" dirty="0"/>
              <a:t>atomic</a:t>
            </a:r>
            <a:r>
              <a:rPr lang="en-GB" altLang="en-US" baseline="0" dirty="0"/>
              <a:t> </a:t>
            </a:r>
            <a:r>
              <a:rPr lang="en-GB" altLang="en-US" b="1" baseline="0" dirty="0"/>
              <a:t>services</a:t>
            </a:r>
            <a:r>
              <a:rPr lang="en-GB" altLang="en-US" baseline="0" dirty="0"/>
              <a:t>, then build a </a:t>
            </a:r>
            <a:r>
              <a:rPr lang="en-GB" altLang="en-US" b="1" baseline="0" dirty="0"/>
              <a:t>composite </a:t>
            </a:r>
            <a:r>
              <a:rPr lang="en-GB" altLang="en-US" b="1" baseline="0" dirty="0" err="1"/>
              <a:t>microservice</a:t>
            </a:r>
            <a:r>
              <a:rPr lang="en-GB" altLang="en-US" b="1" baseline="0" dirty="0"/>
              <a:t> </a:t>
            </a:r>
            <a:r>
              <a:rPr lang="en-GB" altLang="en-US" baseline="0" dirty="0"/>
              <a:t>that provides the monolith's functionality via using those atomic services and other (micro)services. See sample layers below and the case studies.</a:t>
            </a:r>
            <a:endParaRPr lang="en-SG" altLang="en-US" baseline="0" dirty="0"/>
          </a:p>
          <a:p>
            <a:pPr marL="0" lvl="0" indent="0">
              <a:buFontTx/>
              <a:buNone/>
            </a:pPr>
            <a:endParaRPr lang="en-GB" altLang="en-US" baseline="0"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241F389-6542-4A71-9577-C08139B5B6CD}" type="slidenum">
              <a:rPr lang="en-GB" altLang="en-US" smtClean="0"/>
              <a:pPr>
                <a:spcBef>
                  <a:spcPct val="0"/>
                </a:spcBef>
              </a:pPr>
              <a:t>6</a:t>
            </a:fld>
            <a:endParaRPr lang="en-GB" altLang="en-US"/>
          </a:p>
        </p:txBody>
      </p:sp>
    </p:spTree>
    <p:extLst>
      <p:ext uri="{BB962C8B-B14F-4D97-AF65-F5344CB8AC3E}">
        <p14:creationId xmlns:p14="http://schemas.microsoft.com/office/powerpoint/2010/main" val="79128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mj-lt"/>
              <a:buNone/>
              <a:tabLst/>
              <a:defRPr/>
            </a:pPr>
            <a:r>
              <a:rPr lang="en-US" baseline="0"/>
              <a:t>Communications between bookstore UIs and the </a:t>
            </a:r>
            <a:r>
              <a:rPr lang="en-US" baseline="0" err="1"/>
              <a:t>microservices</a:t>
            </a:r>
            <a:r>
              <a:rPr lang="en-US" baseline="0"/>
              <a:t>, e.g., Book</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baseline="0"/>
              <a:t>this Book is atomic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a:p>
          <a:p>
            <a:pPr marL="0" indent="0">
              <a:buFont typeface="+mj-lt"/>
              <a:buNone/>
            </a:pPr>
            <a:endParaRPr lang="en-US" baseline="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B2CBC51-47C4-4B56-A6FD-61AB829B6693}" type="slidenum">
              <a:rPr kumimoji="0" lang="en-GB"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GB"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65817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8</a:t>
            </a:fld>
            <a:endParaRPr lang="en-GB" altLang="en-US"/>
          </a:p>
        </p:txBody>
      </p:sp>
    </p:spTree>
    <p:extLst>
      <p:ext uri="{BB962C8B-B14F-4D97-AF65-F5344CB8AC3E}">
        <p14:creationId xmlns:p14="http://schemas.microsoft.com/office/powerpoint/2010/main" val="98976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ltLang="en-US" dirty="0"/>
              <a:t>A service (not a microservice) </a:t>
            </a:r>
            <a:r>
              <a:rPr lang="en-SG" altLang="en-US" baseline="0" dirty="0"/>
              <a:t>may not be independently deployable/scalable when it depends on a monolith.</a:t>
            </a:r>
          </a:p>
          <a:p>
            <a:endParaRPr lang="en-SG" altLang="en-US" dirty="0"/>
          </a:p>
          <a:p>
            <a:r>
              <a:rPr lang="en-US" sz="1200" dirty="0"/>
              <a:t>A business process can be "straight-through" (i.e., can be fully automatable to run through</a:t>
            </a:r>
            <a:r>
              <a:rPr lang="en-US" sz="1200" baseline="0" dirty="0"/>
              <a:t> multiple steps quickly without obvious pauses in the middle)</a:t>
            </a:r>
            <a:r>
              <a:rPr lang="en-US" sz="1200" dirty="0"/>
              <a:t>,</a:t>
            </a:r>
            <a:r>
              <a:rPr lang="en-US" sz="1200" baseline="0" dirty="0"/>
              <a:t> or long-running (i.e.,, can take long time to run since it involves human interactions in the middle of the process and need to pause in the middle to wait for human inputs or data that may only come at uncertain time).</a:t>
            </a:r>
          </a:p>
          <a:p>
            <a:r>
              <a:rPr lang="en-US" altLang="en-US" sz="1200" baseline="0" dirty="0"/>
              <a:t>E.g.,</a:t>
            </a:r>
          </a:p>
          <a:p>
            <a:r>
              <a:rPr lang="en-US" altLang="en-US" sz="1200" baseline="0" dirty="0"/>
              <a:t>"Browse books" is a straight-through process; "Place an Order" in our scenario is straight-through (without considering the error handling, actual shipping, etc.);</a:t>
            </a:r>
          </a:p>
          <a:p>
            <a:r>
              <a:rPr lang="en-US" altLang="en-US" sz="1200" baseline="0" dirty="0"/>
              <a:t>"Process a Shipping Record" can be long-running when we consider shipping/delivery as part of the process, since shipping/delivery often involves human operations and takes relatively long time to complete.</a:t>
            </a:r>
          </a:p>
          <a:p>
            <a:endParaRPr lang="en-SG"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7E920339-7B79-48EF-A0EE-5E5387D699F9}" type="slidenum">
              <a:rPr lang="en-GB" altLang="en-US" sz="1200" b="0" smtClean="0">
                <a:solidFill>
                  <a:schemeClr val="tx1"/>
                </a:solidFill>
                <a:latin typeface="Times New Roman" pitchFamily="18" charset="0"/>
              </a:rPr>
              <a:pPr eaLnBrk="1" hangingPunct="1"/>
              <a:t>9</a:t>
            </a:fld>
            <a:endParaRPr lang="en-GB" altLang="en-US" sz="1200" b="0">
              <a:solidFill>
                <a:schemeClr val="tx1"/>
              </a:solidFill>
              <a:latin typeface="Times New Roman" pitchFamily="18" charset="0"/>
            </a:endParaRPr>
          </a:p>
        </p:txBody>
      </p:sp>
    </p:spTree>
    <p:extLst>
      <p:ext uri="{BB962C8B-B14F-4D97-AF65-F5344CB8AC3E}">
        <p14:creationId xmlns:p14="http://schemas.microsoft.com/office/powerpoint/2010/main" val="253941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88385" y="2722563"/>
            <a:ext cx="11815233"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9144000" y="6248400"/>
            <a:ext cx="2540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763C3040-049E-4DE0-AB07-6FE0443868A7}"/>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975850"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3F65C1D4-2624-4228-94E4-44EEF8E7E6C9}"/>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9615" y="192088"/>
            <a:ext cx="615553"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1518" y="192088"/>
            <a:ext cx="8519583"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81517" y="762000"/>
            <a:ext cx="11605683"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81518" y="762000"/>
            <a:ext cx="5700183"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84901" y="762000"/>
            <a:ext cx="5702300"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84528"/>
            <a:ext cx="10972800" cy="52322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4" descr="FOS_H">
            <a:extLst>
              <a:ext uri="{FF2B5EF4-FFF2-40B4-BE49-F238E27FC236}">
                <a16:creationId xmlns:a16="http://schemas.microsoft.com/office/drawing/2014/main" id="{3A7F235F-9BF7-4D10-B37E-731A687CA0F3}"/>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11598275"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0"/>
          <p:cNvSpPr>
            <a:spLocks noGrp="1" noChangeArrowheads="1"/>
          </p:cNvSpPr>
          <p:nvPr>
            <p:ph type="body" idx="1"/>
          </p:nvPr>
        </p:nvSpPr>
        <p:spPr bwMode="auto">
          <a:xfrm>
            <a:off x="281517" y="762000"/>
            <a:ext cx="11605683"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12192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032" name="Rectangle 30"/>
          <p:cNvSpPr>
            <a:spLocks noGrp="1" noChangeArrowheads="1"/>
          </p:cNvSpPr>
          <p:nvPr>
            <p:ph type="title"/>
          </p:nvPr>
        </p:nvSpPr>
        <p:spPr bwMode="auto">
          <a:xfrm>
            <a:off x="281518" y="192088"/>
            <a:ext cx="1162896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pic>
        <p:nvPicPr>
          <p:cNvPr id="9" name="Picture 8">
            <a:extLst>
              <a:ext uri="{FF2B5EF4-FFF2-40B4-BE49-F238E27FC236}">
                <a16:creationId xmlns:a16="http://schemas.microsoft.com/office/drawing/2014/main" id="{CAC530BE-9762-4F4E-A470-5738EE768BDB}"/>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2" name="Rectangle 28">
            <a:extLst>
              <a:ext uri="{FF2B5EF4-FFF2-40B4-BE49-F238E27FC236}">
                <a16:creationId xmlns:a16="http://schemas.microsoft.com/office/drawing/2014/main" id="{1C24B8F4-FE18-4963-BF76-79BBB6EC628A}"/>
              </a:ext>
            </a:extLst>
          </p:cNvPr>
          <p:cNvSpPr txBox="1">
            <a:spLocks noChangeArrowheads="1"/>
          </p:cNvSpPr>
          <p:nvPr userDrawn="1"/>
        </p:nvSpPr>
        <p:spPr bwMode="auto">
          <a:xfrm>
            <a:off x="11839575"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665289" y="2749084"/>
            <a:ext cx="8510587" cy="523220"/>
          </a:xfrm>
        </p:spPr>
        <p:txBody>
          <a:bodyPr/>
          <a:lstStyle/>
          <a:p>
            <a:pPr eaLnBrk="1" hangingPunct="1"/>
            <a:r>
              <a:rPr lang="en-US" dirty="0"/>
              <a:t>Layers of a Service-Oriented Architecture</a:t>
            </a:r>
            <a:endParaRPr lang="en-GB" dirty="0"/>
          </a:p>
        </p:txBody>
      </p:sp>
      <p:sp>
        <p:nvSpPr>
          <p:cNvPr id="3075" name="Rectangle 5"/>
          <p:cNvSpPr>
            <a:spLocks noGrp="1" noChangeArrowheads="1"/>
          </p:cNvSpPr>
          <p:nvPr>
            <p:ph type="subTitle" idx="1"/>
          </p:nvPr>
        </p:nvSpPr>
        <p:spPr/>
        <p:txBody>
          <a:bodyPr/>
          <a:lstStyle/>
          <a:p>
            <a:pPr eaLnBrk="1" hangingPunct="1"/>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altLang="en-US" dirty="0"/>
              <a:t>Activity</a:t>
            </a:r>
          </a:p>
        </p:txBody>
      </p:sp>
      <p:sp>
        <p:nvSpPr>
          <p:cNvPr id="10244" name="Rectangle 3"/>
          <p:cNvSpPr>
            <a:spLocks noGrp="1" noChangeArrowheads="1"/>
          </p:cNvSpPr>
          <p:nvPr>
            <p:ph type="body" idx="1"/>
          </p:nvPr>
        </p:nvSpPr>
        <p:spPr>
          <a:xfrm>
            <a:off x="381000" y="773112"/>
            <a:ext cx="11049000" cy="1177778"/>
          </a:xfrm>
        </p:spPr>
        <p:txBody>
          <a:bodyPr>
            <a:noAutofit/>
          </a:bodyPr>
          <a:lstStyle/>
          <a:p>
            <a:pPr eaLnBrk="1" hangingPunct="1">
              <a:lnSpc>
                <a:spcPct val="80000"/>
              </a:lnSpc>
            </a:pPr>
            <a:r>
              <a:rPr lang="en-GB" altLang="en-US" sz="1800" dirty="0"/>
              <a:t>Suppose a retail organization has three composite </a:t>
            </a:r>
            <a:r>
              <a:rPr lang="en-GB" altLang="en-US" sz="1800" dirty="0" err="1"/>
              <a:t>microservices</a:t>
            </a:r>
            <a:r>
              <a:rPr lang="en-GB" altLang="en-US" sz="1800" dirty="0"/>
              <a:t> (orange) that consist of the atomic services (blue) in each row. The atomic services (not microservices) expose functionalities from the IT systems/applications (yellow). The applications may be monolithic. </a:t>
            </a:r>
          </a:p>
          <a:p>
            <a:pPr eaLnBrk="1" hangingPunct="1">
              <a:lnSpc>
                <a:spcPct val="80000"/>
              </a:lnSpc>
            </a:pPr>
            <a:r>
              <a:rPr lang="en-GB" altLang="en-US" sz="1800" dirty="0"/>
              <a:t>Reorganise the (micro)services and applications into 3 layers shown in the template on the next slide and connect them based on possible interaction/communication relations.</a:t>
            </a:r>
          </a:p>
        </p:txBody>
      </p:sp>
      <p:grpSp>
        <p:nvGrpSpPr>
          <p:cNvPr id="10245" name="Group 2"/>
          <p:cNvGrpSpPr>
            <a:grpSpLocks/>
          </p:cNvGrpSpPr>
          <p:nvPr/>
        </p:nvGrpSpPr>
        <p:grpSpPr bwMode="auto">
          <a:xfrm>
            <a:off x="2012803" y="4289426"/>
            <a:ext cx="3276600" cy="612775"/>
            <a:chOff x="685800" y="1041406"/>
            <a:chExt cx="3276600" cy="611331"/>
          </a:xfrm>
        </p:grpSpPr>
        <p:sp>
          <p:nvSpPr>
            <p:cNvPr id="10274" name="AutoShape 10"/>
            <p:cNvSpPr>
              <a:spLocks noChangeArrowheads="1"/>
            </p:cNvSpPr>
            <p:nvPr/>
          </p:nvSpPr>
          <p:spPr bwMode="auto">
            <a:xfrm>
              <a:off x="685800" y="1041406"/>
              <a:ext cx="914400" cy="609600"/>
            </a:xfrm>
            <a:prstGeom prst="flowChartAlternateProcess">
              <a:avLst/>
            </a:prstGeom>
            <a:solidFill>
              <a:srgbClr val="FF99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Inquire </a:t>
              </a:r>
            </a:p>
            <a:p>
              <a:pPr algn="ctr" eaLnBrk="1" hangingPunct="1">
                <a:spcBef>
                  <a:spcPct val="0"/>
                </a:spcBef>
                <a:buClrTx/>
                <a:buSzTx/>
                <a:buFontTx/>
                <a:buNone/>
              </a:pPr>
              <a:r>
                <a:rPr lang="en-GB" altLang="en-US" sz="1400" dirty="0">
                  <a:solidFill>
                    <a:srgbClr val="000000"/>
                  </a:solidFill>
                </a:rPr>
                <a:t>Order</a:t>
              </a:r>
            </a:p>
          </p:txBody>
        </p:sp>
        <p:sp>
          <p:nvSpPr>
            <p:cNvPr id="10275" name="AutoShape 11"/>
            <p:cNvSpPr>
              <a:spLocks noChangeArrowheads="1"/>
            </p:cNvSpPr>
            <p:nvPr/>
          </p:nvSpPr>
          <p:spPr bwMode="auto">
            <a:xfrm>
              <a:off x="1905000" y="10431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  </a:t>
              </a:r>
              <a:r>
                <a:rPr lang="en-GB" altLang="en-US" sz="1400" dirty="0" err="1">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err="1">
                  <a:solidFill>
                    <a:srgbClr val="000000"/>
                  </a:solidFill>
                </a:rPr>
                <a:t>Acc</a:t>
              </a:r>
              <a:r>
                <a:rPr lang="en-GB" altLang="en-US" sz="1400" dirty="0">
                  <a:solidFill>
                    <a:srgbClr val="000000"/>
                  </a:solidFill>
                </a:rPr>
                <a:t> </a:t>
              </a:r>
              <a:r>
                <a:rPr lang="en-GB" altLang="en-US" sz="1400" dirty="0" err="1">
                  <a:solidFill>
                    <a:srgbClr val="000000"/>
                  </a:solidFill>
                </a:rPr>
                <a:t>Num</a:t>
              </a:r>
              <a:endParaRPr lang="en-GB" altLang="en-US" sz="1400" dirty="0">
                <a:solidFill>
                  <a:srgbClr val="000000"/>
                </a:solidFill>
              </a:endParaRPr>
            </a:p>
          </p:txBody>
        </p:sp>
        <p:sp>
          <p:nvSpPr>
            <p:cNvPr id="10276" name="AutoShape 12"/>
            <p:cNvSpPr>
              <a:spLocks noChangeArrowheads="1"/>
            </p:cNvSpPr>
            <p:nvPr/>
          </p:nvSpPr>
          <p:spPr bwMode="auto">
            <a:xfrm>
              <a:off x="3048000" y="10431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Get</a:t>
              </a:r>
            </a:p>
            <a:p>
              <a:pPr algn="ctr" eaLnBrk="1" hangingPunct="1">
                <a:spcBef>
                  <a:spcPct val="0"/>
                </a:spcBef>
                <a:buClrTx/>
                <a:buSzTx/>
                <a:buFontTx/>
                <a:buNone/>
              </a:pPr>
              <a:r>
                <a:rPr lang="en-GB" altLang="en-US" sz="1400">
                  <a:solidFill>
                    <a:srgbClr val="000000"/>
                  </a:solidFill>
                </a:rPr>
                <a:t>Orders</a:t>
              </a:r>
            </a:p>
          </p:txBody>
        </p:sp>
      </p:grpSp>
      <p:sp>
        <p:nvSpPr>
          <p:cNvPr id="10246" name="Rectangle 38"/>
          <p:cNvSpPr>
            <a:spLocks noChangeArrowheads="1"/>
          </p:cNvSpPr>
          <p:nvPr/>
        </p:nvSpPr>
        <p:spPr bwMode="auto">
          <a:xfrm>
            <a:off x="1796903" y="1981200"/>
            <a:ext cx="8534400"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47" name="Line 40"/>
          <p:cNvSpPr>
            <a:spLocks noChangeShapeType="1"/>
          </p:cNvSpPr>
          <p:nvPr/>
        </p:nvSpPr>
        <p:spPr bwMode="auto">
          <a:xfrm>
            <a:off x="3130403" y="19812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10248" name="Rectangle 44"/>
          <p:cNvSpPr>
            <a:spLocks noChangeArrowheads="1"/>
          </p:cNvSpPr>
          <p:nvPr/>
        </p:nvSpPr>
        <p:spPr bwMode="auto">
          <a:xfrm>
            <a:off x="1796903" y="3048000"/>
            <a:ext cx="8534400"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49" name="Line 45"/>
          <p:cNvSpPr>
            <a:spLocks noChangeShapeType="1"/>
          </p:cNvSpPr>
          <p:nvPr/>
        </p:nvSpPr>
        <p:spPr bwMode="auto">
          <a:xfrm>
            <a:off x="3130403" y="30480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10250" name="Group 4"/>
          <p:cNvGrpSpPr>
            <a:grpSpLocks/>
          </p:cNvGrpSpPr>
          <p:nvPr/>
        </p:nvGrpSpPr>
        <p:grpSpPr bwMode="auto">
          <a:xfrm>
            <a:off x="2012803" y="2232025"/>
            <a:ext cx="3124200" cy="609600"/>
            <a:chOff x="685800" y="3176737"/>
            <a:chExt cx="3124200" cy="609600"/>
          </a:xfrm>
        </p:grpSpPr>
        <p:sp>
          <p:nvSpPr>
            <p:cNvPr id="10271" name="AutoShape 50"/>
            <p:cNvSpPr>
              <a:spLocks noChangeArrowheads="1"/>
            </p:cNvSpPr>
            <p:nvPr/>
          </p:nvSpPr>
          <p:spPr bwMode="auto">
            <a:xfrm>
              <a:off x="685800" y="3176737"/>
              <a:ext cx="914400" cy="609600"/>
            </a:xfrm>
            <a:prstGeom prst="flowChartAlternateProcess">
              <a:avLst/>
            </a:prstGeom>
            <a:solidFill>
              <a:srgbClr val="FF99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Inquiry </a:t>
              </a:r>
            </a:p>
            <a:p>
              <a:pPr algn="ctr" eaLnBrk="1" hangingPunct="1">
                <a:spcBef>
                  <a:spcPct val="0"/>
                </a:spcBef>
                <a:buClrTx/>
                <a:buSzTx/>
                <a:buFontTx/>
                <a:buNone/>
              </a:pPr>
              <a:r>
                <a:rPr lang="en-GB" altLang="en-US" sz="1400" dirty="0">
                  <a:solidFill>
                    <a:srgbClr val="000000"/>
                  </a:solidFill>
                </a:rPr>
                <a:t>Balance</a:t>
              </a:r>
            </a:p>
          </p:txBody>
        </p:sp>
        <p:sp>
          <p:nvSpPr>
            <p:cNvPr id="10272" name="AutoShape 51"/>
            <p:cNvSpPr>
              <a:spLocks noChangeArrowheads="1"/>
            </p:cNvSpPr>
            <p:nvPr/>
          </p:nvSpPr>
          <p:spPr bwMode="auto">
            <a:xfrm>
              <a:off x="1905000" y="31767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  </a:t>
              </a:r>
              <a:r>
                <a:rPr lang="en-GB" altLang="en-US" sz="1400" dirty="0" err="1">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err="1">
                  <a:solidFill>
                    <a:srgbClr val="000000"/>
                  </a:solidFill>
                </a:rPr>
                <a:t>Acc</a:t>
              </a:r>
              <a:r>
                <a:rPr lang="en-GB" altLang="en-US" sz="1400" dirty="0">
                  <a:solidFill>
                    <a:srgbClr val="000000"/>
                  </a:solidFill>
                </a:rPr>
                <a:t> </a:t>
              </a:r>
              <a:r>
                <a:rPr lang="en-GB" altLang="en-US" sz="1400" dirty="0" err="1">
                  <a:solidFill>
                    <a:srgbClr val="000000"/>
                  </a:solidFill>
                </a:rPr>
                <a:t>Num</a:t>
              </a:r>
              <a:endParaRPr lang="en-GB" altLang="en-US" sz="1400" dirty="0">
                <a:solidFill>
                  <a:srgbClr val="000000"/>
                </a:solidFill>
              </a:endParaRPr>
            </a:p>
          </p:txBody>
        </p:sp>
        <p:sp>
          <p:nvSpPr>
            <p:cNvPr id="10273" name="AutoShape 52"/>
            <p:cNvSpPr>
              <a:spLocks noChangeArrowheads="1"/>
            </p:cNvSpPr>
            <p:nvPr/>
          </p:nvSpPr>
          <p:spPr bwMode="auto">
            <a:xfrm>
              <a:off x="2895600" y="31767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Account</a:t>
              </a:r>
            </a:p>
            <a:p>
              <a:pPr algn="ctr" eaLnBrk="1" hangingPunct="1">
                <a:spcBef>
                  <a:spcPct val="0"/>
                </a:spcBef>
                <a:buClrTx/>
                <a:buSzTx/>
                <a:buFontTx/>
                <a:buNone/>
              </a:pPr>
              <a:r>
                <a:rPr lang="en-GB" altLang="en-US" sz="1400" dirty="0">
                  <a:solidFill>
                    <a:srgbClr val="000000"/>
                  </a:solidFill>
                </a:rPr>
                <a:t>Balance</a:t>
              </a:r>
            </a:p>
          </p:txBody>
        </p:sp>
      </p:grpSp>
      <p:sp>
        <p:nvSpPr>
          <p:cNvPr id="10251" name="Rectangle 53"/>
          <p:cNvSpPr>
            <a:spLocks noChangeArrowheads="1"/>
          </p:cNvSpPr>
          <p:nvPr/>
        </p:nvSpPr>
        <p:spPr bwMode="auto">
          <a:xfrm>
            <a:off x="1796903" y="4114800"/>
            <a:ext cx="8534400"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52" name="Line 54"/>
          <p:cNvSpPr>
            <a:spLocks noChangeShapeType="1"/>
          </p:cNvSpPr>
          <p:nvPr/>
        </p:nvSpPr>
        <p:spPr bwMode="auto">
          <a:xfrm>
            <a:off x="3130403" y="41148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10253" name="Group 1"/>
          <p:cNvGrpSpPr>
            <a:grpSpLocks/>
          </p:cNvGrpSpPr>
          <p:nvPr/>
        </p:nvGrpSpPr>
        <p:grpSpPr bwMode="auto">
          <a:xfrm>
            <a:off x="2368404" y="5346701"/>
            <a:ext cx="7934325" cy="1095375"/>
            <a:chOff x="831850" y="809625"/>
            <a:chExt cx="7934325" cy="1095375"/>
          </a:xfrm>
        </p:grpSpPr>
        <p:sp>
          <p:nvSpPr>
            <p:cNvPr id="10263" name="tower"/>
            <p:cNvSpPr>
              <a:spLocks noEditPoints="1" noChangeArrowheads="1"/>
            </p:cNvSpPr>
            <p:nvPr/>
          </p:nvSpPr>
          <p:spPr bwMode="auto">
            <a:xfrm>
              <a:off x="1182688" y="1304925"/>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64" name="Rectangle 28"/>
            <p:cNvSpPr>
              <a:spLocks noChangeArrowheads="1"/>
            </p:cNvSpPr>
            <p:nvPr/>
          </p:nvSpPr>
          <p:spPr bwMode="auto">
            <a:xfrm>
              <a:off x="831850" y="809625"/>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Inventory</a:t>
              </a:r>
            </a:p>
            <a:p>
              <a:pPr algn="ctr" eaLnBrk="1" hangingPunct="1">
                <a:spcBef>
                  <a:spcPct val="0"/>
                </a:spcBef>
                <a:buClrTx/>
                <a:buSzTx/>
                <a:buFontTx/>
                <a:buNone/>
              </a:pPr>
              <a:r>
                <a:rPr lang="en-GB" altLang="en-US" sz="1400">
                  <a:solidFill>
                    <a:srgbClr val="000000"/>
                  </a:solidFill>
                </a:rPr>
                <a:t>System</a:t>
              </a:r>
            </a:p>
          </p:txBody>
        </p:sp>
        <p:sp>
          <p:nvSpPr>
            <p:cNvPr id="10265" name="tower"/>
            <p:cNvSpPr>
              <a:spLocks noEditPoints="1" noChangeArrowheads="1"/>
            </p:cNvSpPr>
            <p:nvPr/>
          </p:nvSpPr>
          <p:spPr bwMode="auto">
            <a:xfrm>
              <a:off x="3386138" y="1304925"/>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66" name="Rectangle 30"/>
            <p:cNvSpPr>
              <a:spLocks noChangeArrowheads="1"/>
            </p:cNvSpPr>
            <p:nvPr/>
          </p:nvSpPr>
          <p:spPr bwMode="auto">
            <a:xfrm>
              <a:off x="2938463" y="809625"/>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Order Mgmt</a:t>
              </a:r>
            </a:p>
            <a:p>
              <a:pPr algn="ctr" eaLnBrk="1" hangingPunct="1">
                <a:spcBef>
                  <a:spcPct val="0"/>
                </a:spcBef>
                <a:buClrTx/>
                <a:buSzTx/>
                <a:buFontTx/>
                <a:buNone/>
              </a:pPr>
              <a:r>
                <a:rPr lang="en-GB" altLang="en-US" sz="1400">
                  <a:solidFill>
                    <a:srgbClr val="000000"/>
                  </a:solidFill>
                </a:rPr>
                <a:t>System</a:t>
              </a:r>
            </a:p>
          </p:txBody>
        </p:sp>
        <p:sp>
          <p:nvSpPr>
            <p:cNvPr id="10267" name="tower"/>
            <p:cNvSpPr>
              <a:spLocks noEditPoints="1" noChangeArrowheads="1"/>
            </p:cNvSpPr>
            <p:nvPr/>
          </p:nvSpPr>
          <p:spPr bwMode="auto">
            <a:xfrm>
              <a:off x="5934075" y="1304925"/>
              <a:ext cx="300038"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68" name="Rectangle 32"/>
            <p:cNvSpPr>
              <a:spLocks noChangeArrowheads="1"/>
            </p:cNvSpPr>
            <p:nvPr/>
          </p:nvSpPr>
          <p:spPr bwMode="auto">
            <a:xfrm>
              <a:off x="5686425" y="809625"/>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CRM</a:t>
              </a:r>
            </a:p>
            <a:p>
              <a:pPr algn="ctr" eaLnBrk="1" hangingPunct="1">
                <a:spcBef>
                  <a:spcPct val="0"/>
                </a:spcBef>
                <a:buClrTx/>
                <a:buSzTx/>
                <a:buFontTx/>
                <a:buNone/>
              </a:pPr>
              <a:r>
                <a:rPr lang="en-GB" altLang="en-US" sz="1400">
                  <a:solidFill>
                    <a:srgbClr val="000000"/>
                  </a:solidFill>
                </a:rPr>
                <a:t>System</a:t>
              </a:r>
            </a:p>
          </p:txBody>
        </p:sp>
        <p:sp>
          <p:nvSpPr>
            <p:cNvPr id="10269" name="tower"/>
            <p:cNvSpPr>
              <a:spLocks noEditPoints="1" noChangeArrowheads="1"/>
            </p:cNvSpPr>
            <p:nvPr/>
          </p:nvSpPr>
          <p:spPr bwMode="auto">
            <a:xfrm>
              <a:off x="7980363" y="1304925"/>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70" name="Rectangle 34"/>
            <p:cNvSpPr>
              <a:spLocks noChangeArrowheads="1"/>
            </p:cNvSpPr>
            <p:nvPr/>
          </p:nvSpPr>
          <p:spPr bwMode="auto">
            <a:xfrm>
              <a:off x="7570788" y="809625"/>
              <a:ext cx="119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Accounting</a:t>
              </a:r>
            </a:p>
            <a:p>
              <a:pPr algn="ctr" eaLnBrk="1" hangingPunct="1">
                <a:spcBef>
                  <a:spcPct val="0"/>
                </a:spcBef>
                <a:buClrTx/>
                <a:buSzTx/>
                <a:buFontTx/>
                <a:buNone/>
              </a:pPr>
              <a:r>
                <a:rPr lang="en-GB" altLang="en-US" sz="1400">
                  <a:solidFill>
                    <a:srgbClr val="000000"/>
                  </a:solidFill>
                </a:rPr>
                <a:t>System</a:t>
              </a:r>
            </a:p>
          </p:txBody>
        </p:sp>
      </p:grpSp>
      <p:grpSp>
        <p:nvGrpSpPr>
          <p:cNvPr id="10254" name="Group 3"/>
          <p:cNvGrpSpPr>
            <a:grpSpLocks/>
          </p:cNvGrpSpPr>
          <p:nvPr/>
        </p:nvGrpSpPr>
        <p:grpSpPr bwMode="auto">
          <a:xfrm>
            <a:off x="2025503" y="3259138"/>
            <a:ext cx="8077200" cy="627063"/>
            <a:chOff x="685800" y="2092621"/>
            <a:chExt cx="8077200" cy="626916"/>
          </a:xfrm>
        </p:grpSpPr>
        <p:sp>
          <p:nvSpPr>
            <p:cNvPr id="10255" name="AutoShape 41"/>
            <p:cNvSpPr>
              <a:spLocks noChangeArrowheads="1"/>
            </p:cNvSpPr>
            <p:nvPr/>
          </p:nvSpPr>
          <p:spPr bwMode="auto">
            <a:xfrm>
              <a:off x="685800" y="2092621"/>
              <a:ext cx="914400" cy="609600"/>
            </a:xfrm>
            <a:prstGeom prst="flowChartAlternateProcess">
              <a:avLst/>
            </a:prstGeom>
            <a:solidFill>
              <a:srgbClr val="FF99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Manage</a:t>
              </a:r>
            </a:p>
            <a:p>
              <a:pPr algn="ctr" eaLnBrk="1" hangingPunct="1">
                <a:spcBef>
                  <a:spcPct val="0"/>
                </a:spcBef>
                <a:buClrTx/>
                <a:buSzTx/>
                <a:buFontTx/>
                <a:buNone/>
              </a:pPr>
              <a:r>
                <a:rPr lang="en-GB" altLang="en-US" sz="1400" dirty="0">
                  <a:solidFill>
                    <a:srgbClr val="000000"/>
                  </a:solidFill>
                </a:rPr>
                <a:t>Order</a:t>
              </a:r>
            </a:p>
          </p:txBody>
        </p:sp>
        <p:sp>
          <p:nvSpPr>
            <p:cNvPr id="10256" name="AutoShape 42"/>
            <p:cNvSpPr>
              <a:spLocks noChangeArrowheads="1"/>
            </p:cNvSpPr>
            <p:nvPr/>
          </p:nvSpPr>
          <p:spPr bwMode="auto">
            <a:xfrm>
              <a:off x="1854200" y="21099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  </a:t>
              </a:r>
              <a:r>
                <a:rPr lang="en-GB" altLang="en-US" sz="1400" dirty="0" err="1">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err="1">
                  <a:solidFill>
                    <a:srgbClr val="000000"/>
                  </a:solidFill>
                </a:rPr>
                <a:t>Acc</a:t>
              </a:r>
              <a:r>
                <a:rPr lang="en-GB" altLang="en-US" sz="1400" dirty="0">
                  <a:solidFill>
                    <a:srgbClr val="000000"/>
                  </a:solidFill>
                </a:rPr>
                <a:t> </a:t>
              </a:r>
              <a:r>
                <a:rPr lang="en-GB" altLang="en-US" sz="1400" dirty="0" err="1">
                  <a:solidFill>
                    <a:srgbClr val="000000"/>
                  </a:solidFill>
                </a:rPr>
                <a:t>Num</a:t>
              </a:r>
              <a:endParaRPr lang="en-GB" altLang="en-US" sz="1400" dirty="0">
                <a:solidFill>
                  <a:srgbClr val="000000"/>
                </a:solidFill>
              </a:endParaRPr>
            </a:p>
          </p:txBody>
        </p:sp>
        <p:sp>
          <p:nvSpPr>
            <p:cNvPr id="10257" name="AutoShape 43"/>
            <p:cNvSpPr>
              <a:spLocks noChangeArrowheads="1"/>
            </p:cNvSpPr>
            <p:nvPr/>
          </p:nvSpPr>
          <p:spPr bwMode="auto">
            <a:xfrm>
              <a:off x="4838700" y="20972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 </a:t>
              </a:r>
              <a:r>
                <a:rPr lang="en-GB" altLang="en-US" sz="1400" dirty="0" err="1">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Address</a:t>
              </a:r>
            </a:p>
          </p:txBody>
        </p:sp>
        <p:sp>
          <p:nvSpPr>
            <p:cNvPr id="10258" name="AutoShape 46"/>
            <p:cNvSpPr>
              <a:spLocks noChangeArrowheads="1"/>
            </p:cNvSpPr>
            <p:nvPr/>
          </p:nvSpPr>
          <p:spPr bwMode="auto">
            <a:xfrm>
              <a:off x="3835400" y="20972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Check</a:t>
              </a:r>
            </a:p>
            <a:p>
              <a:pPr algn="ctr" eaLnBrk="1" hangingPunct="1">
                <a:spcBef>
                  <a:spcPct val="0"/>
                </a:spcBef>
                <a:buClrTx/>
                <a:buSzTx/>
                <a:buFontTx/>
                <a:buNone/>
              </a:pPr>
              <a:r>
                <a:rPr lang="en-GB" altLang="en-US" sz="1400">
                  <a:solidFill>
                    <a:srgbClr val="000000"/>
                  </a:solidFill>
                </a:rPr>
                <a:t>Inventory</a:t>
              </a:r>
            </a:p>
          </p:txBody>
        </p:sp>
        <p:sp>
          <p:nvSpPr>
            <p:cNvPr id="10259" name="AutoShape 47"/>
            <p:cNvSpPr>
              <a:spLocks noChangeArrowheads="1"/>
            </p:cNvSpPr>
            <p:nvPr/>
          </p:nvSpPr>
          <p:spPr bwMode="auto">
            <a:xfrm>
              <a:off x="5867400" y="21099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Update</a:t>
              </a:r>
            </a:p>
            <a:p>
              <a:pPr algn="ctr" eaLnBrk="1" hangingPunct="1">
                <a:spcBef>
                  <a:spcPct val="0"/>
                </a:spcBef>
                <a:buClrTx/>
                <a:buSzTx/>
                <a:buFontTx/>
                <a:buNone/>
              </a:pPr>
              <a:r>
                <a:rPr lang="en-GB" altLang="en-US" sz="1400">
                  <a:solidFill>
                    <a:srgbClr val="000000"/>
                  </a:solidFill>
                </a:rPr>
                <a:t>Inventory</a:t>
              </a:r>
            </a:p>
          </p:txBody>
        </p:sp>
        <p:sp>
          <p:nvSpPr>
            <p:cNvPr id="10260" name="AutoShape 48"/>
            <p:cNvSpPr>
              <a:spLocks noChangeArrowheads="1"/>
            </p:cNvSpPr>
            <p:nvPr/>
          </p:nvSpPr>
          <p:spPr bwMode="auto">
            <a:xfrm>
              <a:off x="6858000" y="21099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Update</a:t>
              </a:r>
            </a:p>
            <a:p>
              <a:pPr algn="ctr" eaLnBrk="1" hangingPunct="1">
                <a:spcBef>
                  <a:spcPct val="0"/>
                </a:spcBef>
                <a:buClrTx/>
                <a:buSzTx/>
                <a:buFontTx/>
                <a:buNone/>
              </a:pPr>
              <a:r>
                <a:rPr lang="en-GB" altLang="en-US" sz="1400">
                  <a:solidFill>
                    <a:srgbClr val="000000"/>
                  </a:solidFill>
                </a:rPr>
                <a:t>Order</a:t>
              </a:r>
            </a:p>
          </p:txBody>
        </p:sp>
        <p:sp>
          <p:nvSpPr>
            <p:cNvPr id="10261" name="AutoShape 49"/>
            <p:cNvSpPr>
              <a:spLocks noChangeArrowheads="1"/>
            </p:cNvSpPr>
            <p:nvPr/>
          </p:nvSpPr>
          <p:spPr bwMode="auto">
            <a:xfrm>
              <a:off x="7848600" y="21099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Update</a:t>
              </a:r>
            </a:p>
            <a:p>
              <a:pPr algn="ctr" eaLnBrk="1" hangingPunct="1">
                <a:spcBef>
                  <a:spcPct val="0"/>
                </a:spcBef>
                <a:buClrTx/>
                <a:buSzTx/>
                <a:buFontTx/>
                <a:buNone/>
              </a:pPr>
              <a:r>
                <a:rPr lang="en-GB" altLang="en-US" sz="1400" dirty="0">
                  <a:solidFill>
                    <a:srgbClr val="000000"/>
                  </a:solidFill>
                </a:rPr>
                <a:t>Account</a:t>
              </a:r>
            </a:p>
          </p:txBody>
        </p:sp>
        <p:sp>
          <p:nvSpPr>
            <p:cNvPr id="10262" name="AutoShape 49"/>
            <p:cNvSpPr>
              <a:spLocks noChangeArrowheads="1"/>
            </p:cNvSpPr>
            <p:nvPr/>
          </p:nvSpPr>
          <p:spPr bwMode="auto">
            <a:xfrm>
              <a:off x="2844800" y="2097237"/>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Account</a:t>
              </a:r>
            </a:p>
            <a:p>
              <a:pPr algn="ctr" eaLnBrk="1" hangingPunct="1">
                <a:spcBef>
                  <a:spcPct val="0"/>
                </a:spcBef>
                <a:buClrTx/>
                <a:buSzTx/>
                <a:buFontTx/>
                <a:buNone/>
              </a:pPr>
              <a:r>
                <a:rPr lang="en-GB" altLang="en-US" sz="1400" dirty="0">
                  <a:solidFill>
                    <a:srgbClr val="000000"/>
                  </a:solidFill>
                </a:rPr>
                <a:t>Balance</a:t>
              </a:r>
            </a:p>
          </p:txBody>
        </p:sp>
      </p:grpSp>
    </p:spTree>
    <p:extLst>
      <p:ext uri="{BB962C8B-B14F-4D97-AF65-F5344CB8AC3E}">
        <p14:creationId xmlns:p14="http://schemas.microsoft.com/office/powerpoint/2010/main" val="274195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dirty="0"/>
              <a:t>Sample SOA Layers for the Activity</a:t>
            </a:r>
          </a:p>
        </p:txBody>
      </p:sp>
      <p:sp>
        <p:nvSpPr>
          <p:cNvPr id="12292" name="Rectangle 14"/>
          <p:cNvSpPr>
            <a:spLocks noChangeArrowheads="1"/>
          </p:cNvSpPr>
          <p:nvPr/>
        </p:nvSpPr>
        <p:spPr bwMode="auto">
          <a:xfrm>
            <a:off x="1828800" y="1060450"/>
            <a:ext cx="8534400" cy="157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3" name="Rectangle 15"/>
          <p:cNvSpPr>
            <a:spLocks noChangeArrowheads="1"/>
          </p:cNvSpPr>
          <p:nvPr/>
        </p:nvSpPr>
        <p:spPr bwMode="auto">
          <a:xfrm>
            <a:off x="1828800" y="2635250"/>
            <a:ext cx="8534400" cy="1752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4" name="Rectangle 23"/>
          <p:cNvSpPr>
            <a:spLocks noChangeArrowheads="1"/>
          </p:cNvSpPr>
          <p:nvPr/>
        </p:nvSpPr>
        <p:spPr bwMode="auto">
          <a:xfrm>
            <a:off x="1828800" y="4387850"/>
            <a:ext cx="8534400" cy="15367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5" name="Text Box 37"/>
          <p:cNvSpPr txBox="1">
            <a:spLocks noChangeArrowheads="1"/>
          </p:cNvSpPr>
          <p:nvPr/>
        </p:nvSpPr>
        <p:spPr bwMode="auto">
          <a:xfrm>
            <a:off x="1836738" y="2271713"/>
            <a:ext cx="3081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1800" dirty="0">
                <a:solidFill>
                  <a:srgbClr val="C69200"/>
                </a:solidFill>
              </a:rPr>
              <a:t>Composite </a:t>
            </a:r>
            <a:r>
              <a:rPr lang="en-GB" altLang="en-US" sz="1800" dirty="0" err="1">
                <a:solidFill>
                  <a:srgbClr val="C69200"/>
                </a:solidFill>
              </a:rPr>
              <a:t>Microservices</a:t>
            </a:r>
            <a:endParaRPr lang="en-GB" altLang="en-US" sz="1800" dirty="0">
              <a:solidFill>
                <a:srgbClr val="C69200"/>
              </a:solidFill>
            </a:endParaRPr>
          </a:p>
        </p:txBody>
      </p:sp>
      <p:sp>
        <p:nvSpPr>
          <p:cNvPr id="12296" name="Text Box 38"/>
          <p:cNvSpPr txBox="1">
            <a:spLocks noChangeArrowheads="1"/>
          </p:cNvSpPr>
          <p:nvPr/>
        </p:nvSpPr>
        <p:spPr bwMode="auto">
          <a:xfrm>
            <a:off x="1828801" y="4027488"/>
            <a:ext cx="2022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1800">
                <a:solidFill>
                  <a:srgbClr val="C69200"/>
                </a:solidFill>
              </a:rPr>
              <a:t>Atomic Services</a:t>
            </a:r>
          </a:p>
        </p:txBody>
      </p:sp>
      <p:sp>
        <p:nvSpPr>
          <p:cNvPr id="12297" name="Text Box 39"/>
          <p:cNvSpPr txBox="1">
            <a:spLocks noChangeArrowheads="1"/>
          </p:cNvSpPr>
          <p:nvPr/>
        </p:nvSpPr>
        <p:spPr bwMode="auto">
          <a:xfrm>
            <a:off x="1828801" y="5551488"/>
            <a:ext cx="1475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None/>
            </a:pPr>
            <a:r>
              <a:rPr lang="en-GB" altLang="en-US" sz="1800" dirty="0">
                <a:solidFill>
                  <a:srgbClr val="C69200"/>
                </a:solidFill>
              </a:rPr>
              <a:t>IT Systems</a:t>
            </a:r>
          </a:p>
        </p:txBody>
      </p:sp>
      <p:grpSp>
        <p:nvGrpSpPr>
          <p:cNvPr id="12298" name="Group 1"/>
          <p:cNvGrpSpPr>
            <a:grpSpLocks/>
          </p:cNvGrpSpPr>
          <p:nvPr/>
        </p:nvGrpSpPr>
        <p:grpSpPr bwMode="auto">
          <a:xfrm>
            <a:off x="2355851" y="4473576"/>
            <a:ext cx="7934325" cy="1095375"/>
            <a:chOff x="831850" y="809625"/>
            <a:chExt cx="7934325" cy="1095375"/>
          </a:xfrm>
        </p:grpSpPr>
        <p:sp>
          <p:nvSpPr>
            <p:cNvPr id="12299" name="tower"/>
            <p:cNvSpPr>
              <a:spLocks noEditPoints="1" noChangeArrowheads="1"/>
            </p:cNvSpPr>
            <p:nvPr/>
          </p:nvSpPr>
          <p:spPr bwMode="auto">
            <a:xfrm>
              <a:off x="1182688" y="1304925"/>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2300" name="Rectangle 40"/>
            <p:cNvSpPr>
              <a:spLocks noChangeArrowheads="1"/>
            </p:cNvSpPr>
            <p:nvPr/>
          </p:nvSpPr>
          <p:spPr bwMode="auto">
            <a:xfrm>
              <a:off x="831850" y="809625"/>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Inventory</a:t>
              </a:r>
            </a:p>
            <a:p>
              <a:pPr algn="ctr" eaLnBrk="1" hangingPunct="1">
                <a:spcBef>
                  <a:spcPct val="0"/>
                </a:spcBef>
                <a:buClrTx/>
                <a:buSzTx/>
                <a:buFontTx/>
                <a:buNone/>
              </a:pPr>
              <a:r>
                <a:rPr lang="en-GB" altLang="en-US" sz="1400">
                  <a:solidFill>
                    <a:srgbClr val="000000"/>
                  </a:solidFill>
                </a:rPr>
                <a:t>System</a:t>
              </a:r>
            </a:p>
          </p:txBody>
        </p:sp>
        <p:sp>
          <p:nvSpPr>
            <p:cNvPr id="12301" name="tower"/>
            <p:cNvSpPr>
              <a:spLocks noEditPoints="1" noChangeArrowheads="1"/>
            </p:cNvSpPr>
            <p:nvPr/>
          </p:nvSpPr>
          <p:spPr bwMode="auto">
            <a:xfrm>
              <a:off x="3386138" y="1304925"/>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2302" name="Rectangle 42"/>
            <p:cNvSpPr>
              <a:spLocks noChangeArrowheads="1"/>
            </p:cNvSpPr>
            <p:nvPr/>
          </p:nvSpPr>
          <p:spPr bwMode="auto">
            <a:xfrm>
              <a:off x="2938463" y="809625"/>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Order Mgmt</a:t>
              </a:r>
            </a:p>
            <a:p>
              <a:pPr algn="ctr" eaLnBrk="1" hangingPunct="1">
                <a:spcBef>
                  <a:spcPct val="0"/>
                </a:spcBef>
                <a:buClrTx/>
                <a:buSzTx/>
                <a:buFontTx/>
                <a:buNone/>
              </a:pPr>
              <a:r>
                <a:rPr lang="en-GB" altLang="en-US" sz="1400">
                  <a:solidFill>
                    <a:srgbClr val="000000"/>
                  </a:solidFill>
                </a:rPr>
                <a:t>System</a:t>
              </a:r>
            </a:p>
          </p:txBody>
        </p:sp>
        <p:sp>
          <p:nvSpPr>
            <p:cNvPr id="12303" name="tower"/>
            <p:cNvSpPr>
              <a:spLocks noEditPoints="1" noChangeArrowheads="1"/>
            </p:cNvSpPr>
            <p:nvPr/>
          </p:nvSpPr>
          <p:spPr bwMode="auto">
            <a:xfrm>
              <a:off x="5934075" y="1304925"/>
              <a:ext cx="300038"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2304" name="Rectangle 44"/>
            <p:cNvSpPr>
              <a:spLocks noChangeArrowheads="1"/>
            </p:cNvSpPr>
            <p:nvPr/>
          </p:nvSpPr>
          <p:spPr bwMode="auto">
            <a:xfrm>
              <a:off x="5686425" y="809625"/>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CRM</a:t>
              </a:r>
            </a:p>
            <a:p>
              <a:pPr algn="ctr" eaLnBrk="1" hangingPunct="1">
                <a:spcBef>
                  <a:spcPct val="0"/>
                </a:spcBef>
                <a:buClrTx/>
                <a:buSzTx/>
                <a:buFontTx/>
                <a:buNone/>
              </a:pPr>
              <a:r>
                <a:rPr lang="en-GB" altLang="en-US" sz="1400">
                  <a:solidFill>
                    <a:srgbClr val="000000"/>
                  </a:solidFill>
                </a:rPr>
                <a:t>System</a:t>
              </a:r>
            </a:p>
          </p:txBody>
        </p:sp>
        <p:sp>
          <p:nvSpPr>
            <p:cNvPr id="12305" name="tower"/>
            <p:cNvSpPr>
              <a:spLocks noEditPoints="1" noChangeArrowheads="1"/>
            </p:cNvSpPr>
            <p:nvPr/>
          </p:nvSpPr>
          <p:spPr bwMode="auto">
            <a:xfrm>
              <a:off x="7980363" y="1304925"/>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2306" name="Rectangle 46"/>
            <p:cNvSpPr>
              <a:spLocks noChangeArrowheads="1"/>
            </p:cNvSpPr>
            <p:nvPr/>
          </p:nvSpPr>
          <p:spPr bwMode="auto">
            <a:xfrm>
              <a:off x="7570788" y="809625"/>
              <a:ext cx="119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Accounting</a:t>
              </a:r>
            </a:p>
            <a:p>
              <a:pPr algn="ctr" eaLnBrk="1" hangingPunct="1">
                <a:spcBef>
                  <a:spcPct val="0"/>
                </a:spcBef>
                <a:buClrTx/>
                <a:buSzTx/>
                <a:buFontTx/>
                <a:buNone/>
              </a:pPr>
              <a:r>
                <a:rPr lang="en-GB" altLang="en-US" sz="1400">
                  <a:solidFill>
                    <a:srgbClr val="000000"/>
                  </a:solidFill>
                </a:rPr>
                <a:t>System</a:t>
              </a:r>
            </a:p>
          </p:txBody>
        </p:sp>
      </p:grpSp>
      <p:sp>
        <p:nvSpPr>
          <p:cNvPr id="19" name="AutoShape 11"/>
          <p:cNvSpPr>
            <a:spLocks noChangeArrowheads="1"/>
          </p:cNvSpPr>
          <p:nvPr/>
        </p:nvSpPr>
        <p:spPr bwMode="auto">
          <a:xfrm>
            <a:off x="7300913" y="3130550"/>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Get  </a:t>
            </a:r>
            <a:r>
              <a:rPr lang="en-GB" altLang="en-US" sz="1400" dirty="0" err="1"/>
              <a:t>Cust</a:t>
            </a:r>
            <a:r>
              <a:rPr lang="en-GB" altLang="en-US" sz="1400" dirty="0"/>
              <a:t> </a:t>
            </a:r>
          </a:p>
          <a:p>
            <a:pPr algn="ctr" eaLnBrk="1" hangingPunct="1">
              <a:spcBef>
                <a:spcPct val="0"/>
              </a:spcBef>
              <a:buClrTx/>
              <a:buSzTx/>
              <a:buFontTx/>
              <a:buNone/>
            </a:pPr>
            <a:r>
              <a:rPr lang="en-GB" altLang="en-US" sz="1400" dirty="0" err="1"/>
              <a:t>Acc</a:t>
            </a:r>
            <a:r>
              <a:rPr lang="en-GB" altLang="en-US" sz="1400" dirty="0"/>
              <a:t> </a:t>
            </a:r>
            <a:r>
              <a:rPr lang="en-GB" altLang="en-US" sz="1400" dirty="0" err="1"/>
              <a:t>Num</a:t>
            </a:r>
            <a:endParaRPr lang="en-GB" altLang="en-US" sz="1400" dirty="0"/>
          </a:p>
        </p:txBody>
      </p:sp>
      <p:sp>
        <p:nvSpPr>
          <p:cNvPr id="20" name="AutoShape 12"/>
          <p:cNvSpPr>
            <a:spLocks noChangeArrowheads="1"/>
          </p:cNvSpPr>
          <p:nvPr/>
        </p:nvSpPr>
        <p:spPr bwMode="auto">
          <a:xfrm>
            <a:off x="4760614" y="3168650"/>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t>Get</a:t>
            </a:r>
          </a:p>
          <a:p>
            <a:pPr algn="ctr" eaLnBrk="1" hangingPunct="1">
              <a:spcBef>
                <a:spcPct val="0"/>
              </a:spcBef>
              <a:buClrTx/>
              <a:buSzTx/>
              <a:buFontTx/>
              <a:buNone/>
            </a:pPr>
            <a:r>
              <a:rPr lang="en-GB" altLang="en-US" sz="1400"/>
              <a:t>Orders</a:t>
            </a:r>
          </a:p>
        </p:txBody>
      </p:sp>
      <p:sp>
        <p:nvSpPr>
          <p:cNvPr id="21" name="AutoShape 24"/>
          <p:cNvSpPr>
            <a:spLocks noChangeArrowheads="1"/>
          </p:cNvSpPr>
          <p:nvPr/>
        </p:nvSpPr>
        <p:spPr bwMode="auto">
          <a:xfrm>
            <a:off x="5095875" y="1473200"/>
            <a:ext cx="914400" cy="609600"/>
          </a:xfrm>
          <a:prstGeom prst="flowChartAlternateProcess">
            <a:avLst/>
          </a:prstGeom>
          <a:solidFill>
            <a:srgbClr val="FF9900"/>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Inquire </a:t>
            </a:r>
          </a:p>
          <a:p>
            <a:pPr algn="ctr" eaLnBrk="1" hangingPunct="1">
              <a:spcBef>
                <a:spcPct val="0"/>
              </a:spcBef>
              <a:buClrTx/>
              <a:buSzTx/>
              <a:buFontTx/>
              <a:buNone/>
            </a:pPr>
            <a:r>
              <a:rPr lang="en-GB" altLang="en-US" sz="1400" dirty="0"/>
              <a:t>Order</a:t>
            </a:r>
          </a:p>
        </p:txBody>
      </p:sp>
      <p:sp>
        <p:nvSpPr>
          <p:cNvPr id="22" name="Line 41"/>
          <p:cNvSpPr>
            <a:spLocks noChangeShapeType="1"/>
          </p:cNvSpPr>
          <p:nvPr/>
        </p:nvSpPr>
        <p:spPr bwMode="auto">
          <a:xfrm flipH="1">
            <a:off x="5124451" y="3778251"/>
            <a:ext cx="8572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23" name="Line 41"/>
          <p:cNvSpPr>
            <a:spLocks noChangeShapeType="1"/>
          </p:cNvSpPr>
          <p:nvPr/>
        </p:nvSpPr>
        <p:spPr bwMode="auto">
          <a:xfrm flipH="1">
            <a:off x="7696200" y="3740151"/>
            <a:ext cx="61912" cy="1006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24" name="Line 28"/>
          <p:cNvSpPr>
            <a:spLocks noChangeShapeType="1"/>
          </p:cNvSpPr>
          <p:nvPr/>
        </p:nvSpPr>
        <p:spPr bwMode="auto">
          <a:xfrm flipH="1">
            <a:off x="5291138" y="2063751"/>
            <a:ext cx="195262" cy="1081088"/>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25" name="Line 28"/>
          <p:cNvSpPr>
            <a:spLocks noChangeShapeType="1"/>
          </p:cNvSpPr>
          <p:nvPr/>
        </p:nvSpPr>
        <p:spPr bwMode="auto">
          <a:xfrm>
            <a:off x="5638800" y="2086769"/>
            <a:ext cx="2057400" cy="1035843"/>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nchor="ctr"/>
          <a:lstStyle/>
          <a:p>
            <a:endParaRPr lang="en-SG"/>
          </a:p>
        </p:txBody>
      </p:sp>
    </p:spTree>
    <p:extLst>
      <p:ext uri="{BB962C8B-B14F-4D97-AF65-F5344CB8AC3E}">
        <p14:creationId xmlns:p14="http://schemas.microsoft.com/office/powerpoint/2010/main" val="8814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66" name="Straight Connector 8"/>
          <p:cNvCxnSpPr>
            <a:cxnSpLocks noChangeShapeType="1"/>
            <a:stCxn id="84" idx="1"/>
            <a:endCxn id="18475" idx="6"/>
          </p:cNvCxnSpPr>
          <p:nvPr/>
        </p:nvCxnSpPr>
        <p:spPr bwMode="auto">
          <a:xfrm flipH="1" flipV="1">
            <a:off x="9067800" y="4954587"/>
            <a:ext cx="569200" cy="108505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58" name="Rectangle 4"/>
          <p:cNvSpPr>
            <a:spLocks noChangeArrowheads="1"/>
          </p:cNvSpPr>
          <p:nvPr/>
        </p:nvSpPr>
        <p:spPr bwMode="auto">
          <a:xfrm>
            <a:off x="3332390" y="5489574"/>
            <a:ext cx="5867400" cy="914400"/>
          </a:xfrm>
          <a:prstGeom prst="rect">
            <a:avLst/>
          </a:prstGeom>
          <a:solidFill>
            <a:schemeClr val="bg1"/>
          </a:solidFill>
          <a:ln w="9525" algn="ctr">
            <a:solidFill>
              <a:schemeClr val="tx1"/>
            </a:solidFill>
            <a:prstDash val="dash"/>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6386" name="Title 1"/>
          <p:cNvSpPr>
            <a:spLocks noGrp="1"/>
          </p:cNvSpPr>
          <p:nvPr>
            <p:ph type="title"/>
          </p:nvPr>
        </p:nvSpPr>
        <p:spPr>
          <a:xfrm>
            <a:off x="76152" y="-217496"/>
            <a:ext cx="12039648" cy="954107"/>
          </a:xfrm>
        </p:spPr>
        <p:txBody>
          <a:bodyPr/>
          <a:lstStyle/>
          <a:p>
            <a:r>
              <a:rPr lang="en-GB" altLang="en-US" dirty="0"/>
              <a:t>Sample SOA Layers &amp; Supporting Infrastructures for an Enterprise</a:t>
            </a:r>
          </a:p>
        </p:txBody>
      </p:sp>
      <p:sp>
        <p:nvSpPr>
          <p:cNvPr id="16388" name="AutoShape 56" descr="data:image/jpeg;base64,/9j/4AAQSkZJRgABAQAAAQABAAD/2wCEAAkGBhQQERUUEBQVFRQUFhgXFBQUFxcUFBUUFBUYFBQUFxgYHCchGRklGhQUHzAgJCcqLCwuFx8xNTAqNSYrLCkBCQoKDgwOGg8PGiklHyQ0KiksLDUqKSowMjUsKiovNCksLCksLDIuKi4pKSwqKSwsLCwtLCouLCovLC4pLCwpLP/AABEIARMAtwMBIgACEQEDEQH/xAAcAAACAgMBAQAAAAAAAAAAAAAABQYHAwQIAgH/xABTEAACAQICBAYLCwkGBgMBAAABAgMAEQQSBQYhMQcTFCJBUSMyUmFxcnOBkbLRJDRTVHSSk6Gxs8EVFjVCYpTC0vAzQ2OitPFEo6TT1OKCg+EI/8QAGwEBAAIDAQEAAAAAAAAAAAAAAAEEAgMFBgf/xAA+EQACAQIDAwYLBwMFAAAAAAAAAQIDEQQhMRJBUQUTFWGhwQYUIjJSU3GBkbHRFkOCkuHw8SOi4jNCYsLS/9oADAMBAAIRAxEAPwC8aKKKAK8ySBQSxAAFyTsAA2kk9VeqqzhF0pLjnfC4dwkEJ7OxuFkddrKzDdGnTsN2He2ylcDnSPClGXKYNONtsMzHLF/8dmZ/DsB6Ca+prFiHAZ5SgPcRoi+mUP8AbVb4PCSMtoXMMfwoUcfIOtM39ivUe2O/cazJqxh73dDK3S8zNKx8OY2+qsrIxLCOsyDt8WfPNh1+xRR+dUPxz/qIPZUFXQ2HG6CH6NPZXr8kQfAQ/Rp/LSwJwNaofjf/AFEHsoOtcPxv/qIPZUH/ACTB8BD9Gn8tfDoqAf3MP0cf8tLAnH52xfG/+fB7KPzti+N/8+H2VBfyZh/gofo4/ZR+TYPgofo4/ZSwJydcIfjf/Ph9lH55w/Gx9PD7KoLX7FouIEcKogjUZsiqt2bnbbDbYZfrqM8pbrqLknUn56Q/Gh9PD7KPz2g+Nj6eD2Vy3ypuujlTddRcWOpPzwiPa4s+aTDt9qGtfE64zRDMkucf4salfTHkrmPlLddZsNpN4zdTlPWpKH0papuhZnTug+FeCRxFi14hybK+bNCx6BmIBQn9oW/aqd1yTo7TQxPY5msx2ByB/nA3jvix6wauLgq1qkicaPxbFth5M7bWGUXMJPSMoLKeoEdzRregWpRRRWJIUUUUAUUUUBq6UxfEwySdwjN81SQPqqnpY8sEUR2mUcfOTvYZuxqe8Wu567VaOubWwM/i29LAfjVYaW2TEdzHCnzIgftc1kiGeeMr5nrBnoz1kQZ89GesGejPQGfPWpi8KXbMBCTlK2ni45Rf9ZBmXK3f27h1Uz0JhkllyykhcrG42C4GzM2U5FvvYjZTnDasIzTq3GqVfJCCUuX4lprNYEEWUbt4NQCGcifucF0/8GOkg/C/s/WeuvkkLKCzJgbLzjfBi1lLMf73dtt4AB0VONG6qRSpA7O4EiK0liuwyHLHl5uy7X333VFdcNHIui53TjGl54IBUZUWQKWysAXTLcFlJylgLb6jIkrc6/vu5Lg91r8nF+1y337+nw7aR6X0ocTJnMcUZ7mJBGm8m+UdO23gAqbTcHeHXELHnlynFvAdqZsiYVJwe07bMxHVbo6axTagwIykvIyGHFT7GRS8cJDQWYrZcyOpJIPTuqCSD8p5mTKN979NGIxGe2wCwts6a3dZtFjC4qSJQ4Vctg5QsAyK4uUJU9tvH1bqV1ACiiigPqtY3G8VZ+gNKmXCR4lT2bBSxknpKZroT3rgr4DVX1OODt7xY6Prw5bzxurD8alEM6pjcMARuIuPAdor1WloR74aE9cUZ9KCt2oJCiiigCiiigEeuvvGbxR6y1VunX91TeMv3MdWlrt7xm8UestVRrC1sVL4y/cx1ktCGYM1F6lehpewR+L+Jrc46lxYhF6L1N+Oo46lxYh2ExrxNmjYq1iLjqO8G+8d41nOnJ82bjXvnz3v+vlyZvDl2eCpVx1HHVFxYiaaamUALI4ACgAHYBGxZB5iSRUD171snJ5Ksr8UFJkS+wtIc7A9NjZSRuJq5pMSFBLGwAJJ6gNpPorn3TGkjiZ5Zm/vHLeAE80eYWHmo2TYwza14t2jZsRIWivxZzbVJGUm/SbC1ztrxHrJiVMZWeQGFSkfOPMQixQfskAC27ZXipHqdozByszY+cRqjJaPNk4wNcsc28AZQNm3nbxUAiWLxbzO0krM7sbszG5J75rDVmaOl0cMXi84g4klBDm2rlKdkyX79tu+k2rnJGVBiOJVxiVLPNxzK2G4qUuMqEDYwjtuuzC5y3tohW2qkoWfk2z3O/D2GCleTVtCGUVYGjo9GqrmXIZDLGyRGSUxcUJhnQShBYshYEsDYICCSxt6w0ui0ZlkVZc2NAVwJY1TDBoGLHn3yW49bWLG97rYX3mZXtTPg1PPxXySb+GtfXFcEEhGBIJ7IZTz789kkiU5u5V2j2b+LJ6QazcG/b4r5JN9gqVqGdL6l48TYGFgCMq8Wb9cJMTHwEoSO8ad1FuDP9HR+Un/ANRJUpqGAooooAooooBHrt7xm8UestVFrM/uuXwp9zHVocI2NMeEyi3ZXCG/UEeQ27/YxVT61P7sm8Zfuo6yWhBM9X1U4aMkbcv4mmGROr66jWhsbaCMd77TUywGhLJI8rIxWNiqI+axAvmJH9bavtbMU2yqntOyNLInV9dGROr66X6KY4iVIxszHaeoAXJ9ANMpNL4RJDHxLFQcplznNcGxYLutf/aplGSdsyFJNXyPOROr66MidX11jx2BdMVyePnFtqEm1wVLbfQfRSqTHlSQd4JB29INjUxg5aMhyS1R41yxSRYRxbbJ2Mbe67b/AChqq3kkXc/XVp62aOhbR2JaUZsTDEkypdhxKyvkRiAbZmCtsN7AdHTAdQsFDM2KlxiM8OFwzylVdkLOCMi5lsRfnCrlCWzTk7vIxlFtoVcki7n66+cli7n66bYvWbRjRuI9HSq5VgjnFuwViCFYjpsbG1RTlZq3Dblrde3+TBpoaHCxdz9deeSxdz9dLOVmm+gzG6u0q5hCRK4zEZogrhk2dcnEi+/n1hXm6MHN3fs68vmY3Zi5LF3P1185LF3P10zn0NGuYMxHFgBioZiTLxskbkBTzeLWLYLXzHbs26mMwQSA5Ednzxc+1wQ8DytksO1Gy+/tQdm4U4Y+nN2i3u477Z34Zp8bMhSE+m4UEd0Fjf2Uw4OO3xXySb7BSTGzFoz/AF0infBv22K+STfw1W5QTVVX4d7L1HzTongz/R6eUn/1ElSmovwaxkaPjuCLyTkXFrgzyEHwEbalFc5m8KKKKgBRRRQEN4UD7nh8uf8ATT1VWt7Wxs3jL91HVp8KJ7BD5Zv9NPVTa6P7tm8Zfuo6yWhA80W3YY/FqUaob8R8nf8AColol+wR+LT/AEBpZIDLnvz4WRbC/Oa1r97ZXcdNujlwR5qOJtiLPS7NCGcqQUJU9BUkHq2EU7wuiFgyy41so7ZYRtlk6do/VXrv9VLdX8bHFOjzAlUubAX51ubs8O3zUwxeIwUrs7y4osxuTlT0btw3WqaqltbKTtxS7DKhWThtNq/Bu3vNLH6QfFTlwpzOeaqXJAA2AW2nYPtrd1d0WXLzMjOId0YF2eX9VSOobzSt8YsMwfCM9l2q0gXNcizbLW6TSvSumpYon4uR0Ln9Ril2beeaRttes+ZlKOzDLQiOKW35ebv7jcwWhcdNh9LvPBMJcUsRQMhBfLI3NUfsrlFugAVFdXNYhoyPFwyYUSyylFKzf2aGFmJWRN7c49rcbrUx0Rrg8WFxccs2IaSZIxC3GO2QqxLnMWumwjdvrxq9rHCsM2Gx6ySQTsJDIhvNHMLdkGbtr2F79R2G5rcqM0pqUbq6yV1olp7C/wA8ns2fEZasaVTTTtgsbh8OrujGCeCMRPG6C4Bsdq2ufNYg32Vm+HsSDvBsfCKsXBabwOjQ8mAM8+JdCiSTKI44Q29gu9m3ejo23iuCmjRCHQOxYbSBsXLYm9r3vtsCPwrfQhaUnGLUcrJ9uvuMalXJXd2ITFWZcGchfK+XcWA5t+ond1bPBTjS0sLgcSgU5mJ5tu2ts8AN7CvuGxcaxgOGayMhjGwMGlEhObo2AjdvC+bZX24xi4xbzzXx/eeW9mvnLidYGB2CUFlvsvdktv762Hg2VlXRsxOURz3UdqFa6hr22W2A8766a47SMcguM6syLGxNmypxjO2XKF/wwB1XGysM2IjWQNGxIjjIh5tiGJNma/Td2kuOmw3VTXPSXmWee5vTrWWd7ey76nKmyN41LI3m3+MtOuDftsX8kl/hpXpCO0Teb1lpnwbnnYr5JL/DVDlaOzXiupfNnSwzvBnT+rPvPD+Rj9QUzpZqz7zw/kY/UFM647LIUUUUAUUUUBCuFM9gg8q3+mmqodeGtjpfCv3UdW5wqnsEHlX/ANPNVPa+tbHSf/H7tKy3EbyTaF4vk0WZxfICRZjb0CtzsXd/5X/lpNq1iAscZMayc22Rs1iTYDtSDepbjeIjxQj4vDrljUSmQymISmzPbKxOwHLt6jurvRm4xis9DxNSm51JvaS8pr4t9QpPFd3/AJX/AJa+Hi+7/wAr+ytjSmhGOJlSJMiqxyqzAkKFD33m4sbjfvpVHhWYnKL2NjbvnKPrI9NbozTV7lacKsJbLT3r4e42zxfdfU3spPpsIxC5xs27VfefAvVW9yR9nNPOtbqN72N+rmtt71I54Ha8mU5T+tbZbMUFj07VI81bYzs73M6MZt53y/fAwHBp3Y+bJ/LXhsEvdj5sn8testASt/OyLN2t77PoYWwI7ofNf+WvBwH7Q+a/sqX6o6o8rYlyVjXeevvCrFwWrWDiW3FBtliW2k1xcb4R0cHPm5NNnTwuCxGIjtx04v8AgodsAesehvZWM4A9Y9Deyrs0zqNhsQOxDi2A2W2qfN11WmN0S0TsjCxU2q1gOXKWNT5u11qs/qa8VTrYRpVNHoyOfk9v6Deyj8mP/Qb2VIEwBrOmBrqeNS4Lt+pReNsQvTeBZIGLd7oPdL11m4OO3xXySb7BTXXXD2wp8I9ZRSrg57fFfJJvsFee5UqbdaL6u9noOTKvO0HLrfcdQ6te88P5GP1BTKlurXvPD+Rj9QUyrlM6YUUUUAUUUUBEuEzAGTCB1t2GTO1+lWjkiNu/eRT5jVIcIbe7n8VPu0q/teveE/ij11rnzhGb3a3iR/drWW4jeSTUzDyOkRhIzoodb23qVAABBBa5Fh01IcLhMYju0YBZzmYninvtJD2e9t5N7DfUf1NReIQuzKBHe6nKbhksBsNz026wN1r07XB2yZp25+UWDAkZ8xNznsBs9LdFdmEm4RvbRbrnkakUqs7XylLSSW+28w8nnkvMGDtKrZjmGYjaGBBtbtW2DoQ22CsU2Flw2VjYZ7kEENfi2Kstx0X6tm7bcbM5woXJaUqjFUNm7UEK8t7G1hmQ9V2/ZNfXwYddrFSC5ys4ktzVIO8bLk3IBO0bDtrcpcbW9hWcbp2vte3fx9/WxVPpB1zMDtY3PhIYHdu2O27rpbicS8ts5Bte2xRvN+gbafYvRKC+eQWUMdmU22uqsefuIQMALk5rbN5WYjA5HKnaVNjbdmHbAHpAa4v02vW6EoN5amP9SnDyt/WLxDUh1Sw2HLtx6F2ABjXbluDck2O07tm6xNLBh6yJDY3FZzW1Fq5rjX2ZJ6lsRFRDcAC5ubbLebo30tkmN9hpbqjpIFGhkNr85STsv0inSYMo4JXMAb9418a5dwlWljpc48nbPdY+lcjYulXwylHXge8CWY7FOwXPg6+/WxjdSop5DLMW2r2o2AHrvTZMZfbbwbLGsE2lbDZvvuO8+avR8kYCODvUpTcr7yvjnDE+TUirLOxBdMalvAy8VmlDA7lIYFRc3HV1Ugq2H0mQMzWVR3Ww389QfWiWKVleLLcg58osDY7Da2/fXscLiZVHsyXvPE8qcnUqCdSEkv8Ajf5byueEFvcvhYfap/CkPBz2+K+STfYKkfCBh/cjHqIP+dB+NR3g534v5JL/AA1Txk9qtbhZd/ednkWNsInxb+du46g1a954fyEX3a0ypZqz7zw3kI/UFM6pM7IUUUUAUUUUAh16/R8/ij11rnjhJb3afEj9Ra6H16/R+I8Qestc68Jje7j5OP1FqdxG8mOqjwrhY+OUkmJCtmCEbASbEbb7vTTmPE4QXvGxv1yqLeCw2+fq81NdQI420ZhM6RsRCBdlDG2Ztm2n/JYPgofo1rkPwrp0XzTpvycvOtplwOZU8H51ZuoprNt+YnrnxIZyvCkAZJNm48cuzpsObYC+3dWNZsMN6sduzsqjZc2G7qtU45LB8FD9Gvsr4+Fgt/ZQ/Rr7Kh+GFJL/AEn+f9DU/Bqo/vF+RfUrV3XNdWA23XnC4sdm0dO7bXkZe6X5w9tWIcBh/gYPo09leTo+D4CH6NPZWv7cw9Q/zf4j7Kyf3v8Ab+pX4K90vpFewV7pfSKnZ0dB8DD9GnsrydGwfAw/Rp7Kj7cx9Q/zf4j7JSf3v9v6kIWRR+svzh7aaYbWiWMACVbC+8g7/PUhOjIPgYfo09leTouD4GH6NPZWup4Z0aqtPDX/ABL/AMmyn4K1aTvCu17Fb/sIpNYA62kbM3dZwBvuNnTu/q9eJtNI7DOQyqLKCw2DNcdPcgCnx0TB8DF9GnsrydDw/AxfRp7KmHhlRj5uHt+L9DZLwXqz86vf8P6iRtLxsFDc7KRYGTZlBYldp2XuB5qywaShzXVljIUjMSHObm2IF9hsG29GY+ZodDQ/Aw/Rp7K+fkeH4GH6NPZWX2zp+pf5v0IXgpK93WX5O/auQPhLxay4WYqc2xLtzbm0kK5iF3XIqF8He/F/JJPtWrH4TsEkejJuLREu0V8iqt+yrvsNtVxwd/8AF/JJPtWuhgeUFj4yrKOzna176JewvwwXiUFSctrV3tbVvrfzOoNWPeWG8hF6gpnSvVf3lhvIx+oKaVdMwooooAooooBBr3+j8R4n8QrnLhNb3cfET1Fro7Xv9H4nyf4iubeE4+728RPUWp3Eby6+DDCK+icO7vkCpYnmgC225LeNUk4jD/GV+fFUE1PxNtWmPci3+aL21oY3GlcIwbmtxcLbm4qRN6lG3cd2XnWuCFfpBrTg+QMJiYc5OCu5PtevaY4nG1aM9mOiRaE2iEUA55DfdlCnz7t1YGwCdc3zU9lM9HDNDD5NPrVa++G972ItsG3f4Lbe/VN8kYNO3NosrEVLXuKuQJ1zfNT2V95CnXN81PZTTMe56bebuh3q+Qtc7th3dVrDYPrrHonBerRPjFTiLOQp1zfNT2UchTrm+ansp1xQo4oU6JwXq0PGKnES8hTrm+anso5CnXN81PZTrihRxQp0TgvVoeMVOIl5EnXN81PZQMDH1zDv5V/AU64oV8MQp0TgvVoeMVOIvOgV7t/Qnsr5+QF7p/8AJ7K38TMVDlRmIFwu7MQtwPPupHq9jszyAC4ZixbaLWOwMLbGN9x2jLtG6nROD9Wh4xU4kM4a8KIdGuAxOcrvAuCksd93jfVVTcHh99/JZPtWrX4fJfcKDrZvvIjVT8Hu/F/JZPwqxg8PTobUKasr6fhiY1ZOSTfDvZ1Bqv7yw3kY/UFNKV6r+8sN5GP1BTSrbNQUUUUAUUUUAh16/R+J8mftFc1cJx93t4qeotdK69/o7E+SP4VzRwmn3e3ir6i1O4jeWnwYacwiaLWDFugDXJSQHKykLbosdq/VT1H0NmIK4HJbmnbmJO8Fcth6aq3V23JYfE/E0y2VxelKlFuEVo3vZ6iPI1KtFVHJ5pPdwLgXXfAqABiYQALAX2ADYANneo/P3A/GofnH2VTclq8WFY9KS9E2dBU/TfYXM2veBO/FQ/OPsr6NfMD8ah+cfZVMWFFhTpOXojoGn6b7C5/z9wPxqH5x9lH5+4H41D84+yqXtRap6Tl6I6Bp+m+wuj8/cD8ah+cfZR+fuB+NQ/OPsqlq+Xp0nL0R0DT9N9hdP5+4H41D84+yg6+4H41D6T7Kpa9fL1PSUvRHQNP032FyvrvgSbjFw+k+ytbD61aPizZMTCMxu3Oc3PXtvVR3r5enSUvRHQNP032Drho1igxOGRYJBJlLFit7DM8dhcjfzTUB4Pt+L+Syfw1va0n3M/hX1hS/UA7cV8lk/hq/hKrqxc2t/cjjcpYaOGnGnF3y72dR6r+8sN5CP1BTSlmrHvLDeQi9QUzq0c0KKKKAKKKKAQ69/o7E+SP4VzPwme/n8VfUWumdev0difJNXMvCZ7+fxU9RancRvHOrBzRQKdzZVPgL2P21bGltUdH4UDjePLntY0cMzd8bBs9lU7qxjbDDjqZPXFXJrrgZmnXEQxtMpQxSRoQJEAYMsig772sRvHn2cmnRTc24p5nqKlZrmoubitnja7srIwYPVDR+JhkfDmYlA2YM4BRlW/OFvq//AGqxGI2VamqWGlijxk06GLj+0ibtkSONgGYXNr5uu4t1baphdJbB4BWGJoq0bRtqb8FiLzqJScktm13fdn25D7ReFbESCNN532BYgDfYDee9U0wWqeHPNZJWawuSxU7dxsALVX2gtYeJmDG2VlZGve1nFjexvbouD01NG19MRCkK3NuqKjNlUKFFgDsXm7usnrrl1aTuk217EXavOVFeD7bC3WnQAwmV42LRubAN2ym2YA23gjaDs3emPcora1n1zkxRVWUqqAdtfMxUFcxudnTu79IfyhW2nQls5k06soxtPUtLVPV7C4jBLJKvZTI4LF3UZVbdYMBmy3tTfFao4EcVkjPZb5czyhjYXI2tv71avB9huN0XEwsG4+TeOawEgup9tTDSmHuYTlAIJCbOjLt8GwVdrQWxGFOP9TVcLdff2Z2t5WtisSsTN849jOyu73v8LcCk9Yo0hxU0cYsiOVUEkkDZ0naa0FnvWbXjE5dI4odUzfYKTRY05h4R9taOYd/K1PT0sQ+aT6l8i1TwRYi2zEQg7NpRjYdIANxe9tvUOi9a+keDCaGGSV5oTxUbOwVWGbIC27cDlHgv1XqxNKYkJHI3GgWVrG17HoOw3sDY+aq10jpF0inAlbnRyB7na3NOzeekd82vt21uxSoUJRi1qeJq8tV6FeLlJu/s+Vv3rqVxrLJfDv4V9YVqahb8V8mk/ho07iLwMO+vrCvOou/E/JpPwq/gY7MLdZ1OWZbVdPqXzZ1Pqz7zw3kIvu1pnSzVn3nhvIRfdrTOrhyAooooAooooBFr1+jsT5Jq5l4S/fz+KnqLXTWvP6PxPkmrmThK9/N4qeotZbiN5r4HZEp/ZrajwE0iK8cLOrhiuWxNlYqSQN20Hf1VrYFbxKD0r7azIZFUKsrBRcAC2wEkkX32uzfOPXXMTjtPaPTNVebhzfBfI8SQSInGPEyps2mw2HYCAd4oyVlxMksoyyzSOuzmsdlhuoCVjOUf9pnRVXPnDEsTG4AHNUsxLKiqoIW5LG3bMoHWSK3YcHi1cqsMmZCEO1bKcwyi7bN5BHpG41rhGBujlSQVNrG6naVIOwi4B8IFZVxOIAsMRJa+bf8Arb7+G+3w7amLp28owqeMqXkae4x44TXDTK1msqyXDI2YZ1ysuwghr/7bMXFnqrNIsj/2krOAQQptlBUELYDcACQAN1euLPXWE5QXmm6lztv6mpiw2GklYpEjOVCkjMABndY13nupE9N9wNfeT4i39jKV22N7rYXuQd1hY3PRXpY3Vi0cjRsRlJU2uvUaznGYghRx7c03BsuYWtbb1AqD4RfeBWyM6ds+8rzjX2nspW9xoQHOLgGvszZFuQbVmgwxQWG6ifDl1sa07S2uot3nsdYSaGmU2OGJJJsFysTYRkkBejsse3v9428to6VQTyZrKMxYWygZOMvmtbtRetgYrEj/AIiTdbf0Xvs6qws0xXKZnKgWANiAuTi7C+4ZOb4AOoVv2qX7uUrYngvgjR0lJmhJF7G321tai78T8mk/CtXScZWEjoFvtrZ1G34j5PJ+FWcNbZy4nO5SbdRX1su86p1Z954byEX3a0ypbq17zw3kIvu1plW854UUUUAUUUUAi15/R+J8kfwrmPhI9+nxE9Ra6b17/R2J8kfwrmThH9+HxI/UWstxG886OhJiTwfjU50dwdiZbrJKSIllfKiWUNGrne+3trdZtuqK6I/sI/F/E1Y+r+mxHK0TScUJoIoxLe3FvxMZjYnub3B8auFKbdS3X9e86fKmJqYajRdOVr2T09Hr6yPHUiH4eT6NP56i2OwRilkS98jul918jFb26L2qwNJ6HxOGQvNEVQNlzc0re2w7P1TfYdx8NRDS590TeWl+8atNKVVJ84s8t1uJW5BxuKxM6kcS9LWyS1vwMGg9FDETZHYouV2ZgAxGRCwABIFyQF39NS3DcGscilknlIHbdiTm36+y7KQauDszbL2hnO6/9y4B9JHpFWxqvhMUuCnHFWMqloQzBSxdMhuOgWCkXtf66m1SpPZi7Kz3XPSVbRpue1vS1S19pVms2qy4SNXSR3u+QhkVbc0sCCrtfcajmY9+plraJFhyTKyus4DK28diJH1EG9RAmlGU3Bbeu82ThsSavf8AglWquobY6AyiYR2cplKZu1Cm98w7qnJ4I2+ND6I/9ypdwcaPz6KhZCA95dh2BrTOBfv9/vU9wejJXPZRxajrKlm7wykgeE+iqGIhylz2zRitl6Oy7WcyWKs5eVazOdMbGYpXj35HZL7r5GK3t0bqy6Kw/HyrGSVzX51r2spbdcdVMdfYwuksUFFgJTYAd4Us0PLlmQ9Wb1Grv4elGVeMJLVpdpONrTjg6lSm7SUW17bEzbgycBC0jgSEBLxDnFtqgdk3mlOs2qDYFMzu2bm8xkykqxIBvmPUfRVlaQjxYXBZ5YjmlhEQCEFXKEoX6wANtqiXCvxqlVxDo7lIyDGpUZc8lhY9N83pFdieEobDaitJPWW48pQxeOVeClVm1tQTTVO1m1e9o3+BV+lpLxHf0faKz6jdtiPk8n2CtbSv9kfN9tbWonbYj5PJ+FUML5vvO3yj/qe76nVGrfvPD+Qi+7WmVLdW/eeH8hF92tMq3lAKKKKAKKKKAQ69/o/E+TP2iuY+EY+6/wD64/u1rpzXr9H4nyZ+0VzFwhn3UD/hR/drWW4jeaWE1hCIq5Ccote//wCUzk16VrZsPcgKL8YwvkUIDa3UoqI0VWeHpt3aNtao68VCpZpaZIm0nCW7RiJo3MS7ozO+Qea3+1J8TrPxjs5SxdmYgHYCzFiB3ttIaKl0IPcKNR0W3TyuSLR2tSxSZmi4xcrKVLWuHQpcGxsRe42dFNxwjp8BL+9N/wBuoNTLQmhTiWbnBEjALvlZyMzBFVVUXZ2ZgAo85ABIweFpN3t2v6luPKOJh5srfAc6X13WeMIsLJZ85ZpTIScuQDaotspP+Wf2frpu2qmHG/ETfuyf+RWM6uYUb8TN+7L/AN+so4enFWS+ZhLHV5O7l8h5q/wz4nBQJBFFCVTNYuHLc5i5uQ4G9j0UxP8A/QmN+Bw/zZP+5UObQeEH/FS/uw/CelWl9FthpMhZWBVXR1vldHF1YZgCPAQCCCDurco2Kzm27s39Ma0vip5J5FAaVizBbhQT1XJNtnXWtBpoowYLe3WesEfjSyikYqElOOqzM5V5yi4N5PIlLcIOIOW7MchBW8khykbAV53NI6xWtpLXGXEDst2OzazMxsLkC7E7NpqP0VZliask4t5PLRFSNGEZKSWazNufH5lItT7UXfifk7/hUWqUakG3KD/gP+FV4RS0LFSpKbvI6p1aPuPDeQi+7WmVLdWxbB4fyEX3a0yoYBRRRQBRRRQCTXaPNo/Ej/CY/NGb8K5g1+W8kL9DQx+kIFP2GusdJYTjoZIz/eIyfOUr+NcvaXwJnwlrdlw7MCOm1+cPCCD4LGsloRvINRX0ivlYkhRRRQBUs1KkyxYo9XEH0TConTHQ+mDh84K5klULIt8pIBDAhv1WBGw7fBQG1LpKtSTGk1tnG4L4viP3mP8A8avnK8D8XxP71H/41SBY05NOtcd+F+Rw/wAVYBi8F8BiPPiUt9WGrU0zpU4hwxAAVVRFG5UQWUCoBoUUUUAUUUUAVKNURlhxLfsBfnsP5TUYAvU50XothHBhl/tcTIgYdWZgqDzXLd65HRUohnTWgUy4WAHohjHoRa368xoFAA3AWHgG6vVQSFFFFAFFFFAFUxwm6rtgsQ2MhF4J2vKBujmOwlupHNjfoa/dLVyvS/G4cOrK6hlYEMrAFSp2EEHYRboqU7A5a0nq6s5L4btjvjHbX7w/WHg296o/NoiVDYo1x3jf0b6tjWng/VZS2jnIHTFJcxg9Ub7Wt3iD4aVKukYhZoncDqZJB5gx/CpyZGZWxwb9w3zTXzkr9y3oNWSdI4kb8K/0CH+GsTaYmG/Cv+7L/LSy4i5XfJX7lvQaOTP3Leg1P209J8Xb92X+SsZ1if4u37uv8lLLiLkD5M3ct6DRydu5b0Gp0dZG+AP7uv8ALR+cx+BP0A/lpZcRcgvJ27k+g0cQ3cn0Gp2NYz8C30A/lr6NPE/3DfQf+tLLiLkD4hu5PoNHEN3J9BqejTLdGHf93/8AWvo0pId2Gf8Ad/8A1pZcRcgIwzH9VvQazxaLkbcp89TnleIPa4WT93A+1a9cgx0uxYGQHpbJGPOBt+qlkLiLRWh1gOeXaw3Kevvjo89WrwRaqNPP+UJx2NLjD3/XcjK0o/ZUXUHpJJ/V2pdVtQUEgfSBMi/BJcR3/bPbOO8Ld+42VeGCUBVygBbDLlsFygbALbLWqLg36K+CvtQSFFFFAFFFFAFKNNTluxr09sf4ab1p8luST00BHl0ZXsYFR/tTxsJevPIaATclXqo5MvV/XopzyGjkNAJeTL1f16KOTL1U65DRyGgEvJl6jRyZeqnXIaOQ0Al5MvVRydeqnXIaOQ0Al5MvV/Xoo5MvV/Xop1yGjkNAJOSr1UHBKad8ho5DQCFtG000FIUPFncdq949I/GtxcJavS4WxBHQaA3KKKKAKKKKAKKKKAKKKKAKKKKAKKKKAKKKKAKKKKAKKKKAKKKKAKKKKAKKKKAKKKKAKKKKA//Z"/>
          <p:cNvSpPr>
            <a:spLocks noChangeAspect="1" noChangeArrowheads="1"/>
          </p:cNvSpPr>
          <p:nvPr/>
        </p:nvSpPr>
        <p:spPr bwMode="auto">
          <a:xfrm>
            <a:off x="172085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6389" name="AutoShape 58" descr="data:image/jpeg;base64,/9j/4AAQSkZJRgABAQAAAQABAAD/2wCEAAkGBhQQERUUEBQVFRQUFhgXFBQUFxcUFBUUFBUYFBQUFxgYHCchGRklGhQUHzAgJCcqLCwuFx8xNTAqNSYrLCkBCQoKDgwOGg8PGiklHyQ0KiksLDUqKSowMjUsKiovNCksLCksLDIuKi4pKSwqKSwsLCwtLCouLCovLC4pLCwpLP/AABEIARMAtwMBIgACEQEDEQH/xAAcAAACAgMBAQAAAAAAAAAAAAAABQYHAwQIAgH/xABTEAACAQICBAYLCwkGBgMBAAABAgMAEQQSBQYhMQcTFCJBUSMyUmFxcnOBkbLRJDRTVHSSk6Gxs8EVFjVCYpTC0vAzQ2OitPFEo6TT1OKCg+EI/8QAGwEBAAIDAQEAAAAAAAAAAAAAAAEEAgMFBgf/xAA+EQACAQIDAwYLBwMFAAAAAAAAAQIDEQQhMRJBUQUTFWGhwQYUIjJSU3GBkbHRFkOCkuHw8SOi4jNCYsLS/9oADAMBAAIRAxEAPwC8aKKKAK8ySBQSxAAFyTsAA2kk9VeqqzhF0pLjnfC4dwkEJ7OxuFkddrKzDdGnTsN2He2ylcDnSPClGXKYNONtsMzHLF/8dmZ/DsB6Ca+prFiHAZ5SgPcRoi+mUP8AbVb4PCSMtoXMMfwoUcfIOtM39ivUe2O/cazJqxh73dDK3S8zNKx8OY2+qsrIxLCOsyDt8WfPNh1+xRR+dUPxz/qIPZUFXQ2HG6CH6NPZXr8kQfAQ/Rp/LSwJwNaofjf/AFEHsoOtcPxv/qIPZUH/ACTB8BD9Gn8tfDoqAf3MP0cf8tLAnH52xfG/+fB7KPzti+N/8+H2VBfyZh/gofo4/ZR+TYPgofo4/ZSwJydcIfjf/Ph9lH55w/Gx9PD7KoLX7FouIEcKogjUZsiqt2bnbbDbYZfrqM8pbrqLknUn56Q/Gh9PD7KPz2g+Nj6eD2Vy3ypuujlTddRcWOpPzwiPa4s+aTDt9qGtfE64zRDMkucf4salfTHkrmPlLddZsNpN4zdTlPWpKH0papuhZnTug+FeCRxFi14hybK+bNCx6BmIBQn9oW/aqd1yTo7TQxPY5msx2ByB/nA3jvix6wauLgq1qkicaPxbFth5M7bWGUXMJPSMoLKeoEdzRregWpRRRWJIUUUUAUUUUBq6UxfEwySdwjN81SQPqqnpY8sEUR2mUcfOTvYZuxqe8Wu567VaOubWwM/i29LAfjVYaW2TEdzHCnzIgftc1kiGeeMr5nrBnoz1kQZ89GesGejPQGfPWpi8KXbMBCTlK2ni45Rf9ZBmXK3f27h1Uz0JhkllyykhcrG42C4GzM2U5FvvYjZTnDasIzTq3GqVfJCCUuX4lprNYEEWUbt4NQCGcifucF0/8GOkg/C/s/WeuvkkLKCzJgbLzjfBi1lLMf73dtt4AB0VONG6qRSpA7O4EiK0liuwyHLHl5uy7X333VFdcNHIui53TjGl54IBUZUWQKWysAXTLcFlJylgLb6jIkrc6/vu5Lg91r8nF+1y337+nw7aR6X0ocTJnMcUZ7mJBGm8m+UdO23gAqbTcHeHXELHnlynFvAdqZsiYVJwe07bMxHVbo6axTagwIykvIyGHFT7GRS8cJDQWYrZcyOpJIPTuqCSD8p5mTKN979NGIxGe2wCwts6a3dZtFjC4qSJQ4Vctg5QsAyK4uUJU9tvH1bqV1ACiiigPqtY3G8VZ+gNKmXCR4lT2bBSxknpKZroT3rgr4DVX1OODt7xY6Prw5bzxurD8alEM6pjcMARuIuPAdor1WloR74aE9cUZ9KCt2oJCiiigCiiigEeuvvGbxR6y1VunX91TeMv3MdWlrt7xm8UestVRrC1sVL4y/cx1ktCGYM1F6lehpewR+L+Jrc46lxYhF6L1N+Oo46lxYh2ExrxNmjYq1iLjqO8G+8d41nOnJ82bjXvnz3v+vlyZvDl2eCpVx1HHVFxYiaaamUALI4ACgAHYBGxZB5iSRUD171snJ5Ksr8UFJkS+wtIc7A9NjZSRuJq5pMSFBLGwAJJ6gNpPorn3TGkjiZ5Zm/vHLeAE80eYWHmo2TYwza14t2jZsRIWivxZzbVJGUm/SbC1ztrxHrJiVMZWeQGFSkfOPMQixQfskAC27ZXipHqdozByszY+cRqjJaPNk4wNcsc28AZQNm3nbxUAiWLxbzO0krM7sbszG5J75rDVmaOl0cMXi84g4klBDm2rlKdkyX79tu+k2rnJGVBiOJVxiVLPNxzK2G4qUuMqEDYwjtuuzC5y3tohW2qkoWfk2z3O/D2GCleTVtCGUVYGjo9GqrmXIZDLGyRGSUxcUJhnQShBYshYEsDYICCSxt6w0ui0ZlkVZc2NAVwJY1TDBoGLHn3yW49bWLG97rYX3mZXtTPg1PPxXySb+GtfXFcEEhGBIJ7IZTz789kkiU5u5V2j2b+LJ6QazcG/b4r5JN9gqVqGdL6l48TYGFgCMq8Wb9cJMTHwEoSO8ad1FuDP9HR+Un/ANRJUpqGAooooAooooBHrt7xm8UestVFrM/uuXwp9zHVocI2NMeEyi3ZXCG/UEeQ27/YxVT61P7sm8Zfuo6yWhBM9X1U4aMkbcv4mmGROr66jWhsbaCMd77TUywGhLJI8rIxWNiqI+axAvmJH9bavtbMU2yqntOyNLInV9dGROr66X6KY4iVIxszHaeoAXJ9ANMpNL4RJDHxLFQcplznNcGxYLutf/aplGSdsyFJNXyPOROr66MidX11jx2BdMVyePnFtqEm1wVLbfQfRSqTHlSQd4JB29INjUxg5aMhyS1R41yxSRYRxbbJ2Mbe67b/AChqq3kkXc/XVp62aOhbR2JaUZsTDEkypdhxKyvkRiAbZmCtsN7AdHTAdQsFDM2KlxiM8OFwzylVdkLOCMi5lsRfnCrlCWzTk7vIxlFtoVcki7n66+cli7n66bYvWbRjRuI9HSq5VgjnFuwViCFYjpsbG1RTlZq3Dblrde3+TBpoaHCxdz9deeSxdz9dLOVmm+gzG6u0q5hCRK4zEZogrhk2dcnEi+/n1hXm6MHN3fs68vmY3Zi5LF3P1185LF3P10zn0NGuYMxHFgBioZiTLxskbkBTzeLWLYLXzHbs26mMwQSA5Ednzxc+1wQ8DytksO1Gy+/tQdm4U4Y+nN2i3u477Z34Zp8bMhSE+m4UEd0Fjf2Uw4OO3xXySb7BSTGzFoz/AF0infBv22K+STfw1W5QTVVX4d7L1HzTongz/R6eUn/1ElSmovwaxkaPjuCLyTkXFrgzyEHwEbalFc5m8KKKKgBRRRQEN4UD7nh8uf8ATT1VWt7Wxs3jL91HVp8KJ7BD5Zv9NPVTa6P7tm8Zfuo6yWhA80W3YY/FqUaob8R8nf8AColol+wR+LT/AEBpZIDLnvz4WRbC/Oa1r97ZXcdNujlwR5qOJtiLPS7NCGcqQUJU9BUkHq2EU7wuiFgyy41so7ZYRtlk6do/VXrv9VLdX8bHFOjzAlUubAX51ubs8O3zUwxeIwUrs7y4osxuTlT0btw3WqaqltbKTtxS7DKhWThtNq/Bu3vNLH6QfFTlwpzOeaqXJAA2AW2nYPtrd1d0WXLzMjOId0YF2eX9VSOobzSt8YsMwfCM9l2q0gXNcizbLW6TSvSumpYon4uR0Ln9Ril2beeaRttes+ZlKOzDLQiOKW35ebv7jcwWhcdNh9LvPBMJcUsRQMhBfLI3NUfsrlFugAVFdXNYhoyPFwyYUSyylFKzf2aGFmJWRN7c49rcbrUx0Rrg8WFxccs2IaSZIxC3GO2QqxLnMWumwjdvrxq9rHCsM2Gx6ySQTsJDIhvNHMLdkGbtr2F79R2G5rcqM0pqUbq6yV1olp7C/wA8ns2fEZasaVTTTtgsbh8OrujGCeCMRPG6C4Bsdq2ufNYg32Vm+HsSDvBsfCKsXBabwOjQ8mAM8+JdCiSTKI44Q29gu9m3ejo23iuCmjRCHQOxYbSBsXLYm9r3vtsCPwrfQhaUnGLUcrJ9uvuMalXJXd2ITFWZcGchfK+XcWA5t+ond1bPBTjS0sLgcSgU5mJ5tu2ts8AN7CvuGxcaxgOGayMhjGwMGlEhObo2AjdvC+bZX24xi4xbzzXx/eeW9mvnLidYGB2CUFlvsvdktv762Hg2VlXRsxOURz3UdqFa6hr22W2A8766a47SMcguM6syLGxNmypxjO2XKF/wwB1XGysM2IjWQNGxIjjIh5tiGJNma/Td2kuOmw3VTXPSXmWee5vTrWWd7ey76nKmyN41LI3m3+MtOuDftsX8kl/hpXpCO0Teb1lpnwbnnYr5JL/DVDlaOzXiupfNnSwzvBnT+rPvPD+Rj9QUzpZqz7zw/kY/UFM647LIUUUUAUUUUBCuFM9gg8q3+mmqodeGtjpfCv3UdW5wqnsEHlX/ANPNVPa+tbHSf/H7tKy3EbyTaF4vk0WZxfICRZjb0CtzsXd/5X/lpNq1iAscZMayc22Rs1iTYDtSDepbjeIjxQj4vDrljUSmQymISmzPbKxOwHLt6jurvRm4xis9DxNSm51JvaS8pr4t9QpPFd3/AJX/AJa+Hi+7/wAr+ytjSmhGOJlSJMiqxyqzAkKFD33m4sbjfvpVHhWYnKL2NjbvnKPrI9NbozTV7lacKsJbLT3r4e42zxfdfU3spPpsIxC5xs27VfefAvVW9yR9nNPOtbqN72N+rmtt71I54Ha8mU5T+tbZbMUFj07VI81bYzs73M6MZt53y/fAwHBp3Y+bJ/LXhsEvdj5sn8testASt/OyLN2t77PoYWwI7ofNf+WvBwH7Q+a/sqX6o6o8rYlyVjXeevvCrFwWrWDiW3FBtliW2k1xcb4R0cHPm5NNnTwuCxGIjtx04v8AgodsAesehvZWM4A9Y9Deyrs0zqNhsQOxDi2A2W2qfN11WmN0S0TsjCxU2q1gOXKWNT5u11qs/qa8VTrYRpVNHoyOfk9v6Deyj8mP/Qb2VIEwBrOmBrqeNS4Lt+pReNsQvTeBZIGLd7oPdL11m4OO3xXySb7BTXXXD2wp8I9ZRSrg57fFfJJvsFee5UqbdaL6u9noOTKvO0HLrfcdQ6te88P5GP1BTKlurXvPD+Rj9QUyrlM6YUUUUAUUUUBEuEzAGTCB1t2GTO1+lWjkiNu/eRT5jVIcIbe7n8VPu0q/teveE/ij11rnzhGb3a3iR/drWW4jeSTUzDyOkRhIzoodb23qVAABBBa5Fh01IcLhMYju0YBZzmYninvtJD2e9t5N7DfUf1NReIQuzKBHe6nKbhksBsNz026wN1r07XB2yZp25+UWDAkZ8xNznsBs9LdFdmEm4RvbRbrnkakUqs7XylLSSW+28w8nnkvMGDtKrZjmGYjaGBBtbtW2DoQ22CsU2Flw2VjYZ7kEENfi2Kstx0X6tm7bcbM5woXJaUqjFUNm7UEK8t7G1hmQ9V2/ZNfXwYddrFSC5ys4ktzVIO8bLk3IBO0bDtrcpcbW9hWcbp2vte3fx9/WxVPpB1zMDtY3PhIYHdu2O27rpbicS8ts5Bte2xRvN+gbafYvRKC+eQWUMdmU22uqsefuIQMALk5rbN5WYjA5HKnaVNjbdmHbAHpAa4v02vW6EoN5amP9SnDyt/WLxDUh1Sw2HLtx6F2ABjXbluDck2O07tm6xNLBh6yJDY3FZzW1Fq5rjX2ZJ6lsRFRDcAC5ubbLebo30tkmN9hpbqjpIFGhkNr85STsv0inSYMo4JXMAb9418a5dwlWljpc48nbPdY+lcjYulXwylHXge8CWY7FOwXPg6+/WxjdSop5DLMW2r2o2AHrvTZMZfbbwbLGsE2lbDZvvuO8+avR8kYCODvUpTcr7yvjnDE+TUirLOxBdMalvAy8VmlDA7lIYFRc3HV1Ugq2H0mQMzWVR3Ww389QfWiWKVleLLcg58osDY7Da2/fXscLiZVHsyXvPE8qcnUqCdSEkv8Ajf5byueEFvcvhYfap/CkPBz2+K+STfYKkfCBh/cjHqIP+dB+NR3g534v5JL/AA1Txk9qtbhZd/ednkWNsInxb+du46g1a954fyEX3a0ypZqz7zw3kI/UFM6pM7IUUUUAUUUUAh16/R8/ij11rnjhJb3afEj9Ra6H16/R+I8Qestc68Jje7j5OP1FqdxG8mOqjwrhY+OUkmJCtmCEbASbEbb7vTTmPE4QXvGxv1yqLeCw2+fq81NdQI420ZhM6RsRCBdlDG2Ztm2n/JYPgofo1rkPwrp0XzTpvycvOtplwOZU8H51ZuoprNt+YnrnxIZyvCkAZJNm48cuzpsObYC+3dWNZsMN6sduzsqjZc2G7qtU45LB8FD9Gvsr4+Fgt/ZQ/Rr7Kh+GFJL/AEn+f9DU/Bqo/vF+RfUrV3XNdWA23XnC4sdm0dO7bXkZe6X5w9tWIcBh/gYPo09leTo+D4CH6NPZWv7cw9Q/zf4j7Kyf3v8Ab+pX4K90vpFewV7pfSKnZ0dB8DD9GnsrydGwfAw/Rp7Kj7cx9Q/zf4j7JSf3v9v6kIWRR+svzh7aaYbWiWMACVbC+8g7/PUhOjIPgYfo09leTouD4GH6NPZWup4Z0aqtPDX/ABL/AMmyn4K1aTvCu17Fb/sIpNYA62kbM3dZwBvuNnTu/q9eJtNI7DOQyqLKCw2DNcdPcgCnx0TB8DF9GnsrydDw/AxfRp7KmHhlRj5uHt+L9DZLwXqz86vf8P6iRtLxsFDc7KRYGTZlBYldp2XuB5qywaShzXVljIUjMSHObm2IF9hsG29GY+ZodDQ/Aw/Rp7K+fkeH4GH6NPZWX2zp+pf5v0IXgpK93WX5O/auQPhLxay4WYqc2xLtzbm0kK5iF3XIqF8He/F/JJPtWrH4TsEkejJuLREu0V8iqt+yrvsNtVxwd/8AF/JJPtWuhgeUFj4yrKOzna176JewvwwXiUFSctrV3tbVvrfzOoNWPeWG8hF6gpnSvVf3lhvIx+oKaVdMwooooAooooBBr3+j8R4n8QrnLhNb3cfET1Fro7Xv9H4nyf4iubeE4+728RPUWp3Eby6+DDCK+icO7vkCpYnmgC225LeNUk4jD/GV+fFUE1PxNtWmPci3+aL21oY3GlcIwbmtxcLbm4qRN6lG3cd2XnWuCFfpBrTg+QMJiYc5OCu5PtevaY4nG1aM9mOiRaE2iEUA55DfdlCnz7t1YGwCdc3zU9lM9HDNDD5NPrVa++G972ItsG3f4Lbe/VN8kYNO3NosrEVLXuKuQJ1zfNT2V95CnXN81PZTTMe56bebuh3q+Qtc7th3dVrDYPrrHonBerRPjFTiLOQp1zfNT2UchTrm+ansp1xQo4oU6JwXq0PGKnES8hTrm+anso5CnXN81PZTrihRxQp0TgvVoeMVOIl5EnXN81PZQMDH1zDv5V/AU64oV8MQp0TgvVoeMVOIvOgV7t/Qnsr5+QF7p/8AJ7K38TMVDlRmIFwu7MQtwPPupHq9jszyAC4ZixbaLWOwMLbGN9x2jLtG6nROD9Wh4xU4kM4a8KIdGuAxOcrvAuCksd93jfVVTcHh99/JZPtWrX4fJfcKDrZvvIjVT8Hu/F/JZPwqxg8PTobUKasr6fhiY1ZOSTfDvZ1Bqv7yw3kY/UFNKV6r+8sN5GP1BTSrbNQUUUUAUUUUAh16/R+J8mftFc1cJx93t4qeotdK69/o7E+SP4VzRwmn3e3ir6i1O4jeWnwYacwiaLWDFugDXJSQHKykLbosdq/VT1H0NmIK4HJbmnbmJO8Fcth6aq3V23JYfE/E0y2VxelKlFuEVo3vZ6iPI1KtFVHJ5pPdwLgXXfAqABiYQALAX2ADYANneo/P3A/GofnH2VTclq8WFY9KS9E2dBU/TfYXM2veBO/FQ/OPsr6NfMD8ah+cfZVMWFFhTpOXojoGn6b7C5/z9wPxqH5x9lH5+4H41D84+yqXtRap6Tl6I6Bp+m+wuj8/cD8ah+cfZR+fuB+NQ/OPsqlq+Xp0nL0R0DT9N9hdP5+4H41D84+yg6+4H41D6T7Kpa9fL1PSUvRHQNP032FyvrvgSbjFw+k+ytbD61aPizZMTCMxu3Oc3PXtvVR3r5enSUvRHQNP032Drho1igxOGRYJBJlLFit7DM8dhcjfzTUB4Pt+L+Syfw1va0n3M/hX1hS/UA7cV8lk/hq/hKrqxc2t/cjjcpYaOGnGnF3y72dR6r+8sN5CP1BTSlmrHvLDeQi9QUzq0c0KKKKAKKKKAQ69/o7E+SP4VzPwme/n8VfUWumdev0difJNXMvCZ7+fxU9RancRvHOrBzRQKdzZVPgL2P21bGltUdH4UDjePLntY0cMzd8bBs9lU7qxjbDDjqZPXFXJrrgZmnXEQxtMpQxSRoQJEAYMsig772sRvHn2cmnRTc24p5nqKlZrmoubitnja7srIwYPVDR+JhkfDmYlA2YM4BRlW/OFvq//AGqxGI2VamqWGlijxk06GLj+0ibtkSONgGYXNr5uu4t1baphdJbB4BWGJoq0bRtqb8FiLzqJScktm13fdn25D7ReFbESCNN532BYgDfYDee9U0wWqeHPNZJWawuSxU7dxsALVX2gtYeJmDG2VlZGve1nFjexvbouD01NG19MRCkK3NuqKjNlUKFFgDsXm7usnrrl1aTuk217EXavOVFeD7bC3WnQAwmV42LRubAN2ym2YA23gjaDs3emPcora1n1zkxRVWUqqAdtfMxUFcxudnTu79IfyhW2nQls5k06soxtPUtLVPV7C4jBLJKvZTI4LF3UZVbdYMBmy3tTfFao4EcVkjPZb5czyhjYXI2tv71avB9huN0XEwsG4+TeOawEgup9tTDSmHuYTlAIJCbOjLt8GwVdrQWxGFOP9TVcLdff2Z2t5WtisSsTN849jOyu73v8LcCk9Yo0hxU0cYsiOVUEkkDZ0naa0FnvWbXjE5dI4odUzfYKTRY05h4R9taOYd/K1PT0sQ+aT6l8i1TwRYi2zEQg7NpRjYdIANxe9tvUOi9a+keDCaGGSV5oTxUbOwVWGbIC27cDlHgv1XqxNKYkJHI3GgWVrG17HoOw3sDY+aq10jpF0inAlbnRyB7na3NOzeekd82vt21uxSoUJRi1qeJq8tV6FeLlJu/s+Vv3rqVxrLJfDv4V9YVqahb8V8mk/ho07iLwMO+vrCvOou/E/JpPwq/gY7MLdZ1OWZbVdPqXzZ1Pqz7zw3kIvu1pnSzVn3nhvIRfdrTOrhyAooooAooooBFr1+jsT5Jq5l4S/fz+KnqLXTWvP6PxPkmrmThK9/N4qeotZbiN5r4HZEp/ZrajwE0iK8cLOrhiuWxNlYqSQN20Hf1VrYFbxKD0r7azIZFUKsrBRcAC2wEkkX32uzfOPXXMTjtPaPTNVebhzfBfI8SQSInGPEyps2mw2HYCAd4oyVlxMksoyyzSOuzmsdlhuoCVjOUf9pnRVXPnDEsTG4AHNUsxLKiqoIW5LG3bMoHWSK3YcHi1cqsMmZCEO1bKcwyi7bN5BHpG41rhGBujlSQVNrG6naVIOwi4B8IFZVxOIAsMRJa+bf8Arb7+G+3w7amLp28owqeMqXkae4x44TXDTK1msqyXDI2YZ1ysuwghr/7bMXFnqrNIsj/2krOAQQptlBUELYDcACQAN1euLPXWE5QXmm6lztv6mpiw2GklYpEjOVCkjMABndY13nupE9N9wNfeT4i39jKV22N7rYXuQd1hY3PRXpY3Vi0cjRsRlJU2uvUaznGYghRx7c03BsuYWtbb1AqD4RfeBWyM6ds+8rzjX2nspW9xoQHOLgGvszZFuQbVmgwxQWG6ifDl1sa07S2uot3nsdYSaGmU2OGJJJsFysTYRkkBejsse3v9428to6VQTyZrKMxYWygZOMvmtbtRetgYrEj/AIiTdbf0Xvs6qws0xXKZnKgWANiAuTi7C+4ZOb4AOoVv2qX7uUrYngvgjR0lJmhJF7G321tai78T8mk/CtXScZWEjoFvtrZ1G34j5PJ+FWcNbZy4nO5SbdRX1su86p1Z954byEX3a0ypbq17zw3kIvu1plW854UUUUAUUUUAi15/R+J8kfwrmPhI9+nxE9Ra6b17/R2J8kfwrmThH9+HxI/UWstxG886OhJiTwfjU50dwdiZbrJKSIllfKiWUNGrne+3trdZtuqK6I/sI/F/E1Y+r+mxHK0TScUJoIoxLe3FvxMZjYnub3B8auFKbdS3X9e86fKmJqYajRdOVr2T09Hr6yPHUiH4eT6NP56i2OwRilkS98jul918jFb26L2qwNJ6HxOGQvNEVQNlzc0re2w7P1TfYdx8NRDS590TeWl+8atNKVVJ84s8t1uJW5BxuKxM6kcS9LWyS1vwMGg9FDETZHYouV2ZgAxGRCwABIFyQF39NS3DcGscilknlIHbdiTm36+y7KQauDszbL2hnO6/9y4B9JHpFWxqvhMUuCnHFWMqloQzBSxdMhuOgWCkXtf66m1SpPZi7Kz3XPSVbRpue1vS1S19pVms2qy4SNXSR3u+QhkVbc0sCCrtfcajmY9+plraJFhyTKyus4DK28diJH1EG9RAmlGU3Bbeu82ThsSavf8AglWquobY6AyiYR2cplKZu1Cm98w7qnJ4I2+ND6I/9ypdwcaPz6KhZCA95dh2BrTOBfv9/vU9wejJXPZRxajrKlm7wykgeE+iqGIhylz2zRitl6Oy7WcyWKs5eVazOdMbGYpXj35HZL7r5GK3t0bqy6Kw/HyrGSVzX51r2spbdcdVMdfYwuksUFFgJTYAd4Us0PLlmQ9Wb1Grv4elGVeMJLVpdpONrTjg6lSm7SUW17bEzbgycBC0jgSEBLxDnFtqgdk3mlOs2qDYFMzu2bm8xkykqxIBvmPUfRVlaQjxYXBZ5YjmlhEQCEFXKEoX6wANtqiXCvxqlVxDo7lIyDGpUZc8lhY9N83pFdieEobDaitJPWW48pQxeOVeClVm1tQTTVO1m1e9o3+BV+lpLxHf0faKz6jdtiPk8n2CtbSv9kfN9tbWonbYj5PJ+FUML5vvO3yj/qe76nVGrfvPD+Qi+7WmVLdW/eeH8hF92tMq3lAKKKKAKKKKAQ69/o/E+TP2iuY+EY+6/wD64/u1rpzXr9H4nyZ+0VzFwhn3UD/hR/drWW4jeaWE1hCIq5Ccote//wCUzk16VrZsPcgKL8YwvkUIDa3UoqI0VWeHpt3aNtao68VCpZpaZIm0nCW7RiJo3MS7ozO+Qea3+1J8TrPxjs5SxdmYgHYCzFiB3ttIaKl0IPcKNR0W3TyuSLR2tSxSZmi4xcrKVLWuHQpcGxsRe42dFNxwjp8BL+9N/wBuoNTLQmhTiWbnBEjALvlZyMzBFVVUXZ2ZgAo85ABIweFpN3t2v6luPKOJh5srfAc6X13WeMIsLJZ85ZpTIScuQDaotspP+Wf2frpu2qmHG/ETfuyf+RWM6uYUb8TN+7L/AN+so4enFWS+ZhLHV5O7l8h5q/wz4nBQJBFFCVTNYuHLc5i5uQ4G9j0UxP8A/QmN+Bw/zZP+5UObQeEH/FS/uw/CelWl9FthpMhZWBVXR1vldHF1YZgCPAQCCCDurco2Kzm27s39Ma0vip5J5FAaVizBbhQT1XJNtnXWtBpoowYLe3WesEfjSyikYqElOOqzM5V5yi4N5PIlLcIOIOW7MchBW8khykbAV53NI6xWtpLXGXEDst2OzazMxsLkC7E7NpqP0VZliask4t5PLRFSNGEZKSWazNufH5lItT7UXfifk7/hUWqUakG3KD/gP+FV4RS0LFSpKbvI6p1aPuPDeQi+7WmVLdWxbB4fyEX3a0yoYBRRRQBRRRQCTXaPNo/Ej/CY/NGb8K5g1+W8kL9DQx+kIFP2GusdJYTjoZIz/eIyfOUr+NcvaXwJnwlrdlw7MCOm1+cPCCD4LGsloRvINRX0ivlYkhRRRQBUs1KkyxYo9XEH0TConTHQ+mDh84K5klULIt8pIBDAhv1WBGw7fBQG1LpKtSTGk1tnG4L4viP3mP8A8avnK8D8XxP71H/41SBY05NOtcd+F+Rw/wAVYBi8F8BiPPiUt9WGrU0zpU4hwxAAVVRFG5UQWUCoBoUUUUAUUUUAVKNURlhxLfsBfnsP5TUYAvU50XothHBhl/tcTIgYdWZgqDzXLd65HRUohnTWgUy4WAHohjHoRa368xoFAA3AWHgG6vVQSFFFFAFFFFAFUxwm6rtgsQ2MhF4J2vKBujmOwlupHNjfoa/dLVyvS/G4cOrK6hlYEMrAFSp2EEHYRboqU7A5a0nq6s5L4btjvjHbX7w/WHg296o/NoiVDYo1x3jf0b6tjWng/VZS2jnIHTFJcxg9Ub7Wt3iD4aVKukYhZoncDqZJB5gx/CpyZGZWxwb9w3zTXzkr9y3oNWSdI4kb8K/0CH+GsTaYmG/Cv+7L/LSy4i5XfJX7lvQaOTP3Leg1P209J8Xb92X+SsZ1if4u37uv8lLLiLkD5M3ct6DRydu5b0Gp0dZG+AP7uv8ALR+cx+BP0A/lpZcRcgvJ27k+g0cQ3cn0Gp2NYz8C30A/lr6NPE/3DfQf+tLLiLkD4hu5PoNHEN3J9BqejTLdGHf93/8AWvo0pId2Gf8Ad/8A1pZcRcgIwzH9VvQazxaLkbcp89TnleIPa4WT93A+1a9cgx0uxYGQHpbJGPOBt+qlkLiLRWh1gOeXaw3Kevvjo89WrwRaqNPP+UJx2NLjD3/XcjK0o/ZUXUHpJJ/V2pdVtQUEgfSBMi/BJcR3/bPbOO8Ld+42VeGCUBVygBbDLlsFygbALbLWqLg36K+CvtQSFFFFAFFFFAFKNNTluxr09sf4ab1p8luST00BHl0ZXsYFR/tTxsJevPIaATclXqo5MvV/XopzyGjkNAJeTL1f16KOTL1U65DRyGgEvJl6jRyZeqnXIaOQ0Al5MvVRydeqnXIaOQ0Al5MvV/Xoo5MvV/Xop1yGjkNAJOSr1UHBKad8ho5DQCFtG000FIUPFncdq949I/GtxcJavS4WxBHQaA3KKKKAKKKKAKKKKAKKKKAKKKKAKKKKAKKKKAKKKKAKKKKAKKKKAKKKKAKKKKAKKKKAKKKKA//Z"/>
          <p:cNvSpPr>
            <a:spLocks noChangeAspect="1" noChangeArrowheads="1"/>
          </p:cNvSpPr>
          <p:nvPr/>
        </p:nvSpPr>
        <p:spPr bwMode="auto">
          <a:xfrm>
            <a:off x="172085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38" name="Rectangle 4"/>
          <p:cNvSpPr>
            <a:spLocks noChangeArrowheads="1"/>
          </p:cNvSpPr>
          <p:nvPr/>
        </p:nvSpPr>
        <p:spPr bwMode="auto">
          <a:xfrm>
            <a:off x="3333978" y="3795713"/>
            <a:ext cx="5867400" cy="642937"/>
          </a:xfrm>
          <a:prstGeom prst="rect">
            <a:avLst/>
          </a:prstGeom>
          <a:solidFill>
            <a:schemeClr val="bg1"/>
          </a:solidFill>
          <a:ln w="9525" algn="ctr">
            <a:solidFill>
              <a:srgbClr val="CC00FF"/>
            </a:solidFill>
            <a:prstDash val="dash"/>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39" name="Oval 5"/>
          <p:cNvSpPr>
            <a:spLocks noChangeArrowheads="1"/>
          </p:cNvSpPr>
          <p:nvPr/>
        </p:nvSpPr>
        <p:spPr bwMode="auto">
          <a:xfrm>
            <a:off x="3483203" y="3929062"/>
            <a:ext cx="1219200" cy="368300"/>
          </a:xfrm>
          <a:prstGeom prst="ellipse">
            <a:avLst/>
          </a:prstGeom>
          <a:solidFill>
            <a:schemeClr val="bg1"/>
          </a:solidFill>
          <a:ln w="9525" algn="ctr">
            <a:solidFill>
              <a:srgbClr val="CC00FF"/>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Atomic</a:t>
            </a:r>
          </a:p>
        </p:txBody>
      </p:sp>
      <p:sp>
        <p:nvSpPr>
          <p:cNvPr id="18440" name="Rectangle 9"/>
          <p:cNvSpPr>
            <a:spLocks noChangeArrowheads="1"/>
          </p:cNvSpPr>
          <p:nvPr/>
        </p:nvSpPr>
        <p:spPr bwMode="auto">
          <a:xfrm>
            <a:off x="3333978" y="2738437"/>
            <a:ext cx="5867400" cy="914400"/>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1" name="Oval 10"/>
          <p:cNvSpPr>
            <a:spLocks noChangeArrowheads="1"/>
          </p:cNvSpPr>
          <p:nvPr/>
        </p:nvSpPr>
        <p:spPr bwMode="auto">
          <a:xfrm>
            <a:off x="4289652" y="2967037"/>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t>Composite</a:t>
            </a:r>
          </a:p>
        </p:txBody>
      </p:sp>
      <p:sp>
        <p:nvSpPr>
          <p:cNvPr id="18442" name="Rectangle 17"/>
          <p:cNvSpPr>
            <a:spLocks noChangeArrowheads="1"/>
          </p:cNvSpPr>
          <p:nvPr/>
        </p:nvSpPr>
        <p:spPr bwMode="auto">
          <a:xfrm>
            <a:off x="3333978" y="1617250"/>
            <a:ext cx="5867400" cy="964023"/>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3" name="Oval 18"/>
          <p:cNvSpPr>
            <a:spLocks noChangeArrowheads="1"/>
          </p:cNvSpPr>
          <p:nvPr/>
        </p:nvSpPr>
        <p:spPr bwMode="auto">
          <a:xfrm>
            <a:off x="3665765" y="1895474"/>
            <a:ext cx="53340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GB" altLang="en-US" sz="1600"/>
          </a:p>
        </p:txBody>
      </p:sp>
      <p:sp>
        <p:nvSpPr>
          <p:cNvPr id="18444" name="Line 19"/>
          <p:cNvSpPr>
            <a:spLocks noChangeShapeType="1"/>
          </p:cNvSpPr>
          <p:nvPr/>
        </p:nvSpPr>
        <p:spPr bwMode="auto">
          <a:xfrm flipV="1">
            <a:off x="4934179" y="2276475"/>
            <a:ext cx="1895475" cy="690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45" name="Text Box 21"/>
          <p:cNvSpPr txBox="1">
            <a:spLocks noChangeArrowheads="1"/>
          </p:cNvSpPr>
          <p:nvPr/>
        </p:nvSpPr>
        <p:spPr bwMode="auto">
          <a:xfrm>
            <a:off x="236646" y="3803074"/>
            <a:ext cx="298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Atomic Microservices Layer</a:t>
            </a:r>
          </a:p>
        </p:txBody>
      </p:sp>
      <p:sp>
        <p:nvSpPr>
          <p:cNvPr id="18446" name="Text Box 22"/>
          <p:cNvSpPr txBox="1">
            <a:spLocks noChangeArrowheads="1"/>
          </p:cNvSpPr>
          <p:nvPr/>
        </p:nvSpPr>
        <p:spPr bwMode="auto">
          <a:xfrm>
            <a:off x="-152400" y="2888674"/>
            <a:ext cx="3634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Composite Microservices Layer</a:t>
            </a:r>
          </a:p>
          <a:p>
            <a:pPr algn="ctr" eaLnBrk="1" hangingPunct="1">
              <a:spcBef>
                <a:spcPct val="0"/>
              </a:spcBef>
              <a:buClrTx/>
              <a:buSzTx/>
              <a:buFontTx/>
              <a:buNone/>
            </a:pPr>
            <a:r>
              <a:rPr lang="en-US" altLang="en-US" sz="1600" dirty="0">
                <a:solidFill>
                  <a:srgbClr val="C69200"/>
                </a:solidFill>
              </a:rPr>
              <a:t>(straight-through processes)</a:t>
            </a:r>
          </a:p>
        </p:txBody>
      </p:sp>
      <p:sp>
        <p:nvSpPr>
          <p:cNvPr id="18447" name="Text Box 23"/>
          <p:cNvSpPr txBox="1">
            <a:spLocks noChangeArrowheads="1"/>
          </p:cNvSpPr>
          <p:nvPr/>
        </p:nvSpPr>
        <p:spPr bwMode="auto">
          <a:xfrm>
            <a:off x="209380" y="1821874"/>
            <a:ext cx="31193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Composite Services Layer</a:t>
            </a:r>
          </a:p>
          <a:p>
            <a:pPr algn="ctr" eaLnBrk="1" hangingPunct="1">
              <a:spcBef>
                <a:spcPct val="0"/>
              </a:spcBef>
              <a:buClrTx/>
              <a:buSzTx/>
              <a:buFontTx/>
              <a:buNone/>
            </a:pPr>
            <a:r>
              <a:rPr lang="en-US" altLang="en-US" sz="1600" dirty="0">
                <a:solidFill>
                  <a:srgbClr val="C69200"/>
                </a:solidFill>
              </a:rPr>
              <a:t>(long-running processes)</a:t>
            </a:r>
          </a:p>
        </p:txBody>
      </p:sp>
      <p:sp>
        <p:nvSpPr>
          <p:cNvPr id="18448" name="Oval 37"/>
          <p:cNvSpPr>
            <a:spLocks noChangeArrowheads="1"/>
          </p:cNvSpPr>
          <p:nvPr/>
        </p:nvSpPr>
        <p:spPr bwMode="auto">
          <a:xfrm>
            <a:off x="4424590" y="2047874"/>
            <a:ext cx="228600" cy="228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9" name="Rectangle 38"/>
          <p:cNvSpPr>
            <a:spLocks noChangeArrowheads="1"/>
          </p:cNvSpPr>
          <p:nvPr/>
        </p:nvSpPr>
        <p:spPr bwMode="auto">
          <a:xfrm>
            <a:off x="4807178" y="2060574"/>
            <a:ext cx="792162" cy="2159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800">
                <a:solidFill>
                  <a:srgbClr val="C69200"/>
                </a:solidFill>
              </a:rPr>
              <a:t>Interactive </a:t>
            </a:r>
          </a:p>
        </p:txBody>
      </p:sp>
      <p:sp>
        <p:nvSpPr>
          <p:cNvPr id="18450" name="AutoShape 39"/>
          <p:cNvSpPr>
            <a:spLocks noChangeArrowheads="1"/>
          </p:cNvSpPr>
          <p:nvPr/>
        </p:nvSpPr>
        <p:spPr bwMode="auto">
          <a:xfrm>
            <a:off x="5815240" y="1984374"/>
            <a:ext cx="533400" cy="3048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1" name="Line 41"/>
          <p:cNvSpPr>
            <a:spLocks noChangeShapeType="1"/>
          </p:cNvSpPr>
          <p:nvPr/>
        </p:nvSpPr>
        <p:spPr bwMode="auto">
          <a:xfrm>
            <a:off x="4654778" y="2162174"/>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52" name="Line 42"/>
          <p:cNvSpPr>
            <a:spLocks noChangeShapeType="1"/>
          </p:cNvSpPr>
          <p:nvPr/>
        </p:nvSpPr>
        <p:spPr bwMode="auto">
          <a:xfrm>
            <a:off x="5599340" y="212407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53" name="Line 44"/>
          <p:cNvSpPr>
            <a:spLocks noChangeShapeType="1"/>
          </p:cNvSpPr>
          <p:nvPr/>
        </p:nvSpPr>
        <p:spPr bwMode="auto">
          <a:xfrm>
            <a:off x="6326415" y="2139949"/>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54" name="Oval 46"/>
          <p:cNvSpPr>
            <a:spLocks noChangeArrowheads="1"/>
          </p:cNvSpPr>
          <p:nvPr/>
        </p:nvSpPr>
        <p:spPr bwMode="auto">
          <a:xfrm>
            <a:off x="8258403" y="2022474"/>
            <a:ext cx="228600" cy="228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5" name="Rectangle 47"/>
          <p:cNvSpPr>
            <a:spLocks noChangeArrowheads="1"/>
          </p:cNvSpPr>
          <p:nvPr/>
        </p:nvSpPr>
        <p:spPr bwMode="auto">
          <a:xfrm>
            <a:off x="6574065" y="2036762"/>
            <a:ext cx="457200" cy="228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800">
                <a:solidFill>
                  <a:srgbClr val="C69200"/>
                </a:solidFill>
              </a:rPr>
              <a:t>Auto</a:t>
            </a:r>
          </a:p>
        </p:txBody>
      </p:sp>
      <p:sp>
        <p:nvSpPr>
          <p:cNvPr id="18456" name="Rectangle 17"/>
          <p:cNvSpPr>
            <a:spLocks noChangeArrowheads="1"/>
          </p:cNvSpPr>
          <p:nvPr/>
        </p:nvSpPr>
        <p:spPr bwMode="auto">
          <a:xfrm>
            <a:off x="3337152" y="607120"/>
            <a:ext cx="5867400" cy="876781"/>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7" name="Text Box 23"/>
          <p:cNvSpPr txBox="1">
            <a:spLocks noChangeArrowheads="1"/>
          </p:cNvSpPr>
          <p:nvPr/>
        </p:nvSpPr>
        <p:spPr bwMode="auto">
          <a:xfrm>
            <a:off x="665390" y="828850"/>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User Interface Layer</a:t>
            </a:r>
          </a:p>
        </p:txBody>
      </p:sp>
      <p:sp>
        <p:nvSpPr>
          <p:cNvPr id="18459" name="Text Box 21"/>
          <p:cNvSpPr txBox="1">
            <a:spLocks noChangeArrowheads="1"/>
          </p:cNvSpPr>
          <p:nvPr/>
        </p:nvSpPr>
        <p:spPr bwMode="auto">
          <a:xfrm>
            <a:off x="833666" y="5754687"/>
            <a:ext cx="2333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IT Systems Layer</a:t>
            </a:r>
          </a:p>
        </p:txBody>
      </p:sp>
      <p:sp>
        <p:nvSpPr>
          <p:cNvPr id="18461" name="tower" descr="system"/>
          <p:cNvSpPr>
            <a:spLocks noEditPoints="1" noChangeArrowheads="1"/>
          </p:cNvSpPr>
          <p:nvPr/>
        </p:nvSpPr>
        <p:spPr bwMode="auto">
          <a:xfrm>
            <a:off x="5907774" y="5630861"/>
            <a:ext cx="452437" cy="63182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cxnSp>
        <p:nvCxnSpPr>
          <p:cNvPr id="18462" name="Straight Connector 51"/>
          <p:cNvCxnSpPr>
            <a:cxnSpLocks noChangeShapeType="1"/>
            <a:stCxn id="18473" idx="4"/>
          </p:cNvCxnSpPr>
          <p:nvPr/>
        </p:nvCxnSpPr>
        <p:spPr bwMode="auto">
          <a:xfrm>
            <a:off x="5619978" y="5172074"/>
            <a:ext cx="540527" cy="44539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63" name="Straight Connector 53"/>
          <p:cNvCxnSpPr>
            <a:cxnSpLocks noChangeShapeType="1"/>
            <a:stCxn id="18474" idx="4"/>
          </p:cNvCxnSpPr>
          <p:nvPr/>
        </p:nvCxnSpPr>
        <p:spPr bwMode="auto">
          <a:xfrm flipH="1">
            <a:off x="6133992" y="5162549"/>
            <a:ext cx="881398" cy="46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8464" name="Picture 5" descr="ip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168" y="673577"/>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8465" name="Straight Connector 62"/>
          <p:cNvCxnSpPr>
            <a:cxnSpLocks noChangeShapeType="1"/>
            <a:stCxn id="18449" idx="0"/>
            <a:endCxn id="18464" idx="2"/>
          </p:cNvCxnSpPr>
          <p:nvPr/>
        </p:nvCxnSpPr>
        <p:spPr bwMode="auto">
          <a:xfrm flipH="1" flipV="1">
            <a:off x="4437612" y="1359377"/>
            <a:ext cx="765647" cy="70119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67" name="Rectangle 38"/>
          <p:cNvSpPr>
            <a:spLocks noChangeArrowheads="1"/>
          </p:cNvSpPr>
          <p:nvPr/>
        </p:nvSpPr>
        <p:spPr bwMode="auto">
          <a:xfrm>
            <a:off x="7245578" y="2051049"/>
            <a:ext cx="792162" cy="2159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800">
                <a:solidFill>
                  <a:srgbClr val="C69200"/>
                </a:solidFill>
              </a:rPr>
              <a:t>Auto </a:t>
            </a:r>
          </a:p>
        </p:txBody>
      </p:sp>
      <p:sp>
        <p:nvSpPr>
          <p:cNvPr id="18468" name="Line 42"/>
          <p:cNvSpPr>
            <a:spLocks noChangeShapeType="1"/>
          </p:cNvSpPr>
          <p:nvPr/>
        </p:nvSpPr>
        <p:spPr bwMode="auto">
          <a:xfrm>
            <a:off x="7015390" y="2141537"/>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69" name="Line 42"/>
          <p:cNvSpPr>
            <a:spLocks noChangeShapeType="1"/>
          </p:cNvSpPr>
          <p:nvPr/>
        </p:nvSpPr>
        <p:spPr bwMode="auto">
          <a:xfrm>
            <a:off x="8028215" y="2146299"/>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70" name="Text Box 21"/>
          <p:cNvSpPr txBox="1">
            <a:spLocks noChangeArrowheads="1"/>
          </p:cNvSpPr>
          <p:nvPr/>
        </p:nvSpPr>
        <p:spPr bwMode="auto">
          <a:xfrm>
            <a:off x="76152" y="4540249"/>
            <a:ext cx="32562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Atomic Services Layer (Expose/“wrap” the functionality of IT Systems)</a:t>
            </a:r>
          </a:p>
        </p:txBody>
      </p:sp>
      <p:sp>
        <p:nvSpPr>
          <p:cNvPr id="18471" name="Oval 5"/>
          <p:cNvSpPr>
            <a:spLocks noChangeArrowheads="1"/>
          </p:cNvSpPr>
          <p:nvPr/>
        </p:nvSpPr>
        <p:spPr bwMode="auto">
          <a:xfrm>
            <a:off x="6272030" y="3981449"/>
            <a:ext cx="1219200" cy="368300"/>
          </a:xfrm>
          <a:prstGeom prst="ellipse">
            <a:avLst/>
          </a:prstGeom>
          <a:solidFill>
            <a:schemeClr val="bg1"/>
          </a:solidFill>
          <a:ln w="9525" algn="ctr">
            <a:solidFill>
              <a:srgbClr val="CC00FF"/>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Atomic</a:t>
            </a:r>
          </a:p>
        </p:txBody>
      </p:sp>
      <p:sp>
        <p:nvSpPr>
          <p:cNvPr id="18472" name="Rectangle 4"/>
          <p:cNvSpPr>
            <a:spLocks noChangeArrowheads="1"/>
          </p:cNvSpPr>
          <p:nvPr/>
        </p:nvSpPr>
        <p:spPr bwMode="auto">
          <a:xfrm>
            <a:off x="3314928" y="4605338"/>
            <a:ext cx="5867400" cy="719137"/>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73" name="Oval 5"/>
          <p:cNvSpPr>
            <a:spLocks noChangeArrowheads="1"/>
          </p:cNvSpPr>
          <p:nvPr/>
        </p:nvSpPr>
        <p:spPr bwMode="auto">
          <a:xfrm>
            <a:off x="5010378" y="4803774"/>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p>
        </p:txBody>
      </p:sp>
      <p:sp>
        <p:nvSpPr>
          <p:cNvPr id="18474" name="Oval 5"/>
          <p:cNvSpPr>
            <a:spLocks noChangeArrowheads="1"/>
          </p:cNvSpPr>
          <p:nvPr/>
        </p:nvSpPr>
        <p:spPr bwMode="auto">
          <a:xfrm>
            <a:off x="6405790" y="4794249"/>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p>
        </p:txBody>
      </p:sp>
      <p:sp>
        <p:nvSpPr>
          <p:cNvPr id="18475" name="Oval 5"/>
          <p:cNvSpPr>
            <a:spLocks noChangeArrowheads="1"/>
          </p:cNvSpPr>
          <p:nvPr/>
        </p:nvSpPr>
        <p:spPr bwMode="auto">
          <a:xfrm>
            <a:off x="7848600" y="4770437"/>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p>
        </p:txBody>
      </p:sp>
      <p:cxnSp>
        <p:nvCxnSpPr>
          <p:cNvPr id="18476" name="Straight Connector 4"/>
          <p:cNvCxnSpPr>
            <a:cxnSpLocks noChangeShapeType="1"/>
            <a:stCxn id="18441" idx="4"/>
          </p:cNvCxnSpPr>
          <p:nvPr/>
        </p:nvCxnSpPr>
        <p:spPr bwMode="auto">
          <a:xfrm flipH="1">
            <a:off x="4135666" y="3500438"/>
            <a:ext cx="798513" cy="4095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77" name="Straight Connector 6"/>
          <p:cNvCxnSpPr>
            <a:cxnSpLocks noChangeShapeType="1"/>
            <a:stCxn id="18441" idx="4"/>
            <a:endCxn id="18473" idx="0"/>
          </p:cNvCxnSpPr>
          <p:nvPr/>
        </p:nvCxnSpPr>
        <p:spPr bwMode="auto">
          <a:xfrm>
            <a:off x="4934178" y="3500438"/>
            <a:ext cx="685800" cy="130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78" name="Straight Connector 8"/>
          <p:cNvCxnSpPr>
            <a:cxnSpLocks noChangeShapeType="1"/>
            <a:stCxn id="18441" idx="4"/>
            <a:endCxn id="18474" idx="0"/>
          </p:cNvCxnSpPr>
          <p:nvPr/>
        </p:nvCxnSpPr>
        <p:spPr bwMode="auto">
          <a:xfrm>
            <a:off x="4934178" y="3500437"/>
            <a:ext cx="2081212" cy="12938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Oval 10"/>
          <p:cNvSpPr>
            <a:spLocks noChangeArrowheads="1"/>
          </p:cNvSpPr>
          <p:nvPr/>
        </p:nvSpPr>
        <p:spPr bwMode="auto">
          <a:xfrm>
            <a:off x="6270059" y="2976562"/>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t>Composite</a:t>
            </a:r>
          </a:p>
        </p:txBody>
      </p:sp>
      <p:cxnSp>
        <p:nvCxnSpPr>
          <p:cNvPr id="18480" name="Straight Connector 10"/>
          <p:cNvCxnSpPr>
            <a:cxnSpLocks noChangeShapeType="1"/>
            <a:stCxn id="18479" idx="4"/>
            <a:endCxn id="18471" idx="0"/>
          </p:cNvCxnSpPr>
          <p:nvPr/>
        </p:nvCxnSpPr>
        <p:spPr bwMode="auto">
          <a:xfrm>
            <a:off x="6879660" y="3509963"/>
            <a:ext cx="1971" cy="4714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81" name="Straight Connector 13"/>
          <p:cNvCxnSpPr>
            <a:cxnSpLocks noChangeShapeType="1"/>
            <a:stCxn id="18479" idx="4"/>
            <a:endCxn id="18475" idx="0"/>
          </p:cNvCxnSpPr>
          <p:nvPr/>
        </p:nvCxnSpPr>
        <p:spPr bwMode="auto">
          <a:xfrm>
            <a:off x="6879659" y="3509962"/>
            <a:ext cx="1578541" cy="12604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82" name="Straight Connector 17"/>
          <p:cNvCxnSpPr>
            <a:cxnSpLocks noChangeShapeType="1"/>
            <a:stCxn id="18467" idx="2"/>
            <a:endCxn id="18479" idx="0"/>
          </p:cNvCxnSpPr>
          <p:nvPr/>
        </p:nvCxnSpPr>
        <p:spPr bwMode="auto">
          <a:xfrm flipH="1">
            <a:off x="6879659" y="2266950"/>
            <a:ext cx="762000" cy="7096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0242" name="Picture 2" descr="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8964" y="710787"/>
            <a:ext cx="619918" cy="61991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eskto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833" b="15595"/>
          <a:stretch/>
        </p:blipFill>
        <p:spPr bwMode="auto">
          <a:xfrm>
            <a:off x="6926517" y="658402"/>
            <a:ext cx="1035286" cy="70991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62"/>
          <p:cNvCxnSpPr>
            <a:cxnSpLocks noChangeShapeType="1"/>
            <a:stCxn id="18449" idx="0"/>
            <a:endCxn id="10242" idx="2"/>
          </p:cNvCxnSpPr>
          <p:nvPr/>
        </p:nvCxnSpPr>
        <p:spPr bwMode="auto">
          <a:xfrm flipV="1">
            <a:off x="5203259" y="1330705"/>
            <a:ext cx="655664" cy="72986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8" name="Straight Connector 62"/>
          <p:cNvCxnSpPr>
            <a:cxnSpLocks noChangeShapeType="1"/>
            <a:stCxn id="18449" idx="0"/>
            <a:endCxn id="10244" idx="2"/>
          </p:cNvCxnSpPr>
          <p:nvPr/>
        </p:nvCxnSpPr>
        <p:spPr bwMode="auto">
          <a:xfrm flipV="1">
            <a:off x="5203259" y="1368312"/>
            <a:ext cx="2240901" cy="692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7" name="Oval 10"/>
          <p:cNvSpPr>
            <a:spLocks noChangeArrowheads="1"/>
          </p:cNvSpPr>
          <p:nvPr/>
        </p:nvSpPr>
        <p:spPr bwMode="auto">
          <a:xfrm>
            <a:off x="7848600" y="2843212"/>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t>Composite</a:t>
            </a:r>
          </a:p>
        </p:txBody>
      </p:sp>
      <p:cxnSp>
        <p:nvCxnSpPr>
          <p:cNvPr id="78" name="Straight Connector 10"/>
          <p:cNvCxnSpPr>
            <a:cxnSpLocks noChangeShapeType="1"/>
            <a:stCxn id="77" idx="4"/>
            <a:endCxn id="18474" idx="0"/>
          </p:cNvCxnSpPr>
          <p:nvPr/>
        </p:nvCxnSpPr>
        <p:spPr bwMode="auto">
          <a:xfrm flipH="1">
            <a:off x="7015390" y="3376612"/>
            <a:ext cx="1442810" cy="14176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10"/>
          <p:cNvCxnSpPr>
            <a:cxnSpLocks noChangeShapeType="1"/>
            <a:stCxn id="18479" idx="6"/>
            <a:endCxn id="77" idx="2"/>
          </p:cNvCxnSpPr>
          <p:nvPr/>
        </p:nvCxnSpPr>
        <p:spPr bwMode="auto">
          <a:xfrm flipV="1">
            <a:off x="7489259" y="3109912"/>
            <a:ext cx="359341"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8" name="Straight Connector 13"/>
          <p:cNvCxnSpPr>
            <a:cxnSpLocks noChangeShapeType="1"/>
            <a:stCxn id="18449" idx="2"/>
            <a:endCxn id="18471" idx="0"/>
          </p:cNvCxnSpPr>
          <p:nvPr/>
        </p:nvCxnSpPr>
        <p:spPr bwMode="auto">
          <a:xfrm>
            <a:off x="5203260" y="2276475"/>
            <a:ext cx="1678371" cy="1704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3" name="Oval 5"/>
          <p:cNvSpPr>
            <a:spLocks noChangeArrowheads="1"/>
          </p:cNvSpPr>
          <p:nvPr/>
        </p:nvSpPr>
        <p:spPr bwMode="auto">
          <a:xfrm>
            <a:off x="3511778" y="4779962"/>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p>
        </p:txBody>
      </p:sp>
      <p:sp>
        <p:nvSpPr>
          <p:cNvPr id="18460" name="computr4" descr="system"/>
          <p:cNvSpPr>
            <a:spLocks noEditPoints="1" noChangeArrowheads="1"/>
          </p:cNvSpPr>
          <p:nvPr/>
        </p:nvSpPr>
        <p:spPr bwMode="auto">
          <a:xfrm>
            <a:off x="3665765" y="5608845"/>
            <a:ext cx="558800" cy="630237"/>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0 60000 65536"/>
              <a:gd name="T9" fmla="*/ 0 60000 65536"/>
              <a:gd name="T10" fmla="*/ 0 60000 65536"/>
              <a:gd name="T11" fmla="*/ 0 60000 65536"/>
              <a:gd name="T12" fmla="*/ 3509 w 21600"/>
              <a:gd name="T13" fmla="*/ 2414 h 21600"/>
              <a:gd name="T14" fmla="*/ 18090 w 21600"/>
              <a:gd name="T15" fmla="*/ 11028 h 21600"/>
            </a:gdLst>
            <a:ahLst/>
            <a:cxnLst>
              <a:cxn ang="T8">
                <a:pos x="T0" y="T1"/>
              </a:cxn>
              <a:cxn ang="T9">
                <a:pos x="T2" y="T3"/>
              </a:cxn>
              <a:cxn ang="T10">
                <a:pos x="T4" y="T5"/>
              </a:cxn>
              <a:cxn ang="T11">
                <a:pos x="T6" y="T7"/>
              </a:cxn>
            </a:cxnLst>
            <a:rect l="T12" t="T13" r="T14" b="T15"/>
            <a:pathLst>
              <a:path w="21600" h="21600" extrusionOk="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extrusionOk="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headEnd/>
            <a:tailEnd/>
          </a:ln>
        </p:spPr>
        <p:txBody>
          <a:bodyPr/>
          <a:lstStyle/>
          <a:p>
            <a:endParaRPr lang="en-SG"/>
          </a:p>
        </p:txBody>
      </p:sp>
      <p:cxnSp>
        <p:nvCxnSpPr>
          <p:cNvPr id="12" name="Straight Connector 11"/>
          <p:cNvCxnSpPr>
            <a:cxnSpLocks/>
            <a:stCxn id="63" idx="4"/>
          </p:cNvCxnSpPr>
          <p:nvPr/>
        </p:nvCxnSpPr>
        <p:spPr bwMode="auto">
          <a:xfrm flipH="1">
            <a:off x="3896470" y="5148262"/>
            <a:ext cx="224908" cy="527050"/>
          </a:xfrm>
          <a:prstGeom prst="line">
            <a:avLst/>
          </a:prstGeom>
          <a:noFill/>
          <a:ln w="9525" cap="flat" cmpd="sng" algn="ctr">
            <a:solidFill>
              <a:schemeClr val="tx1"/>
            </a:solidFill>
            <a:prstDash val="solid"/>
            <a:round/>
            <a:headEnd type="none" w="med" len="med"/>
            <a:tailEnd type="none" w="med" len="med"/>
          </a:ln>
          <a:effectLst/>
        </p:spPr>
      </p:cxnSp>
      <p:cxnSp>
        <p:nvCxnSpPr>
          <p:cNvPr id="76" name="Straight Connector 75"/>
          <p:cNvCxnSpPr>
            <a:stCxn id="18479" idx="4"/>
            <a:endCxn id="63" idx="0"/>
          </p:cNvCxnSpPr>
          <p:nvPr/>
        </p:nvCxnSpPr>
        <p:spPr bwMode="auto">
          <a:xfrm flipH="1">
            <a:off x="4121378" y="3509962"/>
            <a:ext cx="2758281" cy="1270000"/>
          </a:xfrm>
          <a:prstGeom prst="line">
            <a:avLst/>
          </a:prstGeom>
          <a:noFill/>
          <a:ln w="9525" cap="flat" cmpd="sng" algn="ctr">
            <a:solidFill>
              <a:schemeClr val="tx1"/>
            </a:solidFill>
            <a:prstDash val="solid"/>
            <a:round/>
            <a:headEnd type="none" w="med" len="med"/>
            <a:tailEnd type="none" w="med" len="med"/>
          </a:ln>
          <a:effectLst/>
        </p:spPr>
      </p:cxnSp>
      <p:cxnSp>
        <p:nvCxnSpPr>
          <p:cNvPr id="94" name="Straight Connector 62"/>
          <p:cNvCxnSpPr>
            <a:cxnSpLocks noChangeShapeType="1"/>
            <a:stCxn id="18448" idx="0"/>
            <a:endCxn id="10242" idx="2"/>
          </p:cNvCxnSpPr>
          <p:nvPr/>
        </p:nvCxnSpPr>
        <p:spPr bwMode="auto">
          <a:xfrm flipV="1">
            <a:off x="4538890" y="1330705"/>
            <a:ext cx="1320033" cy="71716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0" name="Rectangle 17">
            <a:extLst>
              <a:ext uri="{FF2B5EF4-FFF2-40B4-BE49-F238E27FC236}">
                <a16:creationId xmlns:a16="http://schemas.microsoft.com/office/drawing/2014/main" id="{57429662-81EE-4C7B-A445-27375DE27811}"/>
              </a:ext>
            </a:extLst>
          </p:cNvPr>
          <p:cNvSpPr>
            <a:spLocks noChangeArrowheads="1"/>
          </p:cNvSpPr>
          <p:nvPr/>
        </p:nvSpPr>
        <p:spPr bwMode="auto">
          <a:xfrm>
            <a:off x="9663917" y="602260"/>
            <a:ext cx="2223440" cy="873807"/>
          </a:xfrm>
          <a:prstGeom prst="rect">
            <a:avLst/>
          </a:prstGeom>
          <a:solidFill>
            <a:schemeClr val="bg1">
              <a:lumMod val="95000"/>
            </a:schemeClr>
          </a:solidFill>
          <a:ln w="9525" algn="ctr">
            <a:solidFill>
              <a:schemeClr val="tx1"/>
            </a:solidFill>
            <a:prstDash val="dash"/>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800" dirty="0"/>
              <a:t>API Gateway</a:t>
            </a:r>
          </a:p>
        </p:txBody>
      </p:sp>
      <p:sp>
        <p:nvSpPr>
          <p:cNvPr id="84" name="Rectangle 83">
            <a:extLst>
              <a:ext uri="{FF2B5EF4-FFF2-40B4-BE49-F238E27FC236}">
                <a16:creationId xmlns:a16="http://schemas.microsoft.com/office/drawing/2014/main" id="{A5E8AC9E-0CA7-460C-BF62-C9C0126A1F05}"/>
              </a:ext>
            </a:extLst>
          </p:cNvPr>
          <p:cNvSpPr/>
          <p:nvPr/>
        </p:nvSpPr>
        <p:spPr bwMode="auto">
          <a:xfrm>
            <a:off x="9637000" y="5675312"/>
            <a:ext cx="2250357" cy="72866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r>
              <a:rPr lang="en-SG" sz="1600" b="0" dirty="0">
                <a:solidFill>
                  <a:srgbClr val="000000"/>
                </a:solidFill>
              </a:rPr>
              <a:t>External Services</a:t>
            </a:r>
          </a:p>
        </p:txBody>
      </p:sp>
      <p:sp>
        <p:nvSpPr>
          <p:cNvPr id="85" name="Rectangle 17">
            <a:extLst>
              <a:ext uri="{FF2B5EF4-FFF2-40B4-BE49-F238E27FC236}">
                <a16:creationId xmlns:a16="http://schemas.microsoft.com/office/drawing/2014/main" id="{A9FB5538-8243-44D8-8480-792A02628BCB}"/>
              </a:ext>
            </a:extLst>
          </p:cNvPr>
          <p:cNvSpPr>
            <a:spLocks noChangeArrowheads="1"/>
          </p:cNvSpPr>
          <p:nvPr/>
        </p:nvSpPr>
        <p:spPr bwMode="auto">
          <a:xfrm>
            <a:off x="9663917" y="2313363"/>
            <a:ext cx="2223440" cy="2125287"/>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800" dirty="0"/>
              <a:t>Enterprise Service Bus</a:t>
            </a:r>
          </a:p>
        </p:txBody>
      </p:sp>
      <p:sp>
        <p:nvSpPr>
          <p:cNvPr id="105" name="Rectangle 17">
            <a:extLst>
              <a:ext uri="{FF2B5EF4-FFF2-40B4-BE49-F238E27FC236}">
                <a16:creationId xmlns:a16="http://schemas.microsoft.com/office/drawing/2014/main" id="{D4EAD15A-9DDE-45D1-A04D-731F79BCCA0A}"/>
              </a:ext>
            </a:extLst>
          </p:cNvPr>
          <p:cNvSpPr>
            <a:spLocks noChangeArrowheads="1"/>
          </p:cNvSpPr>
          <p:nvPr/>
        </p:nvSpPr>
        <p:spPr bwMode="auto">
          <a:xfrm>
            <a:off x="9663917" y="1524068"/>
            <a:ext cx="2223440" cy="741293"/>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dirty="0"/>
              <a:t>Business Process Management</a:t>
            </a:r>
          </a:p>
        </p:txBody>
      </p:sp>
      <p:sp>
        <p:nvSpPr>
          <p:cNvPr id="106" name="Rectangle 17">
            <a:extLst>
              <a:ext uri="{FF2B5EF4-FFF2-40B4-BE49-F238E27FC236}">
                <a16:creationId xmlns:a16="http://schemas.microsoft.com/office/drawing/2014/main" id="{7EDBE7E1-10CC-444F-A3C3-536B10ED0FD3}"/>
              </a:ext>
            </a:extLst>
          </p:cNvPr>
          <p:cNvSpPr>
            <a:spLocks noChangeArrowheads="1"/>
          </p:cNvSpPr>
          <p:nvPr/>
        </p:nvSpPr>
        <p:spPr bwMode="auto">
          <a:xfrm>
            <a:off x="9663917" y="4486653"/>
            <a:ext cx="2223440" cy="652084"/>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dirty="0"/>
              <a:t>Message Broker</a:t>
            </a:r>
          </a:p>
        </p:txBody>
      </p:sp>
      <p:sp>
        <p:nvSpPr>
          <p:cNvPr id="107" name="Rectangle 17">
            <a:extLst>
              <a:ext uri="{FF2B5EF4-FFF2-40B4-BE49-F238E27FC236}">
                <a16:creationId xmlns:a16="http://schemas.microsoft.com/office/drawing/2014/main" id="{AEE68107-98D3-4272-94BA-4940B5A7ABBA}"/>
              </a:ext>
            </a:extLst>
          </p:cNvPr>
          <p:cNvSpPr>
            <a:spLocks noChangeArrowheads="1"/>
          </p:cNvSpPr>
          <p:nvPr/>
        </p:nvSpPr>
        <p:spPr bwMode="auto">
          <a:xfrm>
            <a:off x="9663917" y="5233989"/>
            <a:ext cx="2223440" cy="374855"/>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2400" dirty="0"/>
              <a:t>…</a:t>
            </a:r>
          </a:p>
        </p:txBody>
      </p:sp>
      <p:cxnSp>
        <p:nvCxnSpPr>
          <p:cNvPr id="110" name="Straight Connector 8">
            <a:extLst>
              <a:ext uri="{FF2B5EF4-FFF2-40B4-BE49-F238E27FC236}">
                <a16:creationId xmlns:a16="http://schemas.microsoft.com/office/drawing/2014/main" id="{68E62DB0-A5F8-44C1-BC1C-D73D6D7ED9B2}"/>
              </a:ext>
            </a:extLst>
          </p:cNvPr>
          <p:cNvCxnSpPr>
            <a:cxnSpLocks noChangeShapeType="1"/>
            <a:stCxn id="84" idx="1"/>
            <a:endCxn id="77" idx="6"/>
          </p:cNvCxnSpPr>
          <p:nvPr/>
        </p:nvCxnSpPr>
        <p:spPr bwMode="auto">
          <a:xfrm flipH="1" flipV="1">
            <a:off x="9067800" y="3109912"/>
            <a:ext cx="569200" cy="292973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8">
            <a:extLst>
              <a:ext uri="{FF2B5EF4-FFF2-40B4-BE49-F238E27FC236}">
                <a16:creationId xmlns:a16="http://schemas.microsoft.com/office/drawing/2014/main" id="{B5AE3023-1C15-4415-9496-EC0479449FE7}"/>
              </a:ext>
            </a:extLst>
          </p:cNvPr>
          <p:cNvCxnSpPr>
            <a:cxnSpLocks noChangeShapeType="1"/>
            <a:stCxn id="84" idx="1"/>
            <a:endCxn id="18456" idx="3"/>
          </p:cNvCxnSpPr>
          <p:nvPr/>
        </p:nvCxnSpPr>
        <p:spPr bwMode="auto">
          <a:xfrm flipH="1" flipV="1">
            <a:off x="9204552" y="1045511"/>
            <a:ext cx="432448" cy="49941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7" name="Straight Connector 8">
            <a:extLst>
              <a:ext uri="{FF2B5EF4-FFF2-40B4-BE49-F238E27FC236}">
                <a16:creationId xmlns:a16="http://schemas.microsoft.com/office/drawing/2014/main" id="{1F0E9F73-EEB0-4F32-9BEB-0223CB137A71}"/>
              </a:ext>
            </a:extLst>
          </p:cNvPr>
          <p:cNvCxnSpPr>
            <a:cxnSpLocks noChangeShapeType="1"/>
            <a:stCxn id="84" idx="1"/>
            <a:endCxn id="18442" idx="3"/>
          </p:cNvCxnSpPr>
          <p:nvPr/>
        </p:nvCxnSpPr>
        <p:spPr bwMode="auto">
          <a:xfrm flipH="1" flipV="1">
            <a:off x="9201378" y="2099262"/>
            <a:ext cx="435622" cy="394038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047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4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4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4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4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4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4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844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4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4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5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5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5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5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6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6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845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844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8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44"/>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848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846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8456"/>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8465"/>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024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0244"/>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56"/>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8457"/>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1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80"/>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85"/>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05"/>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06"/>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8" grpId="0" animBg="1"/>
      <p:bldP spid="18438" grpId="0" animBg="1"/>
      <p:bldP spid="18439" grpId="0" animBg="1"/>
      <p:bldP spid="18440" grpId="0" animBg="1"/>
      <p:bldP spid="18441" grpId="0" animBg="1"/>
      <p:bldP spid="18442" grpId="0" animBg="1"/>
      <p:bldP spid="18443" grpId="0" animBg="1"/>
      <p:bldP spid="18444" grpId="0" animBg="1"/>
      <p:bldP spid="18445" grpId="0"/>
      <p:bldP spid="18446" grpId="0"/>
      <p:bldP spid="18447" grpId="0"/>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autoUpdateAnimBg="0"/>
      <p:bldP spid="18457" grpId="0"/>
      <p:bldP spid="18459" grpId="0"/>
      <p:bldP spid="18461" grpId="0" animBg="1"/>
      <p:bldP spid="18467" grpId="0" animBg="1"/>
      <p:bldP spid="18468" grpId="0" animBg="1"/>
      <p:bldP spid="18469" grpId="0" animBg="1"/>
      <p:bldP spid="18470" grpId="0"/>
      <p:bldP spid="18471" grpId="0" animBg="1"/>
      <p:bldP spid="18472" grpId="0" animBg="1"/>
      <p:bldP spid="18473" grpId="0" animBg="1"/>
      <p:bldP spid="18474" grpId="0" animBg="1"/>
      <p:bldP spid="18475" grpId="0" animBg="1"/>
      <p:bldP spid="18479" grpId="0" animBg="1"/>
      <p:bldP spid="77" grpId="0" animBg="1"/>
      <p:bldP spid="63" grpId="0" animBg="1"/>
      <p:bldP spid="18460" grpId="0" animBg="1"/>
      <p:bldP spid="80" grpId="0" animBg="1"/>
      <p:bldP spid="84" grpId="0" animBg="1"/>
      <p:bldP spid="85" grpId="0" animBg="1"/>
      <p:bldP spid="105" grpId="0" animBg="1"/>
      <p:bldP spid="106" grpId="0" animBg="1"/>
      <p:bldP spid="1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6200" y="-161934"/>
            <a:ext cx="12115800" cy="954107"/>
          </a:xfrm>
        </p:spPr>
        <p:txBody>
          <a:bodyPr/>
          <a:lstStyle/>
          <a:p>
            <a:r>
              <a:rPr lang="en-GB" altLang="en-US"/>
              <a:t>Sample SOA Layers &amp; Supporting Infrastructures for an Enterprise</a:t>
            </a:r>
          </a:p>
        </p:txBody>
      </p:sp>
      <p:sp>
        <p:nvSpPr>
          <p:cNvPr id="16387" name="Content Placeholder 2"/>
          <p:cNvSpPr>
            <a:spLocks noGrp="1"/>
          </p:cNvSpPr>
          <p:nvPr>
            <p:ph idx="1"/>
          </p:nvPr>
        </p:nvSpPr>
        <p:spPr>
          <a:xfrm>
            <a:off x="152400" y="542925"/>
            <a:ext cx="8229600" cy="6097588"/>
          </a:xfrm>
        </p:spPr>
        <p:txBody>
          <a:bodyPr>
            <a:noAutofit/>
          </a:bodyPr>
          <a:lstStyle/>
          <a:p>
            <a:pPr>
              <a:lnSpc>
                <a:spcPct val="120000"/>
              </a:lnSpc>
              <a:spcBef>
                <a:spcPts val="0"/>
              </a:spcBef>
              <a:defRPr/>
            </a:pPr>
            <a:r>
              <a:rPr lang="en-US" altLang="en-US" sz="1800" dirty="0"/>
              <a:t>User Interface Layer</a:t>
            </a:r>
          </a:p>
          <a:p>
            <a:pPr lvl="1">
              <a:lnSpc>
                <a:spcPct val="120000"/>
              </a:lnSpc>
              <a:spcBef>
                <a:spcPts val="0"/>
              </a:spcBef>
              <a:defRPr/>
            </a:pPr>
            <a:r>
              <a:rPr lang="en-US" altLang="en-US" sz="1400" dirty="0"/>
              <a:t>Provides the interfaces for interactive activities with users</a:t>
            </a:r>
          </a:p>
          <a:p>
            <a:pPr lvl="1">
              <a:lnSpc>
                <a:spcPct val="120000"/>
              </a:lnSpc>
              <a:spcBef>
                <a:spcPts val="0"/>
              </a:spcBef>
              <a:defRPr/>
            </a:pPr>
            <a:r>
              <a:rPr lang="en-US" altLang="en-US" sz="1400" dirty="0"/>
              <a:t>Can trigger a business process, which may trigger composite and/or atomic (micro)services</a:t>
            </a:r>
          </a:p>
          <a:p>
            <a:pPr lvl="1">
              <a:lnSpc>
                <a:spcPct val="120000"/>
              </a:lnSpc>
              <a:spcBef>
                <a:spcPts val="0"/>
              </a:spcBef>
              <a:defRPr/>
            </a:pPr>
            <a:r>
              <a:rPr lang="en-US" altLang="en-US" sz="1400" dirty="0"/>
              <a:t>Do NOT invoke monoliths directly; only use monoliths indirectly via other (micro)services</a:t>
            </a:r>
          </a:p>
          <a:p>
            <a:pPr>
              <a:lnSpc>
                <a:spcPct val="120000"/>
              </a:lnSpc>
              <a:spcBef>
                <a:spcPts val="0"/>
              </a:spcBef>
              <a:defRPr/>
            </a:pPr>
            <a:r>
              <a:rPr lang="en-SG" altLang="en-US" sz="1800" dirty="0"/>
              <a:t>Business Process Layer</a:t>
            </a:r>
          </a:p>
          <a:p>
            <a:pPr lvl="1">
              <a:lnSpc>
                <a:spcPct val="120000"/>
              </a:lnSpc>
              <a:spcBef>
                <a:spcPts val="0"/>
              </a:spcBef>
              <a:defRPr/>
            </a:pPr>
            <a:r>
              <a:rPr lang="en-US" altLang="en-US" sz="1400" dirty="0"/>
              <a:t>A business process can be long-running involving user interactions (e.g., Loan Approval that requires a human approval) or straight-through (e.g., one-click ordering)</a:t>
            </a:r>
          </a:p>
          <a:p>
            <a:pPr lvl="1">
              <a:lnSpc>
                <a:spcPct val="120000"/>
              </a:lnSpc>
              <a:spcBef>
                <a:spcPts val="0"/>
              </a:spcBef>
              <a:defRPr/>
            </a:pPr>
            <a:r>
              <a:rPr lang="en-US" altLang="en-US" sz="1400" dirty="0"/>
              <a:t>A business process can be implemented as a (micro)service, usually composite</a:t>
            </a:r>
          </a:p>
          <a:p>
            <a:pPr>
              <a:lnSpc>
                <a:spcPct val="120000"/>
              </a:lnSpc>
              <a:spcBef>
                <a:spcPts val="0"/>
              </a:spcBef>
              <a:defRPr/>
            </a:pPr>
            <a:r>
              <a:rPr lang="en-SG" altLang="en-US" sz="1800" dirty="0"/>
              <a:t>Composite (Micro)Services Layer(s)</a:t>
            </a:r>
          </a:p>
          <a:p>
            <a:pPr lvl="1">
              <a:lnSpc>
                <a:spcPct val="120000"/>
              </a:lnSpc>
              <a:spcBef>
                <a:spcPts val="0"/>
              </a:spcBef>
              <a:defRPr/>
            </a:pPr>
            <a:r>
              <a:rPr lang="en-US" altLang="en-US" sz="1400" dirty="0"/>
              <a:t>Can directly communicate to other (micro)services in the same or lower layers, but not to (micro)services in the higher layers </a:t>
            </a:r>
          </a:p>
          <a:p>
            <a:pPr>
              <a:lnSpc>
                <a:spcPct val="120000"/>
              </a:lnSpc>
              <a:spcBef>
                <a:spcPts val="0"/>
              </a:spcBef>
              <a:defRPr/>
            </a:pPr>
            <a:r>
              <a:rPr lang="en-US" altLang="en-US" sz="1800" dirty="0"/>
              <a:t>Atomic (Micro)Services Layer(s)</a:t>
            </a:r>
          </a:p>
          <a:p>
            <a:pPr lvl="1">
              <a:lnSpc>
                <a:spcPct val="120000"/>
              </a:lnSpc>
              <a:spcBef>
                <a:spcPts val="0"/>
              </a:spcBef>
              <a:defRPr/>
            </a:pPr>
            <a:r>
              <a:rPr lang="en-US" altLang="en-US" sz="1400" dirty="0"/>
              <a:t>An atomic microservice can be independently developed, deployable, and scalable</a:t>
            </a:r>
          </a:p>
          <a:p>
            <a:pPr lvl="1">
              <a:lnSpc>
                <a:spcPct val="120000"/>
              </a:lnSpc>
              <a:spcBef>
                <a:spcPts val="0"/>
              </a:spcBef>
              <a:defRPr/>
            </a:pPr>
            <a:r>
              <a:rPr lang="en-US" altLang="en-US" sz="1400" dirty="0"/>
              <a:t>An atomic service may depend on a monolithic IT system or some external services</a:t>
            </a:r>
          </a:p>
          <a:p>
            <a:pPr lvl="1">
              <a:lnSpc>
                <a:spcPct val="120000"/>
              </a:lnSpc>
              <a:spcBef>
                <a:spcPts val="0"/>
              </a:spcBef>
              <a:defRPr/>
            </a:pPr>
            <a:r>
              <a:rPr lang="en-US" altLang="en-US" sz="1400" dirty="0"/>
              <a:t>Do NOT directly communicate to other atomic (micro)services</a:t>
            </a:r>
          </a:p>
          <a:p>
            <a:pPr>
              <a:lnSpc>
                <a:spcPct val="120000"/>
              </a:lnSpc>
              <a:spcBef>
                <a:spcPts val="0"/>
              </a:spcBef>
              <a:defRPr/>
            </a:pPr>
            <a:r>
              <a:rPr lang="en-SG" altLang="en-US" sz="1800" dirty="0"/>
              <a:t>IT Systems Layer</a:t>
            </a:r>
          </a:p>
          <a:p>
            <a:pPr lvl="1">
              <a:lnSpc>
                <a:spcPct val="120000"/>
              </a:lnSpc>
              <a:spcBef>
                <a:spcPts val="0"/>
              </a:spcBef>
              <a:defRPr/>
            </a:pPr>
            <a:r>
              <a:rPr lang="en-SG" altLang="en-US" sz="1400" dirty="0"/>
              <a:t>Applications (COTS, Custom or Legacy) that provide one or many functionalities</a:t>
            </a:r>
          </a:p>
          <a:p>
            <a:pPr lvl="1">
              <a:lnSpc>
                <a:spcPct val="120000"/>
              </a:lnSpc>
              <a:spcBef>
                <a:spcPts val="0"/>
              </a:spcBef>
              <a:defRPr/>
            </a:pPr>
            <a:r>
              <a:rPr lang="en-SG" altLang="en-US" sz="1400" dirty="0"/>
              <a:t>Do NOT directly communicate to </a:t>
            </a:r>
            <a:r>
              <a:rPr lang="en-US" altLang="en-US" sz="1400" dirty="0"/>
              <a:t>other applications</a:t>
            </a:r>
            <a:endParaRPr lang="en-SG" altLang="en-US" sz="1400" dirty="0"/>
          </a:p>
          <a:p>
            <a:pPr>
              <a:lnSpc>
                <a:spcPct val="120000"/>
              </a:lnSpc>
              <a:spcBef>
                <a:spcPts val="0"/>
              </a:spcBef>
              <a:defRPr/>
            </a:pPr>
            <a:r>
              <a:rPr lang="en-SG" altLang="en-US" sz="1800" dirty="0"/>
              <a:t>External Services Layer</a:t>
            </a:r>
          </a:p>
          <a:p>
            <a:pPr lvl="1">
              <a:lnSpc>
                <a:spcPct val="120000"/>
              </a:lnSpc>
              <a:spcBef>
                <a:spcPts val="0"/>
              </a:spcBef>
              <a:defRPr/>
            </a:pPr>
            <a:r>
              <a:rPr lang="en-SG" altLang="en-US" sz="1400" dirty="0"/>
              <a:t>External services from third-parties, usually beyond the control of the enterprise; may or may not be microservices</a:t>
            </a:r>
          </a:p>
          <a:p>
            <a:pPr lvl="1">
              <a:lnSpc>
                <a:spcPct val="120000"/>
              </a:lnSpc>
              <a:spcBef>
                <a:spcPts val="0"/>
              </a:spcBef>
              <a:defRPr/>
            </a:pPr>
            <a:r>
              <a:rPr lang="en-SG" altLang="en-US" sz="1400" dirty="0"/>
              <a:t>May be directly used by components other layers</a:t>
            </a:r>
            <a:endParaRPr lang="en-GB" altLang="en-US" sz="1400" dirty="0"/>
          </a:p>
        </p:txBody>
      </p:sp>
      <p:sp>
        <p:nvSpPr>
          <p:cNvPr id="5" name="Content Placeholder 2">
            <a:extLst>
              <a:ext uri="{FF2B5EF4-FFF2-40B4-BE49-F238E27FC236}">
                <a16:creationId xmlns:a16="http://schemas.microsoft.com/office/drawing/2014/main" id="{FF17036F-9263-4FE0-94D0-4C91C38B60D0}"/>
              </a:ext>
            </a:extLst>
          </p:cNvPr>
          <p:cNvSpPr txBox="1">
            <a:spLocks/>
          </p:cNvSpPr>
          <p:nvPr/>
        </p:nvSpPr>
        <p:spPr bwMode="auto">
          <a:xfrm>
            <a:off x="8382000" y="542925"/>
            <a:ext cx="3611033" cy="609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120000"/>
              </a:lnSpc>
              <a:spcBef>
                <a:spcPts val="0"/>
              </a:spcBef>
              <a:defRPr/>
            </a:pPr>
            <a:r>
              <a:rPr lang="en-SG" altLang="en-US" sz="1800" b="0" kern="0"/>
              <a:t>API Gateways</a:t>
            </a:r>
          </a:p>
          <a:p>
            <a:pPr lvl="1">
              <a:lnSpc>
                <a:spcPct val="120000"/>
              </a:lnSpc>
              <a:spcBef>
                <a:spcPts val="0"/>
              </a:spcBef>
              <a:defRPr/>
            </a:pPr>
            <a:r>
              <a:rPr lang="en-SG" altLang="en-US" sz="1600" b="0" kern="0"/>
              <a:t>Manage accesses to (micro)services, usually for external service consumers </a:t>
            </a:r>
          </a:p>
          <a:p>
            <a:pPr>
              <a:lnSpc>
                <a:spcPct val="120000"/>
              </a:lnSpc>
              <a:spcBef>
                <a:spcPts val="0"/>
              </a:spcBef>
              <a:defRPr/>
            </a:pPr>
            <a:r>
              <a:rPr lang="en-SG" altLang="en-US" sz="1800" b="0" kern="0"/>
              <a:t>Business Process Management Software Suites (BPMS)</a:t>
            </a:r>
          </a:p>
          <a:p>
            <a:pPr lvl="1">
              <a:lnSpc>
                <a:spcPct val="120000"/>
              </a:lnSpc>
              <a:spcBef>
                <a:spcPts val="0"/>
              </a:spcBef>
              <a:defRPr/>
            </a:pPr>
            <a:r>
              <a:rPr lang="en-SG" altLang="en-US" sz="1600" b="0" kern="0"/>
              <a:t>Manage business processes (including design, modelling, analysis, implementation, execution, monitoring, optimization, etc.)</a:t>
            </a:r>
          </a:p>
          <a:p>
            <a:pPr>
              <a:lnSpc>
                <a:spcPct val="120000"/>
              </a:lnSpc>
              <a:spcBef>
                <a:spcPts val="0"/>
              </a:spcBef>
              <a:defRPr/>
            </a:pPr>
            <a:r>
              <a:rPr lang="en-SG" altLang="en-US" sz="1800" b="0" kern="0"/>
              <a:t>Enterprise Service Buses</a:t>
            </a:r>
          </a:p>
          <a:p>
            <a:pPr lvl="1">
              <a:lnSpc>
                <a:spcPct val="120000"/>
              </a:lnSpc>
              <a:spcBef>
                <a:spcPts val="0"/>
              </a:spcBef>
              <a:defRPr/>
            </a:pPr>
            <a:r>
              <a:rPr lang="en-US" altLang="en-US" sz="1400" b="0" kern="0"/>
              <a:t>Manage accesses to (micro)services, usually for internal uses in an enterprise</a:t>
            </a:r>
          </a:p>
          <a:p>
            <a:pPr>
              <a:lnSpc>
                <a:spcPct val="120000"/>
              </a:lnSpc>
              <a:spcBef>
                <a:spcPts val="0"/>
              </a:spcBef>
              <a:defRPr/>
            </a:pPr>
            <a:r>
              <a:rPr lang="en-SG" altLang="en-US" sz="1800" b="0" kern="0"/>
              <a:t>Communication Technologies</a:t>
            </a:r>
          </a:p>
          <a:p>
            <a:pPr lvl="1">
              <a:lnSpc>
                <a:spcPct val="120000"/>
              </a:lnSpc>
              <a:spcBef>
                <a:spcPts val="0"/>
              </a:spcBef>
              <a:defRPr/>
            </a:pPr>
            <a:r>
              <a:rPr lang="en-US" altLang="en-US" sz="1400" b="0" kern="0"/>
              <a:t>Message brokers</a:t>
            </a:r>
          </a:p>
          <a:p>
            <a:pPr lvl="1">
              <a:lnSpc>
                <a:spcPct val="120000"/>
              </a:lnSpc>
              <a:spcBef>
                <a:spcPts val="0"/>
              </a:spcBef>
              <a:defRPr/>
            </a:pPr>
            <a:r>
              <a:rPr lang="en-US" altLang="en-US" sz="1400" b="0" kern="0"/>
              <a:t>HTTP servers</a:t>
            </a:r>
          </a:p>
          <a:p>
            <a:pPr>
              <a:lnSpc>
                <a:spcPct val="120000"/>
              </a:lnSpc>
              <a:spcBef>
                <a:spcPts val="0"/>
              </a:spcBef>
              <a:defRPr/>
            </a:pPr>
            <a:r>
              <a:rPr lang="en-SG" altLang="en-US" sz="1800" b="0" kern="0"/>
              <a:t>Storage Servers</a:t>
            </a:r>
          </a:p>
          <a:p>
            <a:pPr lvl="1">
              <a:lnSpc>
                <a:spcPct val="120000"/>
              </a:lnSpc>
              <a:spcBef>
                <a:spcPts val="0"/>
              </a:spcBef>
              <a:defRPr/>
            </a:pPr>
            <a:r>
              <a:rPr lang="en-SG" altLang="en-US" sz="1600" b="0" kern="0"/>
              <a:t>DBMS, SharePoint, Drive, …</a:t>
            </a:r>
          </a:p>
          <a:p>
            <a:pPr>
              <a:lnSpc>
                <a:spcPct val="120000"/>
              </a:lnSpc>
              <a:spcBef>
                <a:spcPts val="0"/>
              </a:spcBef>
              <a:defRPr/>
            </a:pPr>
            <a:endParaRPr lang="en-SG" altLang="en-US" sz="1800" b="0" kern="0"/>
          </a:p>
        </p:txBody>
      </p:sp>
    </p:spTree>
    <p:extLst>
      <p:ext uri="{BB962C8B-B14F-4D97-AF65-F5344CB8AC3E}">
        <p14:creationId xmlns:p14="http://schemas.microsoft.com/office/powerpoint/2010/main" val="17376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Sample Benefits of Microservices and SOA Layers</a:t>
            </a:r>
          </a:p>
        </p:txBody>
      </p:sp>
      <p:sp>
        <p:nvSpPr>
          <p:cNvPr id="3" name="Content Placeholder 2"/>
          <p:cNvSpPr>
            <a:spLocks noGrp="1"/>
          </p:cNvSpPr>
          <p:nvPr>
            <p:ph idx="1"/>
          </p:nvPr>
        </p:nvSpPr>
        <p:spPr>
          <a:xfrm>
            <a:off x="281517" y="762000"/>
            <a:ext cx="11605683" cy="5903912"/>
          </a:xfrm>
        </p:spPr>
        <p:txBody>
          <a:bodyPr>
            <a:normAutofit fontScale="85000" lnSpcReduction="10000"/>
          </a:bodyPr>
          <a:lstStyle/>
          <a:p>
            <a:r>
              <a:rPr lang="en-GB" dirty="0"/>
              <a:t>Enforce </a:t>
            </a:r>
            <a:r>
              <a:rPr lang="en-GB" b="1" dirty="0"/>
              <a:t>a high degree of modularity </a:t>
            </a:r>
            <a:r>
              <a:rPr lang="en-GB" dirty="0"/>
              <a:t>and help to </a:t>
            </a:r>
            <a:r>
              <a:rPr lang="en-GB" b="1" dirty="0"/>
              <a:t>manage complexity</a:t>
            </a:r>
            <a:r>
              <a:rPr lang="en-GB" dirty="0"/>
              <a:t> in large enterprise solutions</a:t>
            </a:r>
          </a:p>
          <a:p>
            <a:pPr lvl="1"/>
            <a:r>
              <a:rPr lang="en-SG" sz="2400" dirty="0"/>
              <a:t>Atomic “Wrapper” services are less modular than atomic microservices due to their dependency on the underlying (monolithic) applications</a:t>
            </a:r>
          </a:p>
          <a:p>
            <a:r>
              <a:rPr lang="en-SG" dirty="0" err="1"/>
              <a:t>Microservices</a:t>
            </a:r>
            <a:r>
              <a:rPr lang="en-SG" dirty="0"/>
              <a:t> are </a:t>
            </a:r>
            <a:r>
              <a:rPr lang="en-SG" b="1" dirty="0"/>
              <a:t>loosely coupled</a:t>
            </a:r>
            <a:r>
              <a:rPr lang="en-SG" dirty="0"/>
              <a:t> from each other</a:t>
            </a:r>
          </a:p>
          <a:p>
            <a:pPr lvl="1"/>
            <a:r>
              <a:rPr lang="en-SG" dirty="0"/>
              <a:t>Independently developed, deployable, scalable</a:t>
            </a:r>
          </a:p>
          <a:p>
            <a:r>
              <a:rPr lang="en-SG" dirty="0"/>
              <a:t>(Micro)services interact with each other through </a:t>
            </a:r>
            <a:r>
              <a:rPr lang="en-SG" b="1" dirty="0"/>
              <a:t>standards-based interfaces</a:t>
            </a:r>
          </a:p>
          <a:p>
            <a:pPr lvl="1"/>
            <a:r>
              <a:rPr lang="en-SG" dirty="0"/>
              <a:t>Independent of programming languages or platforms</a:t>
            </a:r>
          </a:p>
          <a:p>
            <a:pPr lvl="1"/>
            <a:r>
              <a:rPr lang="en-SG" dirty="0"/>
              <a:t>Common errors (e.g., timeout, network interruption, wrong data format, etc.) may be handled in a standard way.</a:t>
            </a:r>
          </a:p>
          <a:p>
            <a:r>
              <a:rPr lang="en-SG" b="1" dirty="0"/>
              <a:t>Easier to reuse</a:t>
            </a:r>
            <a:r>
              <a:rPr lang="en-SG" dirty="0"/>
              <a:t> a (micro)service than a monolith</a:t>
            </a:r>
          </a:p>
          <a:p>
            <a:pPr lvl="1"/>
            <a:r>
              <a:rPr lang="en-SG" b="1" dirty="0"/>
              <a:t>Implementing a business process is like to assemble a composite microservice </a:t>
            </a:r>
            <a:r>
              <a:rPr lang="en-SG" dirty="0"/>
              <a:t>that reuses other (micro)services.</a:t>
            </a:r>
          </a:p>
          <a:p>
            <a:r>
              <a:rPr lang="en-SG" b="1" dirty="0"/>
              <a:t>Easier to change</a:t>
            </a:r>
            <a:r>
              <a:rPr lang="en-SG" dirty="0"/>
              <a:t> individual (micro)services than to change monoliths</a:t>
            </a:r>
          </a:p>
          <a:p>
            <a:pPr lvl="1"/>
            <a:r>
              <a:rPr lang="en-SG" b="1" dirty="0"/>
              <a:t>Easier to support continuous integration and deployment</a:t>
            </a:r>
            <a:r>
              <a:rPr lang="en-SG" dirty="0"/>
              <a:t> (CI/CD) for changing business requirements</a:t>
            </a:r>
          </a:p>
        </p:txBody>
      </p:sp>
    </p:spTree>
    <p:extLst>
      <p:ext uri="{BB962C8B-B14F-4D97-AF65-F5344CB8AC3E}">
        <p14:creationId xmlns:p14="http://schemas.microsoft.com/office/powerpoint/2010/main" val="383710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ltLang="en-US"/>
              <a:t>Outline</a:t>
            </a:r>
          </a:p>
        </p:txBody>
      </p:sp>
      <p:sp>
        <p:nvSpPr>
          <p:cNvPr id="6148" name="Rectangle 3"/>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None/>
            </a:pPr>
            <a:r>
              <a:rPr lang="en-US" altLang="en-US" sz="2600" b="1" u="sng" dirty="0"/>
              <a:t>Objectives</a:t>
            </a:r>
          </a:p>
          <a:p>
            <a:pPr eaLnBrk="1" hangingPunct="1">
              <a:buFont typeface="Wingdings" panose="05000000000000000000" pitchFamily="2" charset="2"/>
              <a:buNone/>
            </a:pPr>
            <a:r>
              <a:rPr lang="en-US" altLang="en-US" dirty="0"/>
              <a:t>On completing this module, you will be able to:</a:t>
            </a:r>
          </a:p>
          <a:p>
            <a:pPr eaLnBrk="1" hangingPunct="1"/>
            <a:r>
              <a:rPr lang="en-US" altLang="en-US" dirty="0"/>
              <a:t>Understand the concept of </a:t>
            </a:r>
            <a:r>
              <a:rPr lang="en-US" altLang="en-US" b="1" dirty="0"/>
              <a:t>atomic (micro)services</a:t>
            </a:r>
            <a:r>
              <a:rPr lang="en-US" altLang="en-US" dirty="0"/>
              <a:t> and </a:t>
            </a:r>
            <a:r>
              <a:rPr lang="en-US" altLang="en-US" b="1" dirty="0"/>
              <a:t>composite (micro)services</a:t>
            </a:r>
            <a:r>
              <a:rPr lang="en-US" altLang="en-US" dirty="0"/>
              <a:t> </a:t>
            </a:r>
          </a:p>
          <a:p>
            <a:pPr eaLnBrk="1" hangingPunct="1"/>
            <a:r>
              <a:rPr lang="en-US" altLang="en-US"/>
              <a:t>Understand sample </a:t>
            </a:r>
            <a:r>
              <a:rPr lang="en-US" altLang="en-US" b="1" dirty="0"/>
              <a:t>layers in a service-oriented architecture (SOA)</a:t>
            </a:r>
          </a:p>
          <a:p>
            <a:pPr eaLnBrk="1" hangingPunct="1"/>
            <a:r>
              <a:rPr lang="en-US" altLang="en-US" dirty="0"/>
              <a:t>Understand where </a:t>
            </a:r>
            <a:r>
              <a:rPr lang="en-US" altLang="en-US" b="1" dirty="0"/>
              <a:t>microservices reside within an SOA layered architecture</a:t>
            </a:r>
            <a:r>
              <a:rPr lang="en-US" altLang="en-US" dirty="0"/>
              <a:t>.</a:t>
            </a:r>
            <a:endParaRPr lang="en-US" altLang="en-US" b="1" dirty="0"/>
          </a:p>
          <a:p>
            <a:pPr eaLnBrk="1" hangingPunct="1"/>
            <a:r>
              <a:rPr lang="en-US" altLang="en-US" dirty="0"/>
              <a:t>Understand the </a:t>
            </a:r>
            <a:r>
              <a:rPr lang="en-US" altLang="en-US" b="1" dirty="0"/>
              <a:t>benefits of a layered SOA </a:t>
            </a:r>
            <a:r>
              <a:rPr lang="en-US" altLang="en-US" dirty="0"/>
              <a:t>for developing enterprise solutions</a:t>
            </a:r>
          </a:p>
          <a:p>
            <a:pPr eaLnBrk="1" hangingPunct="1">
              <a:buFont typeface="Wingdings" panose="05000000000000000000" pitchFamily="2" charset="2"/>
              <a:buNone/>
            </a:pPr>
            <a:endParaRPr lang="en-US" altLang="en-US" sz="2600" b="1" u="sng" dirty="0"/>
          </a:p>
          <a:p>
            <a:pPr eaLnBrk="1" hangingPunct="1">
              <a:buFont typeface="Wingdings" panose="05000000000000000000" pitchFamily="2" charset="2"/>
              <a:buNone/>
            </a:pPr>
            <a:r>
              <a:rPr lang="en-US" altLang="en-US" sz="2600" b="1" u="sng" dirty="0"/>
              <a:t>Topics</a:t>
            </a:r>
          </a:p>
          <a:p>
            <a:pPr eaLnBrk="1" hangingPunct="1"/>
            <a:r>
              <a:rPr lang="en-US" altLang="en-US" sz="2600" dirty="0"/>
              <a:t>Services, Microservices</a:t>
            </a:r>
          </a:p>
          <a:p>
            <a:pPr eaLnBrk="1" hangingPunct="1"/>
            <a:r>
              <a:rPr lang="en-US" altLang="en-US" sz="2600" dirty="0"/>
              <a:t>Atomic and composite microservices</a:t>
            </a:r>
          </a:p>
          <a:p>
            <a:pPr eaLnBrk="1" hangingPunct="1"/>
            <a:r>
              <a:rPr lang="en-US" altLang="en-US" sz="2600" dirty="0"/>
              <a:t>SOA Layers</a:t>
            </a:r>
            <a:endParaRPr lang="en-GB" altLang="en-US" sz="2600" dirty="0"/>
          </a:p>
        </p:txBody>
      </p:sp>
    </p:spTree>
    <p:extLst>
      <p:ext uri="{BB962C8B-B14F-4D97-AF65-F5344CB8AC3E}">
        <p14:creationId xmlns:p14="http://schemas.microsoft.com/office/powerpoint/2010/main" val="2948339044"/>
      </p:ext>
    </p:extLst>
  </p:cSld>
  <p:clrMapOvr>
    <a:masterClrMapping/>
  </p:clrMapOvr>
  <mc:AlternateContent xmlns:mc="http://schemas.openxmlformats.org/markup-compatibility/2006" xmlns:p14="http://schemas.microsoft.com/office/powerpoint/2010/main">
    <mc:Choice Requires="p14">
      <p:transition spd="slow" p14:dur="2000" advTm="33761"/>
    </mc:Choice>
    <mc:Fallback xmlns="">
      <p:transition spd="slow" advTm="33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altLang="en-US" dirty="0"/>
              <a:t>Definition of a Service in the Software World </a:t>
            </a:r>
          </a:p>
        </p:txBody>
      </p:sp>
      <p:sp>
        <p:nvSpPr>
          <p:cNvPr id="15364" name="Rectangle 3"/>
          <p:cNvSpPr>
            <a:spLocks noGrp="1" noChangeArrowheads="1"/>
          </p:cNvSpPr>
          <p:nvPr>
            <p:ph type="body" idx="1"/>
          </p:nvPr>
        </p:nvSpPr>
        <p:spPr>
          <a:xfrm>
            <a:off x="1735138" y="762000"/>
            <a:ext cx="8704262" cy="2424065"/>
          </a:xfrm>
        </p:spPr>
        <p:txBody>
          <a:bodyPr>
            <a:normAutofit/>
          </a:bodyPr>
          <a:lstStyle/>
          <a:p>
            <a:pPr eaLnBrk="1" hangingPunct="1">
              <a:lnSpc>
                <a:spcPct val="110000"/>
              </a:lnSpc>
            </a:pPr>
            <a:r>
              <a:rPr lang="en-GB" altLang="en-US" sz="2400" dirty="0"/>
              <a:t>A </a:t>
            </a:r>
            <a:r>
              <a:rPr lang="en-GB" altLang="en-US" sz="2400" b="1" dirty="0"/>
              <a:t>service</a:t>
            </a:r>
            <a:r>
              <a:rPr lang="en-GB" altLang="en-US" sz="2400" dirty="0"/>
              <a:t> may be defined as:</a:t>
            </a:r>
          </a:p>
          <a:p>
            <a:pPr lvl="1" eaLnBrk="1" hangingPunct="1">
              <a:lnSpc>
                <a:spcPct val="110000"/>
              </a:lnSpc>
            </a:pPr>
            <a:r>
              <a:rPr lang="en-GB" altLang="en-US" sz="2200" dirty="0"/>
              <a:t>A unit that provides </a:t>
            </a:r>
            <a:r>
              <a:rPr lang="en-GB" altLang="en-US" sz="2200" b="1" dirty="0"/>
              <a:t>one or many functionalities </a:t>
            </a:r>
            <a:r>
              <a:rPr lang="en-GB" altLang="en-US" sz="2200" dirty="0"/>
              <a:t>needed to support business requirements and </a:t>
            </a:r>
            <a:r>
              <a:rPr lang="en-GB" altLang="en-US" sz="2200" b="1" dirty="0"/>
              <a:t>can be used</a:t>
            </a:r>
            <a:r>
              <a:rPr lang="en-GB" altLang="en-US" sz="2200" dirty="0"/>
              <a:t> by other applications or services over the </a:t>
            </a:r>
            <a:r>
              <a:rPr lang="en-GB" altLang="en-US" sz="2200" b="1" dirty="0"/>
              <a:t>network</a:t>
            </a:r>
            <a:r>
              <a:rPr lang="en-GB" altLang="en-US" sz="2200" dirty="0"/>
              <a:t> via a </a:t>
            </a:r>
            <a:r>
              <a:rPr lang="en-GB" altLang="en-US" sz="2200" b="1" dirty="0"/>
              <a:t>standard interface </a:t>
            </a:r>
            <a:r>
              <a:rPr lang="en-SG" sz="2200" dirty="0"/>
              <a:t>that is </a:t>
            </a:r>
            <a:r>
              <a:rPr lang="en-SG" sz="2200" b="1" dirty="0"/>
              <a:t>independent of programming languages and platforms</a:t>
            </a:r>
          </a:p>
          <a:p>
            <a:pPr lvl="1" eaLnBrk="1" hangingPunct="1">
              <a:lnSpc>
                <a:spcPct val="110000"/>
              </a:lnSpc>
            </a:pPr>
            <a:endParaRPr lang="en-GB" altLang="en-US" sz="2000" b="1" dirty="0"/>
          </a:p>
          <a:p>
            <a:pPr lvl="2" eaLnBrk="1" hangingPunct="1">
              <a:lnSpc>
                <a:spcPct val="110000"/>
              </a:lnSpc>
            </a:pPr>
            <a:endParaRPr lang="en-GB" altLang="en-US" sz="1800" dirty="0"/>
          </a:p>
          <a:p>
            <a:pPr eaLnBrk="1" hangingPunct="1">
              <a:lnSpc>
                <a:spcPct val="110000"/>
              </a:lnSpc>
            </a:pPr>
            <a:endParaRPr lang="en-GB" altLang="en-US" sz="2400" dirty="0"/>
          </a:p>
        </p:txBody>
      </p:sp>
      <p:sp>
        <p:nvSpPr>
          <p:cNvPr id="15367" name="Line 12"/>
          <p:cNvSpPr>
            <a:spLocks noChangeShapeType="1"/>
          </p:cNvSpPr>
          <p:nvPr/>
        </p:nvSpPr>
        <p:spPr bwMode="auto">
          <a:xfrm>
            <a:off x="3833210" y="3602852"/>
            <a:ext cx="290214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5368" name="Line 13"/>
          <p:cNvSpPr>
            <a:spLocks noChangeShapeType="1"/>
          </p:cNvSpPr>
          <p:nvPr/>
        </p:nvSpPr>
        <p:spPr bwMode="auto">
          <a:xfrm flipV="1">
            <a:off x="3808278" y="4128524"/>
            <a:ext cx="291372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GB"/>
          </a:p>
        </p:txBody>
      </p:sp>
      <p:sp>
        <p:nvSpPr>
          <p:cNvPr id="15369" name="Text Box 14"/>
          <p:cNvSpPr txBox="1">
            <a:spLocks noChangeArrowheads="1"/>
          </p:cNvSpPr>
          <p:nvPr/>
        </p:nvSpPr>
        <p:spPr bwMode="auto">
          <a:xfrm>
            <a:off x="5065349" y="3298052"/>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dirty="0"/>
              <a:t>Input</a:t>
            </a:r>
          </a:p>
        </p:txBody>
      </p:sp>
      <p:sp>
        <p:nvSpPr>
          <p:cNvPr id="15370" name="Text Box 15"/>
          <p:cNvSpPr txBox="1">
            <a:spLocks noChangeArrowheads="1"/>
          </p:cNvSpPr>
          <p:nvPr/>
        </p:nvSpPr>
        <p:spPr bwMode="auto">
          <a:xfrm>
            <a:off x="5062442" y="4181072"/>
            <a:ext cx="722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dirty="0"/>
              <a:t>Output</a:t>
            </a:r>
          </a:p>
        </p:txBody>
      </p:sp>
      <p:sp>
        <p:nvSpPr>
          <p:cNvPr id="15374" name="TextBox 20"/>
          <p:cNvSpPr txBox="1">
            <a:spLocks noChangeArrowheads="1"/>
          </p:cNvSpPr>
          <p:nvPr/>
        </p:nvSpPr>
        <p:spPr bwMode="auto">
          <a:xfrm>
            <a:off x="6945575" y="4691482"/>
            <a:ext cx="16626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dirty="0">
                <a:solidFill>
                  <a:schemeClr val="tx2"/>
                </a:solidFill>
              </a:rPr>
              <a:t>Service Provider</a:t>
            </a:r>
          </a:p>
          <a:p>
            <a:pPr algn="ctr" eaLnBrk="1" hangingPunct="1">
              <a:spcBef>
                <a:spcPct val="0"/>
              </a:spcBef>
              <a:buClrTx/>
              <a:buSzTx/>
              <a:buFontTx/>
              <a:buNone/>
            </a:pPr>
            <a:r>
              <a:rPr lang="en-GB" altLang="en-US" sz="1400" dirty="0">
                <a:solidFill>
                  <a:schemeClr val="tx2"/>
                </a:solidFill>
              </a:rPr>
              <a:t>(server)</a:t>
            </a:r>
          </a:p>
        </p:txBody>
      </p:sp>
      <p:sp>
        <p:nvSpPr>
          <p:cNvPr id="15375" name="TextBox 21"/>
          <p:cNvSpPr txBox="1">
            <a:spLocks noChangeArrowheads="1"/>
          </p:cNvSpPr>
          <p:nvPr/>
        </p:nvSpPr>
        <p:spPr bwMode="auto">
          <a:xfrm>
            <a:off x="1848536" y="4691877"/>
            <a:ext cx="18101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dirty="0">
                <a:solidFill>
                  <a:schemeClr val="tx2"/>
                </a:solidFill>
              </a:rPr>
              <a:t>Service Consumer</a:t>
            </a:r>
          </a:p>
          <a:p>
            <a:pPr algn="ctr" eaLnBrk="1" hangingPunct="1">
              <a:spcBef>
                <a:spcPct val="0"/>
              </a:spcBef>
              <a:buClrTx/>
              <a:buSzTx/>
              <a:buFontTx/>
              <a:buNone/>
            </a:pPr>
            <a:r>
              <a:rPr lang="en-GB" altLang="en-US" sz="1400" dirty="0">
                <a:solidFill>
                  <a:schemeClr val="tx2"/>
                </a:solidFill>
              </a:rPr>
              <a:t>(consumer)</a:t>
            </a:r>
          </a:p>
        </p:txBody>
      </p:sp>
      <p:sp>
        <p:nvSpPr>
          <p:cNvPr id="30" name="Rectangle 17"/>
          <p:cNvSpPr>
            <a:spLocks noChangeArrowheads="1"/>
          </p:cNvSpPr>
          <p:nvPr/>
        </p:nvSpPr>
        <p:spPr bwMode="auto">
          <a:xfrm>
            <a:off x="3141670" y="3443190"/>
            <a:ext cx="691540" cy="821226"/>
          </a:xfrm>
          <a:prstGeom prst="rect">
            <a:avLst/>
          </a:prstGeom>
          <a:solidFill>
            <a:srgbClr val="CCFFFF"/>
          </a:solidFill>
          <a:ln w="9525">
            <a:solidFill>
              <a:schemeClr val="tx1"/>
            </a:solidFill>
            <a:miter lim="800000"/>
            <a:headEnd/>
            <a:tailEnd/>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dirty="0">
                <a:solidFill>
                  <a:srgbClr val="0070C0"/>
                </a:solidFill>
              </a:rPr>
              <a:t>Service</a:t>
            </a:r>
            <a:endParaRPr lang="en-GB" altLang="en-US" sz="1200" dirty="0">
              <a:solidFill>
                <a:srgbClr val="0070C0"/>
              </a:solidFill>
            </a:endParaRPr>
          </a:p>
          <a:p>
            <a:pPr algn="ctr" eaLnBrk="1" hangingPunct="1">
              <a:spcBef>
                <a:spcPct val="0"/>
              </a:spcBef>
              <a:buClrTx/>
              <a:buSzTx/>
              <a:buFontTx/>
              <a:buNone/>
            </a:pPr>
            <a:r>
              <a:rPr lang="en-GB" altLang="en-US" sz="1200" dirty="0">
                <a:solidFill>
                  <a:srgbClr val="0070C0"/>
                </a:solidFill>
              </a:rPr>
              <a:t>Consumer</a:t>
            </a:r>
          </a:p>
          <a:p>
            <a:pPr algn="ctr" eaLnBrk="1" hangingPunct="1">
              <a:spcBef>
                <a:spcPct val="0"/>
              </a:spcBef>
              <a:buClrTx/>
              <a:buSzTx/>
              <a:buFontTx/>
              <a:buNone/>
            </a:pPr>
            <a:r>
              <a:rPr lang="en-GB" altLang="en-US" sz="1200" dirty="0">
                <a:solidFill>
                  <a:srgbClr val="0070C0"/>
                </a:solidFill>
              </a:rPr>
              <a:t>Interface</a:t>
            </a:r>
          </a:p>
        </p:txBody>
      </p:sp>
      <p:sp>
        <p:nvSpPr>
          <p:cNvPr id="29" name="Rectangle 17"/>
          <p:cNvSpPr>
            <a:spLocks noChangeArrowheads="1"/>
          </p:cNvSpPr>
          <p:nvPr/>
        </p:nvSpPr>
        <p:spPr bwMode="auto">
          <a:xfrm>
            <a:off x="6735357" y="3465022"/>
            <a:ext cx="718893" cy="772549"/>
          </a:xfrm>
          <a:prstGeom prst="rect">
            <a:avLst/>
          </a:prstGeom>
          <a:solidFill>
            <a:srgbClr val="CCFFFF"/>
          </a:solidFill>
          <a:ln w="9525">
            <a:solidFill>
              <a:schemeClr val="tx1"/>
            </a:solidFill>
            <a:miter lim="800000"/>
            <a:headEnd/>
            <a:tailEnd/>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dirty="0">
                <a:solidFill>
                  <a:srgbClr val="0070C0"/>
                </a:solidFill>
              </a:rPr>
              <a:t>Service</a:t>
            </a:r>
            <a:endParaRPr lang="en-GB" altLang="en-US" sz="1200" dirty="0">
              <a:solidFill>
                <a:srgbClr val="0070C0"/>
              </a:solidFill>
            </a:endParaRPr>
          </a:p>
          <a:p>
            <a:pPr algn="ctr" eaLnBrk="1" hangingPunct="1">
              <a:spcBef>
                <a:spcPct val="0"/>
              </a:spcBef>
              <a:buClrTx/>
              <a:buSzTx/>
              <a:buFontTx/>
              <a:buNone/>
            </a:pPr>
            <a:r>
              <a:rPr lang="en-SG" altLang="en-US" sz="1200" dirty="0">
                <a:solidFill>
                  <a:srgbClr val="0070C0"/>
                </a:solidFill>
              </a:rPr>
              <a:t>Provider</a:t>
            </a:r>
            <a:endParaRPr lang="en-GB" altLang="en-US" sz="1200" dirty="0">
              <a:solidFill>
                <a:srgbClr val="0070C0"/>
              </a:solidFill>
            </a:endParaRPr>
          </a:p>
          <a:p>
            <a:pPr algn="ctr" eaLnBrk="1" hangingPunct="1">
              <a:spcBef>
                <a:spcPct val="0"/>
              </a:spcBef>
              <a:buClrTx/>
              <a:buSzTx/>
              <a:buFontTx/>
              <a:buNone/>
            </a:pPr>
            <a:r>
              <a:rPr lang="en-GB" altLang="en-US" sz="1200" dirty="0">
                <a:solidFill>
                  <a:srgbClr val="0070C0"/>
                </a:solidFill>
              </a:rPr>
              <a:t>Interface</a:t>
            </a:r>
          </a:p>
        </p:txBody>
      </p:sp>
      <p:sp>
        <p:nvSpPr>
          <p:cNvPr id="31" name="Rectangle 3"/>
          <p:cNvSpPr txBox="1">
            <a:spLocks noChangeArrowheads="1"/>
          </p:cNvSpPr>
          <p:nvPr/>
        </p:nvSpPr>
        <p:spPr bwMode="auto">
          <a:xfrm>
            <a:off x="1792324" y="5574810"/>
            <a:ext cx="8704262" cy="8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110000"/>
              </a:lnSpc>
            </a:pPr>
            <a:r>
              <a:rPr lang="en-GB" altLang="en-US" sz="1800" b="0" kern="0" dirty="0"/>
              <a:t>The </a:t>
            </a:r>
            <a:r>
              <a:rPr lang="en-GB" altLang="en-US" sz="1800" kern="0" dirty="0"/>
              <a:t>Service Provider Interface</a:t>
            </a:r>
            <a:r>
              <a:rPr lang="en-GB" altLang="en-US" sz="1800" b="0" kern="0" dirty="0"/>
              <a:t> and the </a:t>
            </a:r>
            <a:r>
              <a:rPr lang="en-GB" altLang="en-US" sz="1800" kern="0" dirty="0"/>
              <a:t>Service Consumer Interface </a:t>
            </a:r>
            <a:r>
              <a:rPr lang="en-GB" altLang="en-US" sz="1800" b="0" kern="0" dirty="0"/>
              <a:t>refer to some </a:t>
            </a:r>
            <a:r>
              <a:rPr lang="en-GB" altLang="en-US" sz="1800" kern="0" dirty="0"/>
              <a:t>code</a:t>
            </a:r>
            <a:r>
              <a:rPr lang="en-GB" altLang="en-US" sz="1800" b="0" kern="0" dirty="0"/>
              <a:t> that is at the provider and consumer end respectively and enables data exchange between the provider and the consumer.</a:t>
            </a:r>
            <a:endParaRPr lang="en-GB" altLang="en-US" sz="1800" kern="0" dirty="0"/>
          </a:p>
          <a:p>
            <a:pPr lvl="2" eaLnBrk="1" hangingPunct="1">
              <a:lnSpc>
                <a:spcPct val="110000"/>
              </a:lnSpc>
            </a:pPr>
            <a:endParaRPr lang="en-GB" altLang="en-US" sz="1800" b="0" kern="0" dirty="0"/>
          </a:p>
          <a:p>
            <a:pPr eaLnBrk="1" hangingPunct="1">
              <a:lnSpc>
                <a:spcPct val="110000"/>
              </a:lnSpc>
            </a:pPr>
            <a:endParaRPr lang="en-GB" altLang="en-US" sz="1800" b="0" kern="0" dirty="0"/>
          </a:p>
        </p:txBody>
      </p:sp>
      <p:grpSp>
        <p:nvGrpSpPr>
          <p:cNvPr id="10" name="Group 9"/>
          <p:cNvGrpSpPr/>
          <p:nvPr/>
        </p:nvGrpSpPr>
        <p:grpSpPr>
          <a:xfrm>
            <a:off x="2047880" y="3419520"/>
            <a:ext cx="1118333" cy="1073921"/>
            <a:chOff x="525602" y="3757002"/>
            <a:chExt cx="1118333" cy="1073921"/>
          </a:xfrm>
        </p:grpSpPr>
        <p:sp>
          <p:nvSpPr>
            <p:cNvPr id="15376" name="Text Box 9"/>
            <p:cNvSpPr txBox="1">
              <a:spLocks noChangeArrowheads="1"/>
            </p:cNvSpPr>
            <p:nvPr/>
          </p:nvSpPr>
          <p:spPr bwMode="auto">
            <a:xfrm>
              <a:off x="525602" y="4526123"/>
              <a:ext cx="11183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dirty="0">
                  <a:solidFill>
                    <a:schemeClr val="bg2"/>
                  </a:solidFill>
                </a:rPr>
                <a:t>Application 2</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680" y="3757002"/>
              <a:ext cx="914686" cy="827137"/>
            </a:xfrm>
            <a:prstGeom prst="rect">
              <a:avLst/>
            </a:prstGeom>
          </p:spPr>
        </p:pic>
      </p:grpSp>
      <p:grpSp>
        <p:nvGrpSpPr>
          <p:cNvPr id="9" name="Group 8"/>
          <p:cNvGrpSpPr/>
          <p:nvPr/>
        </p:nvGrpSpPr>
        <p:grpSpPr>
          <a:xfrm>
            <a:off x="7467600" y="3376341"/>
            <a:ext cx="3200400" cy="1171075"/>
            <a:chOff x="5945323" y="3713823"/>
            <a:chExt cx="3200400" cy="1171075"/>
          </a:xfrm>
        </p:grpSpPr>
        <p:sp>
          <p:nvSpPr>
            <p:cNvPr id="15379" name="Text Box 5"/>
            <p:cNvSpPr txBox="1">
              <a:spLocks noChangeArrowheads="1"/>
            </p:cNvSpPr>
            <p:nvPr/>
          </p:nvSpPr>
          <p:spPr bwMode="auto">
            <a:xfrm>
              <a:off x="5945323" y="4580098"/>
              <a:ext cx="109977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dirty="0">
                  <a:solidFill>
                    <a:schemeClr val="bg2"/>
                  </a:solidFill>
                </a:rPr>
                <a:t>Application 1</a:t>
              </a:r>
            </a:p>
          </p:txBody>
        </p:sp>
        <p:sp>
          <p:nvSpPr>
            <p:cNvPr id="15371" name="Rectangle 17"/>
            <p:cNvSpPr>
              <a:spLocks noChangeArrowheads="1"/>
            </p:cNvSpPr>
            <p:nvPr/>
          </p:nvSpPr>
          <p:spPr bwMode="auto">
            <a:xfrm>
              <a:off x="6556146" y="3841164"/>
              <a:ext cx="381000" cy="3048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dirty="0">
                  <a:solidFill>
                    <a:srgbClr val="C69200"/>
                  </a:solidFill>
                </a:rPr>
                <a:t>F1</a:t>
              </a:r>
            </a:p>
          </p:txBody>
        </p:sp>
        <p:sp>
          <p:nvSpPr>
            <p:cNvPr id="22" name="Rectangle 17"/>
            <p:cNvSpPr>
              <a:spLocks noChangeArrowheads="1"/>
            </p:cNvSpPr>
            <p:nvPr/>
          </p:nvSpPr>
          <p:spPr bwMode="auto">
            <a:xfrm>
              <a:off x="6554652" y="4220670"/>
              <a:ext cx="381000" cy="3048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dirty="0">
                  <a:solidFill>
                    <a:srgbClr val="C69200"/>
                  </a:solidFill>
                </a:rPr>
                <a:t>F2</a:t>
              </a:r>
            </a:p>
          </p:txBody>
        </p:sp>
        <p:cxnSp>
          <p:nvCxnSpPr>
            <p:cNvPr id="3" name="Straight Connector 2"/>
            <p:cNvCxnSpPr/>
            <p:nvPr/>
          </p:nvCxnSpPr>
          <p:spPr bwMode="auto">
            <a:xfrm>
              <a:off x="6937146" y="39403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4" name="TextBox 3"/>
            <p:cNvSpPr txBox="1"/>
            <p:nvPr/>
          </p:nvSpPr>
          <p:spPr>
            <a:xfrm>
              <a:off x="7310867" y="3713823"/>
              <a:ext cx="1834856" cy="276999"/>
            </a:xfrm>
            <a:prstGeom prst="rect">
              <a:avLst/>
            </a:prstGeom>
            <a:noFill/>
          </p:spPr>
          <p:txBody>
            <a:bodyPr wrap="square" rtlCol="0">
              <a:spAutoFit/>
            </a:bodyPr>
            <a:lstStyle/>
            <a:p>
              <a:r>
                <a:rPr lang="en-US" sz="1200" dirty="0"/>
                <a:t>e.g. search for a book</a:t>
              </a:r>
              <a:endParaRPr lang="en-GB" sz="1200" dirty="0"/>
            </a:p>
          </p:txBody>
        </p:sp>
        <p:cxnSp>
          <p:nvCxnSpPr>
            <p:cNvPr id="26" name="Straight Connector 25"/>
            <p:cNvCxnSpPr/>
            <p:nvPr/>
          </p:nvCxnSpPr>
          <p:spPr bwMode="auto">
            <a:xfrm>
              <a:off x="6946858" y="43467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7319977" y="4127064"/>
              <a:ext cx="1730604" cy="276999"/>
            </a:xfrm>
            <a:prstGeom prst="rect">
              <a:avLst/>
            </a:prstGeom>
            <a:noFill/>
          </p:spPr>
          <p:txBody>
            <a:bodyPr wrap="square" rtlCol="0">
              <a:spAutoFit/>
            </a:bodyPr>
            <a:lstStyle/>
            <a:p>
              <a:r>
                <a:rPr lang="en-US" sz="1200" dirty="0"/>
                <a:t>e.g. order a book</a:t>
              </a:r>
              <a:endParaRPr lang="en-GB" sz="1200"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9869" y="3770340"/>
              <a:ext cx="620955" cy="744030"/>
            </a:xfrm>
            <a:prstGeom prst="rect">
              <a:avLst/>
            </a:prstGeom>
          </p:spPr>
        </p:pic>
      </p:grpSp>
    </p:spTree>
    <p:custDataLst>
      <p:tags r:id="rId1"/>
    </p:custDataLst>
    <p:extLst>
      <p:ext uri="{BB962C8B-B14F-4D97-AF65-F5344CB8AC3E}">
        <p14:creationId xmlns:p14="http://schemas.microsoft.com/office/powerpoint/2010/main" val="302616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Service-Oriented Architecture</a:t>
            </a:r>
          </a:p>
        </p:txBody>
      </p:sp>
      <p:sp>
        <p:nvSpPr>
          <p:cNvPr id="3" name="Content Placeholder 2"/>
          <p:cNvSpPr>
            <a:spLocks noGrp="1"/>
          </p:cNvSpPr>
          <p:nvPr>
            <p:ph idx="1"/>
          </p:nvPr>
        </p:nvSpPr>
        <p:spPr>
          <a:xfrm>
            <a:off x="1981200" y="762000"/>
            <a:ext cx="8305800" cy="5638800"/>
          </a:xfrm>
        </p:spPr>
        <p:txBody>
          <a:bodyPr>
            <a:normAutofit/>
          </a:bodyPr>
          <a:lstStyle/>
          <a:p>
            <a:r>
              <a:rPr lang="en-SG" sz="2600" dirty="0"/>
              <a:t>Consider turning all IT systems into services</a:t>
            </a:r>
          </a:p>
          <a:p>
            <a:r>
              <a:rPr lang="en-SG" sz="2600" dirty="0"/>
              <a:t>Each service can be small, simple, or large, complex</a:t>
            </a:r>
          </a:p>
          <a:p>
            <a:r>
              <a:rPr lang="en-SG" sz="2600" dirty="0"/>
              <a:t>Develop and maintain </a:t>
            </a:r>
            <a:r>
              <a:rPr lang="en-GB" sz="2600" dirty="0"/>
              <a:t>enterprise solutions as </a:t>
            </a:r>
            <a:r>
              <a:rPr lang="en-GB" sz="2600" b="1" dirty="0"/>
              <a:t>assemblies</a:t>
            </a:r>
            <a:r>
              <a:rPr lang="en-GB" sz="2600" dirty="0"/>
              <a:t> of loosely-coupled services</a:t>
            </a:r>
          </a:p>
          <a:p>
            <a:r>
              <a:rPr lang="en-SG" sz="2600" dirty="0"/>
              <a:t>Manage assemblies at various </a:t>
            </a:r>
            <a:r>
              <a:rPr lang="en-SG" sz="2600" b="1" dirty="0"/>
              <a:t>layers</a:t>
            </a:r>
            <a:r>
              <a:rPr lang="en-SG" sz="2600" dirty="0"/>
              <a:t> of different functionality and/or complexity. Sample layers:</a:t>
            </a:r>
          </a:p>
        </p:txBody>
      </p:sp>
      <p:pic>
        <p:nvPicPr>
          <p:cNvPr id="7" name="Picture 6"/>
          <p:cNvPicPr>
            <a:picLocks noChangeAspect="1"/>
          </p:cNvPicPr>
          <p:nvPr/>
        </p:nvPicPr>
        <p:blipFill>
          <a:blip r:embed="rId3"/>
          <a:stretch>
            <a:fillRect/>
          </a:stretch>
        </p:blipFill>
        <p:spPr>
          <a:xfrm>
            <a:off x="2895600" y="3505201"/>
            <a:ext cx="5757346" cy="3124715"/>
          </a:xfrm>
          <a:prstGeom prst="rect">
            <a:avLst/>
          </a:prstGeom>
        </p:spPr>
      </p:pic>
    </p:spTree>
    <p:extLst>
      <p:ext uri="{BB962C8B-B14F-4D97-AF65-F5344CB8AC3E}">
        <p14:creationId xmlns:p14="http://schemas.microsoft.com/office/powerpoint/2010/main" val="239055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1735138" y="762001"/>
            <a:ext cx="8704262" cy="3124200"/>
          </a:xfrm>
        </p:spPr>
        <p:txBody>
          <a:bodyPr>
            <a:normAutofit fontScale="85000" lnSpcReduction="20000"/>
          </a:bodyPr>
          <a:lstStyle/>
          <a:p>
            <a:pPr eaLnBrk="1" hangingPunct="1">
              <a:lnSpc>
                <a:spcPct val="110000"/>
              </a:lnSpc>
            </a:pPr>
            <a:r>
              <a:rPr lang="en-GB" altLang="en-US" dirty="0"/>
              <a:t>A </a:t>
            </a:r>
            <a:r>
              <a:rPr lang="en-GB" altLang="en-US" b="1" dirty="0"/>
              <a:t>microservice</a:t>
            </a:r>
            <a:r>
              <a:rPr lang="en-GB" altLang="en-US" dirty="0"/>
              <a:t> may be defined as:</a:t>
            </a:r>
          </a:p>
          <a:p>
            <a:pPr lvl="1" eaLnBrk="1" hangingPunct="1">
              <a:lnSpc>
                <a:spcPct val="110000"/>
              </a:lnSpc>
            </a:pPr>
            <a:r>
              <a:rPr lang="en-GB" altLang="en-US" dirty="0"/>
              <a:t>A </a:t>
            </a:r>
            <a:r>
              <a:rPr lang="en-GB" altLang="en-US" b="1" dirty="0"/>
              <a:t>service</a:t>
            </a:r>
            <a:r>
              <a:rPr lang="en-GB" altLang="en-US" dirty="0"/>
              <a:t> that can be </a:t>
            </a:r>
            <a:r>
              <a:rPr lang="en-GB" altLang="en-US" b="1" dirty="0"/>
              <a:t>independently developed and deployed</a:t>
            </a:r>
            <a:r>
              <a:rPr lang="en-GB" altLang="en-US" dirty="0"/>
              <a:t> and provides </a:t>
            </a:r>
            <a:r>
              <a:rPr lang="en-GB" altLang="en-US" b="1" dirty="0"/>
              <a:t>one or a few functionalities </a:t>
            </a:r>
            <a:r>
              <a:rPr lang="en-GB" altLang="en-US" dirty="0"/>
              <a:t>needed to support business requirements</a:t>
            </a:r>
            <a:endParaRPr lang="en-SG" b="1" dirty="0"/>
          </a:p>
          <a:p>
            <a:r>
              <a:rPr lang="en-SG" dirty="0"/>
              <a:t>Develop and maintain </a:t>
            </a:r>
            <a:r>
              <a:rPr lang="en-GB" dirty="0"/>
              <a:t>enterprise solutions as </a:t>
            </a:r>
            <a:r>
              <a:rPr lang="en-GB" b="1" dirty="0"/>
              <a:t>assemblies</a:t>
            </a:r>
            <a:r>
              <a:rPr lang="en-GB" dirty="0"/>
              <a:t> of loosely-coupled microservices</a:t>
            </a:r>
          </a:p>
          <a:p>
            <a:pPr lvl="1"/>
            <a:r>
              <a:rPr lang="en-SG" dirty="0"/>
              <a:t>Provide all functionalities needed as microservices</a:t>
            </a:r>
          </a:p>
          <a:p>
            <a:pPr lvl="1"/>
            <a:r>
              <a:rPr lang="en-SG" dirty="0"/>
              <a:t>Each microservice is relative small, simple</a:t>
            </a:r>
          </a:p>
          <a:p>
            <a:r>
              <a:rPr lang="en-GB" altLang="en-US" dirty="0"/>
              <a:t>Sample SOA layers with microservices:</a:t>
            </a:r>
          </a:p>
          <a:p>
            <a:endParaRPr lang="en-SG" dirty="0"/>
          </a:p>
          <a:p>
            <a:pPr eaLnBrk="1" hangingPunct="1">
              <a:lnSpc>
                <a:spcPct val="110000"/>
              </a:lnSpc>
            </a:pPr>
            <a:endParaRPr lang="en-GB" altLang="en-US" b="1" dirty="0"/>
          </a:p>
          <a:p>
            <a:pPr lvl="2" eaLnBrk="1" hangingPunct="1">
              <a:lnSpc>
                <a:spcPct val="110000"/>
              </a:lnSpc>
            </a:pPr>
            <a:endParaRPr lang="en-GB" altLang="en-US" dirty="0"/>
          </a:p>
          <a:p>
            <a:pPr eaLnBrk="1" hangingPunct="1">
              <a:lnSpc>
                <a:spcPct val="110000"/>
              </a:lnSpc>
            </a:pPr>
            <a:endParaRPr lang="en-GB" altLang="en-US" dirty="0"/>
          </a:p>
        </p:txBody>
      </p:sp>
      <p:pic>
        <p:nvPicPr>
          <p:cNvPr id="2" name="Picture 1">
            <a:extLst>
              <a:ext uri="{FF2B5EF4-FFF2-40B4-BE49-F238E27FC236}">
                <a16:creationId xmlns:a16="http://schemas.microsoft.com/office/drawing/2014/main" id="{4D2A7230-9D87-4358-B8A3-5E25664F067E}"/>
              </a:ext>
            </a:extLst>
          </p:cNvPr>
          <p:cNvPicPr>
            <a:picLocks noChangeAspect="1"/>
          </p:cNvPicPr>
          <p:nvPr/>
        </p:nvPicPr>
        <p:blipFill>
          <a:blip r:embed="rId4"/>
          <a:stretch>
            <a:fillRect/>
          </a:stretch>
        </p:blipFill>
        <p:spPr>
          <a:xfrm>
            <a:off x="2590800" y="3969782"/>
            <a:ext cx="6584330" cy="2473138"/>
          </a:xfrm>
          <a:prstGeom prst="rect">
            <a:avLst/>
          </a:prstGeom>
        </p:spPr>
      </p:pic>
      <p:sp>
        <p:nvSpPr>
          <p:cNvPr id="4" name="Title 3">
            <a:extLst>
              <a:ext uri="{FF2B5EF4-FFF2-40B4-BE49-F238E27FC236}">
                <a16:creationId xmlns:a16="http://schemas.microsoft.com/office/drawing/2014/main" id="{66E91280-F8A2-434C-B63A-3DEA46858D37}"/>
              </a:ext>
            </a:extLst>
          </p:cNvPr>
          <p:cNvSpPr>
            <a:spLocks noGrp="1"/>
          </p:cNvSpPr>
          <p:nvPr>
            <p:ph type="title"/>
          </p:nvPr>
        </p:nvSpPr>
        <p:spPr/>
        <p:txBody>
          <a:bodyPr/>
          <a:lstStyle/>
          <a:p>
            <a:r>
              <a:rPr lang="en-GB" altLang="en-US" dirty="0"/>
              <a:t>Microservices and MSA Revisit</a:t>
            </a:r>
            <a:endParaRPr lang="en-US" dirty="0"/>
          </a:p>
        </p:txBody>
      </p:sp>
    </p:spTree>
    <p:custDataLst>
      <p:tags r:id="rId1"/>
    </p:custDataLst>
    <p:extLst>
      <p:ext uri="{BB962C8B-B14F-4D97-AF65-F5344CB8AC3E}">
        <p14:creationId xmlns:p14="http://schemas.microsoft.com/office/powerpoint/2010/main" val="287228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altLang="en-US" dirty="0"/>
              <a:t>Types of (Micro)Services</a:t>
            </a:r>
          </a:p>
        </p:txBody>
      </p:sp>
      <p:sp>
        <p:nvSpPr>
          <p:cNvPr id="8196" name="Rectangle 3"/>
          <p:cNvSpPr>
            <a:spLocks noGrp="1" noChangeArrowheads="1"/>
          </p:cNvSpPr>
          <p:nvPr>
            <p:ph type="body" idx="1"/>
          </p:nvPr>
        </p:nvSpPr>
        <p:spPr>
          <a:xfrm>
            <a:off x="281517" y="761999"/>
            <a:ext cx="11605683" cy="5878513"/>
          </a:xfrm>
        </p:spPr>
        <p:txBody>
          <a:bodyPr>
            <a:normAutofit fontScale="92500" lnSpcReduction="10000"/>
          </a:bodyPr>
          <a:lstStyle/>
          <a:p>
            <a:pPr eaLnBrk="1" hangingPunct="1"/>
            <a:r>
              <a:rPr lang="en-GB" altLang="en-US" sz="2400" b="1" dirty="0"/>
              <a:t>Atomic/Simple (Micro)Service</a:t>
            </a:r>
          </a:p>
          <a:p>
            <a:pPr lvl="1" eaLnBrk="1" hangingPunct="1"/>
            <a:r>
              <a:rPr lang="en-GB" altLang="en-US" sz="2200" dirty="0"/>
              <a:t>A </a:t>
            </a:r>
            <a:r>
              <a:rPr lang="en-GB" altLang="en-US" sz="2200" b="1" dirty="0"/>
              <a:t>(micro)service</a:t>
            </a:r>
            <a:r>
              <a:rPr lang="en-GB" altLang="en-US" sz="2200" dirty="0"/>
              <a:t> that provides functionality related to </a:t>
            </a:r>
            <a:r>
              <a:rPr lang="en-GB" altLang="en-US" sz="2200" b="1" dirty="0"/>
              <a:t>one kind of entity</a:t>
            </a:r>
            <a:r>
              <a:rPr lang="en-GB" altLang="en-US" sz="2200" dirty="0"/>
              <a:t> of a business concern (e.g., Book, Customer, etc.)</a:t>
            </a:r>
          </a:p>
          <a:p>
            <a:pPr lvl="2" eaLnBrk="1" hangingPunct="1"/>
            <a:r>
              <a:rPr lang="en-US" altLang="en-US" sz="1800" dirty="0"/>
              <a:t>The operations provided by the (micro)service can be CRUD</a:t>
            </a:r>
            <a:endParaRPr lang="en-GB" altLang="en-US" sz="1800" dirty="0"/>
          </a:p>
          <a:p>
            <a:pPr lvl="1" eaLnBrk="1" hangingPunct="1"/>
            <a:r>
              <a:rPr lang="en-GB" altLang="en-US" sz="2200" dirty="0"/>
              <a:t>The implementation details of the (micro)service within its interface is </a:t>
            </a:r>
            <a:r>
              <a:rPr lang="en-GB" altLang="en-US" sz="2200" b="1" dirty="0"/>
              <a:t>independent of others</a:t>
            </a:r>
            <a:r>
              <a:rPr lang="en-GB" altLang="en-US" sz="2200" dirty="0"/>
              <a:t> within an enterprise context</a:t>
            </a:r>
          </a:p>
          <a:p>
            <a:pPr lvl="2" eaLnBrk="1" hangingPunct="1"/>
            <a:r>
              <a:rPr lang="en-GB" altLang="en-US" sz="1800" dirty="0"/>
              <a:t>It may be developed with any tool in any language on any OS of choice</a:t>
            </a:r>
          </a:p>
          <a:p>
            <a:pPr lvl="2" eaLnBrk="1" hangingPunct="1"/>
            <a:r>
              <a:rPr lang="en-GB" altLang="en-US" sz="1800" dirty="0"/>
              <a:t>An </a:t>
            </a:r>
            <a:r>
              <a:rPr lang="en-GB" altLang="en-US" sz="1800" b="1" dirty="0"/>
              <a:t>atomic microservice</a:t>
            </a:r>
            <a:r>
              <a:rPr lang="en-GB" altLang="en-US" sz="1800" dirty="0"/>
              <a:t> is self-contained, without depending on a monolith or other (micro)services</a:t>
            </a:r>
          </a:p>
          <a:p>
            <a:pPr lvl="2" eaLnBrk="1" hangingPunct="1"/>
            <a:r>
              <a:rPr lang="en-GB" altLang="en-US" sz="1800" dirty="0"/>
              <a:t>An </a:t>
            </a:r>
            <a:r>
              <a:rPr lang="en-GB" altLang="en-US" sz="1800" b="1" dirty="0"/>
              <a:t>atomic service</a:t>
            </a:r>
            <a:r>
              <a:rPr lang="en-GB" altLang="en-US" sz="1800" dirty="0"/>
              <a:t> may depend on others, as a “wrapper” to expose some functionality in a monolith or external APIs</a:t>
            </a:r>
            <a:endParaRPr lang="en-GB" altLang="en-US" sz="1600" dirty="0"/>
          </a:p>
          <a:p>
            <a:pPr eaLnBrk="1" hangingPunct="1"/>
            <a:endParaRPr lang="en-GB" altLang="en-US" sz="2400" b="1" dirty="0"/>
          </a:p>
          <a:p>
            <a:pPr eaLnBrk="1" hangingPunct="1"/>
            <a:r>
              <a:rPr lang="en-GB" altLang="en-US" sz="2400" b="1" dirty="0"/>
              <a:t>Composite/Complex (Micro)Service</a:t>
            </a:r>
          </a:p>
          <a:p>
            <a:pPr lvl="1" eaLnBrk="1" hangingPunct="1"/>
            <a:r>
              <a:rPr lang="en-GB" altLang="en-US" sz="2200" dirty="0"/>
              <a:t>A </a:t>
            </a:r>
            <a:r>
              <a:rPr lang="en-GB" altLang="en-US" sz="2200" b="1" dirty="0"/>
              <a:t>(micro)service</a:t>
            </a:r>
            <a:r>
              <a:rPr lang="en-GB" altLang="en-US" sz="2200" dirty="0"/>
              <a:t> that provides functionality related to more than one entity (e.g., Place an order, Process a shipping record, Restock inventory, etc.)</a:t>
            </a:r>
          </a:p>
          <a:p>
            <a:pPr lvl="1" eaLnBrk="1" hangingPunct="1"/>
            <a:r>
              <a:rPr lang="en-GB" altLang="en-US" sz="2200" dirty="0"/>
              <a:t>The functionality provided by it consists of a set/sequence of activities (</a:t>
            </a:r>
            <a:r>
              <a:rPr lang="en-GB" altLang="en-US" sz="2200" b="1" dirty="0"/>
              <a:t>including direct communication with others</a:t>
            </a:r>
            <a:r>
              <a:rPr lang="en-GB" altLang="en-US" sz="2200" dirty="0"/>
              <a:t>) for a business process, which </a:t>
            </a:r>
            <a:r>
              <a:rPr lang="en-GB" altLang="en-US" sz="2200" b="1" dirty="0"/>
              <a:t>may depend on others</a:t>
            </a:r>
          </a:p>
          <a:p>
            <a:pPr lvl="2" eaLnBrk="1" hangingPunct="1"/>
            <a:r>
              <a:rPr lang="en-GB" altLang="en-US" sz="1600" dirty="0"/>
              <a:t>It may be developed with any tool in any language on any OS of choice</a:t>
            </a:r>
          </a:p>
          <a:p>
            <a:pPr lvl="2" eaLnBrk="1" hangingPunct="1"/>
            <a:r>
              <a:rPr lang="en-GB" altLang="en-US" sz="1600" dirty="0"/>
              <a:t>A </a:t>
            </a:r>
            <a:r>
              <a:rPr lang="en-GB" altLang="en-US" sz="1600" b="1" dirty="0"/>
              <a:t>composite</a:t>
            </a:r>
            <a:r>
              <a:rPr lang="en-GB" altLang="en-US" sz="1600" dirty="0"/>
              <a:t> </a:t>
            </a:r>
            <a:r>
              <a:rPr lang="en-GB" altLang="en-US" sz="1600" b="1" dirty="0"/>
              <a:t>microservice</a:t>
            </a:r>
            <a:r>
              <a:rPr lang="en-GB" altLang="en-US" sz="1600" dirty="0"/>
              <a:t> may depend on other (micro)services, but should not directly depend on a monolith</a:t>
            </a:r>
            <a:endParaRPr lang="en-GB" altLang="en-US" sz="1600" dirty="0">
              <a:ea typeface="Tahoma"/>
              <a:cs typeface="Tahoma"/>
            </a:endParaRPr>
          </a:p>
          <a:p>
            <a:pPr lvl="2" eaLnBrk="1" hangingPunct="1"/>
            <a:r>
              <a:rPr lang="en-GB" altLang="en-US" sz="1600" dirty="0"/>
              <a:t>A </a:t>
            </a:r>
            <a:r>
              <a:rPr lang="en-GB" altLang="en-US" sz="1600" b="1" dirty="0"/>
              <a:t>composite</a:t>
            </a:r>
            <a:r>
              <a:rPr lang="en-GB" altLang="en-US" sz="1600" dirty="0"/>
              <a:t> </a:t>
            </a:r>
            <a:r>
              <a:rPr lang="en-GB" altLang="en-US" sz="1600" b="1" dirty="0"/>
              <a:t>service</a:t>
            </a:r>
            <a:r>
              <a:rPr lang="en-GB" altLang="en-US" sz="1600" dirty="0"/>
              <a:t> may depend on a monolith and other (micro)services, but </a:t>
            </a:r>
            <a:r>
              <a:rPr lang="en-GB" altLang="en-US" sz="1600" b="1" dirty="0"/>
              <a:t>not</a:t>
            </a:r>
            <a:r>
              <a:rPr lang="en-GB" altLang="en-US" sz="1600" dirty="0"/>
              <a:t> recommended</a:t>
            </a:r>
            <a:endParaRPr lang="en-GB" altLang="en-US" sz="1400" dirty="0"/>
          </a:p>
        </p:txBody>
      </p:sp>
    </p:spTree>
    <p:extLst>
      <p:ext uri="{BB962C8B-B14F-4D97-AF65-F5344CB8AC3E}">
        <p14:creationId xmlns:p14="http://schemas.microsoft.com/office/powerpoint/2010/main" val="112008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36910" y="5134127"/>
            <a:ext cx="45719" cy="523220"/>
          </a:xfrm>
          <a:prstGeom prst="rect">
            <a:avLst/>
          </a:prstGeom>
          <a:noFill/>
        </p:spPr>
        <p:txBody>
          <a:bodyPr wrap="square" rtlCol="0">
            <a:spAutoFit/>
          </a:bodyPr>
          <a:lstStyle/>
          <a:p>
            <a:pPr>
              <a:defRPr/>
            </a:pPr>
            <a:r>
              <a:rPr lang="en-SG"/>
              <a:t> </a:t>
            </a:r>
            <a:endParaRPr lang="en-GB"/>
          </a:p>
        </p:txBody>
      </p:sp>
      <p:sp>
        <p:nvSpPr>
          <p:cNvPr id="26" name="Flowchart: Alternate Process 6">
            <a:extLst>
              <a:ext uri="{FF2B5EF4-FFF2-40B4-BE49-F238E27FC236}">
                <a16:creationId xmlns:a16="http://schemas.microsoft.com/office/drawing/2014/main" id="{70F1E597-0F13-D249-9109-24674BADA46B}"/>
              </a:ext>
            </a:extLst>
          </p:cNvPr>
          <p:cNvSpPr/>
          <p:nvPr/>
        </p:nvSpPr>
        <p:spPr bwMode="auto">
          <a:xfrm>
            <a:off x="3080763" y="3787189"/>
            <a:ext cx="2514600" cy="1055103"/>
          </a:xfrm>
          <a:prstGeom prst="flowChartAlternateProcess">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US" sz="1600" b="0" u="sng">
                <a:solidFill>
                  <a:srgbClr val="000000"/>
                </a:solidFill>
              </a:rPr>
              <a:t>Amazing Bookstore UI</a:t>
            </a:r>
          </a:p>
          <a:p>
            <a:pPr marL="285750" indent="-198438">
              <a:buFont typeface="Wingdings" panose="05000000000000000000" pitchFamily="2" charset="2"/>
              <a:buChar char="Ø"/>
              <a:defRPr/>
            </a:pPr>
            <a:r>
              <a:rPr lang="en-US" sz="1200">
                <a:solidFill>
                  <a:srgbClr val="000000"/>
                </a:solidFill>
              </a:rPr>
              <a:t>Browse available books</a:t>
            </a:r>
          </a:p>
        </p:txBody>
      </p:sp>
      <p:sp>
        <p:nvSpPr>
          <p:cNvPr id="53" name="Rectangle 52">
            <a:extLst>
              <a:ext uri="{FF2B5EF4-FFF2-40B4-BE49-F238E27FC236}">
                <a16:creationId xmlns:a16="http://schemas.microsoft.com/office/drawing/2014/main" id="{A69AB8EA-73FE-9143-A237-4661018921ED}"/>
              </a:ext>
            </a:extLst>
          </p:cNvPr>
          <p:cNvSpPr/>
          <p:nvPr/>
        </p:nvSpPr>
        <p:spPr bwMode="auto">
          <a:xfrm>
            <a:off x="7224104" y="236463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r>
              <a:rPr lang="en-US" sz="1600" b="0">
                <a:solidFill>
                  <a:srgbClr val="000000"/>
                </a:solidFill>
              </a:rPr>
              <a:t>Book</a:t>
            </a:r>
            <a:endParaRPr lang="en-SG" sz="1600" b="0">
              <a:solidFill>
                <a:srgbClr val="000000"/>
              </a:solidFill>
            </a:endParaRPr>
          </a:p>
        </p:txBody>
      </p:sp>
      <p:cxnSp>
        <p:nvCxnSpPr>
          <p:cNvPr id="54" name="Straight Connector 53">
            <a:extLst>
              <a:ext uri="{FF2B5EF4-FFF2-40B4-BE49-F238E27FC236}">
                <a16:creationId xmlns:a16="http://schemas.microsoft.com/office/drawing/2014/main" id="{CE51C108-906D-1343-A87B-2F68C081135B}"/>
              </a:ext>
            </a:extLst>
          </p:cNvPr>
          <p:cNvCxnSpPr>
            <a:cxnSpLocks/>
          </p:cNvCxnSpPr>
          <p:nvPr/>
        </p:nvCxnSpPr>
        <p:spPr bwMode="auto">
          <a:xfrm flipH="1">
            <a:off x="5586840" y="2531298"/>
            <a:ext cx="1634990" cy="1606005"/>
          </a:xfrm>
          <a:prstGeom prst="line">
            <a:avLst/>
          </a:prstGeom>
          <a:noFill/>
          <a:ln w="9525" cap="flat" cmpd="sng" algn="ctr">
            <a:solidFill>
              <a:schemeClr val="tx1"/>
            </a:solidFill>
            <a:prstDash val="solid"/>
            <a:round/>
            <a:headEnd type="triangle" w="med" len="med"/>
            <a:tailEnd type="none" w="med" len="med"/>
          </a:ln>
          <a:effectLst/>
        </p:spPr>
      </p:cxnSp>
      <p:sp>
        <p:nvSpPr>
          <p:cNvPr id="60" name="TextBox 59">
            <a:extLst>
              <a:ext uri="{FF2B5EF4-FFF2-40B4-BE49-F238E27FC236}">
                <a16:creationId xmlns:a16="http://schemas.microsoft.com/office/drawing/2014/main" id="{347ADC99-A58F-5340-B94A-AD493A90F8F7}"/>
              </a:ext>
            </a:extLst>
          </p:cNvPr>
          <p:cNvSpPr txBox="1"/>
          <p:nvPr/>
        </p:nvSpPr>
        <p:spPr>
          <a:xfrm>
            <a:off x="4615144" y="2572212"/>
            <a:ext cx="2161793" cy="307777"/>
          </a:xfrm>
          <a:prstGeom prst="rect">
            <a:avLst/>
          </a:prstGeom>
          <a:noFill/>
        </p:spPr>
        <p:txBody>
          <a:bodyPr wrap="square" rtlCol="0">
            <a:spAutoFit/>
          </a:bodyPr>
          <a:lstStyle/>
          <a:p>
            <a:pPr algn="ctr">
              <a:defRPr/>
            </a:pPr>
            <a:r>
              <a:rPr lang="en-SG" sz="1400" b="0">
                <a:solidFill>
                  <a:srgbClr val="0070C0"/>
                </a:solidFill>
              </a:rPr>
              <a:t>1. Get all books</a:t>
            </a:r>
          </a:p>
        </p:txBody>
      </p:sp>
      <p:cxnSp>
        <p:nvCxnSpPr>
          <p:cNvPr id="25" name="Straight Connector 24">
            <a:extLst>
              <a:ext uri="{FF2B5EF4-FFF2-40B4-BE49-F238E27FC236}">
                <a16:creationId xmlns:a16="http://schemas.microsoft.com/office/drawing/2014/main" id="{7065C397-0F55-6846-B066-956BCA03DB2B}"/>
              </a:ext>
            </a:extLst>
          </p:cNvPr>
          <p:cNvCxnSpPr>
            <a:cxnSpLocks/>
          </p:cNvCxnSpPr>
          <p:nvPr/>
        </p:nvCxnSpPr>
        <p:spPr bwMode="auto">
          <a:xfrm flipV="1">
            <a:off x="5595363" y="2763286"/>
            <a:ext cx="1605878" cy="1617864"/>
          </a:xfrm>
          <a:prstGeom prst="line">
            <a:avLst/>
          </a:prstGeom>
          <a:noFill/>
          <a:ln w="9525" cap="flat" cmpd="sng" algn="ctr">
            <a:solidFill>
              <a:schemeClr val="tx1"/>
            </a:solidFill>
            <a:prstDash val="solid"/>
            <a:round/>
            <a:headEnd type="triangle" w="med" len="med"/>
            <a:tailEnd type="none" w="med" len="med"/>
          </a:ln>
          <a:effectLst/>
        </p:spPr>
      </p:cxnSp>
      <p:sp>
        <p:nvSpPr>
          <p:cNvPr id="30" name="TextBox 29">
            <a:extLst>
              <a:ext uri="{FF2B5EF4-FFF2-40B4-BE49-F238E27FC236}">
                <a16:creationId xmlns:a16="http://schemas.microsoft.com/office/drawing/2014/main" id="{0873F6EF-199A-5242-A5FD-D1318A1C042A}"/>
              </a:ext>
            </a:extLst>
          </p:cNvPr>
          <p:cNvSpPr txBox="1"/>
          <p:nvPr/>
        </p:nvSpPr>
        <p:spPr>
          <a:xfrm>
            <a:off x="6546198" y="3398876"/>
            <a:ext cx="2161793" cy="523220"/>
          </a:xfrm>
          <a:prstGeom prst="rect">
            <a:avLst/>
          </a:prstGeom>
          <a:noFill/>
        </p:spPr>
        <p:txBody>
          <a:bodyPr wrap="square" rtlCol="0">
            <a:spAutoFit/>
          </a:bodyPr>
          <a:lstStyle/>
          <a:p>
            <a:pPr algn="ctr">
              <a:defRPr/>
            </a:pPr>
            <a:r>
              <a:rPr lang="en-SG" sz="1400" b="0">
                <a:solidFill>
                  <a:srgbClr val="0070C0"/>
                </a:solidFill>
              </a:rPr>
              <a:t>2. Return all available books</a:t>
            </a:r>
            <a:endParaRPr lang="en-GB" sz="1400" b="0">
              <a:solidFill>
                <a:srgbClr val="0070C0"/>
              </a:solidFill>
            </a:endParaRPr>
          </a:p>
        </p:txBody>
      </p:sp>
      <p:sp>
        <p:nvSpPr>
          <p:cNvPr id="39" name="Title 1">
            <a:extLst>
              <a:ext uri="{FF2B5EF4-FFF2-40B4-BE49-F238E27FC236}">
                <a16:creationId xmlns:a16="http://schemas.microsoft.com/office/drawing/2014/main" id="{6F14D0FE-A902-8F46-8238-14C373568AAF}"/>
              </a:ext>
            </a:extLst>
          </p:cNvPr>
          <p:cNvSpPr>
            <a:spLocks noGrp="1"/>
          </p:cNvSpPr>
          <p:nvPr>
            <p:ph type="title"/>
          </p:nvPr>
        </p:nvSpPr>
        <p:spPr>
          <a:xfrm>
            <a:off x="1735138" y="79717"/>
            <a:ext cx="8721725" cy="830997"/>
          </a:xfrm>
        </p:spPr>
        <p:txBody>
          <a:bodyPr/>
          <a:lstStyle/>
          <a:p>
            <a:r>
              <a:rPr lang="en-US" sz="2400"/>
              <a:t>Example: User Scenario Diagram </a:t>
            </a:r>
            <a:br>
              <a:rPr lang="en-US" sz="2400"/>
            </a:br>
            <a:r>
              <a:rPr lang="en-US" sz="2400"/>
              <a:t>	–</a:t>
            </a:r>
            <a:r>
              <a:rPr lang="en-SG" sz="2400"/>
              <a:t> Browse books</a:t>
            </a:r>
            <a:endParaRPr lang="en-US" sz="2400"/>
          </a:p>
        </p:txBody>
      </p:sp>
      <p:grpSp>
        <p:nvGrpSpPr>
          <p:cNvPr id="17" name="Group 16">
            <a:extLst>
              <a:ext uri="{FF2B5EF4-FFF2-40B4-BE49-F238E27FC236}">
                <a16:creationId xmlns:a16="http://schemas.microsoft.com/office/drawing/2014/main" id="{4FA5ACA9-1A56-1B4F-A66E-0FAF21613A29}"/>
              </a:ext>
            </a:extLst>
          </p:cNvPr>
          <p:cNvGrpSpPr/>
          <p:nvPr/>
        </p:nvGrpSpPr>
        <p:grpSpPr>
          <a:xfrm>
            <a:off x="8398889" y="5108823"/>
            <a:ext cx="2057974" cy="1205167"/>
            <a:chOff x="6874889" y="5108822"/>
            <a:chExt cx="2057974" cy="1205167"/>
          </a:xfrm>
        </p:grpSpPr>
        <p:sp>
          <p:nvSpPr>
            <p:cNvPr id="18" name="Rectangle 17">
              <a:extLst>
                <a:ext uri="{FF2B5EF4-FFF2-40B4-BE49-F238E27FC236}">
                  <a16:creationId xmlns:a16="http://schemas.microsoft.com/office/drawing/2014/main" id="{B8CB239C-78C4-574D-89F2-C5960FC648B6}"/>
                </a:ext>
              </a:extLst>
            </p:cNvPr>
            <p:cNvSpPr/>
            <p:nvPr/>
          </p:nvSpPr>
          <p:spPr bwMode="auto">
            <a:xfrm>
              <a:off x="6874889" y="5108822"/>
              <a:ext cx="2057974" cy="120516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r>
                <a:rPr lang="en-US" sz="1600" b="0">
                  <a:solidFill>
                    <a:srgbClr val="000000"/>
                  </a:solidFill>
                </a:rPr>
                <a:t>Legend</a:t>
              </a:r>
            </a:p>
            <a:p>
              <a:pPr algn="ctr">
                <a:defRPr/>
              </a:pPr>
              <a:endParaRPr lang="en-US" sz="1600" b="0">
                <a:solidFill>
                  <a:srgbClr val="000000"/>
                </a:solidFill>
              </a:endParaRPr>
            </a:p>
            <a:p>
              <a:pPr algn="ctr">
                <a:defRPr/>
              </a:pPr>
              <a:endParaRPr lang="en-US" sz="1600" b="0">
                <a:solidFill>
                  <a:srgbClr val="000000"/>
                </a:solidFill>
              </a:endParaRPr>
            </a:p>
            <a:p>
              <a:pPr algn="ctr">
                <a:defRPr/>
              </a:pPr>
              <a:endParaRPr lang="en-SG" sz="1600" b="0">
                <a:solidFill>
                  <a:srgbClr val="000000"/>
                </a:solidFill>
              </a:endParaRPr>
            </a:p>
          </p:txBody>
        </p:sp>
        <p:sp>
          <p:nvSpPr>
            <p:cNvPr id="19" name="Rectangle 18">
              <a:extLst>
                <a:ext uri="{FF2B5EF4-FFF2-40B4-BE49-F238E27FC236}">
                  <a16:creationId xmlns:a16="http://schemas.microsoft.com/office/drawing/2014/main" id="{3EBEB545-A6CD-2144-8F44-618549E331C0}"/>
                </a:ext>
              </a:extLst>
            </p:cNvPr>
            <p:cNvSpPr/>
            <p:nvPr/>
          </p:nvSpPr>
          <p:spPr bwMode="auto">
            <a:xfrm>
              <a:off x="6919304" y="5915799"/>
              <a:ext cx="330861" cy="27913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endParaRPr lang="en-SG" sz="1600" b="0">
                <a:solidFill>
                  <a:srgbClr val="000000"/>
                </a:solidFill>
              </a:endParaRPr>
            </a:p>
          </p:txBody>
        </p:sp>
        <p:sp>
          <p:nvSpPr>
            <p:cNvPr id="20" name="Rectangle 19">
              <a:extLst>
                <a:ext uri="{FF2B5EF4-FFF2-40B4-BE49-F238E27FC236}">
                  <a16:creationId xmlns:a16="http://schemas.microsoft.com/office/drawing/2014/main" id="{38208842-0CB5-614B-8D02-E67A611BAC73}"/>
                </a:ext>
              </a:extLst>
            </p:cNvPr>
            <p:cNvSpPr/>
            <p:nvPr/>
          </p:nvSpPr>
          <p:spPr bwMode="auto">
            <a:xfrm>
              <a:off x="6919304" y="5554181"/>
              <a:ext cx="330861" cy="27913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endParaRPr lang="en-SG" sz="1600" b="0">
                <a:solidFill>
                  <a:srgbClr val="000000"/>
                </a:solidFill>
              </a:endParaRPr>
            </a:p>
          </p:txBody>
        </p:sp>
        <p:sp>
          <p:nvSpPr>
            <p:cNvPr id="21" name="Rectangle 20">
              <a:extLst>
                <a:ext uri="{FF2B5EF4-FFF2-40B4-BE49-F238E27FC236}">
                  <a16:creationId xmlns:a16="http://schemas.microsoft.com/office/drawing/2014/main" id="{1AEA07A6-7C88-A54E-AD56-CB8D76993C99}"/>
                </a:ext>
              </a:extLst>
            </p:cNvPr>
            <p:cNvSpPr/>
            <p:nvPr/>
          </p:nvSpPr>
          <p:spPr bwMode="auto">
            <a:xfrm>
              <a:off x="7294149" y="5554181"/>
              <a:ext cx="1237666" cy="3044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US" sz="1400" b="0">
                  <a:solidFill>
                    <a:srgbClr val="000000"/>
                  </a:solidFill>
                </a:rPr>
                <a:t>Micro-service</a:t>
              </a:r>
              <a:endParaRPr lang="en-SG" sz="1400" b="0">
                <a:solidFill>
                  <a:srgbClr val="000000"/>
                </a:solidFill>
              </a:endParaRPr>
            </a:p>
          </p:txBody>
        </p:sp>
        <p:sp>
          <p:nvSpPr>
            <p:cNvPr id="22" name="Rectangle 21">
              <a:extLst>
                <a:ext uri="{FF2B5EF4-FFF2-40B4-BE49-F238E27FC236}">
                  <a16:creationId xmlns:a16="http://schemas.microsoft.com/office/drawing/2014/main" id="{334403FA-4B98-F244-B825-175B6EF8C599}"/>
                </a:ext>
              </a:extLst>
            </p:cNvPr>
            <p:cNvSpPr/>
            <p:nvPr/>
          </p:nvSpPr>
          <p:spPr bwMode="auto">
            <a:xfrm>
              <a:off x="7294149" y="5880706"/>
              <a:ext cx="1510126" cy="29411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US" sz="1400" b="0">
                  <a:solidFill>
                    <a:srgbClr val="000000"/>
                  </a:solidFill>
                </a:rPr>
                <a:t>External service</a:t>
              </a:r>
              <a:endParaRPr lang="en-SG" sz="1400" b="0">
                <a:solidFill>
                  <a:srgbClr val="000000"/>
                </a:solidFill>
              </a:endParaRPr>
            </a:p>
          </p:txBody>
        </p:sp>
      </p:grpSp>
      <p:sp>
        <p:nvSpPr>
          <p:cNvPr id="16" name="Rectangle 15">
            <a:extLst>
              <a:ext uri="{FF2B5EF4-FFF2-40B4-BE49-F238E27FC236}">
                <a16:creationId xmlns:a16="http://schemas.microsoft.com/office/drawing/2014/main" id="{77CC865E-39C0-4FF5-8E96-641E9B3D5674}"/>
              </a:ext>
            </a:extLst>
          </p:cNvPr>
          <p:cNvSpPr/>
          <p:nvPr/>
        </p:nvSpPr>
        <p:spPr>
          <a:xfrm>
            <a:off x="5799128" y="3151368"/>
            <a:ext cx="726481" cy="338554"/>
          </a:xfrm>
          <a:prstGeom prst="rect">
            <a:avLst/>
          </a:prstGeom>
        </p:spPr>
        <p:txBody>
          <a:bodyPr wrap="none">
            <a:spAutoFit/>
          </a:bodyPr>
          <a:lstStyle/>
          <a:p>
            <a:r>
              <a:rPr lang="en-SG" sz="1600" dirty="0">
                <a:solidFill>
                  <a:schemeClr val="tx1"/>
                </a:solidFill>
              </a:rPr>
              <a:t>HTTP</a:t>
            </a:r>
            <a:endParaRPr lang="en-SG" sz="1600" dirty="0"/>
          </a:p>
        </p:txBody>
      </p:sp>
    </p:spTree>
    <p:extLst>
      <p:ext uri="{BB962C8B-B14F-4D97-AF65-F5344CB8AC3E}">
        <p14:creationId xmlns:p14="http://schemas.microsoft.com/office/powerpoint/2010/main" val="195215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405646"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3103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a:solidFill>
                  <a:schemeClr val="tx1"/>
                </a:solidFill>
              </a:rPr>
              <a:t>Place an Order</a:t>
            </a:r>
            <a:endParaRPr lang="en-SG" sz="1600" dirty="0">
              <a:solidFill>
                <a:schemeClr val="tx1"/>
              </a:solidFill>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8587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Shipping Record</a:t>
            </a:r>
            <a:endParaRPr lang="en-SG" sz="1600" b="0" dirty="0">
              <a:solidFill>
                <a:schemeClr val="tx1"/>
              </a:solidFill>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4322708" y="1016060"/>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3886200" y="3454646"/>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2329445" y="4901528"/>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indent="-198438">
              <a:buFont typeface="Wingdings" panose="05000000000000000000" pitchFamily="2" charset="2"/>
              <a:buChar char="Ø"/>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3584056" y="3415015"/>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4322707"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p:cNvCxnSpPr>
          <p:nvPr/>
        </p:nvCxnSpPr>
        <p:spPr bwMode="auto">
          <a:xfrm flipH="1">
            <a:off x="4322706" y="3005950"/>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1777776" y="25056"/>
            <a:ext cx="8661624" cy="707886"/>
          </a:xfrm>
        </p:spPr>
        <p:txBody>
          <a:bodyPr/>
          <a:lstStyle/>
          <a:p>
            <a:r>
              <a:rPr lang="en-US" sz="2000" dirty="0"/>
              <a:t>Example: User Scenario Diagram</a:t>
            </a:r>
            <a:br>
              <a:rPr lang="en-SG" sz="2000" dirty="0"/>
            </a:br>
            <a:r>
              <a:rPr lang="en-SG" sz="2000" dirty="0"/>
              <a:t>          – Place an order: </a:t>
            </a:r>
            <a:r>
              <a:rPr lang="en-US" sz="1800" dirty="0"/>
              <a:t>Implementation with HTTP and AMQP</a:t>
            </a:r>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8587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Activity Log</a:t>
            </a:r>
            <a:endParaRPr lang="en-SG" sz="1600" b="0" dirty="0">
              <a:solidFill>
                <a:schemeClr val="tx1"/>
              </a:solidFill>
            </a:endParaRPr>
          </a:p>
        </p:txBody>
      </p:sp>
      <p:sp>
        <p:nvSpPr>
          <p:cNvPr id="28" name="Rectangle 27">
            <a:extLst>
              <a:ext uri="{FF2B5EF4-FFF2-40B4-BE49-F238E27FC236}">
                <a16:creationId xmlns:a16="http://schemas.microsoft.com/office/drawing/2014/main" id="{A7C6E035-EFF3-024B-BEC6-F3AFCA7C144B}"/>
              </a:ext>
            </a:extLst>
          </p:cNvPr>
          <p:cNvSpPr/>
          <p:nvPr/>
        </p:nvSpPr>
        <p:spPr bwMode="auto">
          <a:xfrm>
            <a:off x="8587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a:solidFill>
                  <a:schemeClr val="tx1"/>
                </a:solidFill>
              </a:rPr>
              <a:t>Error</a:t>
            </a:r>
            <a:endParaRPr lang="en-SG" sz="1600" b="0">
              <a:solidFill>
                <a:schemeClr val="tx1"/>
              </a:solidFill>
            </a:endParaRPr>
          </a:p>
        </p:txBody>
      </p:sp>
      <p:cxnSp>
        <p:nvCxnSpPr>
          <p:cNvPr id="35" name="Straight Connector 34">
            <a:extLst>
              <a:ext uri="{FF2B5EF4-FFF2-40B4-BE49-F238E27FC236}">
                <a16:creationId xmlns:a16="http://schemas.microsoft.com/office/drawing/2014/main" id="{F2D0F26A-3B79-314F-B881-0ECC2DB6CD71}"/>
              </a:ext>
            </a:extLst>
          </p:cNvPr>
          <p:cNvCxnSpPr>
            <a:cxnSpLocks/>
          </p:cNvCxnSpPr>
          <p:nvPr/>
        </p:nvCxnSpPr>
        <p:spPr bwMode="auto">
          <a:xfrm flipH="1" flipV="1">
            <a:off x="4322706" y="3239702"/>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5205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a:solidFill>
                  <a:schemeClr val="tx1"/>
                </a:solidFill>
              </a:rPr>
              <a:t>Order</a:t>
            </a:r>
            <a:endParaRPr lang="en-SG" sz="1600" b="0">
              <a:solidFill>
                <a:schemeClr val="tx1"/>
              </a:solidFill>
            </a:endParaRPr>
          </a:p>
        </p:txBody>
      </p:sp>
      <p:cxnSp>
        <p:nvCxnSpPr>
          <p:cNvPr id="31" name="Straight Arrow Connector 30"/>
          <p:cNvCxnSpPr>
            <a:stCxn id="29" idx="2"/>
          </p:cNvCxnSpPr>
          <p:nvPr/>
        </p:nvCxnSpPr>
        <p:spPr bwMode="auto">
          <a:xfrm flipH="1">
            <a:off x="3886201"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1990969"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3845896" y="3703975"/>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7. Return the created order and shipping record and/or error</a:t>
            </a:r>
            <a:endParaRPr lang="en-GB" dirty="0"/>
          </a:p>
        </p:txBody>
      </p:sp>
      <p:sp>
        <p:nvSpPr>
          <p:cNvPr id="37" name="TextBox 36">
            <a:extLst>
              <a:ext uri="{FF2B5EF4-FFF2-40B4-BE49-F238E27FC236}">
                <a16:creationId xmlns:a16="http://schemas.microsoft.com/office/drawing/2014/main" id="{AF83AAF7-42AD-4375-8A6B-33FC7813407E}"/>
              </a:ext>
            </a:extLst>
          </p:cNvPr>
          <p:cNvSpPr txBox="1"/>
          <p:nvPr/>
        </p:nvSpPr>
        <p:spPr>
          <a:xfrm>
            <a:off x="6431123"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5. Send the newly created order</a:t>
            </a:r>
          </a:p>
          <a:p>
            <a:r>
              <a:rPr lang="en-SG"/>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5954076" y="4465398"/>
            <a:ext cx="1818325" cy="738664"/>
          </a:xfrm>
          <a:prstGeom prst="rect">
            <a:avLst/>
          </a:prstGeom>
          <a:noFill/>
        </p:spPr>
        <p:txBody>
          <a:bodyPr wrap="square" rtlCol="0">
            <a:spAutoFit/>
          </a:bodyPr>
          <a:lstStyle/>
          <a:p>
            <a:pPr algn="ctr"/>
            <a:r>
              <a:rPr lang="en-SG" sz="1400" b="0" dirty="0">
                <a:solidFill>
                  <a:srgbClr val="0070C0"/>
                </a:solidFill>
              </a:rPr>
              <a:t>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6231287"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7632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3856846" y="1187721"/>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3. Send the order information</a:t>
            </a:r>
          </a:p>
          <a:p>
            <a:r>
              <a:rPr lang="en-SG" dirty="0"/>
              <a:t>{cart items}</a:t>
            </a:r>
          </a:p>
          <a:p>
            <a:r>
              <a:rPr lang="en-SG" dirty="0"/>
              <a:t>4. Return the newly created order</a:t>
            </a:r>
          </a:p>
          <a:p>
            <a:r>
              <a:rPr lang="en-SG" dirty="0"/>
              <a:t>{ order }</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344" y="315181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961" y="265179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273" y="5431475"/>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463" y="82348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5170" y="96370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6639" y="290892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a:extLst>
              <a:ext uri="{FF2B5EF4-FFF2-40B4-BE49-F238E27FC236}">
                <a16:creationId xmlns:a16="http://schemas.microsoft.com/office/drawing/2014/main" id="{4DD90375-C0CA-4C66-B8A6-6EB4262D9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5170" y="4807695"/>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3DD817-AD0B-46E5-A612-06F7B65AE6FE}"/>
              </a:ext>
            </a:extLst>
          </p:cNvPr>
          <p:cNvSpPr/>
          <p:nvPr/>
        </p:nvSpPr>
        <p:spPr>
          <a:xfrm>
            <a:off x="3360563" y="41858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2" name="Rectangle 51">
            <a:extLst>
              <a:ext uri="{FF2B5EF4-FFF2-40B4-BE49-F238E27FC236}">
                <a16:creationId xmlns:a16="http://schemas.microsoft.com/office/drawing/2014/main" id="{53A1ABF3-CC89-4978-99BB-2589CD86A403}"/>
              </a:ext>
            </a:extLst>
          </p:cNvPr>
          <p:cNvSpPr/>
          <p:nvPr/>
        </p:nvSpPr>
        <p:spPr>
          <a:xfrm>
            <a:off x="3759559" y="2255901"/>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3" name="Rectangle 52">
            <a:extLst>
              <a:ext uri="{FF2B5EF4-FFF2-40B4-BE49-F238E27FC236}">
                <a16:creationId xmlns:a16="http://schemas.microsoft.com/office/drawing/2014/main" id="{7F8E62A1-19FE-4379-891D-71B19CC81A47}"/>
              </a:ext>
            </a:extLst>
          </p:cNvPr>
          <p:cNvSpPr/>
          <p:nvPr/>
        </p:nvSpPr>
        <p:spPr>
          <a:xfrm>
            <a:off x="6308315" y="1751689"/>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4" name="Rectangle 53">
            <a:extLst>
              <a:ext uri="{FF2B5EF4-FFF2-40B4-BE49-F238E27FC236}">
                <a16:creationId xmlns:a16="http://schemas.microsoft.com/office/drawing/2014/main" id="{551E3962-8012-4400-B032-70BFDB728A69}"/>
              </a:ext>
            </a:extLst>
          </p:cNvPr>
          <p:cNvSpPr/>
          <p:nvPr/>
        </p:nvSpPr>
        <p:spPr>
          <a:xfrm>
            <a:off x="6391192" y="2640993"/>
            <a:ext cx="801823" cy="338554"/>
          </a:xfrm>
          <a:prstGeom prst="rect">
            <a:avLst/>
          </a:prstGeom>
        </p:spPr>
        <p:txBody>
          <a:bodyPr wrap="none">
            <a:spAutoFit/>
          </a:bodyPr>
          <a:lstStyle/>
          <a:p>
            <a:r>
              <a:rPr lang="en-SG" sz="1600" dirty="0">
                <a:solidFill>
                  <a:schemeClr val="tx1"/>
                </a:solidFill>
              </a:rPr>
              <a:t>AMQP</a:t>
            </a:r>
            <a:endParaRPr lang="en-SG" sz="1600" dirty="0"/>
          </a:p>
        </p:txBody>
      </p:sp>
      <p:sp>
        <p:nvSpPr>
          <p:cNvPr id="55" name="Rectangle 54">
            <a:extLst>
              <a:ext uri="{FF2B5EF4-FFF2-40B4-BE49-F238E27FC236}">
                <a16:creationId xmlns:a16="http://schemas.microsoft.com/office/drawing/2014/main" id="{483810F0-A3F4-479A-8CDB-4362CCDEDF9A}"/>
              </a:ext>
            </a:extLst>
          </p:cNvPr>
          <p:cNvSpPr/>
          <p:nvPr/>
        </p:nvSpPr>
        <p:spPr>
          <a:xfrm>
            <a:off x="6054024" y="4125453"/>
            <a:ext cx="801823" cy="338554"/>
          </a:xfrm>
          <a:prstGeom prst="rect">
            <a:avLst/>
          </a:prstGeom>
        </p:spPr>
        <p:txBody>
          <a:bodyPr wrap="none">
            <a:spAutoFit/>
          </a:bodyPr>
          <a:lstStyle/>
          <a:p>
            <a:r>
              <a:rPr lang="en-SG" sz="1600" dirty="0">
                <a:solidFill>
                  <a:schemeClr val="tx1"/>
                </a:solidFill>
              </a:rPr>
              <a:t>AMQP</a:t>
            </a:r>
            <a:endParaRPr lang="en-SG" sz="1600" dirty="0"/>
          </a:p>
        </p:txBody>
      </p:sp>
      <p:pic>
        <p:nvPicPr>
          <p:cNvPr id="56" name="Picture 2" descr="https://www.rabbitmq.com/img/tutorials/producer.png">
            <a:extLst>
              <a:ext uri="{FF2B5EF4-FFF2-40B4-BE49-F238E27FC236}">
                <a16:creationId xmlns:a16="http://schemas.microsoft.com/office/drawing/2014/main" id="{E8D305F0-5DA2-47BF-9985-5115E4350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830"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4FEBF01-434D-4E6A-9F18-58EF21BE5E77}"/>
              </a:ext>
            </a:extLst>
          </p:cNvPr>
          <p:cNvSpPr txBox="1"/>
          <p:nvPr/>
        </p:nvSpPr>
        <p:spPr>
          <a:xfrm>
            <a:off x="6390286"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58" name="Picture 57" descr="https://www.rabbitmq.com/img/tutorials/consumer.png">
            <a:extLst>
              <a:ext uri="{FF2B5EF4-FFF2-40B4-BE49-F238E27FC236}">
                <a16:creationId xmlns:a16="http://schemas.microsoft.com/office/drawing/2014/main" id="{EA63D0AB-FDB8-4CF8-9B82-1541BF4BC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20" y="6257243"/>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D827656C-8D26-458C-8533-5B236572995C}"/>
              </a:ext>
            </a:extLst>
          </p:cNvPr>
          <p:cNvSpPr txBox="1"/>
          <p:nvPr/>
        </p:nvSpPr>
        <p:spPr>
          <a:xfrm>
            <a:off x="6377317"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spTree>
    <p:extLst>
      <p:ext uri="{BB962C8B-B14F-4D97-AF65-F5344CB8AC3E}">
        <p14:creationId xmlns:p14="http://schemas.microsoft.com/office/powerpoint/2010/main" val="57078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83704" y="924784"/>
          <a:ext cx="11626781" cy="5008432"/>
        </p:xfrm>
        <a:graphic>
          <a:graphicData uri="http://schemas.openxmlformats.org/drawingml/2006/table">
            <a:tbl>
              <a:tblPr firstRow="1" bandRow="1">
                <a:tableStyleId>{073A0DAA-6AF3-43AB-8588-CEC1D06C72B9}</a:tableStyleId>
              </a:tblPr>
              <a:tblGrid>
                <a:gridCol w="3190353">
                  <a:extLst>
                    <a:ext uri="{9D8B030D-6E8A-4147-A177-3AD203B41FA5}">
                      <a16:colId xmlns:a16="http://schemas.microsoft.com/office/drawing/2014/main" val="20000"/>
                    </a:ext>
                  </a:extLst>
                </a:gridCol>
                <a:gridCol w="4016829">
                  <a:extLst>
                    <a:ext uri="{9D8B030D-6E8A-4147-A177-3AD203B41FA5}">
                      <a16:colId xmlns:a16="http://schemas.microsoft.com/office/drawing/2014/main" val="20001"/>
                    </a:ext>
                  </a:extLst>
                </a:gridCol>
                <a:gridCol w="4419599">
                  <a:extLst>
                    <a:ext uri="{9D8B030D-6E8A-4147-A177-3AD203B41FA5}">
                      <a16:colId xmlns:a16="http://schemas.microsoft.com/office/drawing/2014/main" val="20002"/>
                    </a:ext>
                  </a:extLst>
                </a:gridCol>
              </a:tblGrid>
              <a:tr h="395601">
                <a:tc>
                  <a:txBody>
                    <a:bodyPr/>
                    <a:lstStyle/>
                    <a:p>
                      <a:r>
                        <a:rPr lang="en-US" sz="2000" dirty="0"/>
                        <a:t>Attribute</a:t>
                      </a:r>
                      <a:endParaRPr lang="en-SG" sz="2000" dirty="0"/>
                    </a:p>
                  </a:txBody>
                  <a:tcPr/>
                </a:tc>
                <a:tc>
                  <a:txBody>
                    <a:bodyPr/>
                    <a:lstStyle/>
                    <a:p>
                      <a:r>
                        <a:rPr lang="en-US" sz="2000"/>
                        <a:t>Atomic/Simple</a:t>
                      </a:r>
                      <a:endParaRPr lang="en-SG" sz="2000"/>
                    </a:p>
                  </a:txBody>
                  <a:tcPr/>
                </a:tc>
                <a:tc>
                  <a:txBody>
                    <a:bodyPr/>
                    <a:lstStyle/>
                    <a:p>
                      <a:r>
                        <a:rPr lang="en-US" sz="2000"/>
                        <a:t>Composite/Complex</a:t>
                      </a:r>
                      <a:endParaRPr lang="en-SG" sz="2000"/>
                    </a:p>
                  </a:txBody>
                  <a:tcPr/>
                </a:tc>
                <a:extLst>
                  <a:ext uri="{0D108BD9-81ED-4DB2-BD59-A6C34878D82A}">
                    <a16:rowId xmlns:a16="http://schemas.microsoft.com/office/drawing/2014/main" val="10000"/>
                  </a:ext>
                </a:extLst>
              </a:tr>
              <a:tr h="401096">
                <a:tc>
                  <a:txBody>
                    <a:bodyPr/>
                    <a:lstStyle/>
                    <a:p>
                      <a:r>
                        <a:rPr lang="en-US" sz="2000" dirty="0"/>
                        <a:t>Independently</a:t>
                      </a:r>
                      <a:r>
                        <a:rPr lang="en-US" sz="2000" baseline="0" dirty="0"/>
                        <a:t> Deployable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extLst>
                  <a:ext uri="{0D108BD9-81ED-4DB2-BD59-A6C34878D82A}">
                    <a16:rowId xmlns:a16="http://schemas.microsoft.com/office/drawing/2014/main" val="10001"/>
                  </a:ext>
                </a:extLst>
              </a:tr>
              <a:tr h="401096">
                <a:tc>
                  <a:txBody>
                    <a:bodyPr/>
                    <a:lstStyle/>
                    <a:p>
                      <a:r>
                        <a:rPr lang="en-US" sz="2000" dirty="0"/>
                        <a:t>Independently Scalable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extLst>
                  <a:ext uri="{0D108BD9-81ED-4DB2-BD59-A6C34878D82A}">
                    <a16:rowId xmlns:a16="http://schemas.microsoft.com/office/drawing/2014/main" val="10002"/>
                  </a:ext>
                </a:extLst>
              </a:tr>
              <a:tr h="497125">
                <a:tc>
                  <a:txBody>
                    <a:bodyPr/>
                    <a:lstStyle/>
                    <a:p>
                      <a:r>
                        <a:rPr lang="en-US" sz="2000" dirty="0"/>
                        <a:t>Any Programming Language</a:t>
                      </a:r>
                      <a:endParaRPr lang="en-SG" sz="2000" dirty="0"/>
                    </a:p>
                  </a:txBody>
                  <a:tcPr/>
                </a:tc>
                <a:tc>
                  <a:txBody>
                    <a:bodyPr/>
                    <a:lstStyle/>
                    <a:p>
                      <a:pPr algn="ctr"/>
                      <a:r>
                        <a:rPr lang="en-US" sz="2000"/>
                        <a:t>Yes</a:t>
                      </a:r>
                      <a:endParaRPr lang="en-SG" sz="2000"/>
                    </a:p>
                  </a:txBody>
                  <a:tcPr/>
                </a:tc>
                <a:tc>
                  <a:txBody>
                    <a:bodyPr/>
                    <a:lstStyle/>
                    <a:p>
                      <a:pPr algn="ctr"/>
                      <a:r>
                        <a:rPr lang="en-US" sz="2000"/>
                        <a:t>Yes</a:t>
                      </a:r>
                      <a:endParaRPr lang="en-SG" sz="2000"/>
                    </a:p>
                  </a:txBody>
                  <a:tcPr/>
                </a:tc>
                <a:extLst>
                  <a:ext uri="{0D108BD9-81ED-4DB2-BD59-A6C34878D82A}">
                    <a16:rowId xmlns:a16="http://schemas.microsoft.com/office/drawing/2014/main" val="10003"/>
                  </a:ext>
                </a:extLst>
              </a:tr>
              <a:tr h="713266">
                <a:tc>
                  <a:txBody>
                    <a:bodyPr/>
                    <a:lstStyle/>
                    <a:p>
                      <a:r>
                        <a:rPr lang="en-US" sz="2000"/>
                        <a:t>Encapsulates…</a:t>
                      </a:r>
                      <a:endParaRPr lang="en-SG" sz="2000"/>
                    </a:p>
                  </a:txBody>
                  <a:tcPr/>
                </a:tc>
                <a:tc>
                  <a:txBody>
                    <a:bodyPr/>
                    <a:lstStyle/>
                    <a:p>
                      <a:pPr algn="l"/>
                      <a:r>
                        <a:rPr lang="en-US" sz="2000" baseline="0"/>
                        <a:t>… a single “atomic” entity (e.g., Customer, Product)</a:t>
                      </a:r>
                      <a:endParaRPr lang="en-SG" sz="2000"/>
                    </a:p>
                  </a:txBody>
                  <a:tcPr/>
                </a:tc>
                <a:tc>
                  <a:txBody>
                    <a:bodyPr/>
                    <a:lstStyle/>
                    <a:p>
                      <a:pPr algn="l"/>
                      <a:r>
                        <a:rPr lang="en-US" sz="2000"/>
                        <a:t>… a single process. It often</a:t>
                      </a:r>
                      <a:r>
                        <a:rPr lang="en-US" sz="2000" baseline="0"/>
                        <a:t> orchestrates or aggregates other atomic/composite (micro)services.</a:t>
                      </a:r>
                      <a:endParaRPr lang="en-SG" sz="2000"/>
                    </a:p>
                  </a:txBody>
                  <a:tcPr/>
                </a:tc>
                <a:extLst>
                  <a:ext uri="{0D108BD9-81ED-4DB2-BD59-A6C34878D82A}">
                    <a16:rowId xmlns:a16="http://schemas.microsoft.com/office/drawing/2014/main" val="10004"/>
                  </a:ext>
                </a:extLst>
              </a:tr>
              <a:tr h="497125">
                <a:tc>
                  <a:txBody>
                    <a:bodyPr/>
                    <a:lstStyle/>
                    <a:p>
                      <a:r>
                        <a:rPr lang="en-US" sz="2000" dirty="0"/>
                        <a:t>Naming Convention</a:t>
                      </a:r>
                      <a:endParaRPr lang="en-SG" sz="2000" dirty="0"/>
                    </a:p>
                  </a:txBody>
                  <a:tcPr/>
                </a:tc>
                <a:tc>
                  <a:txBody>
                    <a:bodyPr/>
                    <a:lstStyle/>
                    <a:p>
                      <a:pPr algn="ctr"/>
                      <a:r>
                        <a:rPr lang="en-US" sz="2000" dirty="0"/>
                        <a:t>Noun</a:t>
                      </a:r>
                    </a:p>
                    <a:p>
                      <a:pPr algn="ctr"/>
                      <a:r>
                        <a:rPr lang="en-US" sz="2000" dirty="0"/>
                        <a:t>E.g. book, order, </a:t>
                      </a:r>
                      <a:r>
                        <a:rPr lang="en-US" sz="2000" dirty="0" err="1"/>
                        <a:t>shipping_record</a:t>
                      </a:r>
                      <a:endParaRPr lang="en-SG" sz="2000" dirty="0"/>
                    </a:p>
                  </a:txBody>
                  <a:tcPr/>
                </a:tc>
                <a:tc>
                  <a:txBody>
                    <a:bodyPr/>
                    <a:lstStyle/>
                    <a:p>
                      <a:pPr algn="ctr"/>
                      <a:r>
                        <a:rPr lang="en-US" sz="2000" dirty="0"/>
                        <a:t>Verb</a:t>
                      </a:r>
                    </a:p>
                    <a:p>
                      <a:pPr algn="ctr"/>
                      <a:r>
                        <a:rPr lang="en-US" sz="2000" dirty="0"/>
                        <a:t>E.g. Place order, Process shipping</a:t>
                      </a:r>
                      <a:endParaRPr lang="en-SG" sz="2000" dirty="0"/>
                    </a:p>
                  </a:txBody>
                  <a:tcPr/>
                </a:tc>
                <a:extLst>
                  <a:ext uri="{0D108BD9-81ED-4DB2-BD59-A6C34878D82A}">
                    <a16:rowId xmlns:a16="http://schemas.microsoft.com/office/drawing/2014/main" val="3259959970"/>
                  </a:ext>
                </a:extLst>
              </a:tr>
              <a:tr h="280984">
                <a:tc>
                  <a:txBody>
                    <a:bodyPr/>
                    <a:lstStyle/>
                    <a:p>
                      <a:r>
                        <a:rPr lang="en-US" sz="2000" dirty="0"/>
                        <a:t>Can </a:t>
                      </a:r>
                      <a:r>
                        <a:rPr lang="en-US" sz="2000" u="none" dirty="0"/>
                        <a:t>invoke</a:t>
                      </a:r>
                      <a:r>
                        <a:rPr lang="en-US" sz="2000" baseline="0" dirty="0"/>
                        <a:t> other services</a:t>
                      </a:r>
                      <a:endParaRPr lang="en-SG" sz="2000" dirty="0"/>
                    </a:p>
                  </a:txBody>
                  <a:tcPr/>
                </a:tc>
                <a:tc>
                  <a:txBody>
                    <a:bodyPr/>
                    <a:lstStyle/>
                    <a:p>
                      <a:pPr algn="ctr"/>
                      <a:r>
                        <a:rPr lang="en-US" sz="2000"/>
                        <a:t>Never</a:t>
                      </a:r>
                    </a:p>
                  </a:txBody>
                  <a:tcPr/>
                </a:tc>
                <a:tc>
                  <a:txBody>
                    <a:bodyPr/>
                    <a:lstStyle/>
                    <a:p>
                      <a:pPr algn="ctr"/>
                      <a:r>
                        <a:rPr lang="en-US" sz="2000"/>
                        <a:t>Yes, that is its main purpose</a:t>
                      </a:r>
                      <a:endParaRPr lang="en-SG" sz="2000"/>
                    </a:p>
                  </a:txBody>
                  <a:tcPr/>
                </a:tc>
                <a:extLst>
                  <a:ext uri="{0D108BD9-81ED-4DB2-BD59-A6C34878D82A}">
                    <a16:rowId xmlns:a16="http://schemas.microsoft.com/office/drawing/2014/main" val="794896680"/>
                  </a:ext>
                </a:extLst>
              </a:tr>
              <a:tr h="713266">
                <a:tc>
                  <a:txBody>
                    <a:bodyPr/>
                    <a:lstStyle/>
                    <a:p>
                      <a:r>
                        <a:rPr lang="en-US" sz="2000" b="0" baseline="0" dirty="0"/>
                        <a:t>D</a:t>
                      </a:r>
                      <a:r>
                        <a:rPr lang="en-US" sz="2000" baseline="0" dirty="0"/>
                        <a:t>ata ownership</a:t>
                      </a:r>
                      <a:endParaRPr lang="en-SG" sz="2000" dirty="0"/>
                    </a:p>
                  </a:txBody>
                  <a:tcPr/>
                </a:tc>
                <a:tc>
                  <a:txBody>
                    <a:bodyPr/>
                    <a:lstStyle/>
                    <a:p>
                      <a:pPr algn="ctr"/>
                      <a:r>
                        <a:rPr lang="en-US" sz="2000"/>
                        <a:t>Typically has </a:t>
                      </a:r>
                      <a:r>
                        <a:rPr lang="en-US" sz="2000" b="1"/>
                        <a:t>exclusive</a:t>
                      </a:r>
                      <a:r>
                        <a:rPr lang="en-US" sz="2000"/>
                        <a:t> </a:t>
                      </a:r>
                      <a:r>
                        <a:rPr lang="en-US" sz="2000" b="1"/>
                        <a:t>ownership</a:t>
                      </a:r>
                      <a:r>
                        <a:rPr lang="en-US" sz="2000"/>
                        <a:t> of the database tables for its data entities </a:t>
                      </a:r>
                      <a:endParaRPr lang="en-SG" sz="2000"/>
                    </a:p>
                  </a:txBody>
                  <a:tcPr/>
                </a:tc>
                <a:tc>
                  <a:txBody>
                    <a:bodyPr/>
                    <a:lstStyle/>
                    <a:p>
                      <a:pPr algn="ctr"/>
                      <a:r>
                        <a:rPr lang="en-US" sz="2000" dirty="0"/>
                        <a:t>Typically does not own data, but </a:t>
                      </a:r>
                      <a:r>
                        <a:rPr lang="en-US" sz="2000" b="0" i="0" u="none" strike="noStrike" noProof="0" dirty="0">
                          <a:latin typeface="Tahoma"/>
                        </a:rPr>
                        <a:t>requests the data via the APIs of other services</a:t>
                      </a:r>
                      <a:endParaRPr lang="en-US" dirty="0"/>
                    </a:p>
                  </a:txBody>
                  <a:tcPr/>
                </a:tc>
                <a:extLst>
                  <a:ext uri="{0D108BD9-81ED-4DB2-BD59-A6C34878D82A}">
                    <a16:rowId xmlns:a16="http://schemas.microsoft.com/office/drawing/2014/main" val="10005"/>
                  </a:ext>
                </a:extLst>
              </a:tr>
            </a:tbl>
          </a:graphicData>
        </a:graphic>
      </p:graphicFrame>
      <p:sp>
        <p:nvSpPr>
          <p:cNvPr id="2" name="Title 1">
            <a:extLst>
              <a:ext uri="{FF2B5EF4-FFF2-40B4-BE49-F238E27FC236}">
                <a16:creationId xmlns:a16="http://schemas.microsoft.com/office/drawing/2014/main" id="{C4A76B1D-020C-4FA0-81D4-4332A4BAD77C}"/>
              </a:ext>
            </a:extLst>
          </p:cNvPr>
          <p:cNvSpPr>
            <a:spLocks noGrp="1"/>
          </p:cNvSpPr>
          <p:nvPr>
            <p:ph type="title"/>
          </p:nvPr>
        </p:nvSpPr>
        <p:spPr>
          <a:xfrm>
            <a:off x="281518" y="190034"/>
            <a:ext cx="11628967" cy="523220"/>
          </a:xfrm>
        </p:spPr>
        <p:txBody>
          <a:bodyPr/>
          <a:lstStyle/>
          <a:p>
            <a:r>
              <a:rPr lang="en-US" sz="2800" dirty="0"/>
              <a:t>Microservice Attributes</a:t>
            </a:r>
            <a:endParaRPr lang="en-US" dirty="0"/>
          </a:p>
        </p:txBody>
      </p:sp>
    </p:spTree>
    <p:extLst>
      <p:ext uri="{BB962C8B-B14F-4D97-AF65-F5344CB8AC3E}">
        <p14:creationId xmlns:p14="http://schemas.microsoft.com/office/powerpoint/2010/main" val="91604593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27.7|4.5|21.6|10.6|16.8|23.8|21"/>
</p:tagLst>
</file>

<file path=ppt/tags/tag2.xml><?xml version="1.0" encoding="utf-8"?>
<p:tagLst xmlns:a="http://schemas.openxmlformats.org/drawingml/2006/main" xmlns:r="http://schemas.openxmlformats.org/officeDocument/2006/relationships" xmlns:p="http://schemas.openxmlformats.org/presentationml/2006/main">
  <p:tag name="TIMING" val="|27.7|4.5|21.6|10.6|16.8|23.8|21"/>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14" ma:contentTypeDescription="Create a new document." ma:contentTypeScope="" ma:versionID="57101b5764f03d54f6942ddbf5449913">
  <xsd:schema xmlns:xsd="http://www.w3.org/2001/XMLSchema" xmlns:xs="http://www.w3.org/2001/XMLSchema" xmlns:p="http://schemas.microsoft.com/office/2006/metadata/properties" xmlns:ns2="1b6a39ee-1380-4096-9882-8248104ba7f7" xmlns:ns3="4604cec2-e769-4190-9d56-5d48f74b6442" targetNamespace="http://schemas.microsoft.com/office/2006/metadata/properties" ma:root="true" ma:fieldsID="6f55319ad6f0394e2b80690f1277fc2d" ns2:_="" ns3:_="">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25B43F-2709-445F-80C5-45DE0C6CCC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72B103-378C-4B74-9BD0-5DFCAE2DBFBD}">
  <ds:schemaRefs>
    <ds:schemaRef ds:uri="http://purl.org/dc/terms/"/>
    <ds:schemaRef ds:uri="http://schemas.microsoft.com/office/2006/documentManagement/types"/>
    <ds:schemaRef ds:uri="http://purl.org/dc/dcmitype/"/>
    <ds:schemaRef ds:uri="http://schemas.microsoft.com/office/2006/metadata/properties"/>
    <ds:schemaRef ds:uri="1b6a39ee-1380-4096-9882-8248104ba7f7"/>
    <ds:schemaRef ds:uri="http://purl.org/dc/elements/1.1/"/>
    <ds:schemaRef ds:uri="http://schemas.microsoft.com/office/infopath/2007/PartnerControls"/>
    <ds:schemaRef ds:uri="http://schemas.openxmlformats.org/package/2006/metadata/core-properties"/>
    <ds:schemaRef ds:uri="4604cec2-e769-4190-9d56-5d48f74b6442"/>
    <ds:schemaRef ds:uri="http://www.w3.org/XML/1998/namespace"/>
  </ds:schemaRefs>
</ds:datastoreItem>
</file>

<file path=customXml/itemProps3.xml><?xml version="1.0" encoding="utf-8"?>
<ds:datastoreItem xmlns:ds="http://schemas.openxmlformats.org/officeDocument/2006/customXml" ds:itemID="{36A5E320-03C3-4ACA-A5A5-AE1D57B047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10519</TotalTime>
  <Words>2629</Words>
  <Application>Microsoft Office PowerPoint</Application>
  <PresentationFormat>Widescreen</PresentationFormat>
  <Paragraphs>319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Times New Roman</vt:lpstr>
      <vt:lpstr>Wingdings</vt:lpstr>
      <vt:lpstr>Blends</vt:lpstr>
      <vt:lpstr>Layers of a Service-Oriented Architecture</vt:lpstr>
      <vt:lpstr>Outline</vt:lpstr>
      <vt:lpstr>Definition of a Service in the Software World </vt:lpstr>
      <vt:lpstr>Service-Oriented Architecture</vt:lpstr>
      <vt:lpstr>Microservices and MSA Revisit</vt:lpstr>
      <vt:lpstr>Types of (Micro)Services</vt:lpstr>
      <vt:lpstr>Example: User Scenario Diagram   – Browse books</vt:lpstr>
      <vt:lpstr>Example: User Scenario Diagram           – Place an order: Implementation with HTTP and AMQP</vt:lpstr>
      <vt:lpstr>Microservice Attributes</vt:lpstr>
      <vt:lpstr>Activity</vt:lpstr>
      <vt:lpstr>Sample SOA Layers for the Activity</vt:lpstr>
      <vt:lpstr>Sample SOA Layers &amp; Supporting Infrastructures for an Enterprise</vt:lpstr>
      <vt:lpstr>Sample SOA Layers &amp; Supporting Infrastructures for an Enterprise</vt:lpstr>
      <vt:lpstr>Sample Benefits of Microservices and SOA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JIANG Lingxiao</cp:lastModifiedBy>
  <cp:revision>676</cp:revision>
  <dcterms:created xsi:type="dcterms:W3CDTF">1601-01-01T00:00:00Z</dcterms:created>
  <dcterms:modified xsi:type="dcterms:W3CDTF">2022-03-13T16:10:06Z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ies>
</file>