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1"/>
  </p:notesMasterIdLst>
  <p:sldIdLst>
    <p:sldId id="257" r:id="rId5"/>
    <p:sldId id="259" r:id="rId6"/>
    <p:sldId id="258" r:id="rId7"/>
    <p:sldId id="266" r:id="rId8"/>
    <p:sldId id="267" r:id="rId9"/>
    <p:sldId id="268" r:id="rId10"/>
    <p:sldId id="269" r:id="rId11"/>
    <p:sldId id="290" r:id="rId12"/>
    <p:sldId id="270" r:id="rId13"/>
    <p:sldId id="291" r:id="rId14"/>
    <p:sldId id="274" r:id="rId15"/>
    <p:sldId id="275" r:id="rId16"/>
    <p:sldId id="416" r:id="rId17"/>
    <p:sldId id="277" r:id="rId18"/>
    <p:sldId id="417" r:id="rId19"/>
    <p:sldId id="278" r:id="rId20"/>
    <p:sldId id="279" r:id="rId21"/>
    <p:sldId id="418" r:id="rId22"/>
    <p:sldId id="419" r:id="rId23"/>
    <p:sldId id="420" r:id="rId24"/>
    <p:sldId id="433" r:id="rId25"/>
    <p:sldId id="421" r:id="rId26"/>
    <p:sldId id="422" r:id="rId27"/>
    <p:sldId id="423" r:id="rId28"/>
    <p:sldId id="424" r:id="rId29"/>
    <p:sldId id="425" r:id="rId30"/>
    <p:sldId id="426" r:id="rId31"/>
    <p:sldId id="427" r:id="rId32"/>
    <p:sldId id="435" r:id="rId33"/>
    <p:sldId id="429" r:id="rId34"/>
    <p:sldId id="430" r:id="rId35"/>
    <p:sldId id="431" r:id="rId36"/>
    <p:sldId id="432" r:id="rId37"/>
    <p:sldId id="436" r:id="rId38"/>
    <p:sldId id="437" r:id="rId39"/>
    <p:sldId id="438" r:id="rId40"/>
    <p:sldId id="439" r:id="rId41"/>
    <p:sldId id="440" r:id="rId42"/>
    <p:sldId id="441" r:id="rId43"/>
    <p:sldId id="451" r:id="rId44"/>
    <p:sldId id="442" r:id="rId45"/>
    <p:sldId id="443" r:id="rId46"/>
    <p:sldId id="444" r:id="rId47"/>
    <p:sldId id="445" r:id="rId48"/>
    <p:sldId id="446" r:id="rId49"/>
    <p:sldId id="447" r:id="rId50"/>
    <p:sldId id="448" r:id="rId51"/>
    <p:sldId id="449" r:id="rId52"/>
    <p:sldId id="450" r:id="rId53"/>
    <p:sldId id="457" r:id="rId54"/>
    <p:sldId id="458" r:id="rId55"/>
    <p:sldId id="459" r:id="rId56"/>
    <p:sldId id="467" r:id="rId57"/>
    <p:sldId id="461" r:id="rId58"/>
    <p:sldId id="462" r:id="rId59"/>
    <p:sldId id="463" r:id="rId60"/>
    <p:sldId id="464" r:id="rId61"/>
    <p:sldId id="465" r:id="rId62"/>
    <p:sldId id="466" r:id="rId63"/>
    <p:sldId id="468" r:id="rId64"/>
    <p:sldId id="469" r:id="rId65"/>
    <p:sldId id="470" r:id="rId66"/>
    <p:sldId id="471" r:id="rId67"/>
    <p:sldId id="472" r:id="rId68"/>
    <p:sldId id="473" r:id="rId69"/>
    <p:sldId id="474" r:id="rId70"/>
    <p:sldId id="475" r:id="rId71"/>
    <p:sldId id="476" r:id="rId72"/>
    <p:sldId id="477" r:id="rId73"/>
    <p:sldId id="478" r:id="rId74"/>
    <p:sldId id="480" r:id="rId75"/>
    <p:sldId id="481" r:id="rId76"/>
    <p:sldId id="482" r:id="rId77"/>
    <p:sldId id="483" r:id="rId78"/>
    <p:sldId id="484" r:id="rId79"/>
    <p:sldId id="485" r:id="rId80"/>
    <p:sldId id="486" r:id="rId81"/>
    <p:sldId id="487" r:id="rId82"/>
    <p:sldId id="488" r:id="rId83"/>
    <p:sldId id="489" r:id="rId84"/>
    <p:sldId id="491" r:id="rId85"/>
    <p:sldId id="492" r:id="rId86"/>
    <p:sldId id="494" r:id="rId87"/>
    <p:sldId id="495" r:id="rId88"/>
    <p:sldId id="493" r:id="rId89"/>
    <p:sldId id="496" r:id="rId90"/>
    <p:sldId id="497" r:id="rId91"/>
    <p:sldId id="498" r:id="rId92"/>
    <p:sldId id="505" r:id="rId93"/>
    <p:sldId id="499" r:id="rId94"/>
    <p:sldId id="500" r:id="rId95"/>
    <p:sldId id="501" r:id="rId96"/>
    <p:sldId id="502" r:id="rId97"/>
    <p:sldId id="503" r:id="rId98"/>
    <p:sldId id="504" r:id="rId99"/>
    <p:sldId id="506" r:id="rId100"/>
    <p:sldId id="507" r:id="rId101"/>
    <p:sldId id="508" r:id="rId102"/>
    <p:sldId id="509" r:id="rId103"/>
    <p:sldId id="510" r:id="rId104"/>
    <p:sldId id="511" r:id="rId105"/>
    <p:sldId id="512" r:id="rId106"/>
    <p:sldId id="513" r:id="rId107"/>
    <p:sldId id="514" r:id="rId108"/>
    <p:sldId id="515" r:id="rId109"/>
    <p:sldId id="516" r:id="rId110"/>
    <p:sldId id="517" r:id="rId111"/>
    <p:sldId id="518" r:id="rId112"/>
    <p:sldId id="519" r:id="rId113"/>
    <p:sldId id="520" r:id="rId114"/>
    <p:sldId id="521" r:id="rId115"/>
    <p:sldId id="522" r:id="rId116"/>
    <p:sldId id="523" r:id="rId117"/>
    <p:sldId id="524" r:id="rId118"/>
    <p:sldId id="525" r:id="rId119"/>
    <p:sldId id="527" r:id="rId120"/>
    <p:sldId id="526" r:id="rId121"/>
    <p:sldId id="528" r:id="rId122"/>
    <p:sldId id="529" r:id="rId123"/>
    <p:sldId id="530" r:id="rId124"/>
    <p:sldId id="531" r:id="rId125"/>
    <p:sldId id="532" r:id="rId126"/>
    <p:sldId id="533" r:id="rId127"/>
    <p:sldId id="534" r:id="rId128"/>
    <p:sldId id="535" r:id="rId129"/>
    <p:sldId id="536" r:id="rId130"/>
    <p:sldId id="537" r:id="rId131"/>
    <p:sldId id="538" r:id="rId132"/>
    <p:sldId id="539" r:id="rId133"/>
    <p:sldId id="540" r:id="rId134"/>
    <p:sldId id="541" r:id="rId135"/>
    <p:sldId id="542" r:id="rId136"/>
    <p:sldId id="543" r:id="rId137"/>
    <p:sldId id="544" r:id="rId138"/>
    <p:sldId id="545" r:id="rId139"/>
    <p:sldId id="546" r:id="rId140"/>
    <p:sldId id="553" r:id="rId141"/>
    <p:sldId id="547" r:id="rId142"/>
    <p:sldId id="548" r:id="rId143"/>
    <p:sldId id="549" r:id="rId144"/>
    <p:sldId id="550" r:id="rId145"/>
    <p:sldId id="551" r:id="rId146"/>
    <p:sldId id="552" r:id="rId147"/>
    <p:sldId id="554" r:id="rId148"/>
    <p:sldId id="555" r:id="rId149"/>
    <p:sldId id="556" r:id="rId150"/>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5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tableStyles" Target="tableStyle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0B00ECD-D13C-48A7-AB9C-C249628538D5}" type="datetimeFigureOut">
              <a:rPr lang="pt-BR"/>
              <a:pPr>
                <a:defRPr/>
              </a:pPr>
              <a:t>27/03/2014</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5FA1301-00E6-4B29-ABB1-BC7F1844C539}" type="slidenum">
              <a:rPr lang="pt-BR"/>
              <a:pPr>
                <a:defRPr/>
              </a:pPr>
              <a:t>‹nº›</a:t>
            </a:fld>
            <a:endParaRPr lang="pt-B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spTree>
      <p:nvGrpSpPr>
        <p:cNvPr id="1" name=""/>
        <p:cNvGrpSpPr/>
        <p:nvPr/>
      </p:nvGrpSpPr>
      <p:grpSpPr>
        <a:xfrm>
          <a:off x="0" y="0"/>
          <a:ext cx="0" cy="0"/>
          <a:chOff x="0" y="0"/>
          <a:chExt cx="0" cy="0"/>
        </a:xfrm>
      </p:grpSpPr>
      <p:pic>
        <p:nvPicPr>
          <p:cNvPr id="2" name="Imagem 7" descr="ppt_etep_capa.jpg"/>
          <p:cNvPicPr>
            <a:picLocks noChangeAspect="1"/>
          </p:cNvPicPr>
          <p:nvPr/>
        </p:nvPicPr>
        <p:blipFill>
          <a:blip r:embed="rId2" cstate="print"/>
          <a:srcRect/>
          <a:stretch>
            <a:fillRect/>
          </a:stretch>
        </p:blipFill>
        <p:spPr bwMode="auto">
          <a:xfrm>
            <a:off x="-12700" y="0"/>
            <a:ext cx="9156700" cy="6858000"/>
          </a:xfrm>
          <a:prstGeom prst="rect">
            <a:avLst/>
          </a:prstGeom>
          <a:noFill/>
          <a:ln w="9525">
            <a:noFill/>
            <a:miter lim="800000"/>
            <a:headEnd/>
            <a:tailEnd/>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2B9EA4F-35CF-46E4-ABD8-0AD3656B206C}" type="datetimeFigureOut">
              <a:rPr lang="pt-BR"/>
              <a:pPr>
                <a:defRPr/>
              </a:pPr>
              <a:t>27/03/2014</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D289D38-E7DC-4217-BF89-968492A1EB1E}" type="slidenum">
              <a:rPr lang="pt-BR"/>
              <a:pPr>
                <a:defRPr/>
              </a:pPr>
              <a:t>‹nº›</a:t>
            </a:fld>
            <a:endParaRPr lang="pt-B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3"/>
            <a:ext cx="2057400" cy="5851525"/>
          </a:xfrm>
          <a:prstGeom prst="rect">
            <a:avLst/>
          </a:prstGeo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43"/>
            <a:ext cx="6019800" cy="5851525"/>
          </a:xfrm>
          <a:prstGeom prst="rect">
            <a:avLst/>
          </a:prstGeo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4AEFCC3-6746-4DE2-BBA0-48DF9D45122E}" type="datetimeFigureOut">
              <a:rPr lang="pt-BR"/>
              <a:pPr>
                <a:defRPr/>
              </a:pPr>
              <a:t>27/03/2014</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C22990F-7410-4827-9D61-89C453DFDE62}" type="slidenum">
              <a:rPr lang="pt-BR"/>
              <a:pPr>
                <a:defRPr/>
              </a:pPr>
              <a:t>‹nº›</a:t>
            </a:fld>
            <a:endParaRPr lang="pt-B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4639"/>
            <a:ext cx="8229600" cy="1143000"/>
          </a:xfrm>
          <a:prstGeom prst="rect">
            <a:avLst/>
          </a:prstGeom>
        </p:spPr>
        <p:txBody>
          <a:bodyPr/>
          <a:lstStyle/>
          <a:p>
            <a:r>
              <a:rPr lang="pt-BR" smtClean="0"/>
              <a:t>Clique para editar o estilo do título mestre</a:t>
            </a:r>
            <a:endParaRPr lang="en-US"/>
          </a:p>
        </p:txBody>
      </p:sp>
      <p:sp>
        <p:nvSpPr>
          <p:cNvPr id="3" name="Espaço Reservado para Tabela 2"/>
          <p:cNvSpPr>
            <a:spLocks noGrp="1"/>
          </p:cNvSpPr>
          <p:nvPr>
            <p:ph type="tbl" idx="1"/>
          </p:nvPr>
        </p:nvSpPr>
        <p:spPr>
          <a:xfrm>
            <a:off x="457202" y="1600206"/>
            <a:ext cx="8229600" cy="4525963"/>
          </a:xfrm>
          <a:prstGeom prst="rect">
            <a:avLst/>
          </a:prstGeom>
        </p:spPr>
        <p:txBody>
          <a:bodyPr/>
          <a:lstStyle/>
          <a:p>
            <a:pPr lvl="0"/>
            <a:r>
              <a:rPr lang="pt-BR" noProof="0" dirty="0" smtClean="0"/>
              <a:t>Clique no ícone para adicionar tabela</a:t>
            </a:r>
            <a:endParaRPr lang="en-US" noProof="0" dirty="0" smtClean="0"/>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1E36978-8745-4135-AF4D-8A8AE382EB50}" type="datetimeFigureOut">
              <a:rPr lang="pt-BR"/>
              <a:pPr>
                <a:defRPr/>
              </a:pPr>
              <a:t>27/03/2014</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B126AE2-8F7F-4E9C-9D9A-011893E4BFB6}" type="slidenum">
              <a:rPr lang="pt-BR"/>
              <a:pPr>
                <a:defRPr/>
              </a:pPr>
              <a:t>‹nº›</a:t>
            </a:fld>
            <a:endParaRPr lang="pt-B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2" y="274643"/>
            <a:ext cx="8229600" cy="5851525"/>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22238"/>
            <a:ext cx="7543800" cy="1295400"/>
          </a:xfrm>
          <a:prstGeom prst="rect">
            <a:avLst/>
          </a:prstGeo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719263"/>
            <a:ext cx="4038600" cy="4411662"/>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719263"/>
            <a:ext cx="4038600" cy="4411662"/>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457200" y="6248400"/>
            <a:ext cx="2133600" cy="457200"/>
          </a:xfrm>
          <a:prstGeom prst="rect">
            <a:avLst/>
          </a:prstGeom>
        </p:spPr>
        <p:txBody>
          <a:bodyPr/>
          <a:lstStyle>
            <a:lvl1pPr fontAlgn="auto">
              <a:spcBef>
                <a:spcPts val="0"/>
              </a:spcBef>
              <a:spcAft>
                <a:spcPts val="0"/>
              </a:spcAft>
              <a:defRPr>
                <a:latin typeface="+mn-lt"/>
                <a:cs typeface="+mn-cs"/>
              </a:defRPr>
            </a:lvl1pPr>
          </a:lstStyle>
          <a:p>
            <a:pPr>
              <a:defRPr/>
            </a:pPr>
            <a:fld id="{B9D7E5E7-B18D-44B9-A350-FC02908AE8F1}" type="datetimeFigureOut">
              <a:rPr lang="pt-BR"/>
              <a:pPr>
                <a:defRPr/>
              </a:pPr>
              <a:t>27/03/2014</a:t>
            </a:fld>
            <a:endParaRPr lang="pt-BR" dirty="0"/>
          </a:p>
        </p:txBody>
      </p:sp>
      <p:sp>
        <p:nvSpPr>
          <p:cNvPr id="6" name="Espaço Reservado para Rodapé 5"/>
          <p:cNvSpPr>
            <a:spLocks noGrp="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7" name="Espaço Reservado para Número de Slide 6"/>
          <p:cNvSpPr>
            <a:spLocks noGrp="1"/>
          </p:cNvSpPr>
          <p:nvPr>
            <p:ph type="sldNum" sz="quarter" idx="12"/>
          </p:nvPr>
        </p:nvSpPr>
        <p:spPr>
          <a:xfrm>
            <a:off x="6553200" y="6248400"/>
            <a:ext cx="2133600" cy="457200"/>
          </a:xfrm>
          <a:prstGeom prst="rect">
            <a:avLst/>
          </a:prstGeom>
        </p:spPr>
        <p:txBody>
          <a:bodyPr/>
          <a:lstStyle>
            <a:lvl1pPr fontAlgn="auto">
              <a:spcBef>
                <a:spcPts val="0"/>
              </a:spcBef>
              <a:spcAft>
                <a:spcPts val="0"/>
              </a:spcAft>
              <a:defRPr>
                <a:latin typeface="+mn-lt"/>
                <a:cs typeface="+mn-cs"/>
              </a:defRPr>
            </a:lvl1pPr>
          </a:lstStyle>
          <a:p>
            <a:pPr>
              <a:defRPr/>
            </a:pPr>
            <a:fld id="{6E3327E8-B2AC-4D58-8FED-88BF34774BAF}" type="slidenum">
              <a:rPr lang="pt-BR"/>
              <a:pPr>
                <a:defRPr/>
              </a:pPr>
              <a:t>‹nº›</a:t>
            </a:fld>
            <a:endParaRPr lang="pt-B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48200" y="1600200"/>
            <a:ext cx="4038600" cy="2185988"/>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4648200" y="3938588"/>
            <a:ext cx="4038600" cy="2187575"/>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Data 5"/>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C33A52E3-FAF3-4CBA-871D-2C713DC196A0}" type="datetimeFigureOut">
              <a:rPr lang="pt-BR"/>
              <a:pPr>
                <a:defRPr/>
              </a:pPr>
              <a:t>27/03/2014</a:t>
            </a:fld>
            <a:endParaRPr lang="pt-BR" dirty="0"/>
          </a:p>
        </p:txBody>
      </p:sp>
      <p:sp>
        <p:nvSpPr>
          <p:cNvPr id="7" name="Espaço Reservado para Rodapé 6"/>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8" name="Espaço Reservado para Número de Slide 7"/>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48285502-D73F-41B4-9DB4-8B7148DE82E6}" type="slidenum">
              <a:rPr lang="pt-BR"/>
              <a:pPr>
                <a:defRPr/>
              </a:pPr>
              <a:t>‹nº›</a:t>
            </a:fld>
            <a:endParaRPr lang="pt-B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Arial" pitchFamily="34" charset="0"/>
                <a:cs typeface="+mn-cs"/>
              </a:defRPr>
            </a:lvl1pPr>
          </a:lstStyle>
          <a:p>
            <a:pPr>
              <a:defRPr/>
            </a:pPr>
            <a:fld id="{10C58B7D-E6ED-4A0C-AF9F-567918EDA1ED}" type="datetimeFigureOut">
              <a:rPr lang="pt-BR"/>
              <a:pPr>
                <a:defRPr/>
              </a:pPr>
              <a:t>27/03/2014</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pPr>
              <a:defRPr/>
            </a:pPr>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Arial" pitchFamily="34" charset="0"/>
                <a:cs typeface="+mn-cs"/>
              </a:defRPr>
            </a:lvl1pPr>
          </a:lstStyle>
          <a:p>
            <a:pPr>
              <a:defRPr/>
            </a:pPr>
            <a:fld id="{1DA476B8-C7A3-473F-BD9B-822BEC5179BF}" type="slidenum">
              <a:rPr lang="pt-BR"/>
              <a:pPr>
                <a:defRPr/>
              </a:pPr>
              <a:t>‹nº›</a:t>
            </a:fld>
            <a:endParaRPr lang="pt-BR"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Arial" pitchFamily="34" charset="0"/>
                <a:cs typeface="+mn-cs"/>
              </a:defRPr>
            </a:lvl1pPr>
          </a:lstStyle>
          <a:p>
            <a:pPr>
              <a:defRPr/>
            </a:pPr>
            <a:fld id="{91E8A0D4-17EF-4A26-9452-3819468AF4A1}" type="datetimeFigureOut">
              <a:rPr lang="pt-BR"/>
              <a:pPr>
                <a:defRPr/>
              </a:pPr>
              <a:t>27/03/2014</a:t>
            </a:fld>
            <a:endParaRPr lang="pt-BR" dirty="0"/>
          </a:p>
        </p:txBody>
      </p:sp>
      <p:sp>
        <p:nvSpPr>
          <p:cNvPr id="6"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pPr>
              <a:defRPr/>
            </a:pPr>
            <a:endParaRPr lang="pt-BR" dirty="0"/>
          </a:p>
        </p:txBody>
      </p:sp>
      <p:sp>
        <p:nvSpPr>
          <p:cNvPr id="7"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Arial" pitchFamily="34" charset="0"/>
                <a:cs typeface="+mn-cs"/>
              </a:defRPr>
            </a:lvl1pPr>
          </a:lstStyle>
          <a:p>
            <a:pPr>
              <a:defRPr/>
            </a:pPr>
            <a:fld id="{823E1318-3E27-4770-A5E8-CC67B34CBDCB}" type="slidenum">
              <a:rPr lang="pt-BR"/>
              <a:pPr>
                <a:defRPr/>
              </a:pPr>
              <a:t>‹nº›</a:t>
            </a:fld>
            <a:endParaRPr lang="pt-B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beçalho da Seção">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31C7EC2-FB24-4E63-A450-43262C23F643}" type="datetimeFigureOut">
              <a:rPr lang="pt-BR"/>
              <a:pPr>
                <a:defRPr/>
              </a:pPr>
              <a:t>27/03/2014</a:t>
            </a:fld>
            <a:endParaRPr lang="pt-BR" dirty="0"/>
          </a:p>
        </p:txBody>
      </p:sp>
      <p:sp>
        <p:nvSpPr>
          <p:cNvPr id="4"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5"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E6BA3FC-6CCE-4A34-BEA9-D894AEE23741}" type="slidenum">
              <a:rPr lang="pt-BR"/>
              <a:pPr>
                <a:defRPr/>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F018373-08CB-4138-8D5D-5057378B5EFA}" type="datetimeFigureOut">
              <a:rPr lang="pt-BR"/>
              <a:pPr>
                <a:defRPr/>
              </a:pPr>
              <a:t>27/03/2014</a:t>
            </a:fld>
            <a:endParaRPr lang="pt-BR" dirty="0"/>
          </a:p>
        </p:txBody>
      </p:sp>
      <p:sp>
        <p:nvSpPr>
          <p:cNvPr id="3"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4"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F7D43E0-CB7A-40D5-A427-60A5CB6D58E8}" type="slidenum">
              <a:rPr lang="pt-BR"/>
              <a:pPr>
                <a:defRPr/>
              </a:pPr>
              <a:t>‹nº›</a:t>
            </a:fld>
            <a:endParaRPr lang="pt-B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a:prstGeom prst="rect">
            <a:avLst/>
          </a:prstGeo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2"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1" y="1435103"/>
            <a:ext cx="3008313" cy="4691063"/>
          </a:xfrm>
          <a:prstGeom prst="rect">
            <a:avLst/>
          </a:prstGeom>
        </p:spPr>
        <p:txBody>
          <a:bodyPr/>
          <a:lstStyle>
            <a:lvl1pPr marL="0" indent="0">
              <a:buNone/>
              <a:defRPr sz="1400"/>
            </a:lvl1pPr>
            <a:lvl2pPr marL="457137" indent="0">
              <a:buNone/>
              <a:defRPr sz="1200"/>
            </a:lvl2pPr>
            <a:lvl3pPr marL="914275" indent="0">
              <a:buNone/>
              <a:defRPr sz="1000"/>
            </a:lvl3pPr>
            <a:lvl4pPr marL="1371412" indent="0">
              <a:buNone/>
              <a:defRPr sz="900"/>
            </a:lvl4pPr>
            <a:lvl5pPr marL="1828550" indent="0">
              <a:buNone/>
              <a:defRPr sz="900"/>
            </a:lvl5pPr>
            <a:lvl6pPr marL="2285687" indent="0">
              <a:buNone/>
              <a:defRPr sz="900"/>
            </a:lvl6pPr>
            <a:lvl7pPr marL="2742824" indent="0">
              <a:buNone/>
              <a:defRPr sz="900"/>
            </a:lvl7pPr>
            <a:lvl8pPr marL="3199962" indent="0">
              <a:buNone/>
              <a:defRPr sz="900"/>
            </a:lvl8pPr>
            <a:lvl9pPr marL="3657098"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AF777E7-A2B7-41BE-99FD-B2938661EDA6}" type="datetimeFigureOut">
              <a:rPr lang="pt-BR"/>
              <a:pPr>
                <a:defRPr/>
              </a:pPr>
              <a:t>27/03/2014</a:t>
            </a:fld>
            <a:endParaRPr lang="pt-BR" dirty="0"/>
          </a:p>
        </p:txBody>
      </p:sp>
      <p:sp>
        <p:nvSpPr>
          <p:cNvPr id="6"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7"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3D64272-6A90-4E8B-908D-ABD6707B3BB0}" type="slidenum">
              <a:rPr lang="pt-BR"/>
              <a:pPr>
                <a:defRPr/>
              </a:pPr>
              <a:t>‹nº›</a:t>
            </a:fld>
            <a:endParaRPr lang="pt-B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137" indent="0">
              <a:buNone/>
              <a:defRPr sz="2800"/>
            </a:lvl2pPr>
            <a:lvl3pPr marL="914275" indent="0">
              <a:buNone/>
              <a:defRPr sz="2400"/>
            </a:lvl3pPr>
            <a:lvl4pPr marL="1371412" indent="0">
              <a:buNone/>
              <a:defRPr sz="2000"/>
            </a:lvl4pPr>
            <a:lvl5pPr marL="1828550" indent="0">
              <a:buNone/>
              <a:defRPr sz="2000"/>
            </a:lvl5pPr>
            <a:lvl6pPr marL="2285687" indent="0">
              <a:buNone/>
              <a:defRPr sz="2000"/>
            </a:lvl6pPr>
            <a:lvl7pPr marL="2742824" indent="0">
              <a:buNone/>
              <a:defRPr sz="2000"/>
            </a:lvl7pPr>
            <a:lvl8pPr marL="3199962" indent="0">
              <a:buNone/>
              <a:defRPr sz="2000"/>
            </a:lvl8pPr>
            <a:lvl9pPr marL="3657098" indent="0">
              <a:buNone/>
              <a:defRPr sz="2000"/>
            </a:lvl9pPr>
          </a:lstStyle>
          <a:p>
            <a:pPr lvl="0"/>
            <a:r>
              <a:rPr lang="pt-BR" noProof="0" dirty="0" smtClean="0"/>
              <a:t>Clique no ícone para adicionar uma imagem</a:t>
            </a: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37" indent="0">
              <a:buNone/>
              <a:defRPr sz="1200"/>
            </a:lvl2pPr>
            <a:lvl3pPr marL="914275" indent="0">
              <a:buNone/>
              <a:defRPr sz="1000"/>
            </a:lvl3pPr>
            <a:lvl4pPr marL="1371412" indent="0">
              <a:buNone/>
              <a:defRPr sz="900"/>
            </a:lvl4pPr>
            <a:lvl5pPr marL="1828550" indent="0">
              <a:buNone/>
              <a:defRPr sz="900"/>
            </a:lvl5pPr>
            <a:lvl6pPr marL="2285687" indent="0">
              <a:buNone/>
              <a:defRPr sz="900"/>
            </a:lvl6pPr>
            <a:lvl7pPr marL="2742824" indent="0">
              <a:buNone/>
              <a:defRPr sz="900"/>
            </a:lvl7pPr>
            <a:lvl8pPr marL="3199962" indent="0">
              <a:buNone/>
              <a:defRPr sz="900"/>
            </a:lvl8pPr>
            <a:lvl9pPr marL="3657098"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F821096-5936-4E2F-BFF3-CE78B0188B5E}" type="datetimeFigureOut">
              <a:rPr lang="pt-BR"/>
              <a:pPr>
                <a:defRPr/>
              </a:pPr>
              <a:t>27/03/2014</a:t>
            </a:fld>
            <a:endParaRPr lang="pt-BR" dirty="0"/>
          </a:p>
        </p:txBody>
      </p:sp>
      <p:sp>
        <p:nvSpPr>
          <p:cNvPr id="6" name="Espaço Reservado para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pt-BR" dirty="0"/>
          </a:p>
        </p:txBody>
      </p:sp>
      <p:sp>
        <p:nvSpPr>
          <p:cNvPr id="7" name="Espaço Reservado para Número de Slid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4BE568F-BAB7-48D7-9E2C-49AC5EC36350}" type="slidenum">
              <a:rPr lang="pt-BR"/>
              <a:pPr>
                <a:defRPr/>
              </a:pPr>
              <a:t>‹nº›</a:t>
            </a:fld>
            <a:endParaRPr lang="pt-B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77" r:id="rId1"/>
    <p:sldLayoutId id="2147484771" r:id="rId2"/>
    <p:sldLayoutId id="2147484772" r:id="rId3"/>
    <p:sldLayoutId id="2147484773" r:id="rId4"/>
    <p:sldLayoutId id="2147484774" r:id="rId5"/>
    <p:sldLayoutId id="2147484778" r:id="rId6"/>
    <p:sldLayoutId id="2147484779" r:id="rId7"/>
    <p:sldLayoutId id="2147484780" r:id="rId8"/>
    <p:sldLayoutId id="2147484781" r:id="rId9"/>
    <p:sldLayoutId id="2147484782" r:id="rId10"/>
    <p:sldLayoutId id="2147484783" r:id="rId11"/>
    <p:sldLayoutId id="2147484784" r:id="rId12"/>
    <p:sldLayoutId id="2147484775" r:id="rId13"/>
    <p:sldLayoutId id="2147484785" r:id="rId14"/>
    <p:sldLayoutId id="2147484786" r:id="rId15"/>
    <p:sldLayoutId id="2147484776" r:id="rId16"/>
    <p:sldLayoutId id="2147484787" r:id="rId17"/>
    <p:sldLayoutId id="2147484788" r:id="rId18"/>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37" algn="ctr" rtl="0" eaLnBrk="1" fontAlgn="base" hangingPunct="1">
        <a:spcBef>
          <a:spcPct val="0"/>
        </a:spcBef>
        <a:spcAft>
          <a:spcPct val="0"/>
        </a:spcAft>
        <a:defRPr sz="4400">
          <a:solidFill>
            <a:schemeClr val="tx1"/>
          </a:solidFill>
          <a:latin typeface="Calibri" pitchFamily="34" charset="0"/>
        </a:defRPr>
      </a:lvl6pPr>
      <a:lvl7pPr marL="914275" algn="ctr" rtl="0" eaLnBrk="1" fontAlgn="base" hangingPunct="1">
        <a:spcBef>
          <a:spcPct val="0"/>
        </a:spcBef>
        <a:spcAft>
          <a:spcPct val="0"/>
        </a:spcAft>
        <a:defRPr sz="4400">
          <a:solidFill>
            <a:schemeClr val="tx1"/>
          </a:solidFill>
          <a:latin typeface="Calibri" pitchFamily="34" charset="0"/>
        </a:defRPr>
      </a:lvl7pPr>
      <a:lvl8pPr marL="1371412" algn="ctr" rtl="0" eaLnBrk="1" fontAlgn="base" hangingPunct="1">
        <a:spcBef>
          <a:spcPct val="0"/>
        </a:spcBef>
        <a:spcAft>
          <a:spcPct val="0"/>
        </a:spcAft>
        <a:defRPr sz="4400">
          <a:solidFill>
            <a:schemeClr val="tx1"/>
          </a:solidFill>
          <a:latin typeface="Calibri" pitchFamily="34" charset="0"/>
        </a:defRPr>
      </a:lvl8pPr>
      <a:lvl9pPr marL="1828550" algn="ctr" rtl="0" eaLnBrk="1" fontAlgn="base" hangingPunct="1">
        <a:spcBef>
          <a:spcPct val="0"/>
        </a:spcBef>
        <a:spcAft>
          <a:spcPct val="0"/>
        </a:spcAft>
        <a:defRPr sz="4400">
          <a:solidFill>
            <a:schemeClr val="tx1"/>
          </a:solidFill>
          <a:latin typeface="Calibri" pitchFamily="34" charset="0"/>
        </a:defRPr>
      </a:lvl9pPr>
    </p:titleStyle>
    <p:bodyStyle>
      <a:lvl1pPr marL="341313" indent="-341313"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256" indent="-228569" algn="l" defTabSz="9142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4" indent="-228569" algn="l" defTabSz="9142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31" indent="-228569" algn="l" defTabSz="9142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8" indent="-228569" algn="l" defTabSz="91427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275" rtl="0" eaLnBrk="1" latinLnBrk="0" hangingPunct="1">
        <a:defRPr sz="1800" kern="1200">
          <a:solidFill>
            <a:schemeClr val="tx1"/>
          </a:solidFill>
          <a:latin typeface="+mn-lt"/>
          <a:ea typeface="+mn-ea"/>
          <a:cs typeface="+mn-cs"/>
        </a:defRPr>
      </a:lvl1pPr>
      <a:lvl2pPr marL="457137" algn="l" defTabSz="914275" rtl="0" eaLnBrk="1" latinLnBrk="0" hangingPunct="1">
        <a:defRPr sz="1800" kern="1200">
          <a:solidFill>
            <a:schemeClr val="tx1"/>
          </a:solidFill>
          <a:latin typeface="+mn-lt"/>
          <a:ea typeface="+mn-ea"/>
          <a:cs typeface="+mn-cs"/>
        </a:defRPr>
      </a:lvl2pPr>
      <a:lvl3pPr marL="914275" algn="l" defTabSz="914275" rtl="0" eaLnBrk="1" latinLnBrk="0" hangingPunct="1">
        <a:defRPr sz="1800" kern="1200">
          <a:solidFill>
            <a:schemeClr val="tx1"/>
          </a:solidFill>
          <a:latin typeface="+mn-lt"/>
          <a:ea typeface="+mn-ea"/>
          <a:cs typeface="+mn-cs"/>
        </a:defRPr>
      </a:lvl3pPr>
      <a:lvl4pPr marL="1371412" algn="l" defTabSz="914275" rtl="0" eaLnBrk="1" latinLnBrk="0" hangingPunct="1">
        <a:defRPr sz="1800" kern="1200">
          <a:solidFill>
            <a:schemeClr val="tx1"/>
          </a:solidFill>
          <a:latin typeface="+mn-lt"/>
          <a:ea typeface="+mn-ea"/>
          <a:cs typeface="+mn-cs"/>
        </a:defRPr>
      </a:lvl4pPr>
      <a:lvl5pPr marL="1828550" algn="l" defTabSz="914275" rtl="0" eaLnBrk="1" latinLnBrk="0" hangingPunct="1">
        <a:defRPr sz="1800" kern="1200">
          <a:solidFill>
            <a:schemeClr val="tx1"/>
          </a:solidFill>
          <a:latin typeface="+mn-lt"/>
          <a:ea typeface="+mn-ea"/>
          <a:cs typeface="+mn-cs"/>
        </a:defRPr>
      </a:lvl5pPr>
      <a:lvl6pPr marL="2285687" algn="l" defTabSz="914275" rtl="0" eaLnBrk="1" latinLnBrk="0" hangingPunct="1">
        <a:defRPr sz="1800" kern="1200">
          <a:solidFill>
            <a:schemeClr val="tx1"/>
          </a:solidFill>
          <a:latin typeface="+mn-lt"/>
          <a:ea typeface="+mn-ea"/>
          <a:cs typeface="+mn-cs"/>
        </a:defRPr>
      </a:lvl6pPr>
      <a:lvl7pPr marL="2742824" algn="l" defTabSz="914275" rtl="0" eaLnBrk="1" latinLnBrk="0" hangingPunct="1">
        <a:defRPr sz="1800" kern="1200">
          <a:solidFill>
            <a:schemeClr val="tx1"/>
          </a:solidFill>
          <a:latin typeface="+mn-lt"/>
          <a:ea typeface="+mn-ea"/>
          <a:cs typeface="+mn-cs"/>
        </a:defRPr>
      </a:lvl7pPr>
      <a:lvl8pPr marL="3199962" algn="l" defTabSz="914275" rtl="0" eaLnBrk="1" latinLnBrk="0" hangingPunct="1">
        <a:defRPr sz="1800" kern="1200">
          <a:solidFill>
            <a:schemeClr val="tx1"/>
          </a:solidFill>
          <a:latin typeface="+mn-lt"/>
          <a:ea typeface="+mn-ea"/>
          <a:cs typeface="+mn-cs"/>
        </a:defRPr>
      </a:lvl8pPr>
      <a:lvl9pPr marL="3657098" algn="l" defTabSz="9142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45.png"/><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6.xml"/><Relationship Id="rId5" Type="http://schemas.openxmlformats.org/officeDocument/2006/relationships/image" Target="../media/image157.png"/><Relationship Id="rId4" Type="http://schemas.openxmlformats.org/officeDocument/2006/relationships/image" Target="../media/image15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0.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16.xml"/></Relationships>
</file>

<file path=ppt/slides/_rels/slide134.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9.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1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6.xml"/><Relationship Id="rId4" Type="http://schemas.openxmlformats.org/officeDocument/2006/relationships/image" Target="../media/image192.png"/></Relationships>
</file>

<file path=ppt/slides/_rels/slide143.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1.png"/><Relationship Id="rId1" Type="http://schemas.openxmlformats.org/officeDocument/2006/relationships/slideLayout" Target="../slideLayouts/slideLayout1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6.xml"/><Relationship Id="rId5" Type="http://schemas.openxmlformats.org/officeDocument/2006/relationships/image" Target="../media/image65.png"/><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6.xml"/><Relationship Id="rId4" Type="http://schemas.openxmlformats.org/officeDocument/2006/relationships/image" Target="../media/image81.png"/></Relationships>
</file>

<file path=ppt/slides/_rels/slide6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6.xml"/><Relationship Id="rId4" Type="http://schemas.openxmlformats.org/officeDocument/2006/relationships/image" Target="../media/image84.png"/></Relationships>
</file>

<file path=ppt/slides/_rels/slide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6.xml"/><Relationship Id="rId5" Type="http://schemas.openxmlformats.org/officeDocument/2006/relationships/image" Target="../media/image93.png"/><Relationship Id="rId4" Type="http://schemas.openxmlformats.org/officeDocument/2006/relationships/image" Target="../media/image92.png"/></Relationships>
</file>

<file path=ppt/slides/_rels/slide7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6.xml"/><Relationship Id="rId4" Type="http://schemas.openxmlformats.org/officeDocument/2006/relationships/image" Target="../media/image98.png"/></Relationships>
</file>

<file path=ppt/slides/_rels/slide7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6.xml"/><Relationship Id="rId4" Type="http://schemas.openxmlformats.org/officeDocument/2006/relationships/image" Target="../media/image101.png"/></Relationships>
</file>

<file path=ppt/slides/_rels/slide7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6.xml"/><Relationship Id="rId4" Type="http://schemas.openxmlformats.org/officeDocument/2006/relationships/image" Target="../media/image110.png"/></Relationships>
</file>

<file path=ppt/slides/_rels/slide8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6.xml"/><Relationship Id="rId5" Type="http://schemas.openxmlformats.org/officeDocument/2006/relationships/image" Target="../media/image114.png"/><Relationship Id="rId4" Type="http://schemas.openxmlformats.org/officeDocument/2006/relationships/image" Target="../media/image113.png"/></Relationships>
</file>

<file path=ppt/slides/_rels/slide8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6.xml"/><Relationship Id="rId4" Type="http://schemas.openxmlformats.org/officeDocument/2006/relationships/image" Target="../media/image117.png"/></Relationships>
</file>

<file path=ppt/slides/_rels/slide8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16.xml"/><Relationship Id="rId4" Type="http://schemas.openxmlformats.org/officeDocument/2006/relationships/image" Target="../media/image122.png"/></Relationships>
</file>

<file path=ppt/slides/_rels/slide8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aixaDeTexto 2"/>
          <p:cNvSpPr txBox="1">
            <a:spLocks noChangeArrowheads="1"/>
          </p:cNvSpPr>
          <p:nvPr/>
        </p:nvSpPr>
        <p:spPr bwMode="auto">
          <a:xfrm>
            <a:off x="857250" y="1087438"/>
            <a:ext cx="7602538" cy="769441"/>
          </a:xfrm>
          <a:prstGeom prst="rect">
            <a:avLst/>
          </a:prstGeom>
          <a:noFill/>
          <a:ln w="9525">
            <a:noFill/>
            <a:miter lim="800000"/>
            <a:headEnd/>
            <a:tailEnd/>
          </a:ln>
        </p:spPr>
        <p:txBody>
          <a:bodyPr>
            <a:spAutoFit/>
          </a:bodyPr>
          <a:lstStyle/>
          <a:p>
            <a:r>
              <a:rPr lang="pt-BR" sz="4400" b="1" dirty="0" smtClean="0">
                <a:solidFill>
                  <a:schemeClr val="tx2"/>
                </a:solidFill>
              </a:rPr>
              <a:t>Tecnologia para Jogos</a:t>
            </a:r>
            <a:endParaRPr lang="pt-BR" sz="4400" b="1" dirty="0">
              <a:solidFill>
                <a:schemeClr val="tx2"/>
              </a:solidFill>
            </a:endParaRPr>
          </a:p>
        </p:txBody>
      </p:sp>
      <p:sp>
        <p:nvSpPr>
          <p:cNvPr id="15363" name="CaixaDeTexto 3"/>
          <p:cNvSpPr txBox="1">
            <a:spLocks noChangeArrowheads="1"/>
          </p:cNvSpPr>
          <p:nvPr/>
        </p:nvSpPr>
        <p:spPr bwMode="auto">
          <a:xfrm>
            <a:off x="857250" y="4048125"/>
            <a:ext cx="3860800" cy="369888"/>
          </a:xfrm>
          <a:prstGeom prst="rect">
            <a:avLst/>
          </a:prstGeom>
          <a:noFill/>
          <a:ln w="9525">
            <a:noFill/>
            <a:miter lim="800000"/>
            <a:headEnd/>
            <a:tailEnd/>
          </a:ln>
        </p:spPr>
        <p:txBody>
          <a:bodyPr wrap="none">
            <a:spAutoFit/>
          </a:bodyPr>
          <a:lstStyle/>
          <a:p>
            <a:r>
              <a:rPr lang="pt-BR" dirty="0">
                <a:solidFill>
                  <a:schemeClr val="tx2"/>
                </a:solidFill>
              </a:rPr>
              <a:t>Prof.º Me. Eng. Comp. Gerson Neto</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aixaDeTexto 1"/>
          <p:cNvSpPr txBox="1">
            <a:spLocks noChangeArrowheads="1"/>
          </p:cNvSpPr>
          <p:nvPr/>
        </p:nvSpPr>
        <p:spPr bwMode="auto">
          <a:xfrm>
            <a:off x="857250" y="669925"/>
            <a:ext cx="7024688" cy="708025"/>
          </a:xfrm>
          <a:prstGeom prst="rect">
            <a:avLst/>
          </a:prstGeom>
          <a:noFill/>
          <a:ln w="9525">
            <a:noFill/>
            <a:miter lim="800000"/>
            <a:headEnd/>
            <a:tailEnd/>
          </a:ln>
        </p:spPr>
        <p:txBody>
          <a:bodyPr wrap="none">
            <a:spAutoFit/>
          </a:bodyPr>
          <a:lstStyle/>
          <a:p>
            <a:r>
              <a:rPr lang="pt-BR" sz="4000" b="1" dirty="0"/>
              <a:t>Apresentação da Disciplina.</a:t>
            </a:r>
          </a:p>
        </p:txBody>
      </p:sp>
      <p:sp>
        <p:nvSpPr>
          <p:cNvPr id="25603" name="CaixaDeTexto 15"/>
          <p:cNvSpPr txBox="1">
            <a:spLocks noChangeArrowheads="1"/>
          </p:cNvSpPr>
          <p:nvPr/>
        </p:nvSpPr>
        <p:spPr bwMode="auto">
          <a:xfrm>
            <a:off x="1331913" y="2483828"/>
            <a:ext cx="1655762" cy="461962"/>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Conteúdo:</a:t>
            </a:r>
          </a:p>
        </p:txBody>
      </p:sp>
      <p:sp>
        <p:nvSpPr>
          <p:cNvPr id="25604" name="CaixaDeTexto 16"/>
          <p:cNvSpPr txBox="1">
            <a:spLocks noChangeArrowheads="1"/>
          </p:cNvSpPr>
          <p:nvPr/>
        </p:nvSpPr>
        <p:spPr bwMode="auto">
          <a:xfrm>
            <a:off x="1331913" y="2948965"/>
            <a:ext cx="6480175" cy="461665"/>
          </a:xfrm>
          <a:prstGeom prst="rect">
            <a:avLst/>
          </a:prstGeom>
          <a:noFill/>
          <a:ln w="9525">
            <a:solidFill>
              <a:schemeClr val="tx2"/>
            </a:solidFill>
            <a:miter lim="800000"/>
            <a:headEnd/>
            <a:tailEnd/>
          </a:ln>
        </p:spPr>
        <p:txBody>
          <a:bodyPr>
            <a:spAutoFit/>
          </a:bodyPr>
          <a:lstStyle/>
          <a:p>
            <a:pPr algn="just"/>
            <a:r>
              <a:rPr lang="pt-BR" sz="2400" dirty="0" smtClean="0"/>
              <a:t>Algoritmos de Inteligência Artificial para jogos.</a:t>
            </a:r>
            <a:endParaRPr lang="pt-BR" sz="2400" dirty="0">
              <a:solidFill>
                <a:srgbClr val="C00000"/>
              </a:solidFill>
            </a:endParaRPr>
          </a:p>
        </p:txBody>
      </p:sp>
      <p:sp>
        <p:nvSpPr>
          <p:cNvPr id="25605" name="CaixaDeTexto 16"/>
          <p:cNvSpPr txBox="1">
            <a:spLocks noChangeArrowheads="1"/>
          </p:cNvSpPr>
          <p:nvPr/>
        </p:nvSpPr>
        <p:spPr bwMode="auto">
          <a:xfrm>
            <a:off x="1331913" y="3462099"/>
            <a:ext cx="6480175" cy="461963"/>
          </a:xfrm>
          <a:prstGeom prst="rect">
            <a:avLst/>
          </a:prstGeom>
          <a:noFill/>
          <a:ln w="9525">
            <a:solidFill>
              <a:schemeClr val="tx2"/>
            </a:solidFill>
            <a:miter lim="800000"/>
            <a:headEnd/>
            <a:tailEnd/>
          </a:ln>
        </p:spPr>
        <p:txBody>
          <a:bodyPr>
            <a:spAutoFit/>
          </a:bodyPr>
          <a:lstStyle/>
          <a:p>
            <a:pPr algn="just"/>
            <a:r>
              <a:rPr lang="pt-BR" sz="2400" dirty="0" smtClean="0"/>
              <a:t>Visão geral de Computação Gráfica.</a:t>
            </a:r>
            <a:endParaRPr lang="pt-BR" sz="2400" dirty="0">
              <a:solidFill>
                <a:srgbClr val="C00000"/>
              </a:solidFill>
            </a:endParaRPr>
          </a:p>
        </p:txBody>
      </p:sp>
      <p:sp>
        <p:nvSpPr>
          <p:cNvPr id="6" name="CaixaDeTexto 16"/>
          <p:cNvSpPr txBox="1">
            <a:spLocks noChangeArrowheads="1"/>
          </p:cNvSpPr>
          <p:nvPr/>
        </p:nvSpPr>
        <p:spPr bwMode="auto">
          <a:xfrm>
            <a:off x="1331640" y="3966155"/>
            <a:ext cx="6480175" cy="461963"/>
          </a:xfrm>
          <a:prstGeom prst="rect">
            <a:avLst/>
          </a:prstGeom>
          <a:noFill/>
          <a:ln w="9525">
            <a:solidFill>
              <a:schemeClr val="tx2"/>
            </a:solidFill>
            <a:miter lim="800000"/>
            <a:headEnd/>
            <a:tailEnd/>
          </a:ln>
        </p:spPr>
        <p:txBody>
          <a:bodyPr>
            <a:spAutoFit/>
          </a:bodyPr>
          <a:lstStyle/>
          <a:p>
            <a:pPr algn="just"/>
            <a:r>
              <a:rPr lang="pt-BR" sz="2400" dirty="0" smtClean="0"/>
              <a:t>Ferramentas e bibliotecas.</a:t>
            </a:r>
            <a:endParaRPr lang="pt-BR" sz="2400" dirty="0">
              <a:solidFill>
                <a:srgbClr val="C00000"/>
              </a:solidFill>
            </a:endParaRPr>
          </a:p>
        </p:txBody>
      </p:sp>
      <p:sp>
        <p:nvSpPr>
          <p:cNvPr id="7" name="CaixaDeTexto 16"/>
          <p:cNvSpPr txBox="1">
            <a:spLocks noChangeArrowheads="1"/>
          </p:cNvSpPr>
          <p:nvPr/>
        </p:nvSpPr>
        <p:spPr bwMode="auto">
          <a:xfrm>
            <a:off x="1331640" y="4398203"/>
            <a:ext cx="6480175" cy="830997"/>
          </a:xfrm>
          <a:prstGeom prst="rect">
            <a:avLst/>
          </a:prstGeom>
          <a:noFill/>
          <a:ln w="9525">
            <a:solidFill>
              <a:schemeClr val="tx2"/>
            </a:solidFill>
            <a:miter lim="800000"/>
            <a:headEnd/>
            <a:tailEnd/>
          </a:ln>
        </p:spPr>
        <p:txBody>
          <a:bodyPr>
            <a:spAutoFit/>
          </a:bodyPr>
          <a:lstStyle/>
          <a:p>
            <a:pPr algn="just"/>
            <a:r>
              <a:rPr lang="pt-BR" sz="2400" dirty="0" smtClean="0"/>
              <a:t>Programação Java para implementação de jogos.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erson\Desktop\jdsçkljfdçfdsj.png"/>
          <p:cNvPicPr>
            <a:picLocks noChangeAspect="1" noChangeArrowheads="1"/>
          </p:cNvPicPr>
          <p:nvPr/>
        </p:nvPicPr>
        <p:blipFill>
          <a:blip r:embed="rId2" cstate="print"/>
          <a:srcRect/>
          <a:stretch>
            <a:fillRect/>
          </a:stretch>
        </p:blipFill>
        <p:spPr bwMode="auto">
          <a:xfrm>
            <a:off x="323528" y="1132582"/>
            <a:ext cx="6758594" cy="5464770"/>
          </a:xfrm>
          <a:prstGeom prst="rect">
            <a:avLst/>
          </a:prstGeom>
          <a:noFill/>
          <a:ln>
            <a:solidFill>
              <a:schemeClr val="bg1"/>
            </a:solidFill>
          </a:ln>
        </p:spPr>
      </p:pic>
      <p:sp>
        <p:nvSpPr>
          <p:cNvPr id="7" name="CaixaDeTexto 15"/>
          <p:cNvSpPr txBox="1">
            <a:spLocks noChangeArrowheads="1"/>
          </p:cNvSpPr>
          <p:nvPr/>
        </p:nvSpPr>
        <p:spPr bwMode="auto">
          <a:xfrm>
            <a:off x="3419872" y="476672"/>
            <a:ext cx="43204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Declaração da classe Arena.</a:t>
            </a:r>
            <a:endParaRPr lang="pt-BR" sz="2400" dirty="0">
              <a:solidFill>
                <a:srgbClr val="C00000"/>
              </a:solidFill>
            </a:endParaRPr>
          </a:p>
        </p:txBody>
      </p:sp>
      <p:sp>
        <p:nvSpPr>
          <p:cNvPr id="9" name="Chave direita 8"/>
          <p:cNvSpPr/>
          <p:nvPr/>
        </p:nvSpPr>
        <p:spPr>
          <a:xfrm rot="16200000" flipH="1">
            <a:off x="5237888" y="530865"/>
            <a:ext cx="72000" cy="342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1" name="Chave direita 10"/>
          <p:cNvSpPr/>
          <p:nvPr/>
        </p:nvSpPr>
        <p:spPr>
          <a:xfrm flipH="1">
            <a:off x="899592" y="3069080"/>
            <a:ext cx="72000" cy="97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pic>
        <p:nvPicPr>
          <p:cNvPr id="5123" name="Picture 3" descr="C:\Users\Gerson\Desktop\jhdjkfhwsf.png"/>
          <p:cNvPicPr>
            <a:picLocks noChangeAspect="1" noChangeArrowheads="1"/>
          </p:cNvPicPr>
          <p:nvPr/>
        </p:nvPicPr>
        <p:blipFill>
          <a:blip r:embed="rId3" cstate="print"/>
          <a:srcRect/>
          <a:stretch>
            <a:fillRect/>
          </a:stretch>
        </p:blipFill>
        <p:spPr bwMode="auto">
          <a:xfrm>
            <a:off x="3996733" y="2564904"/>
            <a:ext cx="5068485" cy="396044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15"/>
          <p:cNvSpPr txBox="1">
            <a:spLocks noChangeArrowheads="1"/>
          </p:cNvSpPr>
          <p:nvPr/>
        </p:nvSpPr>
        <p:spPr bwMode="auto">
          <a:xfrm>
            <a:off x="3419872" y="476672"/>
            <a:ext cx="43204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Declaração da classe Arena.</a:t>
            </a:r>
            <a:endParaRPr lang="pt-BR" sz="2400" dirty="0">
              <a:solidFill>
                <a:srgbClr val="C00000"/>
              </a:solidFill>
            </a:endParaRPr>
          </a:p>
        </p:txBody>
      </p:sp>
      <p:pic>
        <p:nvPicPr>
          <p:cNvPr id="6146" name="Picture 2" descr="C:\Users\Gerson\Desktop\sldhjflksdf.png"/>
          <p:cNvPicPr>
            <a:picLocks noChangeAspect="1" noChangeArrowheads="1"/>
          </p:cNvPicPr>
          <p:nvPr/>
        </p:nvPicPr>
        <p:blipFill>
          <a:blip r:embed="rId2" cstate="print"/>
          <a:srcRect/>
          <a:stretch>
            <a:fillRect/>
          </a:stretch>
        </p:blipFill>
        <p:spPr bwMode="auto">
          <a:xfrm>
            <a:off x="395536" y="980728"/>
            <a:ext cx="6408712" cy="3517550"/>
          </a:xfrm>
          <a:prstGeom prst="rect">
            <a:avLst/>
          </a:prstGeom>
          <a:noFill/>
          <a:ln>
            <a:solidFill>
              <a:schemeClr val="bg1"/>
            </a:solidFill>
          </a:ln>
        </p:spPr>
      </p:pic>
      <p:pic>
        <p:nvPicPr>
          <p:cNvPr id="6147" name="Picture 3" descr="C:\Users\Gerson\Desktop\sakcla.png"/>
          <p:cNvPicPr>
            <a:picLocks noChangeAspect="1" noChangeArrowheads="1"/>
          </p:cNvPicPr>
          <p:nvPr/>
        </p:nvPicPr>
        <p:blipFill>
          <a:blip r:embed="rId3" cstate="print"/>
          <a:srcRect/>
          <a:stretch>
            <a:fillRect/>
          </a:stretch>
        </p:blipFill>
        <p:spPr bwMode="auto">
          <a:xfrm>
            <a:off x="4211960" y="3469004"/>
            <a:ext cx="4320480" cy="3200356"/>
          </a:xfrm>
          <a:prstGeom prst="rect">
            <a:avLst/>
          </a:prstGeom>
          <a:noFill/>
          <a:ln>
            <a:solidFill>
              <a:schemeClr val="bg1"/>
            </a:solidFill>
          </a:ln>
        </p:spPr>
      </p:pic>
      <p:sp>
        <p:nvSpPr>
          <p:cNvPr id="10" name="Chave direita 9"/>
          <p:cNvSpPr/>
          <p:nvPr/>
        </p:nvSpPr>
        <p:spPr>
          <a:xfrm flipH="1">
            <a:off x="251520" y="1268760"/>
            <a:ext cx="72000" cy="313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2" name="Chave direita 11"/>
          <p:cNvSpPr/>
          <p:nvPr/>
        </p:nvSpPr>
        <p:spPr>
          <a:xfrm flipH="1">
            <a:off x="4067952" y="3537360"/>
            <a:ext cx="72000" cy="313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15"/>
          <p:cNvSpPr txBox="1">
            <a:spLocks noChangeArrowheads="1"/>
          </p:cNvSpPr>
          <p:nvPr/>
        </p:nvSpPr>
        <p:spPr bwMode="auto">
          <a:xfrm>
            <a:off x="4283968" y="476672"/>
            <a:ext cx="33123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Sistema funcionando.</a:t>
            </a:r>
            <a:endParaRPr lang="pt-BR" sz="2400" dirty="0">
              <a:solidFill>
                <a:srgbClr val="C00000"/>
              </a:solidFill>
            </a:endParaRPr>
          </a:p>
        </p:txBody>
      </p:sp>
      <p:pic>
        <p:nvPicPr>
          <p:cNvPr id="7170" name="Picture 2" descr="C:\Users\Gerson\Desktop\lkdsjflksjdklf.png"/>
          <p:cNvPicPr>
            <a:picLocks noChangeAspect="1" noChangeArrowheads="1"/>
          </p:cNvPicPr>
          <p:nvPr/>
        </p:nvPicPr>
        <p:blipFill>
          <a:blip r:embed="rId2" cstate="print"/>
          <a:srcRect/>
          <a:stretch>
            <a:fillRect/>
          </a:stretch>
        </p:blipFill>
        <p:spPr bwMode="auto">
          <a:xfrm>
            <a:off x="157616" y="3429000"/>
            <a:ext cx="5566512" cy="3245420"/>
          </a:xfrm>
          <a:prstGeom prst="rect">
            <a:avLst/>
          </a:prstGeom>
          <a:noFill/>
          <a:ln>
            <a:solidFill>
              <a:schemeClr val="bg1"/>
            </a:solidFill>
          </a:ln>
        </p:spPr>
      </p:pic>
      <p:pic>
        <p:nvPicPr>
          <p:cNvPr id="7171" name="Picture 3" descr="C:\Users\Gerson\Desktop\jsdklfsldf.png"/>
          <p:cNvPicPr>
            <a:picLocks noChangeAspect="1" noChangeArrowheads="1"/>
          </p:cNvPicPr>
          <p:nvPr/>
        </p:nvPicPr>
        <p:blipFill>
          <a:blip r:embed="rId3" cstate="print"/>
          <a:srcRect/>
          <a:stretch>
            <a:fillRect/>
          </a:stretch>
        </p:blipFill>
        <p:spPr bwMode="auto">
          <a:xfrm>
            <a:off x="4267175" y="981266"/>
            <a:ext cx="4553297" cy="3239822"/>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1026" name="Picture 2" descr="C:\Users\Gerson\Desktop\hdsjkhnkldsfg.png"/>
          <p:cNvPicPr>
            <a:picLocks noChangeAspect="1" noChangeArrowheads="1"/>
          </p:cNvPicPr>
          <p:nvPr/>
        </p:nvPicPr>
        <p:blipFill>
          <a:blip r:embed="rId2" cstate="print"/>
          <a:srcRect/>
          <a:stretch>
            <a:fillRect/>
          </a:stretch>
        </p:blipFill>
        <p:spPr bwMode="auto">
          <a:xfrm>
            <a:off x="1970881" y="1340768"/>
            <a:ext cx="5193407" cy="5193407"/>
          </a:xfrm>
          <a:prstGeom prst="rect">
            <a:avLst/>
          </a:prstGeom>
          <a:noFill/>
        </p:spPr>
      </p:pic>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Frame interno - </a:t>
            </a:r>
            <a:r>
              <a:rPr lang="pt-BR" sz="2400" dirty="0" err="1" smtClean="0">
                <a:solidFill>
                  <a:schemeClr val="bg1"/>
                </a:solidFill>
              </a:rPr>
              <a:t>JInternalFrame</a:t>
            </a:r>
            <a:r>
              <a:rPr lang="pt-BR" sz="2400" dirty="0" smtClean="0">
                <a:solidFill>
                  <a:schemeClr val="bg1"/>
                </a:solidFill>
              </a:rPr>
              <a:t>.</a:t>
            </a:r>
            <a:endParaRPr lang="pt-BR" sz="2400" dirty="0">
              <a:solidFill>
                <a:srgbClr val="C00000"/>
              </a:solidFill>
            </a:endParaRPr>
          </a:p>
        </p:txBody>
      </p:sp>
      <p:pic>
        <p:nvPicPr>
          <p:cNvPr id="2050" name="Picture 2" descr="C:\Users\Gerson\Desktop\frame interno.png"/>
          <p:cNvPicPr>
            <a:picLocks noChangeAspect="1" noChangeArrowheads="1"/>
          </p:cNvPicPr>
          <p:nvPr/>
        </p:nvPicPr>
        <p:blipFill>
          <a:blip r:embed="rId2" cstate="print"/>
          <a:srcRect/>
          <a:stretch>
            <a:fillRect/>
          </a:stretch>
        </p:blipFill>
        <p:spPr bwMode="auto">
          <a:xfrm>
            <a:off x="998487" y="2034877"/>
            <a:ext cx="7173913" cy="4562475"/>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3074" name="Picture 2" descr="C:\Users\Gerson\Desktop\sdlkjdlsjkglds.png"/>
          <p:cNvPicPr>
            <a:picLocks noChangeAspect="1" noChangeArrowheads="1"/>
          </p:cNvPicPr>
          <p:nvPr/>
        </p:nvPicPr>
        <p:blipFill>
          <a:blip r:embed="rId2" cstate="print"/>
          <a:srcRect/>
          <a:stretch>
            <a:fillRect/>
          </a:stretch>
        </p:blipFill>
        <p:spPr bwMode="auto">
          <a:xfrm>
            <a:off x="107504" y="3140968"/>
            <a:ext cx="6120680" cy="3363403"/>
          </a:xfrm>
          <a:prstGeom prst="rect">
            <a:avLst/>
          </a:prstGeom>
          <a:noFill/>
          <a:ln>
            <a:solidFill>
              <a:schemeClr val="bg1"/>
            </a:solidFill>
          </a:ln>
        </p:spPr>
      </p:pic>
      <p:pic>
        <p:nvPicPr>
          <p:cNvPr id="3075" name="Picture 3" descr="C:\Users\Gerson\Desktop\kjsdhjkhnjksdg.png"/>
          <p:cNvPicPr>
            <a:picLocks noChangeAspect="1" noChangeArrowheads="1"/>
          </p:cNvPicPr>
          <p:nvPr/>
        </p:nvPicPr>
        <p:blipFill>
          <a:blip r:embed="rId3" cstate="print"/>
          <a:srcRect/>
          <a:stretch>
            <a:fillRect/>
          </a:stretch>
        </p:blipFill>
        <p:spPr bwMode="auto">
          <a:xfrm>
            <a:off x="2915816" y="548680"/>
            <a:ext cx="6128785" cy="4392488"/>
          </a:xfrm>
          <a:prstGeom prst="rect">
            <a:avLst/>
          </a:prstGeom>
          <a:noFill/>
          <a:ln>
            <a:solidFill>
              <a:schemeClr val="bg1"/>
            </a:solidFill>
          </a:ln>
        </p:spPr>
      </p:pic>
      <p:sp>
        <p:nvSpPr>
          <p:cNvPr id="8" name="Chave direita 7"/>
          <p:cNvSpPr/>
          <p:nvPr/>
        </p:nvSpPr>
        <p:spPr>
          <a:xfrm rot="10800000" flipH="1">
            <a:off x="3347872" y="5301208"/>
            <a:ext cx="72000" cy="2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9" name="Chave direita 8"/>
          <p:cNvSpPr/>
          <p:nvPr/>
        </p:nvSpPr>
        <p:spPr>
          <a:xfrm rot="10800000" flipH="1">
            <a:off x="6012160" y="800736"/>
            <a:ext cx="72000" cy="25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4098" name="Picture 2" descr="C:\Users\Gerson\Desktop\dsplkjhglksdnlkg.png"/>
          <p:cNvPicPr>
            <a:picLocks noChangeAspect="1" noChangeArrowheads="1"/>
          </p:cNvPicPr>
          <p:nvPr/>
        </p:nvPicPr>
        <p:blipFill>
          <a:blip r:embed="rId2" cstate="print"/>
          <a:srcRect/>
          <a:stretch>
            <a:fillRect/>
          </a:stretch>
        </p:blipFill>
        <p:spPr bwMode="auto">
          <a:xfrm>
            <a:off x="539552" y="1484784"/>
            <a:ext cx="7848872" cy="5101681"/>
          </a:xfrm>
          <a:prstGeom prst="rect">
            <a:avLst/>
          </a:prstGeom>
          <a:noFill/>
          <a:ln>
            <a:solidFill>
              <a:schemeClr val="bg1"/>
            </a:solidFill>
          </a:ln>
        </p:spPr>
      </p:pic>
      <p:sp>
        <p:nvSpPr>
          <p:cNvPr id="10" name="Chave direita 9"/>
          <p:cNvSpPr/>
          <p:nvPr/>
        </p:nvSpPr>
        <p:spPr>
          <a:xfrm rot="10800000">
            <a:off x="1475663" y="5589264"/>
            <a:ext cx="72000" cy="2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5122" name="Picture 2" descr="C:\Users\Gerson\Desktop\sndlknvdsv.png"/>
          <p:cNvPicPr>
            <a:picLocks noChangeAspect="1" noChangeArrowheads="1"/>
          </p:cNvPicPr>
          <p:nvPr/>
        </p:nvPicPr>
        <p:blipFill>
          <a:blip r:embed="rId2" cstate="print"/>
          <a:srcRect/>
          <a:stretch>
            <a:fillRect/>
          </a:stretch>
        </p:blipFill>
        <p:spPr bwMode="auto">
          <a:xfrm>
            <a:off x="827584" y="1807312"/>
            <a:ext cx="6408712" cy="4646024"/>
          </a:xfrm>
          <a:prstGeom prst="rect">
            <a:avLst/>
          </a:prstGeom>
          <a:noFill/>
          <a:ln>
            <a:solidFill>
              <a:schemeClr val="bg1"/>
            </a:solidFill>
          </a:ln>
        </p:spPr>
      </p:pic>
      <p:sp>
        <p:nvSpPr>
          <p:cNvPr id="6" name="Chave direita 5"/>
          <p:cNvSpPr/>
          <p:nvPr/>
        </p:nvSpPr>
        <p:spPr>
          <a:xfrm rot="10800000">
            <a:off x="1475663" y="3033224"/>
            <a:ext cx="72000" cy="29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7" name="Chave direita 6"/>
          <p:cNvSpPr/>
          <p:nvPr/>
        </p:nvSpPr>
        <p:spPr>
          <a:xfrm rot="16200000">
            <a:off x="3942096" y="998896"/>
            <a:ext cx="72000" cy="29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Introdução a threads e processamento paralelo.</a:t>
            </a:r>
            <a:endParaRPr lang="pt-BR" sz="2400" dirty="0">
              <a:solidFill>
                <a:srgbClr val="C00000"/>
              </a:solidFill>
            </a:endParaRPr>
          </a:p>
        </p:txBody>
      </p:sp>
      <p:pic>
        <p:nvPicPr>
          <p:cNvPr id="6147" name="Picture 3" descr="C:\Users\Gerson\Desktop\nkjsdnjmngds,.png"/>
          <p:cNvPicPr>
            <a:picLocks noChangeAspect="1" noChangeArrowheads="1"/>
          </p:cNvPicPr>
          <p:nvPr/>
        </p:nvPicPr>
        <p:blipFill>
          <a:blip r:embed="rId2" cstate="print"/>
          <a:srcRect/>
          <a:stretch>
            <a:fillRect/>
          </a:stretch>
        </p:blipFill>
        <p:spPr bwMode="auto">
          <a:xfrm>
            <a:off x="35496" y="2091864"/>
            <a:ext cx="6816525" cy="2599198"/>
          </a:xfrm>
          <a:prstGeom prst="rect">
            <a:avLst/>
          </a:prstGeom>
          <a:noFill/>
          <a:ln>
            <a:solidFill>
              <a:schemeClr val="bg1"/>
            </a:solidFill>
          </a:ln>
        </p:spPr>
      </p:pic>
      <p:pic>
        <p:nvPicPr>
          <p:cNvPr id="6148" name="Picture 4" descr="C:\Users\Gerson\Desktop\zasbjbafdsasf.png"/>
          <p:cNvPicPr>
            <a:picLocks noChangeAspect="1" noChangeArrowheads="1"/>
          </p:cNvPicPr>
          <p:nvPr/>
        </p:nvPicPr>
        <p:blipFill>
          <a:blip r:embed="rId3" cstate="print"/>
          <a:srcRect/>
          <a:stretch>
            <a:fillRect/>
          </a:stretch>
        </p:blipFill>
        <p:spPr bwMode="auto">
          <a:xfrm>
            <a:off x="2706448" y="3717032"/>
            <a:ext cx="6402056" cy="288032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12776"/>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Introdução a threads e processamento paralelo.</a:t>
            </a:r>
            <a:endParaRPr lang="pt-BR" sz="2400" dirty="0">
              <a:solidFill>
                <a:srgbClr val="C00000"/>
              </a:solidFill>
            </a:endParaRPr>
          </a:p>
        </p:txBody>
      </p:sp>
      <p:pic>
        <p:nvPicPr>
          <p:cNvPr id="7170" name="Picture 2" descr="C:\Users\Gerson\Desktop\sdghesjfakfesafg.png"/>
          <p:cNvPicPr>
            <a:picLocks noChangeAspect="1" noChangeArrowheads="1"/>
          </p:cNvPicPr>
          <p:nvPr/>
        </p:nvPicPr>
        <p:blipFill>
          <a:blip r:embed="rId2" cstate="print"/>
          <a:srcRect/>
          <a:stretch>
            <a:fillRect/>
          </a:stretch>
        </p:blipFill>
        <p:spPr bwMode="auto">
          <a:xfrm>
            <a:off x="251520" y="1955741"/>
            <a:ext cx="5768057" cy="3524924"/>
          </a:xfrm>
          <a:prstGeom prst="rect">
            <a:avLst/>
          </a:prstGeom>
          <a:noFill/>
          <a:ln>
            <a:solidFill>
              <a:schemeClr val="bg1"/>
            </a:solidFill>
          </a:ln>
        </p:spPr>
      </p:pic>
      <p:pic>
        <p:nvPicPr>
          <p:cNvPr id="7171" name="Picture 3" descr="C:\Users\Gerson\Desktop\sdjikjdsffsfe.png"/>
          <p:cNvPicPr>
            <a:picLocks noChangeAspect="1" noChangeArrowheads="1"/>
          </p:cNvPicPr>
          <p:nvPr/>
        </p:nvPicPr>
        <p:blipFill>
          <a:blip r:embed="rId3" cstate="print"/>
          <a:srcRect/>
          <a:stretch>
            <a:fillRect/>
          </a:stretch>
        </p:blipFill>
        <p:spPr bwMode="auto">
          <a:xfrm>
            <a:off x="6228184" y="1883733"/>
            <a:ext cx="2016224" cy="2212609"/>
          </a:xfrm>
          <a:prstGeom prst="rect">
            <a:avLst/>
          </a:prstGeom>
          <a:noFill/>
          <a:ln>
            <a:solidFill>
              <a:schemeClr val="bg1"/>
            </a:solidFill>
          </a:ln>
        </p:spPr>
      </p:pic>
      <p:pic>
        <p:nvPicPr>
          <p:cNvPr id="7172" name="Picture 4" descr="C:\Users\Gerson\Desktop\sjdfjhkdsljlds.png"/>
          <p:cNvPicPr>
            <a:picLocks noChangeAspect="1" noChangeArrowheads="1"/>
          </p:cNvPicPr>
          <p:nvPr/>
        </p:nvPicPr>
        <p:blipFill>
          <a:blip r:embed="rId4" cstate="print"/>
          <a:srcRect/>
          <a:stretch>
            <a:fillRect/>
          </a:stretch>
        </p:blipFill>
        <p:spPr bwMode="auto">
          <a:xfrm>
            <a:off x="6228184" y="4332005"/>
            <a:ext cx="1800200" cy="1461032"/>
          </a:xfrm>
          <a:prstGeom prst="rect">
            <a:avLst/>
          </a:prstGeom>
          <a:noFill/>
          <a:ln>
            <a:solidFill>
              <a:schemeClr val="bg1"/>
            </a:solidFill>
          </a:ln>
        </p:spPr>
      </p:pic>
      <p:pic>
        <p:nvPicPr>
          <p:cNvPr id="7173" name="Picture 5" descr="C:\Users\Gerson\Desktop\ldsjlkçdsjkgds.png"/>
          <p:cNvPicPr>
            <a:picLocks noChangeAspect="1" noChangeArrowheads="1"/>
          </p:cNvPicPr>
          <p:nvPr/>
        </p:nvPicPr>
        <p:blipFill>
          <a:blip r:embed="rId5" cstate="print"/>
          <a:srcRect/>
          <a:stretch>
            <a:fillRect/>
          </a:stretch>
        </p:blipFill>
        <p:spPr bwMode="auto">
          <a:xfrm>
            <a:off x="3491880" y="5066547"/>
            <a:ext cx="2304256" cy="1314781"/>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aixaDeTexto 1"/>
          <p:cNvSpPr txBox="1">
            <a:spLocks noChangeArrowheads="1"/>
          </p:cNvSpPr>
          <p:nvPr/>
        </p:nvSpPr>
        <p:spPr bwMode="auto">
          <a:xfrm>
            <a:off x="857250" y="669925"/>
            <a:ext cx="5897563" cy="769938"/>
          </a:xfrm>
          <a:prstGeom prst="rect">
            <a:avLst/>
          </a:prstGeom>
          <a:noFill/>
          <a:ln w="9525">
            <a:noFill/>
            <a:miter lim="800000"/>
            <a:headEnd/>
            <a:tailEnd/>
          </a:ln>
        </p:spPr>
        <p:txBody>
          <a:bodyPr wrap="none">
            <a:spAutoFit/>
          </a:bodyPr>
          <a:lstStyle/>
          <a:p>
            <a:r>
              <a:rPr lang="pt-BR" sz="4400" b="1" dirty="0"/>
              <a:t>Formas de avaliação.</a:t>
            </a:r>
          </a:p>
        </p:txBody>
      </p:sp>
      <p:sp>
        <p:nvSpPr>
          <p:cNvPr id="26627" name="CaixaDeTexto 15"/>
          <p:cNvSpPr txBox="1">
            <a:spLocks noChangeArrowheads="1"/>
          </p:cNvSpPr>
          <p:nvPr/>
        </p:nvSpPr>
        <p:spPr bwMode="auto">
          <a:xfrm>
            <a:off x="1331913" y="1412875"/>
            <a:ext cx="6264275" cy="4619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A avaliação acontecerá de em duas etapas:</a:t>
            </a:r>
          </a:p>
        </p:txBody>
      </p:sp>
      <p:sp>
        <p:nvSpPr>
          <p:cNvPr id="26628" name="CaixaDeTexto 16"/>
          <p:cNvSpPr txBox="1">
            <a:spLocks noChangeArrowheads="1"/>
          </p:cNvSpPr>
          <p:nvPr/>
        </p:nvSpPr>
        <p:spPr bwMode="auto">
          <a:xfrm>
            <a:off x="2268538" y="1916113"/>
            <a:ext cx="1223962" cy="461962"/>
          </a:xfrm>
          <a:prstGeom prst="rect">
            <a:avLst/>
          </a:prstGeom>
          <a:noFill/>
          <a:ln w="9525">
            <a:solidFill>
              <a:schemeClr val="tx2"/>
            </a:solidFill>
            <a:miter lim="800000"/>
            <a:headEnd/>
            <a:tailEnd/>
          </a:ln>
        </p:spPr>
        <p:txBody>
          <a:bodyPr>
            <a:spAutoFit/>
          </a:bodyPr>
          <a:lstStyle/>
          <a:p>
            <a:pPr algn="just"/>
            <a:r>
              <a:rPr lang="pt-BR" sz="2400" dirty="0"/>
              <a:t>MB1 =</a:t>
            </a:r>
            <a:endParaRPr lang="pt-BR" sz="2400" dirty="0">
              <a:solidFill>
                <a:srgbClr val="C00000"/>
              </a:solidFill>
            </a:endParaRPr>
          </a:p>
        </p:txBody>
      </p:sp>
      <p:sp>
        <p:nvSpPr>
          <p:cNvPr id="26629" name="CaixaDeTexto 16"/>
          <p:cNvSpPr txBox="1">
            <a:spLocks noChangeArrowheads="1"/>
          </p:cNvSpPr>
          <p:nvPr/>
        </p:nvSpPr>
        <p:spPr bwMode="auto">
          <a:xfrm>
            <a:off x="3203575" y="1916113"/>
            <a:ext cx="3816350" cy="461962"/>
          </a:xfrm>
          <a:prstGeom prst="rect">
            <a:avLst/>
          </a:prstGeom>
          <a:noFill/>
          <a:ln w="9525">
            <a:solidFill>
              <a:schemeClr val="tx2"/>
            </a:solidFill>
            <a:miter lim="800000"/>
            <a:headEnd/>
            <a:tailEnd/>
          </a:ln>
        </p:spPr>
        <p:txBody>
          <a:bodyPr>
            <a:spAutoFit/>
          </a:bodyPr>
          <a:lstStyle/>
          <a:p>
            <a:pPr algn="just"/>
            <a:r>
              <a:rPr lang="pt-BR" sz="2400" dirty="0"/>
              <a:t>( PM1*40 + PB1*60 ) / 100</a:t>
            </a:r>
            <a:endParaRPr lang="pt-BR" sz="2400" dirty="0">
              <a:solidFill>
                <a:srgbClr val="C00000"/>
              </a:solidFill>
            </a:endParaRPr>
          </a:p>
        </p:txBody>
      </p:sp>
      <p:sp>
        <p:nvSpPr>
          <p:cNvPr id="26630" name="CaixaDeTexto 16"/>
          <p:cNvSpPr txBox="1">
            <a:spLocks noChangeArrowheads="1"/>
          </p:cNvSpPr>
          <p:nvPr/>
        </p:nvSpPr>
        <p:spPr bwMode="auto">
          <a:xfrm>
            <a:off x="2268538" y="2390775"/>
            <a:ext cx="1223962" cy="461963"/>
          </a:xfrm>
          <a:prstGeom prst="rect">
            <a:avLst/>
          </a:prstGeom>
          <a:noFill/>
          <a:ln w="9525">
            <a:solidFill>
              <a:schemeClr val="tx2"/>
            </a:solidFill>
            <a:miter lim="800000"/>
            <a:headEnd/>
            <a:tailEnd/>
          </a:ln>
        </p:spPr>
        <p:txBody>
          <a:bodyPr>
            <a:spAutoFit/>
          </a:bodyPr>
          <a:lstStyle/>
          <a:p>
            <a:pPr algn="just"/>
            <a:r>
              <a:rPr lang="pt-BR" sz="2400" dirty="0"/>
              <a:t>MB2 =</a:t>
            </a:r>
            <a:endParaRPr lang="pt-BR" sz="2400" dirty="0">
              <a:solidFill>
                <a:srgbClr val="C00000"/>
              </a:solidFill>
            </a:endParaRPr>
          </a:p>
        </p:txBody>
      </p:sp>
      <p:sp>
        <p:nvSpPr>
          <p:cNvPr id="26631" name="CaixaDeTexto 16"/>
          <p:cNvSpPr txBox="1">
            <a:spLocks noChangeArrowheads="1"/>
          </p:cNvSpPr>
          <p:nvPr/>
        </p:nvSpPr>
        <p:spPr bwMode="auto">
          <a:xfrm>
            <a:off x="3203575" y="2390775"/>
            <a:ext cx="3816350" cy="461963"/>
          </a:xfrm>
          <a:prstGeom prst="rect">
            <a:avLst/>
          </a:prstGeom>
          <a:noFill/>
          <a:ln w="9525">
            <a:solidFill>
              <a:schemeClr val="tx2"/>
            </a:solidFill>
            <a:miter lim="800000"/>
            <a:headEnd/>
            <a:tailEnd/>
          </a:ln>
        </p:spPr>
        <p:txBody>
          <a:bodyPr>
            <a:spAutoFit/>
          </a:bodyPr>
          <a:lstStyle/>
          <a:p>
            <a:pPr algn="just"/>
            <a:r>
              <a:rPr lang="pt-BR" sz="2400" dirty="0"/>
              <a:t>( PM2*40 + PB2*60 ) / 100</a:t>
            </a:r>
            <a:endParaRPr lang="pt-BR" sz="2400" dirty="0">
              <a:solidFill>
                <a:srgbClr val="C00000"/>
              </a:solidFill>
            </a:endParaRPr>
          </a:p>
        </p:txBody>
      </p:sp>
      <p:sp>
        <p:nvSpPr>
          <p:cNvPr id="26632" name="CaixaDeTexto 16"/>
          <p:cNvSpPr txBox="1">
            <a:spLocks noChangeArrowheads="1"/>
          </p:cNvSpPr>
          <p:nvPr/>
        </p:nvSpPr>
        <p:spPr bwMode="auto">
          <a:xfrm>
            <a:off x="2268538" y="2895600"/>
            <a:ext cx="1223962" cy="461963"/>
          </a:xfrm>
          <a:prstGeom prst="rect">
            <a:avLst/>
          </a:prstGeom>
          <a:noFill/>
          <a:ln w="9525">
            <a:solidFill>
              <a:schemeClr val="tx2"/>
            </a:solidFill>
            <a:miter lim="800000"/>
            <a:headEnd/>
            <a:tailEnd/>
          </a:ln>
        </p:spPr>
        <p:txBody>
          <a:bodyPr>
            <a:spAutoFit/>
          </a:bodyPr>
          <a:lstStyle/>
          <a:p>
            <a:pPr algn="just"/>
            <a:r>
              <a:rPr lang="pt-BR" sz="2400" dirty="0"/>
              <a:t>MF =</a:t>
            </a:r>
            <a:endParaRPr lang="pt-BR" sz="2400" dirty="0">
              <a:solidFill>
                <a:srgbClr val="C00000"/>
              </a:solidFill>
            </a:endParaRPr>
          </a:p>
        </p:txBody>
      </p:sp>
      <p:sp>
        <p:nvSpPr>
          <p:cNvPr id="26633" name="CaixaDeTexto 16"/>
          <p:cNvSpPr txBox="1">
            <a:spLocks noChangeArrowheads="1"/>
          </p:cNvSpPr>
          <p:nvPr/>
        </p:nvSpPr>
        <p:spPr bwMode="auto">
          <a:xfrm>
            <a:off x="3059113" y="2895600"/>
            <a:ext cx="2665412" cy="461963"/>
          </a:xfrm>
          <a:prstGeom prst="rect">
            <a:avLst/>
          </a:prstGeom>
          <a:noFill/>
          <a:ln w="9525">
            <a:solidFill>
              <a:schemeClr val="tx2"/>
            </a:solidFill>
            <a:miter lim="800000"/>
            <a:headEnd/>
            <a:tailEnd/>
          </a:ln>
        </p:spPr>
        <p:txBody>
          <a:bodyPr>
            <a:spAutoFit/>
          </a:bodyPr>
          <a:lstStyle/>
          <a:p>
            <a:pPr algn="just"/>
            <a:r>
              <a:rPr lang="pt-BR" sz="2400" dirty="0"/>
              <a:t>( MB1 + MB2 ) / 2</a:t>
            </a:r>
            <a:endParaRPr lang="pt-BR" sz="2400" dirty="0">
              <a:solidFill>
                <a:srgbClr val="C00000"/>
              </a:solidFill>
            </a:endParaRPr>
          </a:p>
        </p:txBody>
      </p:sp>
      <p:sp>
        <p:nvSpPr>
          <p:cNvPr id="26634" name="CaixaDeTexto 15"/>
          <p:cNvSpPr txBox="1">
            <a:spLocks noChangeArrowheads="1"/>
          </p:cNvSpPr>
          <p:nvPr/>
        </p:nvSpPr>
        <p:spPr bwMode="auto">
          <a:xfrm>
            <a:off x="1331913" y="4221163"/>
            <a:ext cx="3311525" cy="461962"/>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MB* - </a:t>
            </a:r>
            <a:r>
              <a:rPr lang="pt-BR" sz="2400" dirty="0"/>
              <a:t>Média Bimestral.</a:t>
            </a:r>
          </a:p>
        </p:txBody>
      </p:sp>
      <p:sp>
        <p:nvSpPr>
          <p:cNvPr id="26635" name="CaixaDeTexto 15"/>
          <p:cNvSpPr txBox="1">
            <a:spLocks noChangeArrowheads="1"/>
          </p:cNvSpPr>
          <p:nvPr/>
        </p:nvSpPr>
        <p:spPr bwMode="auto">
          <a:xfrm>
            <a:off x="1331913" y="4581525"/>
            <a:ext cx="2735262" cy="4619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MF - </a:t>
            </a:r>
            <a:r>
              <a:rPr lang="pt-BR" sz="2400" dirty="0"/>
              <a:t>Média Final.</a:t>
            </a:r>
          </a:p>
        </p:txBody>
      </p:sp>
      <p:sp>
        <p:nvSpPr>
          <p:cNvPr id="26636" name="CaixaDeTexto 15"/>
          <p:cNvSpPr txBox="1">
            <a:spLocks noChangeArrowheads="1"/>
          </p:cNvSpPr>
          <p:nvPr/>
        </p:nvSpPr>
        <p:spPr bwMode="auto">
          <a:xfrm>
            <a:off x="1331913" y="3429000"/>
            <a:ext cx="3600450" cy="4619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PM* - </a:t>
            </a:r>
            <a:r>
              <a:rPr lang="pt-BR" sz="2400" dirty="0"/>
              <a:t>Avaliação Mensal.</a:t>
            </a:r>
          </a:p>
        </p:txBody>
      </p:sp>
      <p:sp>
        <p:nvSpPr>
          <p:cNvPr id="26637" name="CaixaDeTexto 15"/>
          <p:cNvSpPr txBox="1">
            <a:spLocks noChangeArrowheads="1"/>
          </p:cNvSpPr>
          <p:nvPr/>
        </p:nvSpPr>
        <p:spPr bwMode="auto">
          <a:xfrm>
            <a:off x="1331913" y="3830638"/>
            <a:ext cx="3816350" cy="461962"/>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PB* - </a:t>
            </a:r>
            <a:r>
              <a:rPr lang="pt-BR" sz="2400" dirty="0"/>
              <a:t>Avaliação Bimestral.</a:t>
            </a:r>
          </a:p>
        </p:txBody>
      </p:sp>
      <p:sp>
        <p:nvSpPr>
          <p:cNvPr id="26638" name="CaixaDeTexto 15"/>
          <p:cNvSpPr txBox="1">
            <a:spLocks noChangeArrowheads="1"/>
          </p:cNvSpPr>
          <p:nvPr/>
        </p:nvSpPr>
        <p:spPr bwMode="auto">
          <a:xfrm>
            <a:off x="1258888" y="5229225"/>
            <a:ext cx="6265862" cy="8302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Está previsto prova substitutiva para o dia </a:t>
            </a:r>
            <a:r>
              <a:rPr lang="pt-BR" sz="2400" dirty="0" smtClean="0">
                <a:solidFill>
                  <a:srgbClr val="C00000"/>
                </a:solidFill>
              </a:rPr>
              <a:t>20/12/2013</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589891"/>
            <a:ext cx="6912768"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Os códigos métodos foram executados na ordem declaração.</a:t>
            </a:r>
            <a:endParaRPr lang="pt-BR" sz="2400" dirty="0">
              <a:solidFill>
                <a:srgbClr val="C00000"/>
              </a:solidFill>
            </a:endParaRPr>
          </a:p>
        </p:txBody>
      </p:sp>
      <p:sp>
        <p:nvSpPr>
          <p:cNvPr id="6" name="CaixaDeTexto 15"/>
          <p:cNvSpPr txBox="1">
            <a:spLocks noChangeArrowheads="1"/>
          </p:cNvSpPr>
          <p:nvPr/>
        </p:nvSpPr>
        <p:spPr bwMode="auto">
          <a:xfrm>
            <a:off x="755576" y="2525995"/>
            <a:ext cx="6912768"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Contudo métodos podem ser executados de maneira concorrente, ou seja, de uma forma paralela ou parcialmente paralela, um por vez, dividindo o tempo de uso da CPU.</a:t>
            </a:r>
            <a:endParaRPr lang="pt-BR" sz="2400" dirty="0">
              <a:solidFill>
                <a:srgbClr val="C00000"/>
              </a:solidFill>
            </a:endParaRPr>
          </a:p>
        </p:txBody>
      </p:sp>
      <p:sp>
        <p:nvSpPr>
          <p:cNvPr id="8" name="CaixaDeTexto 15"/>
          <p:cNvSpPr txBox="1">
            <a:spLocks noChangeArrowheads="1"/>
          </p:cNvSpPr>
          <p:nvPr/>
        </p:nvSpPr>
        <p:spPr bwMode="auto">
          <a:xfrm>
            <a:off x="755576" y="4254187"/>
            <a:ext cx="6912768"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Em Java a programação concorrente é feita através de uma classe Thread, ou mais especificamente de uma classe que herda da classe Thread.</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7488832"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Toda classe que herda da classe Thread deve implementar o método </a:t>
            </a:r>
            <a:r>
              <a:rPr lang="pt-BR" sz="2400" dirty="0" err="1" smtClean="0">
                <a:solidFill>
                  <a:schemeClr val="bg1"/>
                </a:solidFill>
              </a:rPr>
              <a:t>run</a:t>
            </a:r>
            <a:r>
              <a:rPr lang="pt-BR" sz="2400" dirty="0" smtClean="0">
                <a:solidFill>
                  <a:schemeClr val="bg1"/>
                </a:solidFill>
              </a:rPr>
              <a:t>().</a:t>
            </a:r>
            <a:endParaRPr lang="pt-BR" sz="2400" dirty="0">
              <a:solidFill>
                <a:srgbClr val="C00000"/>
              </a:solidFill>
            </a:endParaRPr>
          </a:p>
        </p:txBody>
      </p:sp>
      <p:pic>
        <p:nvPicPr>
          <p:cNvPr id="8194" name="Picture 2" descr="C:\Users\Gerson\Desktop\mskdmvds.lmvsd.png"/>
          <p:cNvPicPr>
            <a:picLocks noChangeAspect="1" noChangeArrowheads="1"/>
          </p:cNvPicPr>
          <p:nvPr/>
        </p:nvPicPr>
        <p:blipFill>
          <a:blip r:embed="rId2" cstate="print"/>
          <a:srcRect/>
          <a:stretch>
            <a:fillRect/>
          </a:stretch>
        </p:blipFill>
        <p:spPr bwMode="auto">
          <a:xfrm>
            <a:off x="251520" y="2382953"/>
            <a:ext cx="3960440" cy="2486207"/>
          </a:xfrm>
          <a:prstGeom prst="rect">
            <a:avLst/>
          </a:prstGeom>
          <a:noFill/>
          <a:ln>
            <a:solidFill>
              <a:schemeClr val="bg1"/>
            </a:solidFill>
          </a:ln>
        </p:spPr>
      </p:pic>
      <p:pic>
        <p:nvPicPr>
          <p:cNvPr id="8196" name="Picture 4" descr="C:\Users\Gerson\Desktop\bdsjkhksdf.png"/>
          <p:cNvPicPr>
            <a:picLocks noChangeAspect="1" noChangeArrowheads="1"/>
          </p:cNvPicPr>
          <p:nvPr/>
        </p:nvPicPr>
        <p:blipFill>
          <a:blip r:embed="rId3" cstate="print"/>
          <a:srcRect/>
          <a:stretch>
            <a:fillRect/>
          </a:stretch>
        </p:blipFill>
        <p:spPr bwMode="auto">
          <a:xfrm>
            <a:off x="2978101" y="4005064"/>
            <a:ext cx="5698355" cy="2668992"/>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9218" name="Picture 2" descr="C:\Users\Gerson\Desktop\sjhdgjhdskhfjkkjasdf.png"/>
          <p:cNvPicPr>
            <a:picLocks noChangeAspect="1" noChangeArrowheads="1"/>
          </p:cNvPicPr>
          <p:nvPr/>
        </p:nvPicPr>
        <p:blipFill>
          <a:blip r:embed="rId2" cstate="print"/>
          <a:srcRect/>
          <a:stretch>
            <a:fillRect/>
          </a:stretch>
        </p:blipFill>
        <p:spPr bwMode="auto">
          <a:xfrm>
            <a:off x="323528" y="1628800"/>
            <a:ext cx="5688632" cy="3558370"/>
          </a:xfrm>
          <a:prstGeom prst="rect">
            <a:avLst/>
          </a:prstGeom>
          <a:noFill/>
          <a:ln>
            <a:solidFill>
              <a:schemeClr val="bg1"/>
            </a:solidFill>
          </a:ln>
        </p:spPr>
      </p:pic>
      <p:sp>
        <p:nvSpPr>
          <p:cNvPr id="9" name="Chave direita 8"/>
          <p:cNvSpPr/>
          <p:nvPr/>
        </p:nvSpPr>
        <p:spPr>
          <a:xfrm rot="10800000">
            <a:off x="971600" y="4077024"/>
            <a:ext cx="72000" cy="61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pic>
        <p:nvPicPr>
          <p:cNvPr id="9219" name="Picture 3" descr="C:\Users\Gerson\Desktop\jsaljkdasçfgseg.png"/>
          <p:cNvPicPr>
            <a:picLocks noChangeAspect="1" noChangeArrowheads="1"/>
          </p:cNvPicPr>
          <p:nvPr/>
        </p:nvPicPr>
        <p:blipFill>
          <a:blip r:embed="rId3" cstate="print"/>
          <a:srcRect/>
          <a:stretch>
            <a:fillRect/>
          </a:stretch>
        </p:blipFill>
        <p:spPr bwMode="auto">
          <a:xfrm>
            <a:off x="6300192" y="1628800"/>
            <a:ext cx="2160240" cy="3519492"/>
          </a:xfrm>
          <a:prstGeom prst="rect">
            <a:avLst/>
          </a:prstGeom>
          <a:noFill/>
          <a:ln>
            <a:solidFill>
              <a:schemeClr val="bg1"/>
            </a:solidFill>
          </a:ln>
        </p:spPr>
      </p:pic>
      <p:sp>
        <p:nvSpPr>
          <p:cNvPr id="11" name="CaixaDeTexto 15"/>
          <p:cNvSpPr txBox="1">
            <a:spLocks noChangeArrowheads="1"/>
          </p:cNvSpPr>
          <p:nvPr/>
        </p:nvSpPr>
        <p:spPr bwMode="auto">
          <a:xfrm>
            <a:off x="288032" y="5445224"/>
            <a:ext cx="7596336"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 método </a:t>
            </a:r>
            <a:r>
              <a:rPr lang="pt-BR" sz="2400" dirty="0" err="1" smtClean="0">
                <a:solidFill>
                  <a:schemeClr val="bg1"/>
                </a:solidFill>
              </a:rPr>
              <a:t>run</a:t>
            </a:r>
            <a:r>
              <a:rPr lang="pt-BR" sz="2400" dirty="0" smtClean="0">
                <a:solidFill>
                  <a:schemeClr val="bg1"/>
                </a:solidFill>
              </a:rPr>
              <a:t>() serve para declarar os procedimentos que serão executados em paralelo. Para executar a thread é necessário uma chamada ao método start().</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36583"/>
            <a:ext cx="8316416"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Nem sempre é conveniente herdar da classe Thread. Por exemplo, uma subclasse não pode herdar novamente da classe thread. A solução para isso é a  implementação da interface </a:t>
            </a:r>
            <a:r>
              <a:rPr lang="pt-BR" sz="2400" dirty="0" err="1" smtClean="0">
                <a:solidFill>
                  <a:schemeClr val="bg1"/>
                </a:solidFill>
              </a:rPr>
              <a:t>Runnable</a:t>
            </a:r>
            <a:r>
              <a:rPr lang="pt-BR" sz="2400" dirty="0" smtClean="0">
                <a:solidFill>
                  <a:schemeClr val="bg1"/>
                </a:solidFill>
              </a:rPr>
              <a:t>.</a:t>
            </a:r>
            <a:endParaRPr lang="pt-BR" sz="2400" dirty="0">
              <a:solidFill>
                <a:srgbClr val="C00000"/>
              </a:solidFill>
            </a:endParaRPr>
          </a:p>
        </p:txBody>
      </p:sp>
      <p:pic>
        <p:nvPicPr>
          <p:cNvPr id="1026" name="Picture 2" descr="C:\Users\Gerson\Desktop\iuowujeiouet.png"/>
          <p:cNvPicPr>
            <a:picLocks noChangeAspect="1" noChangeArrowheads="1"/>
          </p:cNvPicPr>
          <p:nvPr/>
        </p:nvPicPr>
        <p:blipFill>
          <a:blip r:embed="rId2" cstate="print"/>
          <a:srcRect/>
          <a:stretch>
            <a:fillRect/>
          </a:stretch>
        </p:blipFill>
        <p:spPr bwMode="auto">
          <a:xfrm>
            <a:off x="1835696" y="3212976"/>
            <a:ext cx="5184576" cy="3360932"/>
          </a:xfrm>
          <a:prstGeom prst="rect">
            <a:avLst/>
          </a:prstGeom>
          <a:noFill/>
          <a:ln>
            <a:solidFill>
              <a:schemeClr val="bg1"/>
            </a:solidFill>
          </a:ln>
        </p:spPr>
      </p:pic>
      <p:sp>
        <p:nvSpPr>
          <p:cNvPr id="8" name="Chave direita 7"/>
          <p:cNvSpPr/>
          <p:nvPr/>
        </p:nvSpPr>
        <p:spPr>
          <a:xfrm rot="5400000">
            <a:off x="5688256" y="2385008"/>
            <a:ext cx="72000" cy="230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0" name="Chave direita 9"/>
          <p:cNvSpPr/>
          <p:nvPr/>
        </p:nvSpPr>
        <p:spPr>
          <a:xfrm rot="10800000">
            <a:off x="2267752" y="3537144"/>
            <a:ext cx="72000" cy="1188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Nesse caso é necessário usar uma instância da classe Thread para iniciar a execução em paralelo.</a:t>
            </a:r>
            <a:endParaRPr lang="pt-BR" sz="2400" dirty="0">
              <a:solidFill>
                <a:srgbClr val="C00000"/>
              </a:solidFill>
            </a:endParaRPr>
          </a:p>
        </p:txBody>
      </p:sp>
      <p:pic>
        <p:nvPicPr>
          <p:cNvPr id="2050" name="Picture 2" descr="C:\Users\Gerson\Desktop\skdjhgjkshlgse.png"/>
          <p:cNvPicPr>
            <a:picLocks noChangeAspect="1" noChangeArrowheads="1"/>
          </p:cNvPicPr>
          <p:nvPr/>
        </p:nvPicPr>
        <p:blipFill>
          <a:blip r:embed="rId2" cstate="print"/>
          <a:srcRect/>
          <a:stretch>
            <a:fillRect/>
          </a:stretch>
        </p:blipFill>
        <p:spPr bwMode="auto">
          <a:xfrm>
            <a:off x="1475656" y="2276872"/>
            <a:ext cx="5976664" cy="4427158"/>
          </a:xfrm>
          <a:prstGeom prst="rect">
            <a:avLst/>
          </a:prstGeom>
          <a:noFill/>
          <a:ln>
            <a:solidFill>
              <a:schemeClr val="bg1"/>
            </a:solidFill>
          </a:ln>
        </p:spPr>
      </p:pic>
      <p:sp>
        <p:nvSpPr>
          <p:cNvPr id="9" name="Chave direita 8"/>
          <p:cNvSpPr/>
          <p:nvPr/>
        </p:nvSpPr>
        <p:spPr>
          <a:xfrm rot="10800000">
            <a:off x="1763695" y="2528936"/>
            <a:ext cx="72000" cy="93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Agora é feito uma chamada ao método iniciar(), ele cria, se necessário uma instância de Thread e inicia o processamento em paralelo.</a:t>
            </a:r>
            <a:endParaRPr lang="pt-BR" sz="2400" dirty="0">
              <a:solidFill>
                <a:srgbClr val="C00000"/>
              </a:solidFill>
            </a:endParaRPr>
          </a:p>
        </p:txBody>
      </p:sp>
      <p:pic>
        <p:nvPicPr>
          <p:cNvPr id="3074" name="Picture 2" descr="C:\Users\Gerson\Desktop\kjdslçkjlçdsg.png"/>
          <p:cNvPicPr>
            <a:picLocks noChangeAspect="1" noChangeArrowheads="1"/>
          </p:cNvPicPr>
          <p:nvPr/>
        </p:nvPicPr>
        <p:blipFill>
          <a:blip r:embed="rId2" cstate="print"/>
          <a:srcRect/>
          <a:stretch>
            <a:fillRect/>
          </a:stretch>
        </p:blipFill>
        <p:spPr bwMode="auto">
          <a:xfrm>
            <a:off x="323528" y="2780928"/>
            <a:ext cx="5616624" cy="3516290"/>
          </a:xfrm>
          <a:prstGeom prst="rect">
            <a:avLst/>
          </a:prstGeom>
          <a:noFill/>
          <a:ln>
            <a:solidFill>
              <a:schemeClr val="bg1"/>
            </a:solidFill>
          </a:ln>
        </p:spPr>
      </p:pic>
      <p:pic>
        <p:nvPicPr>
          <p:cNvPr id="3075" name="Picture 3" descr="C:\Users\Gerson\Desktop\jslkjkflsf.png"/>
          <p:cNvPicPr>
            <a:picLocks noChangeAspect="1" noChangeArrowheads="1"/>
          </p:cNvPicPr>
          <p:nvPr/>
        </p:nvPicPr>
        <p:blipFill>
          <a:blip r:embed="rId3" cstate="print"/>
          <a:srcRect/>
          <a:stretch>
            <a:fillRect/>
          </a:stretch>
        </p:blipFill>
        <p:spPr bwMode="auto">
          <a:xfrm>
            <a:off x="6444208" y="2276872"/>
            <a:ext cx="1800200" cy="447387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4098" name="Picture 2" descr="C:\Users\Gerson\Desktop\jhskdljgldsg.png"/>
          <p:cNvPicPr>
            <a:picLocks noChangeAspect="1" noChangeArrowheads="1"/>
          </p:cNvPicPr>
          <p:nvPr/>
        </p:nvPicPr>
        <p:blipFill>
          <a:blip r:embed="rId2" cstate="print"/>
          <a:srcRect/>
          <a:stretch>
            <a:fillRect/>
          </a:stretch>
        </p:blipFill>
        <p:spPr bwMode="auto">
          <a:xfrm>
            <a:off x="1951831" y="1340768"/>
            <a:ext cx="5212457" cy="5232621"/>
          </a:xfrm>
          <a:prstGeom prst="rect">
            <a:avLst/>
          </a:prstGeom>
          <a:noFill/>
        </p:spPr>
      </p:pic>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Implementação de um jogo de tiro simples, semelhante ao que se tinha nos antigos consoles.</a:t>
            </a:r>
            <a:endParaRPr lang="pt-BR" sz="2400" dirty="0">
              <a:solidFill>
                <a:srgbClr val="C00000"/>
              </a:solidFill>
            </a:endParaRPr>
          </a:p>
        </p:txBody>
      </p:sp>
      <p:sp>
        <p:nvSpPr>
          <p:cNvPr id="7" name="Retângulo 6"/>
          <p:cNvSpPr/>
          <p:nvPr/>
        </p:nvSpPr>
        <p:spPr>
          <a:xfrm>
            <a:off x="1259632" y="2564904"/>
            <a:ext cx="6984776" cy="34563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p:cNvCxnSpPr/>
          <p:nvPr/>
        </p:nvCxnSpPr>
        <p:spPr>
          <a:xfrm>
            <a:off x="1259632" y="5373216"/>
            <a:ext cx="698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Elipse 9"/>
          <p:cNvSpPr/>
          <p:nvPr/>
        </p:nvSpPr>
        <p:spPr>
          <a:xfrm>
            <a:off x="1907704" y="2924944"/>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2" name="Elipse 11"/>
          <p:cNvSpPr/>
          <p:nvPr/>
        </p:nvSpPr>
        <p:spPr>
          <a:xfrm>
            <a:off x="3851920" y="3077344"/>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3" name="Elipse 12"/>
          <p:cNvSpPr/>
          <p:nvPr/>
        </p:nvSpPr>
        <p:spPr>
          <a:xfrm>
            <a:off x="2771800" y="4005064"/>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4" name="Elipse 13"/>
          <p:cNvSpPr/>
          <p:nvPr/>
        </p:nvSpPr>
        <p:spPr>
          <a:xfrm>
            <a:off x="5292080" y="4157464"/>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5" name="Elipse 14"/>
          <p:cNvSpPr/>
          <p:nvPr/>
        </p:nvSpPr>
        <p:spPr>
          <a:xfrm>
            <a:off x="5444480" y="2924944"/>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6" name="Elipse 15"/>
          <p:cNvSpPr/>
          <p:nvPr/>
        </p:nvSpPr>
        <p:spPr>
          <a:xfrm>
            <a:off x="7236296" y="3077344"/>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7" name="Elipse 16"/>
          <p:cNvSpPr/>
          <p:nvPr/>
        </p:nvSpPr>
        <p:spPr>
          <a:xfrm>
            <a:off x="7164288" y="4149080"/>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8" name="Elipse 17"/>
          <p:cNvSpPr/>
          <p:nvPr/>
        </p:nvSpPr>
        <p:spPr>
          <a:xfrm>
            <a:off x="3995936" y="4301480"/>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19" name="Elipse 18"/>
          <p:cNvSpPr/>
          <p:nvPr/>
        </p:nvSpPr>
        <p:spPr>
          <a:xfrm>
            <a:off x="1619672" y="4453880"/>
            <a:ext cx="504056" cy="504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endParaRPr>
          </a:p>
        </p:txBody>
      </p:sp>
      <p:sp>
        <p:nvSpPr>
          <p:cNvPr id="21" name="Triângulo isósceles 20"/>
          <p:cNvSpPr/>
          <p:nvPr/>
        </p:nvSpPr>
        <p:spPr>
          <a:xfrm>
            <a:off x="3275856" y="5589240"/>
            <a:ext cx="648072" cy="2880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ysClr val="windowText" lastClr="000000"/>
                </a:solidFill>
              </a:ln>
              <a:solidFill>
                <a:sysClr val="windowText" lastClr="000000"/>
              </a:solidFill>
            </a:endParaRPr>
          </a:p>
        </p:txBody>
      </p:sp>
    </p:spTree>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classe Invasor.</a:t>
            </a:r>
            <a:endParaRPr lang="pt-BR" sz="2400" dirty="0">
              <a:solidFill>
                <a:srgbClr val="C00000"/>
              </a:solidFill>
            </a:endParaRPr>
          </a:p>
        </p:txBody>
      </p:sp>
      <p:pic>
        <p:nvPicPr>
          <p:cNvPr id="5123" name="Picture 3" descr="C:\Users\Gerson\Desktop\lsdkdjnsljkgds.png"/>
          <p:cNvPicPr>
            <a:picLocks noChangeAspect="1" noChangeArrowheads="1"/>
          </p:cNvPicPr>
          <p:nvPr/>
        </p:nvPicPr>
        <p:blipFill>
          <a:blip r:embed="rId2" cstate="print"/>
          <a:srcRect/>
          <a:stretch>
            <a:fillRect/>
          </a:stretch>
        </p:blipFill>
        <p:spPr bwMode="auto">
          <a:xfrm>
            <a:off x="1475656" y="2132855"/>
            <a:ext cx="6048672" cy="3411399"/>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classe Invasor.</a:t>
            </a:r>
            <a:endParaRPr lang="pt-BR" sz="2400" dirty="0">
              <a:solidFill>
                <a:srgbClr val="C00000"/>
              </a:solidFill>
            </a:endParaRPr>
          </a:p>
        </p:txBody>
      </p:sp>
      <p:pic>
        <p:nvPicPr>
          <p:cNvPr id="6146" name="Picture 2" descr="C:\Users\Gerson\Desktop\kjashgjkfhsadkfa.png"/>
          <p:cNvPicPr>
            <a:picLocks noChangeAspect="1" noChangeArrowheads="1"/>
          </p:cNvPicPr>
          <p:nvPr/>
        </p:nvPicPr>
        <p:blipFill>
          <a:blip r:embed="rId2" cstate="print"/>
          <a:srcRect/>
          <a:stretch>
            <a:fillRect/>
          </a:stretch>
        </p:blipFill>
        <p:spPr bwMode="auto">
          <a:xfrm>
            <a:off x="539552" y="2348880"/>
            <a:ext cx="8226568" cy="3528392"/>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aixaDeTexto 1"/>
          <p:cNvSpPr txBox="1">
            <a:spLocks noChangeArrowheads="1"/>
          </p:cNvSpPr>
          <p:nvPr/>
        </p:nvSpPr>
        <p:spPr bwMode="auto">
          <a:xfrm>
            <a:off x="857250" y="669925"/>
            <a:ext cx="3446463" cy="769938"/>
          </a:xfrm>
          <a:prstGeom prst="rect">
            <a:avLst/>
          </a:prstGeom>
          <a:noFill/>
          <a:ln w="9525">
            <a:noFill/>
            <a:miter lim="800000"/>
            <a:headEnd/>
            <a:tailEnd/>
          </a:ln>
        </p:spPr>
        <p:txBody>
          <a:bodyPr wrap="none">
            <a:spAutoFit/>
          </a:bodyPr>
          <a:lstStyle/>
          <a:p>
            <a:r>
              <a:rPr lang="pt-BR" sz="4400" b="1" dirty="0"/>
              <a:t>Bibliografia.</a:t>
            </a:r>
          </a:p>
        </p:txBody>
      </p:sp>
      <p:sp>
        <p:nvSpPr>
          <p:cNvPr id="27651" name="CaixaDeTexto 15"/>
          <p:cNvSpPr txBox="1">
            <a:spLocks noChangeArrowheads="1"/>
          </p:cNvSpPr>
          <p:nvPr/>
        </p:nvSpPr>
        <p:spPr bwMode="auto">
          <a:xfrm>
            <a:off x="971550" y="1657350"/>
            <a:ext cx="7272338" cy="3970318"/>
          </a:xfrm>
          <a:prstGeom prst="rect">
            <a:avLst/>
          </a:prstGeom>
          <a:noFill/>
          <a:ln w="9525">
            <a:solidFill>
              <a:schemeClr val="tx2"/>
            </a:solidFill>
            <a:miter lim="800000"/>
            <a:headEnd/>
            <a:tailEnd/>
          </a:ln>
        </p:spPr>
        <p:txBody>
          <a:bodyPr>
            <a:spAutoFit/>
          </a:bodyPr>
          <a:lstStyle/>
          <a:p>
            <a:r>
              <a:rPr lang="en-US" dirty="0"/>
              <a:t>SALEN, K., ZIMMERMAN, E. Rules of Play: Game Design Fundamentals. </a:t>
            </a:r>
            <a:r>
              <a:rPr lang="en-US" dirty="0" err="1"/>
              <a:t>Massachussets</a:t>
            </a:r>
            <a:r>
              <a:rPr lang="en-US" dirty="0"/>
              <a:t>: MIT, </a:t>
            </a:r>
            <a:r>
              <a:rPr lang="en-US" dirty="0" smtClean="0"/>
              <a:t>2004</a:t>
            </a:r>
            <a:r>
              <a:rPr lang="pt-BR" dirty="0" smtClean="0"/>
              <a:t>.</a:t>
            </a:r>
            <a:endParaRPr lang="pt-BR" dirty="0"/>
          </a:p>
          <a:p>
            <a:endParaRPr lang="pt-BR" dirty="0"/>
          </a:p>
          <a:p>
            <a:r>
              <a:rPr lang="en-US" dirty="0">
                <a:solidFill>
                  <a:srgbClr val="C00000"/>
                </a:solidFill>
              </a:rPr>
              <a:t>LADD, B. C. Introductory Programming with simple games – Using Java and the freely available networked game. IE-Wiley, 2010. 506p</a:t>
            </a:r>
            <a:r>
              <a:rPr lang="pt-BR" dirty="0" smtClean="0">
                <a:solidFill>
                  <a:srgbClr val="C00000"/>
                </a:solidFill>
              </a:rPr>
              <a:t>.</a:t>
            </a:r>
            <a:endParaRPr lang="pt-BR" dirty="0">
              <a:solidFill>
                <a:srgbClr val="C00000"/>
              </a:solidFill>
            </a:endParaRPr>
          </a:p>
          <a:p>
            <a:endParaRPr lang="pt-BR" dirty="0"/>
          </a:p>
          <a:p>
            <a:r>
              <a:rPr lang="en-US" dirty="0"/>
              <a:t>LIANG, Y. D., ZHANG, H. Computer Graphics using java 2d and 3d. Prentice Hall, 2008</a:t>
            </a:r>
            <a:r>
              <a:rPr lang="pt-BR" dirty="0" smtClean="0">
                <a:solidFill>
                  <a:schemeClr val="bg1"/>
                </a:solidFill>
              </a:rPr>
              <a:t>.</a:t>
            </a:r>
            <a:endParaRPr lang="pt-BR" dirty="0">
              <a:solidFill>
                <a:schemeClr val="bg1"/>
              </a:solidFill>
            </a:endParaRPr>
          </a:p>
          <a:p>
            <a:endParaRPr lang="pt-BR" dirty="0"/>
          </a:p>
          <a:p>
            <a:r>
              <a:rPr lang="en-US" dirty="0">
                <a:solidFill>
                  <a:srgbClr val="C00000"/>
                </a:solidFill>
              </a:rPr>
              <a:t>LENT, C. V. . Java </a:t>
            </a:r>
            <a:r>
              <a:rPr lang="en-US" dirty="0" err="1">
                <a:solidFill>
                  <a:srgbClr val="C00000"/>
                </a:solidFill>
              </a:rPr>
              <a:t>Problen</a:t>
            </a:r>
            <a:r>
              <a:rPr lang="en-US" dirty="0">
                <a:solidFill>
                  <a:srgbClr val="C00000"/>
                </a:solidFill>
              </a:rPr>
              <a:t>-Solving with games. Taylor &amp; Francis USA, 2011. </a:t>
            </a:r>
            <a:r>
              <a:rPr lang="en-US" dirty="0" smtClean="0">
                <a:solidFill>
                  <a:srgbClr val="C00000"/>
                </a:solidFill>
              </a:rPr>
              <a:t>400p</a:t>
            </a:r>
            <a:r>
              <a:rPr lang="pt-BR" dirty="0" smtClean="0">
                <a:solidFill>
                  <a:srgbClr val="C00000"/>
                </a:solidFill>
              </a:rPr>
              <a:t>.</a:t>
            </a:r>
            <a:endParaRPr lang="pt-BR" dirty="0">
              <a:solidFill>
                <a:srgbClr val="C00000"/>
              </a:solidFill>
            </a:endParaRPr>
          </a:p>
          <a:p>
            <a:endParaRPr lang="pt-BR" dirty="0"/>
          </a:p>
          <a:p>
            <a:r>
              <a:rPr lang="en-US" dirty="0"/>
              <a:t>THOMAS, L.C. Games, Theory and applications. </a:t>
            </a:r>
            <a:r>
              <a:rPr lang="pt-BR" dirty="0" err="1"/>
              <a:t>Dover</a:t>
            </a:r>
            <a:r>
              <a:rPr lang="pt-BR" dirty="0"/>
              <a:t> </a:t>
            </a:r>
            <a:r>
              <a:rPr lang="pt-BR" dirty="0" err="1"/>
              <a:t>Science</a:t>
            </a:r>
            <a:r>
              <a:rPr lang="pt-BR" dirty="0"/>
              <a:t>, 2003. 288p</a:t>
            </a:r>
            <a:r>
              <a:rPr lang="pt-BR" dirty="0" smtClean="0"/>
              <a:t>.</a:t>
            </a:r>
            <a:endParaRPr lang="pt-BR" dirty="0">
              <a:solidFill>
                <a:srgbClr val="C00000"/>
              </a:solidFill>
            </a:endParaRPr>
          </a:p>
        </p:txBody>
      </p:sp>
    </p:spTree>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classe Invasor.</a:t>
            </a:r>
            <a:endParaRPr lang="pt-BR" sz="2400" dirty="0">
              <a:solidFill>
                <a:srgbClr val="C00000"/>
              </a:solidFill>
            </a:endParaRPr>
          </a:p>
        </p:txBody>
      </p:sp>
      <p:pic>
        <p:nvPicPr>
          <p:cNvPr id="7170" name="Picture 2" descr="C:\Users\Gerson\Desktop\hgfhjgfjh.png"/>
          <p:cNvPicPr>
            <a:picLocks noChangeAspect="1" noChangeArrowheads="1"/>
          </p:cNvPicPr>
          <p:nvPr/>
        </p:nvPicPr>
        <p:blipFill>
          <a:blip r:embed="rId2" cstate="print"/>
          <a:srcRect/>
          <a:stretch>
            <a:fillRect/>
          </a:stretch>
        </p:blipFill>
        <p:spPr bwMode="auto">
          <a:xfrm>
            <a:off x="755576" y="2204863"/>
            <a:ext cx="7272808" cy="3488801"/>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classe Atirador.</a:t>
            </a:r>
            <a:endParaRPr lang="pt-BR" sz="2400" dirty="0">
              <a:solidFill>
                <a:srgbClr val="C00000"/>
              </a:solidFill>
            </a:endParaRPr>
          </a:p>
        </p:txBody>
      </p:sp>
      <p:pic>
        <p:nvPicPr>
          <p:cNvPr id="8194" name="Picture 2" descr="C:\Users\Gerson\Desktop\sdjlkjdskljgkds.png"/>
          <p:cNvPicPr>
            <a:picLocks noChangeAspect="1" noChangeArrowheads="1"/>
          </p:cNvPicPr>
          <p:nvPr/>
        </p:nvPicPr>
        <p:blipFill>
          <a:blip r:embed="rId2" cstate="print"/>
          <a:srcRect/>
          <a:stretch>
            <a:fillRect/>
          </a:stretch>
        </p:blipFill>
        <p:spPr bwMode="auto">
          <a:xfrm>
            <a:off x="1403648" y="2276872"/>
            <a:ext cx="6120680" cy="3437099"/>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classe Atirador.</a:t>
            </a:r>
            <a:endParaRPr lang="pt-BR" sz="2400" dirty="0">
              <a:solidFill>
                <a:srgbClr val="C00000"/>
              </a:solidFill>
            </a:endParaRPr>
          </a:p>
        </p:txBody>
      </p:sp>
      <p:pic>
        <p:nvPicPr>
          <p:cNvPr id="9218" name="Picture 2" descr="C:\Users\Gerson\Desktop\d´poipreiuiouorepy.png"/>
          <p:cNvPicPr>
            <a:picLocks noChangeAspect="1" noChangeArrowheads="1"/>
          </p:cNvPicPr>
          <p:nvPr/>
        </p:nvPicPr>
        <p:blipFill>
          <a:blip r:embed="rId2" cstate="print"/>
          <a:srcRect/>
          <a:stretch>
            <a:fillRect/>
          </a:stretch>
        </p:blipFill>
        <p:spPr bwMode="auto">
          <a:xfrm>
            <a:off x="179512" y="188640"/>
            <a:ext cx="6979304" cy="2376264"/>
          </a:xfrm>
          <a:prstGeom prst="rect">
            <a:avLst/>
          </a:prstGeom>
          <a:noFill/>
          <a:ln>
            <a:solidFill>
              <a:schemeClr val="bg1"/>
            </a:solidFill>
          </a:ln>
        </p:spPr>
      </p:pic>
      <p:pic>
        <p:nvPicPr>
          <p:cNvPr id="9219" name="Picture 3" descr="C:\Users\Gerson\Desktop\lsadjfkljekf.png"/>
          <p:cNvPicPr>
            <a:picLocks noChangeAspect="1" noChangeArrowheads="1"/>
          </p:cNvPicPr>
          <p:nvPr/>
        </p:nvPicPr>
        <p:blipFill>
          <a:blip r:embed="rId3" cstate="print"/>
          <a:srcRect/>
          <a:stretch>
            <a:fillRect/>
          </a:stretch>
        </p:blipFill>
        <p:spPr bwMode="auto">
          <a:xfrm>
            <a:off x="1472133" y="2492896"/>
            <a:ext cx="7348339" cy="4176464"/>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arena do jogo.</a:t>
            </a:r>
            <a:endParaRPr lang="pt-BR" sz="2400" dirty="0">
              <a:solidFill>
                <a:srgbClr val="C00000"/>
              </a:solidFill>
            </a:endParaRPr>
          </a:p>
        </p:txBody>
      </p:sp>
      <p:pic>
        <p:nvPicPr>
          <p:cNvPr id="10242" name="Picture 2" descr="C:\Users\Gerson\Desktop\wqeqweqwe.png"/>
          <p:cNvPicPr>
            <a:picLocks noChangeAspect="1" noChangeArrowheads="1"/>
          </p:cNvPicPr>
          <p:nvPr/>
        </p:nvPicPr>
        <p:blipFill>
          <a:blip r:embed="rId2" cstate="print"/>
          <a:srcRect/>
          <a:stretch>
            <a:fillRect/>
          </a:stretch>
        </p:blipFill>
        <p:spPr bwMode="auto">
          <a:xfrm>
            <a:off x="1187624" y="2060848"/>
            <a:ext cx="6840760" cy="4306797"/>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Users\Gerson\Desktop\kjghajkgjksad.png"/>
          <p:cNvPicPr>
            <a:picLocks noChangeAspect="1" noChangeArrowheads="1"/>
          </p:cNvPicPr>
          <p:nvPr/>
        </p:nvPicPr>
        <p:blipFill>
          <a:blip r:embed="rId2" cstate="print"/>
          <a:srcRect/>
          <a:stretch>
            <a:fillRect/>
          </a:stretch>
        </p:blipFill>
        <p:spPr bwMode="auto">
          <a:xfrm>
            <a:off x="162920" y="764704"/>
            <a:ext cx="5844826" cy="5240975"/>
          </a:xfrm>
          <a:prstGeom prst="rect">
            <a:avLst/>
          </a:prstGeom>
          <a:noFill/>
          <a:ln>
            <a:solidFill>
              <a:schemeClr val="bg1"/>
            </a:solidFill>
          </a:ln>
        </p:spPr>
      </p:pic>
      <p:pic>
        <p:nvPicPr>
          <p:cNvPr id="11266" name="Picture 2" descr="C:\Users\Gerson\Desktop\sdjfkldsjkfldsg.png"/>
          <p:cNvPicPr>
            <a:picLocks noChangeAspect="1" noChangeArrowheads="1"/>
          </p:cNvPicPr>
          <p:nvPr/>
        </p:nvPicPr>
        <p:blipFill>
          <a:blip r:embed="rId3" cstate="print"/>
          <a:srcRect/>
          <a:stretch>
            <a:fillRect/>
          </a:stretch>
        </p:blipFill>
        <p:spPr bwMode="auto">
          <a:xfrm>
            <a:off x="3563888" y="2597624"/>
            <a:ext cx="5292080" cy="2559568"/>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arena do jogo.</a:t>
            </a:r>
            <a:endParaRPr lang="pt-BR" sz="2400" dirty="0">
              <a:solidFill>
                <a:srgbClr val="C00000"/>
              </a:solidFill>
            </a:endParaRPr>
          </a:p>
        </p:txBody>
      </p:sp>
      <p:pic>
        <p:nvPicPr>
          <p:cNvPr id="12290" name="Picture 2" descr="C:\Users\Gerson\Desktop\kipoíoewiuotew.png"/>
          <p:cNvPicPr>
            <a:picLocks noChangeAspect="1" noChangeArrowheads="1"/>
          </p:cNvPicPr>
          <p:nvPr/>
        </p:nvPicPr>
        <p:blipFill>
          <a:blip r:embed="rId2" cstate="print"/>
          <a:srcRect/>
          <a:stretch>
            <a:fillRect/>
          </a:stretch>
        </p:blipFill>
        <p:spPr bwMode="auto">
          <a:xfrm>
            <a:off x="1691680" y="2276872"/>
            <a:ext cx="4968552" cy="4160021"/>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Desenvolvimento da arena do jogo.</a:t>
            </a:r>
            <a:endParaRPr lang="pt-BR" sz="2400" dirty="0">
              <a:solidFill>
                <a:srgbClr val="C00000"/>
              </a:solidFill>
            </a:endParaRPr>
          </a:p>
        </p:txBody>
      </p:sp>
      <p:pic>
        <p:nvPicPr>
          <p:cNvPr id="13314" name="Picture 2" descr="C:\Users\Gerson\Desktop\oiwqioeuqwe.png"/>
          <p:cNvPicPr>
            <a:picLocks noChangeAspect="1" noChangeArrowheads="1"/>
          </p:cNvPicPr>
          <p:nvPr/>
        </p:nvPicPr>
        <p:blipFill>
          <a:blip r:embed="rId2" cstate="print"/>
          <a:srcRect/>
          <a:stretch>
            <a:fillRect/>
          </a:stretch>
        </p:blipFill>
        <p:spPr bwMode="auto">
          <a:xfrm>
            <a:off x="1259632" y="1916832"/>
            <a:ext cx="5976664" cy="4389837"/>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412776"/>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Jogo Rodando.</a:t>
            </a:r>
            <a:endParaRPr lang="pt-BR" sz="2400" dirty="0">
              <a:solidFill>
                <a:srgbClr val="C00000"/>
              </a:solidFill>
            </a:endParaRPr>
          </a:p>
        </p:txBody>
      </p:sp>
      <p:pic>
        <p:nvPicPr>
          <p:cNvPr id="14338" name="Picture 2" descr="C:\Users\Gerson\Desktop\sidjhkfldsfsd.png"/>
          <p:cNvPicPr>
            <a:picLocks noChangeAspect="1" noChangeArrowheads="1"/>
          </p:cNvPicPr>
          <p:nvPr/>
        </p:nvPicPr>
        <p:blipFill>
          <a:blip r:embed="rId2" cstate="print"/>
          <a:srcRect/>
          <a:stretch>
            <a:fillRect/>
          </a:stretch>
        </p:blipFill>
        <p:spPr bwMode="auto">
          <a:xfrm>
            <a:off x="1259632" y="1916832"/>
            <a:ext cx="6048672" cy="4736913"/>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15362" name="Picture 2" descr="C:\Users\Gerson\Desktop\asljklsdjavfsd.png"/>
          <p:cNvPicPr>
            <a:picLocks noChangeAspect="1" noChangeArrowheads="1"/>
          </p:cNvPicPr>
          <p:nvPr/>
        </p:nvPicPr>
        <p:blipFill>
          <a:blip r:embed="rId2" cstate="print"/>
          <a:srcRect/>
          <a:stretch>
            <a:fillRect/>
          </a:stretch>
        </p:blipFill>
        <p:spPr bwMode="auto">
          <a:xfrm>
            <a:off x="1907704" y="1304926"/>
            <a:ext cx="5256584" cy="5246436"/>
          </a:xfrm>
          <a:prstGeom prst="rect">
            <a:avLst/>
          </a:prstGeom>
          <a:noFill/>
        </p:spPr>
      </p:pic>
    </p:spTree>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527175"/>
            <a:ext cx="8316416"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Modificação das classes para implementar efeitos como tiro, eliminação de naves inimigas e melhorar as imagens!</a:t>
            </a:r>
            <a:endParaRPr lang="pt-BR" sz="2400" dirty="0">
              <a:solidFill>
                <a:srgbClr val="C00000"/>
              </a:solidFill>
            </a:endParaRPr>
          </a:p>
        </p:txBody>
      </p:sp>
      <p:pic>
        <p:nvPicPr>
          <p:cNvPr id="1026" name="Picture 2" descr="C:\Users\Gerson\Desktop\sadfasdsafsafffs.png"/>
          <p:cNvPicPr>
            <a:picLocks noChangeAspect="1" noChangeArrowheads="1"/>
          </p:cNvPicPr>
          <p:nvPr/>
        </p:nvPicPr>
        <p:blipFill>
          <a:blip r:embed="rId2" cstate="print"/>
          <a:srcRect/>
          <a:stretch>
            <a:fillRect/>
          </a:stretch>
        </p:blipFill>
        <p:spPr bwMode="auto">
          <a:xfrm>
            <a:off x="467544" y="2492895"/>
            <a:ext cx="7704856" cy="4142091"/>
          </a:xfrm>
          <a:prstGeom prst="rect">
            <a:avLst/>
          </a:prstGeom>
          <a:noFill/>
          <a:ln>
            <a:solidFill>
              <a:schemeClr val="bg1"/>
            </a:solidFill>
          </a:ln>
        </p:spPr>
      </p:pic>
      <p:sp>
        <p:nvSpPr>
          <p:cNvPr id="5" name="Chave direita 4"/>
          <p:cNvSpPr/>
          <p:nvPr/>
        </p:nvSpPr>
        <p:spPr>
          <a:xfrm rot="10800000">
            <a:off x="755583" y="2744960"/>
            <a:ext cx="72000" cy="129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6" name="Chave direita 5"/>
          <p:cNvSpPr/>
          <p:nvPr/>
        </p:nvSpPr>
        <p:spPr>
          <a:xfrm rot="10800000">
            <a:off x="1115623" y="4509328"/>
            <a:ext cx="72000" cy="187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pic>
        <p:nvPicPr>
          <p:cNvPr id="1027" name="Picture 3" descr="C:\Users\Gerson\Desktop\sdfnhkghkldfg.png"/>
          <p:cNvPicPr>
            <a:picLocks noChangeAspect="1" noChangeArrowheads="1"/>
          </p:cNvPicPr>
          <p:nvPr/>
        </p:nvPicPr>
        <p:blipFill>
          <a:blip r:embed="rId3" cstate="print"/>
          <a:srcRect/>
          <a:stretch>
            <a:fillRect/>
          </a:stretch>
        </p:blipFill>
        <p:spPr bwMode="auto">
          <a:xfrm>
            <a:off x="3707904" y="3360862"/>
            <a:ext cx="5245645" cy="644202"/>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a:t>Perguntas</a:t>
            </a:r>
          </a:p>
        </p:txBody>
      </p:sp>
      <p:sp>
        <p:nvSpPr>
          <p:cNvPr id="41987" name="CaixaDeTexto 4"/>
          <p:cNvSpPr txBox="1">
            <a:spLocks noChangeArrowheads="1"/>
          </p:cNvSpPr>
          <p:nvPr/>
        </p:nvSpPr>
        <p:spPr bwMode="auto">
          <a:xfrm>
            <a:off x="5264150" y="6551613"/>
            <a:ext cx="1876425" cy="261937"/>
          </a:xfrm>
          <a:prstGeom prst="rect">
            <a:avLst/>
          </a:prstGeom>
          <a:noFill/>
          <a:ln w="9525">
            <a:noFill/>
            <a:miter lim="800000"/>
            <a:headEnd/>
            <a:tailEnd/>
          </a:ln>
        </p:spPr>
        <p:txBody>
          <a:bodyPr wrap="none">
            <a:spAutoFit/>
          </a:bodyPr>
          <a:lstStyle/>
          <a:p>
            <a:r>
              <a:rPr lang="pt-BR" sz="1100"/>
              <a:t>vidadeprogramador.com.br</a:t>
            </a:r>
          </a:p>
        </p:txBody>
      </p:sp>
      <p:pic>
        <p:nvPicPr>
          <p:cNvPr id="177154" name="Picture 2" descr="C:\Users\Gerson\Desktop\jlkdjhklfjkldfj.png"/>
          <p:cNvPicPr>
            <a:picLocks noChangeAspect="1" noChangeArrowheads="1"/>
          </p:cNvPicPr>
          <p:nvPr/>
        </p:nvPicPr>
        <p:blipFill>
          <a:blip r:embed="rId2" cstate="print"/>
          <a:srcRect/>
          <a:stretch>
            <a:fillRect/>
          </a:stretch>
        </p:blipFill>
        <p:spPr bwMode="auto">
          <a:xfrm>
            <a:off x="1835696" y="1422823"/>
            <a:ext cx="5184576" cy="5174529"/>
          </a:xfrm>
          <a:prstGeom prst="rect">
            <a:avLst/>
          </a:prstGeom>
          <a:noFill/>
        </p:spPr>
      </p:pic>
    </p:spTree>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527175"/>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Implementação da bala!</a:t>
            </a:r>
            <a:endParaRPr lang="pt-BR" sz="2400" dirty="0">
              <a:solidFill>
                <a:srgbClr val="C00000"/>
              </a:solidFill>
            </a:endParaRPr>
          </a:p>
        </p:txBody>
      </p:sp>
      <p:pic>
        <p:nvPicPr>
          <p:cNvPr id="2051" name="Picture 3" descr="C:\Users\Gerson\Desktop\asnjfgsajgjhsa.png"/>
          <p:cNvPicPr>
            <a:picLocks noChangeAspect="1" noChangeArrowheads="1"/>
          </p:cNvPicPr>
          <p:nvPr/>
        </p:nvPicPr>
        <p:blipFill>
          <a:blip r:embed="rId2" cstate="print"/>
          <a:srcRect/>
          <a:stretch>
            <a:fillRect/>
          </a:stretch>
        </p:blipFill>
        <p:spPr bwMode="auto">
          <a:xfrm>
            <a:off x="957511" y="2132856"/>
            <a:ext cx="7214889" cy="4358804"/>
          </a:xfrm>
          <a:prstGeom prst="rect">
            <a:avLst/>
          </a:prstGeom>
          <a:noFill/>
          <a:ln>
            <a:solidFill>
              <a:schemeClr val="bg1"/>
            </a:solidFill>
          </a:ln>
        </p:spPr>
      </p:pic>
      <p:sp>
        <p:nvSpPr>
          <p:cNvPr id="10" name="Chave direita 9"/>
          <p:cNvSpPr/>
          <p:nvPr/>
        </p:nvSpPr>
        <p:spPr>
          <a:xfrm rot="10800000">
            <a:off x="1187624" y="2384864"/>
            <a:ext cx="72000" cy="93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2" name="Chave direita 11"/>
          <p:cNvSpPr/>
          <p:nvPr/>
        </p:nvSpPr>
        <p:spPr>
          <a:xfrm rot="10800000">
            <a:off x="1187625" y="3573016"/>
            <a:ext cx="72000" cy="198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3" name="Chave direita 12"/>
          <p:cNvSpPr/>
          <p:nvPr/>
        </p:nvSpPr>
        <p:spPr>
          <a:xfrm rot="10800000" flipH="1">
            <a:off x="4500000" y="5445328"/>
            <a:ext cx="72000" cy="93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288032" y="1527175"/>
            <a:ext cx="83164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Implementação da bala!</a:t>
            </a:r>
            <a:endParaRPr lang="pt-BR" sz="2400" dirty="0">
              <a:solidFill>
                <a:srgbClr val="C00000"/>
              </a:solidFill>
            </a:endParaRPr>
          </a:p>
        </p:txBody>
      </p:sp>
      <p:pic>
        <p:nvPicPr>
          <p:cNvPr id="3074" name="Picture 2" descr="C:\Users\Gerson\Desktop\bmncxbnmcx.png"/>
          <p:cNvPicPr>
            <a:picLocks noChangeAspect="1" noChangeArrowheads="1"/>
          </p:cNvPicPr>
          <p:nvPr/>
        </p:nvPicPr>
        <p:blipFill>
          <a:blip r:embed="rId2" cstate="print"/>
          <a:srcRect/>
          <a:stretch>
            <a:fillRect/>
          </a:stretch>
        </p:blipFill>
        <p:spPr bwMode="auto">
          <a:xfrm>
            <a:off x="1475656" y="2132856"/>
            <a:ext cx="5904656" cy="4402594"/>
          </a:xfrm>
          <a:prstGeom prst="rect">
            <a:avLst/>
          </a:prstGeom>
          <a:noFill/>
          <a:ln>
            <a:solidFill>
              <a:schemeClr val="bg1"/>
            </a:solidFill>
          </a:ln>
        </p:spPr>
      </p:pic>
      <p:sp>
        <p:nvSpPr>
          <p:cNvPr id="9" name="Chave direita 8"/>
          <p:cNvSpPr/>
          <p:nvPr/>
        </p:nvSpPr>
        <p:spPr>
          <a:xfrm rot="10800000">
            <a:off x="1331648" y="2133000"/>
            <a:ext cx="72000" cy="129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4" name="Chave direita 13"/>
          <p:cNvSpPr/>
          <p:nvPr/>
        </p:nvSpPr>
        <p:spPr>
          <a:xfrm rot="5400000">
            <a:off x="4554304" y="1107047"/>
            <a:ext cx="72000" cy="543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5" name="Chave direita 14"/>
          <p:cNvSpPr/>
          <p:nvPr/>
        </p:nvSpPr>
        <p:spPr>
          <a:xfrm rot="10800000">
            <a:off x="1331641" y="4509344"/>
            <a:ext cx="72000" cy="20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5"/>
          <p:cNvSpPr txBox="1">
            <a:spLocks noChangeArrowheads="1"/>
          </p:cNvSpPr>
          <p:nvPr/>
        </p:nvSpPr>
        <p:spPr bwMode="auto">
          <a:xfrm>
            <a:off x="179512" y="548680"/>
            <a:ext cx="7632848"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Modificação da arena, agora com a inclusão do tiro e do procedimento de acerto em uma nave inimiga.</a:t>
            </a:r>
            <a:endParaRPr lang="pt-BR" sz="2400" dirty="0">
              <a:solidFill>
                <a:srgbClr val="C00000"/>
              </a:solidFill>
            </a:endParaRPr>
          </a:p>
        </p:txBody>
      </p:sp>
      <p:pic>
        <p:nvPicPr>
          <p:cNvPr id="4098" name="Picture 2" descr="C:\Users\Gerson\Desktop\asdadasdas.png"/>
          <p:cNvPicPr>
            <a:picLocks noChangeAspect="1" noChangeArrowheads="1"/>
          </p:cNvPicPr>
          <p:nvPr/>
        </p:nvPicPr>
        <p:blipFill>
          <a:blip r:embed="rId2" cstate="print"/>
          <a:srcRect/>
          <a:stretch>
            <a:fillRect/>
          </a:stretch>
        </p:blipFill>
        <p:spPr bwMode="auto">
          <a:xfrm>
            <a:off x="827584" y="1412776"/>
            <a:ext cx="7416824" cy="5301512"/>
          </a:xfrm>
          <a:prstGeom prst="rect">
            <a:avLst/>
          </a:prstGeom>
          <a:noFill/>
          <a:ln>
            <a:solidFill>
              <a:schemeClr val="bg1"/>
            </a:solidFill>
          </a:ln>
        </p:spPr>
      </p:pic>
      <p:sp>
        <p:nvSpPr>
          <p:cNvPr id="10" name="Chave direita 9"/>
          <p:cNvSpPr/>
          <p:nvPr/>
        </p:nvSpPr>
        <p:spPr>
          <a:xfrm rot="10800000">
            <a:off x="1115616" y="1700904"/>
            <a:ext cx="72000" cy="216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2" name="Chave direita 11"/>
          <p:cNvSpPr/>
          <p:nvPr/>
        </p:nvSpPr>
        <p:spPr>
          <a:xfrm rot="5400000">
            <a:off x="4374064" y="3159048"/>
            <a:ext cx="72000" cy="147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3" name="Chave direita 12"/>
          <p:cNvSpPr/>
          <p:nvPr/>
        </p:nvSpPr>
        <p:spPr>
          <a:xfrm rot="10800000">
            <a:off x="1547671" y="4293096"/>
            <a:ext cx="72000" cy="216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erson\Desktop\mnbnvbnmbnm.png"/>
          <p:cNvPicPr>
            <a:picLocks noChangeAspect="1" noChangeArrowheads="1"/>
          </p:cNvPicPr>
          <p:nvPr/>
        </p:nvPicPr>
        <p:blipFill>
          <a:blip r:embed="rId2" cstate="print"/>
          <a:srcRect/>
          <a:stretch>
            <a:fillRect/>
          </a:stretch>
        </p:blipFill>
        <p:spPr bwMode="auto">
          <a:xfrm>
            <a:off x="971600" y="1484784"/>
            <a:ext cx="6912768" cy="5123581"/>
          </a:xfrm>
          <a:prstGeom prst="rect">
            <a:avLst/>
          </a:prstGeom>
          <a:noFill/>
          <a:ln>
            <a:solidFill>
              <a:schemeClr val="bg1"/>
            </a:solidFill>
          </a:ln>
        </p:spPr>
      </p:pic>
      <p:sp>
        <p:nvSpPr>
          <p:cNvPr id="32770" name="CaixaDeTexto 1"/>
          <p:cNvSpPr txBox="1">
            <a:spLocks noChangeArrowheads="1"/>
          </p:cNvSpPr>
          <p:nvPr/>
        </p:nvSpPr>
        <p:spPr bwMode="auto">
          <a:xfrm>
            <a:off x="827584" y="620688"/>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1" name="CaixaDeTexto 15"/>
          <p:cNvSpPr txBox="1">
            <a:spLocks noChangeArrowheads="1"/>
          </p:cNvSpPr>
          <p:nvPr/>
        </p:nvSpPr>
        <p:spPr bwMode="auto">
          <a:xfrm>
            <a:off x="3707904" y="4149080"/>
            <a:ext cx="3816424"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Funcionamento implementado por threads.</a:t>
            </a:r>
            <a:endParaRPr lang="pt-BR" sz="2400" dirty="0">
              <a:solidFill>
                <a:srgbClr val="C00000"/>
              </a:solidFill>
            </a:endParaRPr>
          </a:p>
        </p:txBody>
      </p:sp>
      <p:sp>
        <p:nvSpPr>
          <p:cNvPr id="10" name="Chave direita 9"/>
          <p:cNvSpPr/>
          <p:nvPr/>
        </p:nvSpPr>
        <p:spPr>
          <a:xfrm rot="10800000">
            <a:off x="827584" y="1448880"/>
            <a:ext cx="72000" cy="273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2" name="Chave direita 11"/>
          <p:cNvSpPr/>
          <p:nvPr/>
        </p:nvSpPr>
        <p:spPr>
          <a:xfrm rot="5400000">
            <a:off x="4589760" y="3195335"/>
            <a:ext cx="72000" cy="644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27584" y="620688"/>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6146" name="Picture 2" descr="C:\Users\Gerson\Desktop\qwqwuqiyiwquqw.png"/>
          <p:cNvPicPr>
            <a:picLocks noChangeAspect="1" noChangeArrowheads="1"/>
          </p:cNvPicPr>
          <p:nvPr/>
        </p:nvPicPr>
        <p:blipFill>
          <a:blip r:embed="rId2" cstate="print"/>
          <a:srcRect/>
          <a:stretch>
            <a:fillRect/>
          </a:stretch>
        </p:blipFill>
        <p:spPr bwMode="auto">
          <a:xfrm>
            <a:off x="755576" y="1463409"/>
            <a:ext cx="7272808" cy="5164195"/>
          </a:xfrm>
          <a:prstGeom prst="rect">
            <a:avLst/>
          </a:prstGeom>
          <a:noFill/>
          <a:ln>
            <a:solidFill>
              <a:schemeClr val="bg1"/>
            </a:solidFill>
          </a:ln>
        </p:spPr>
      </p:pic>
      <p:sp>
        <p:nvSpPr>
          <p:cNvPr id="8" name="Chave direita 7"/>
          <p:cNvSpPr/>
          <p:nvPr/>
        </p:nvSpPr>
        <p:spPr>
          <a:xfrm rot="10800000">
            <a:off x="1043609" y="1664848"/>
            <a:ext cx="72000" cy="255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3" name="Chave direita 12"/>
          <p:cNvSpPr/>
          <p:nvPr/>
        </p:nvSpPr>
        <p:spPr>
          <a:xfrm rot="10800000">
            <a:off x="1043608" y="5157336"/>
            <a:ext cx="72000" cy="129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4" name="CaixaDeTexto 15"/>
          <p:cNvSpPr txBox="1">
            <a:spLocks noChangeArrowheads="1"/>
          </p:cNvSpPr>
          <p:nvPr/>
        </p:nvSpPr>
        <p:spPr bwMode="auto">
          <a:xfrm>
            <a:off x="1907704" y="4221088"/>
            <a:ext cx="5616624"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Métodos sincronizados ou thread safe.</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7170" name="Picture 2" descr="C:\Users\Gerson\Desktop\sadjkfhjksdjksjdkf.png"/>
          <p:cNvPicPr>
            <a:picLocks noChangeAspect="1" noChangeArrowheads="1"/>
          </p:cNvPicPr>
          <p:nvPr/>
        </p:nvPicPr>
        <p:blipFill>
          <a:blip r:embed="rId2" cstate="print"/>
          <a:srcRect/>
          <a:stretch>
            <a:fillRect/>
          </a:stretch>
        </p:blipFill>
        <p:spPr bwMode="auto">
          <a:xfrm>
            <a:off x="1835696" y="1268759"/>
            <a:ext cx="5328592" cy="5308097"/>
          </a:xfrm>
          <a:prstGeom prst="rect">
            <a:avLst/>
          </a:prstGeom>
          <a:noFill/>
        </p:spPr>
      </p:pic>
    </p:spTree>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Serialização de objetos:</a:t>
            </a:r>
            <a:endParaRPr lang="pt-BR" sz="2400" dirty="0">
              <a:solidFill>
                <a:srgbClr val="C00000"/>
              </a:solidFill>
            </a:endParaRPr>
          </a:p>
        </p:txBody>
      </p:sp>
      <p:sp>
        <p:nvSpPr>
          <p:cNvPr id="8" name="CaixaDeTexto 15"/>
          <p:cNvSpPr txBox="1">
            <a:spLocks noChangeArrowheads="1"/>
          </p:cNvSpPr>
          <p:nvPr/>
        </p:nvSpPr>
        <p:spPr bwMode="auto">
          <a:xfrm>
            <a:off x="323528" y="1931348"/>
            <a:ext cx="8532440" cy="1200329"/>
          </a:xfrm>
          <a:prstGeom prst="rect">
            <a:avLst/>
          </a:prstGeom>
          <a:noFill/>
          <a:ln w="9525">
            <a:solidFill>
              <a:schemeClr val="tx2"/>
            </a:solidFill>
            <a:miter lim="800000"/>
            <a:headEnd/>
            <a:tailEnd/>
          </a:ln>
        </p:spPr>
        <p:txBody>
          <a:bodyPr wrap="square">
            <a:spAutoFit/>
          </a:bodyPr>
          <a:lstStyle/>
          <a:p>
            <a:r>
              <a:rPr lang="pt-BR" sz="2400" dirty="0" smtClean="0">
                <a:solidFill>
                  <a:srgbClr val="C00000"/>
                </a:solidFill>
              </a:rPr>
              <a:t>Os objetos têm estado e comportamento. O comportamento vive na classe do objeto, definido pelos métodos. O estado vive em cada objeto, ativo na memória.</a:t>
            </a:r>
            <a:endParaRPr lang="pt-BR" sz="2400" dirty="0">
              <a:solidFill>
                <a:srgbClr val="C00000"/>
              </a:solidFill>
            </a:endParaRPr>
          </a:p>
        </p:txBody>
      </p:sp>
      <p:sp>
        <p:nvSpPr>
          <p:cNvPr id="11" name="CaixaDeTexto 15"/>
          <p:cNvSpPr txBox="1">
            <a:spLocks noChangeArrowheads="1"/>
          </p:cNvSpPr>
          <p:nvPr/>
        </p:nvSpPr>
        <p:spPr bwMode="auto">
          <a:xfrm>
            <a:off x="323528" y="3155484"/>
            <a:ext cx="8532440" cy="1569660"/>
          </a:xfrm>
          <a:prstGeom prst="rect">
            <a:avLst/>
          </a:prstGeom>
          <a:noFill/>
          <a:ln w="9525">
            <a:solidFill>
              <a:schemeClr val="tx2"/>
            </a:solidFill>
            <a:miter lim="800000"/>
            <a:headEnd/>
            <a:tailEnd/>
          </a:ln>
        </p:spPr>
        <p:txBody>
          <a:bodyPr wrap="square">
            <a:spAutoFit/>
          </a:bodyPr>
          <a:lstStyle/>
          <a:p>
            <a:r>
              <a:rPr lang="pt-BR" sz="2400" dirty="0" smtClean="0">
                <a:solidFill>
                  <a:schemeClr val="bg1"/>
                </a:solidFill>
              </a:rPr>
              <a:t>O objetivo de se usar a serialização é poder guardar informações em disco sobre um objeto, em forma binária, e posteriormente recuperar, copiar e distribuir essas informações.</a:t>
            </a:r>
            <a:endParaRPr lang="pt-BR" sz="2400" dirty="0">
              <a:solidFill>
                <a:schemeClr val="bg1"/>
              </a:solidFill>
            </a:endParaRPr>
          </a:p>
        </p:txBody>
      </p:sp>
      <p:sp>
        <p:nvSpPr>
          <p:cNvPr id="12" name="CaixaDeTexto 15"/>
          <p:cNvSpPr txBox="1">
            <a:spLocks noChangeArrowheads="1"/>
          </p:cNvSpPr>
          <p:nvPr/>
        </p:nvSpPr>
        <p:spPr bwMode="auto">
          <a:xfrm>
            <a:off x="323528" y="4797152"/>
            <a:ext cx="8532440" cy="1200329"/>
          </a:xfrm>
          <a:prstGeom prst="rect">
            <a:avLst/>
          </a:prstGeom>
          <a:noFill/>
          <a:ln w="9525">
            <a:solidFill>
              <a:schemeClr val="tx2"/>
            </a:solidFill>
            <a:miter lim="800000"/>
            <a:headEnd/>
            <a:tailEnd/>
          </a:ln>
        </p:spPr>
        <p:txBody>
          <a:bodyPr wrap="square">
            <a:spAutoFit/>
          </a:bodyPr>
          <a:lstStyle/>
          <a:p>
            <a:r>
              <a:rPr lang="pt-BR" sz="2400" dirty="0" smtClean="0">
                <a:solidFill>
                  <a:srgbClr val="C00000"/>
                </a:solidFill>
              </a:rPr>
              <a:t>A  escrita e leitura de objetos serializados é dependente de plataforma, ou seja, objetos serializados em Java, somente serão lidos corretamente por aplicações feitas em Java.</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 que acontece durante a serialização?</a:t>
            </a:r>
            <a:endParaRPr lang="pt-BR" sz="2400" dirty="0">
              <a:solidFill>
                <a:srgbClr val="C00000"/>
              </a:solidFill>
            </a:endParaRPr>
          </a:p>
        </p:txBody>
      </p:sp>
      <p:sp>
        <p:nvSpPr>
          <p:cNvPr id="9" name="Elipse 8"/>
          <p:cNvSpPr/>
          <p:nvPr/>
        </p:nvSpPr>
        <p:spPr>
          <a:xfrm>
            <a:off x="467544" y="2564904"/>
            <a:ext cx="1008112" cy="10081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C00000"/>
              </a:solidFill>
            </a:endParaRPr>
          </a:p>
        </p:txBody>
      </p:sp>
      <p:sp>
        <p:nvSpPr>
          <p:cNvPr id="10" name="CaixaDeTexto 15"/>
          <p:cNvSpPr txBox="1">
            <a:spLocks noChangeArrowheads="1"/>
          </p:cNvSpPr>
          <p:nvPr/>
        </p:nvSpPr>
        <p:spPr bwMode="auto">
          <a:xfrm>
            <a:off x="395536" y="3645024"/>
            <a:ext cx="122413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Objeto</a:t>
            </a:r>
            <a:endParaRPr lang="pt-BR" sz="2400" dirty="0">
              <a:solidFill>
                <a:srgbClr val="C00000"/>
              </a:solidFill>
            </a:endParaRPr>
          </a:p>
        </p:txBody>
      </p:sp>
      <p:sp>
        <p:nvSpPr>
          <p:cNvPr id="13" name="Elipse 12"/>
          <p:cNvSpPr/>
          <p:nvPr/>
        </p:nvSpPr>
        <p:spPr>
          <a:xfrm>
            <a:off x="4139952" y="3212976"/>
            <a:ext cx="1296144" cy="2160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C00000"/>
              </a:solidFill>
            </a:endParaRPr>
          </a:p>
        </p:txBody>
      </p:sp>
      <p:cxnSp>
        <p:nvCxnSpPr>
          <p:cNvPr id="15" name="Conector angulado 14"/>
          <p:cNvCxnSpPr>
            <a:stCxn id="9" idx="6"/>
            <a:endCxn id="13" idx="4"/>
          </p:cNvCxnSpPr>
          <p:nvPr/>
        </p:nvCxnSpPr>
        <p:spPr>
          <a:xfrm>
            <a:off x="1475656" y="3068960"/>
            <a:ext cx="3312368" cy="360040"/>
          </a:xfrm>
          <a:prstGeom prst="bentConnector4">
            <a:avLst>
              <a:gd name="adj1" fmla="val 40217"/>
              <a:gd name="adj2" fmla="val 163493"/>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CaixaDeTexto 15"/>
          <p:cNvSpPr txBox="1">
            <a:spLocks noChangeArrowheads="1"/>
          </p:cNvSpPr>
          <p:nvPr/>
        </p:nvSpPr>
        <p:spPr bwMode="auto">
          <a:xfrm>
            <a:off x="1763688" y="2492896"/>
            <a:ext cx="295232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Objeto é achatado.</a:t>
            </a:r>
            <a:endParaRPr lang="pt-BR" sz="2400" dirty="0">
              <a:solidFill>
                <a:srgbClr val="C00000"/>
              </a:solidFill>
            </a:endParaRPr>
          </a:p>
        </p:txBody>
      </p:sp>
      <p:sp>
        <p:nvSpPr>
          <p:cNvPr id="19" name="Retângulo 18"/>
          <p:cNvSpPr/>
          <p:nvPr/>
        </p:nvSpPr>
        <p:spPr>
          <a:xfrm>
            <a:off x="5940152" y="4005064"/>
            <a:ext cx="2160240"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5"/>
          <p:cNvSpPr txBox="1">
            <a:spLocks noChangeArrowheads="1"/>
          </p:cNvSpPr>
          <p:nvPr/>
        </p:nvSpPr>
        <p:spPr bwMode="auto">
          <a:xfrm>
            <a:off x="6012160" y="4119463"/>
            <a:ext cx="19442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0101011001</a:t>
            </a:r>
            <a:endParaRPr lang="pt-BR" sz="2400" dirty="0">
              <a:solidFill>
                <a:srgbClr val="C00000"/>
              </a:solidFill>
            </a:endParaRPr>
          </a:p>
        </p:txBody>
      </p:sp>
      <p:cxnSp>
        <p:nvCxnSpPr>
          <p:cNvPr id="21" name="Conector angulado 14"/>
          <p:cNvCxnSpPr>
            <a:stCxn id="13" idx="0"/>
            <a:endCxn id="19" idx="3"/>
          </p:cNvCxnSpPr>
          <p:nvPr/>
        </p:nvCxnSpPr>
        <p:spPr>
          <a:xfrm rot="16200000" flipH="1">
            <a:off x="5868144" y="2132856"/>
            <a:ext cx="1152128" cy="3312368"/>
          </a:xfrm>
          <a:prstGeom prst="bentConnector4">
            <a:avLst>
              <a:gd name="adj1" fmla="val -19842"/>
              <a:gd name="adj2" fmla="val 10690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15"/>
          <p:cNvSpPr txBox="1">
            <a:spLocks noChangeArrowheads="1"/>
          </p:cNvSpPr>
          <p:nvPr/>
        </p:nvSpPr>
        <p:spPr bwMode="auto">
          <a:xfrm>
            <a:off x="4788024" y="2060848"/>
            <a:ext cx="3888432"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Objeto é escrito como uma cadeia de bytes.</a:t>
            </a:r>
            <a:endParaRPr lang="pt-BR" sz="2400" dirty="0">
              <a:solidFill>
                <a:srgbClr val="C00000"/>
              </a:solidFill>
            </a:endParaRPr>
          </a:p>
        </p:txBody>
      </p:sp>
      <p:sp>
        <p:nvSpPr>
          <p:cNvPr id="25" name="CaixaDeTexto 15"/>
          <p:cNvSpPr txBox="1">
            <a:spLocks noChangeArrowheads="1"/>
          </p:cNvSpPr>
          <p:nvPr/>
        </p:nvSpPr>
        <p:spPr bwMode="auto">
          <a:xfrm>
            <a:off x="323528" y="5085184"/>
            <a:ext cx="7920880"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Todo objeto, no </a:t>
            </a:r>
            <a:r>
              <a:rPr lang="pt-BR" sz="2400" dirty="0" err="1" smtClean="0">
                <a:solidFill>
                  <a:schemeClr val="bg1"/>
                </a:solidFill>
              </a:rPr>
              <a:t>heap</a:t>
            </a:r>
            <a:r>
              <a:rPr lang="pt-BR" sz="2400" dirty="0" smtClean="0">
                <a:solidFill>
                  <a:schemeClr val="bg1"/>
                </a:solidFill>
              </a:rPr>
              <a:t> de memória pode ser transformado para um cadeia de bytes ou para um código </a:t>
            </a:r>
            <a:r>
              <a:rPr lang="pt-BR" sz="2400" dirty="0" err="1" smtClean="0">
                <a:solidFill>
                  <a:schemeClr val="bg1"/>
                </a:solidFill>
              </a:rPr>
              <a:t>hash</a:t>
            </a:r>
            <a:r>
              <a:rPr lang="pt-BR" sz="2400" dirty="0" smtClean="0">
                <a:solidFill>
                  <a:schemeClr val="bg1"/>
                </a:solidFill>
              </a:rPr>
              <a:t>. Logo o valor gerado pela serialização representa o estado do objeto na memória.</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 serialização é adicionada a toda classe que implementa a interface </a:t>
            </a:r>
            <a:r>
              <a:rPr lang="pt-BR" sz="2400" dirty="0" err="1" smtClean="0">
                <a:solidFill>
                  <a:srgbClr val="C00000"/>
                </a:solidFill>
              </a:rPr>
              <a:t>serializable</a:t>
            </a:r>
            <a:r>
              <a:rPr lang="pt-BR" sz="2400" dirty="0" smtClean="0">
                <a:solidFill>
                  <a:schemeClr val="bg1"/>
                </a:solidFill>
              </a:rPr>
              <a:t>.</a:t>
            </a:r>
            <a:endParaRPr lang="pt-BR" sz="2400" dirty="0">
              <a:solidFill>
                <a:srgbClr val="C00000"/>
              </a:solidFill>
            </a:endParaRPr>
          </a:p>
        </p:txBody>
      </p:sp>
      <p:sp>
        <p:nvSpPr>
          <p:cNvPr id="9" name="CaixaDeTexto 15"/>
          <p:cNvSpPr txBox="1">
            <a:spLocks noChangeArrowheads="1"/>
          </p:cNvSpPr>
          <p:nvPr/>
        </p:nvSpPr>
        <p:spPr bwMode="auto">
          <a:xfrm>
            <a:off x="323528" y="2381979"/>
            <a:ext cx="8280920" cy="1938992"/>
          </a:xfrm>
          <a:prstGeom prst="rect">
            <a:avLst/>
          </a:prstGeom>
          <a:noFill/>
          <a:ln w="9525">
            <a:solidFill>
              <a:schemeClr val="tx2"/>
            </a:solidFill>
            <a:miter lim="800000"/>
            <a:headEnd/>
            <a:tailEnd/>
          </a:ln>
        </p:spPr>
        <p:txBody>
          <a:bodyPr wrap="square">
            <a:spAutoFit/>
          </a:bodyPr>
          <a:lstStyle/>
          <a:p>
            <a:r>
              <a:rPr lang="pt-BR" sz="2400" dirty="0" smtClean="0">
                <a:solidFill>
                  <a:schemeClr val="bg1"/>
                </a:solidFill>
              </a:rPr>
              <a:t>A interface </a:t>
            </a:r>
            <a:r>
              <a:rPr lang="pt-BR" sz="2400" dirty="0" err="1" smtClean="0">
                <a:solidFill>
                  <a:srgbClr val="C00000"/>
                </a:solidFill>
              </a:rPr>
              <a:t>serializable</a:t>
            </a:r>
            <a:r>
              <a:rPr lang="pt-BR" sz="2400" dirty="0" smtClean="0">
                <a:solidFill>
                  <a:srgbClr val="C00000"/>
                </a:solidFill>
              </a:rPr>
              <a:t> </a:t>
            </a:r>
            <a:r>
              <a:rPr lang="pt-BR" sz="2400" dirty="0" smtClean="0">
                <a:solidFill>
                  <a:schemeClr val="bg1"/>
                </a:solidFill>
              </a:rPr>
              <a:t>é usada como um marcador, uma espécie de </a:t>
            </a:r>
            <a:r>
              <a:rPr lang="pt-BR" sz="2400" dirty="0" err="1" smtClean="0">
                <a:solidFill>
                  <a:schemeClr val="bg1"/>
                </a:solidFill>
              </a:rPr>
              <a:t>tag</a:t>
            </a:r>
            <a:r>
              <a:rPr lang="pt-BR" sz="2400" dirty="0" smtClean="0">
                <a:solidFill>
                  <a:schemeClr val="bg1"/>
                </a:solidFill>
              </a:rPr>
              <a:t>. Isso porque a interface não possui métodos a serem implementados, ela apenas serve para indicar ao compilador Java que a classe em questão deve permitir a serialização de objetos.</a:t>
            </a:r>
            <a:endParaRPr lang="pt-BR" sz="2400" dirty="0">
              <a:solidFill>
                <a:srgbClr val="C00000"/>
              </a:solidFill>
            </a:endParaRPr>
          </a:p>
        </p:txBody>
      </p:sp>
      <p:sp>
        <p:nvSpPr>
          <p:cNvPr id="10" name="CaixaDeTexto 15"/>
          <p:cNvSpPr txBox="1">
            <a:spLocks noChangeArrowheads="1"/>
          </p:cNvSpPr>
          <p:nvPr/>
        </p:nvSpPr>
        <p:spPr bwMode="auto">
          <a:xfrm>
            <a:off x="323528" y="4470211"/>
            <a:ext cx="8280920"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Também pode-se aplicar o conceito de polimorfismo e herança na serialização de objetos. Se uma super classe pode ser serializada, então toda subclasse também poderá ser serializada.</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 serialização é adicionada a toda classe que implementa a interface </a:t>
            </a:r>
            <a:r>
              <a:rPr lang="pt-BR" sz="2400" dirty="0" err="1" smtClean="0">
                <a:solidFill>
                  <a:srgbClr val="C00000"/>
                </a:solidFill>
              </a:rPr>
              <a:t>serializable</a:t>
            </a:r>
            <a:r>
              <a:rPr lang="pt-BR" sz="2400" dirty="0" smtClean="0">
                <a:solidFill>
                  <a:schemeClr val="bg1"/>
                </a:solidFill>
              </a:rPr>
              <a:t>.</a:t>
            </a:r>
            <a:endParaRPr lang="pt-BR" sz="2400" dirty="0">
              <a:solidFill>
                <a:srgbClr val="C00000"/>
              </a:solidFill>
            </a:endParaRPr>
          </a:p>
        </p:txBody>
      </p:sp>
      <p:pic>
        <p:nvPicPr>
          <p:cNvPr id="1026" name="Picture 2" descr="C:\Users\Gerson\Desktop\tanque ser.png"/>
          <p:cNvPicPr>
            <a:picLocks noChangeAspect="1" noChangeArrowheads="1"/>
          </p:cNvPicPr>
          <p:nvPr/>
        </p:nvPicPr>
        <p:blipFill>
          <a:blip r:embed="rId2" cstate="print"/>
          <a:srcRect/>
          <a:stretch>
            <a:fillRect/>
          </a:stretch>
        </p:blipFill>
        <p:spPr bwMode="auto">
          <a:xfrm>
            <a:off x="1547664" y="2564904"/>
            <a:ext cx="5832648" cy="3696194"/>
          </a:xfrm>
          <a:prstGeom prst="rect">
            <a:avLst/>
          </a:prstGeom>
          <a:noFill/>
          <a:ln>
            <a:solidFill>
              <a:schemeClr val="bg1"/>
            </a:solidFill>
          </a:ln>
        </p:spPr>
      </p:pic>
      <p:sp>
        <p:nvSpPr>
          <p:cNvPr id="8" name="Chave direita 7"/>
          <p:cNvSpPr/>
          <p:nvPr/>
        </p:nvSpPr>
        <p:spPr>
          <a:xfrm rot="5400000">
            <a:off x="4841984" y="2078984"/>
            <a:ext cx="72000" cy="248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upo 7"/>
          <p:cNvGrpSpPr>
            <a:grpSpLocks/>
          </p:cNvGrpSpPr>
          <p:nvPr/>
        </p:nvGrpSpPr>
        <p:grpSpPr bwMode="auto">
          <a:xfrm>
            <a:off x="2555875" y="1122363"/>
            <a:ext cx="5472113" cy="2592387"/>
            <a:chOff x="2555776" y="980728"/>
            <a:chExt cx="5472608" cy="2592289"/>
          </a:xfrm>
        </p:grpSpPr>
        <p:sp>
          <p:nvSpPr>
            <p:cNvPr id="5" name="Texto explicativo em elipse 4"/>
            <p:cNvSpPr/>
            <p:nvPr/>
          </p:nvSpPr>
          <p:spPr>
            <a:xfrm>
              <a:off x="2555776" y="980728"/>
              <a:ext cx="5472608" cy="2592289"/>
            </a:xfrm>
            <a:prstGeom prst="wedgeEllipseCallout">
              <a:avLst>
                <a:gd name="adj1" fmla="val -56325"/>
                <a:gd name="adj2" fmla="val 48055"/>
              </a:avLst>
            </a:prstGeom>
            <a:solidFill>
              <a:schemeClr val="tx2">
                <a:lumMod val="65000"/>
                <a:alpha val="5098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t-BR"/>
            </a:p>
          </p:txBody>
        </p:sp>
        <p:sp>
          <p:nvSpPr>
            <p:cNvPr id="6" name="Texto explicativo em elipse 5"/>
            <p:cNvSpPr/>
            <p:nvPr/>
          </p:nvSpPr>
          <p:spPr>
            <a:xfrm>
              <a:off x="2571652" y="980728"/>
              <a:ext cx="5358298" cy="2500217"/>
            </a:xfrm>
            <a:prstGeom prst="wedgeEllipseCallout">
              <a:avLst>
                <a:gd name="adj1" fmla="val -56325"/>
                <a:gd name="adj2" fmla="val 48055"/>
              </a:avLst>
            </a:prstGeom>
            <a:solidFill>
              <a:schemeClr val="bg2">
                <a:lumMod val="10000"/>
                <a:lumOff val="90000"/>
                <a:alpha val="50980"/>
              </a:schemeClr>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t-BR"/>
            </a:p>
          </p:txBody>
        </p:sp>
      </p:grpSp>
      <p:sp>
        <p:nvSpPr>
          <p:cNvPr id="7" name="Título 1"/>
          <p:cNvSpPr txBox="1">
            <a:spLocks/>
          </p:cNvSpPr>
          <p:nvPr/>
        </p:nvSpPr>
        <p:spPr bwMode="auto">
          <a:xfrm>
            <a:off x="854075" y="665163"/>
            <a:ext cx="3371850" cy="763587"/>
          </a:xfrm>
          <a:prstGeom prst="rect">
            <a:avLst/>
          </a:prstGeom>
          <a:noFill/>
          <a:ln>
            <a:miter lim="800000"/>
            <a:headEnd/>
            <a:tailEnd/>
          </a:ln>
        </p:spPr>
        <p:txBody>
          <a:bodyPr/>
          <a:lstStyle/>
          <a:p>
            <a:pPr>
              <a:defRPr/>
            </a:pPr>
            <a:r>
              <a:rPr lang="pt-BR" sz="4400" b="1" dirty="0">
                <a:latin typeface="+mj-lt"/>
                <a:ea typeface="+mj-ea"/>
                <a:cs typeface="+mj-cs"/>
              </a:rPr>
              <a:t>Objetivos:</a:t>
            </a:r>
          </a:p>
        </p:txBody>
      </p:sp>
      <p:sp>
        <p:nvSpPr>
          <p:cNvPr id="30724" name="CaixaDeTexto 8"/>
          <p:cNvSpPr>
            <a:spLocks noChangeArrowheads="1"/>
          </p:cNvSpPr>
          <p:nvPr/>
        </p:nvSpPr>
        <p:spPr bwMode="auto">
          <a:xfrm>
            <a:off x="3095625" y="1773238"/>
            <a:ext cx="4429125" cy="1200150"/>
          </a:xfrm>
          <a:custGeom>
            <a:avLst/>
            <a:gdLst>
              <a:gd name="T0" fmla="*/ 2641 w 4787223"/>
              <a:gd name="T1" fmla="*/ 0 h 1468598"/>
              <a:gd name="T2" fmla="*/ 42804 w 4787223"/>
              <a:gd name="T3" fmla="*/ 0 h 1468598"/>
              <a:gd name="T4" fmla="*/ 44122 w 4787223"/>
              <a:gd name="T5" fmla="*/ 1947358 h 1468598"/>
              <a:gd name="T6" fmla="*/ 40561 w 4787223"/>
              <a:gd name="T7" fmla="*/ 2453523 h 1468598"/>
              <a:gd name="T8" fmla="*/ 5932 w 4787223"/>
              <a:gd name="T9" fmla="*/ 3463861 h 1468598"/>
              <a:gd name="T10" fmla="*/ 2641 w 4787223"/>
              <a:gd name="T11" fmla="*/ 0 h 1468598"/>
              <a:gd name="T12" fmla="*/ 0 60000 65536"/>
              <a:gd name="T13" fmla="*/ 0 60000 65536"/>
              <a:gd name="T14" fmla="*/ 0 60000 65536"/>
              <a:gd name="T15" fmla="*/ 0 60000 65536"/>
              <a:gd name="T16" fmla="*/ 0 60000 65536"/>
              <a:gd name="T17" fmla="*/ 0 60000 65536"/>
              <a:gd name="T18" fmla="*/ 0 w 4787223"/>
              <a:gd name="T19" fmla="*/ 0 h 1468598"/>
              <a:gd name="T20" fmla="*/ 4787223 w 4787223"/>
              <a:gd name="T21" fmla="*/ 1468598 h 1468598"/>
            </a:gdLst>
            <a:ahLst/>
            <a:cxnLst>
              <a:cxn ang="T12">
                <a:pos x="T0" y="T1"/>
              </a:cxn>
              <a:cxn ang="T13">
                <a:pos x="T2" y="T3"/>
              </a:cxn>
              <a:cxn ang="T14">
                <a:pos x="T4" y="T5"/>
              </a:cxn>
              <a:cxn ang="T15">
                <a:pos x="T6" y="T7"/>
              </a:cxn>
              <a:cxn ang="T16">
                <a:pos x="T8" y="T9"/>
              </a:cxn>
              <a:cxn ang="T17">
                <a:pos x="T10" y="T11"/>
              </a:cxn>
            </a:cxnLst>
            <a:rect l="T18" t="T19" r="T20" b="T21"/>
            <a:pathLst>
              <a:path w="4787223" h="1468598">
                <a:moveTo>
                  <a:pt x="286661" y="0"/>
                </a:moveTo>
                <a:lnTo>
                  <a:pt x="4644347" y="0"/>
                </a:lnTo>
                <a:lnTo>
                  <a:pt x="4787223" y="825632"/>
                </a:lnTo>
                <a:lnTo>
                  <a:pt x="4400976" y="1040232"/>
                </a:lnTo>
                <a:cubicBezTo>
                  <a:pt x="3160564" y="1437435"/>
                  <a:pt x="1896205" y="1325809"/>
                  <a:pt x="643819" y="1468598"/>
                </a:cubicBezTo>
                <a:cubicBezTo>
                  <a:pt x="643819" y="979065"/>
                  <a:pt x="0" y="499682"/>
                  <a:pt x="286661" y="0"/>
                </a:cubicBezTo>
                <a:close/>
              </a:path>
            </a:pathLst>
          </a:custGeom>
          <a:noFill/>
          <a:ln w="9525">
            <a:noFill/>
            <a:miter lim="800000"/>
            <a:headEnd/>
            <a:tailEnd/>
          </a:ln>
        </p:spPr>
        <p:txBody>
          <a:bodyPr lIns="91433" tIns="45717" rIns="91433" bIns="45717">
            <a:spAutoFit/>
          </a:bodyPr>
          <a:lstStyle/>
          <a:p>
            <a:r>
              <a:rPr lang="pt-BR">
                <a:solidFill>
                  <a:srgbClr val="002060"/>
                </a:solidFill>
              </a:rPr>
              <a:t>O objetivo dessa aula é apresentar o conceito de linguagem formal. O que é sintaxe e o que é semântica. Definir o que é alfabeto, palavra e linguagem.</a:t>
            </a:r>
          </a:p>
        </p:txBody>
      </p:sp>
      <p:pic>
        <p:nvPicPr>
          <p:cNvPr id="30725" name="Imagem 9" descr="braco-lampada.png"/>
          <p:cNvPicPr>
            <a:picLocks noChangeAspect="1"/>
          </p:cNvPicPr>
          <p:nvPr/>
        </p:nvPicPr>
        <p:blipFill>
          <a:blip r:embed="rId2" cstate="print"/>
          <a:srcRect/>
          <a:stretch>
            <a:fillRect/>
          </a:stretch>
        </p:blipFill>
        <p:spPr bwMode="auto">
          <a:xfrm rot="2095171">
            <a:off x="2651125" y="3467100"/>
            <a:ext cx="508000" cy="1187450"/>
          </a:xfrm>
          <a:prstGeom prst="rect">
            <a:avLst/>
          </a:prstGeom>
          <a:noFill/>
          <a:ln w="9525">
            <a:noFill/>
            <a:miter lim="800000"/>
            <a:headEnd/>
            <a:tailEnd/>
          </a:ln>
        </p:spPr>
      </p:pic>
      <p:pic>
        <p:nvPicPr>
          <p:cNvPr id="30726" name="Imagem 10" descr="corpo-sem-fio-ace.png"/>
          <p:cNvPicPr>
            <a:picLocks noChangeAspect="1"/>
          </p:cNvPicPr>
          <p:nvPr/>
        </p:nvPicPr>
        <p:blipFill>
          <a:blip r:embed="rId3" cstate="print"/>
          <a:srcRect/>
          <a:stretch>
            <a:fillRect/>
          </a:stretch>
        </p:blipFill>
        <p:spPr bwMode="auto">
          <a:xfrm>
            <a:off x="857250" y="2779713"/>
            <a:ext cx="1758950" cy="407828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Para serializar um objeto é necessário usar duas classes para escrita em arquivos.</a:t>
            </a:r>
            <a:endParaRPr lang="pt-BR" sz="2400" dirty="0">
              <a:solidFill>
                <a:srgbClr val="C00000"/>
              </a:solidFill>
            </a:endParaRPr>
          </a:p>
        </p:txBody>
      </p:sp>
      <p:pic>
        <p:nvPicPr>
          <p:cNvPr id="2050" name="Picture 2" descr="C:\Users\Gerson\Desktop\coidgo ser.png"/>
          <p:cNvPicPr>
            <a:picLocks noChangeAspect="1" noChangeArrowheads="1"/>
          </p:cNvPicPr>
          <p:nvPr/>
        </p:nvPicPr>
        <p:blipFill>
          <a:blip r:embed="rId2" cstate="print"/>
          <a:srcRect/>
          <a:stretch>
            <a:fillRect/>
          </a:stretch>
        </p:blipFill>
        <p:spPr bwMode="auto">
          <a:xfrm>
            <a:off x="971600" y="2564904"/>
            <a:ext cx="7056784" cy="2666495"/>
          </a:xfrm>
          <a:prstGeom prst="rect">
            <a:avLst/>
          </a:prstGeom>
          <a:noFill/>
          <a:ln>
            <a:solidFill>
              <a:schemeClr val="bg1"/>
            </a:solidFill>
          </a:ln>
        </p:spPr>
      </p:pic>
      <p:sp>
        <p:nvSpPr>
          <p:cNvPr id="9" name="Chave direita 8"/>
          <p:cNvSpPr/>
          <p:nvPr/>
        </p:nvSpPr>
        <p:spPr>
          <a:xfrm rot="10800000">
            <a:off x="1763689" y="3104816"/>
            <a:ext cx="72000" cy="79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0" name="CaixaDeTexto 15"/>
          <p:cNvSpPr txBox="1">
            <a:spLocks noChangeArrowheads="1"/>
          </p:cNvSpPr>
          <p:nvPr/>
        </p:nvSpPr>
        <p:spPr bwMode="auto">
          <a:xfrm>
            <a:off x="323528" y="5406315"/>
            <a:ext cx="8280920"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As classes </a:t>
            </a:r>
            <a:r>
              <a:rPr lang="pt-BR" sz="2400" dirty="0" err="1" smtClean="0">
                <a:solidFill>
                  <a:schemeClr val="bg1"/>
                </a:solidFill>
              </a:rPr>
              <a:t>FileOutputStream</a:t>
            </a:r>
            <a:r>
              <a:rPr lang="pt-BR" sz="2400" dirty="0" smtClean="0">
                <a:solidFill>
                  <a:schemeClr val="bg1"/>
                </a:solidFill>
              </a:rPr>
              <a:t> e </a:t>
            </a:r>
            <a:r>
              <a:rPr lang="pt-BR" sz="2400" dirty="0" err="1" smtClean="0">
                <a:solidFill>
                  <a:schemeClr val="bg1"/>
                </a:solidFill>
              </a:rPr>
              <a:t>ObjectOutputStream</a:t>
            </a:r>
            <a:r>
              <a:rPr lang="pt-BR" sz="2400" dirty="0" smtClean="0">
                <a:solidFill>
                  <a:schemeClr val="bg1"/>
                </a:solidFill>
              </a:rPr>
              <a:t> são necessárias. Elas contém a lógica de acesso a disco e escrita em arquivos.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Considerando objetos em listas ou </a:t>
            </a:r>
            <a:r>
              <a:rPr lang="pt-BR" sz="2400" dirty="0" err="1" smtClean="0">
                <a:solidFill>
                  <a:schemeClr val="bg1"/>
                </a:solidFill>
              </a:rPr>
              <a:t>arrays</a:t>
            </a:r>
            <a:r>
              <a:rPr lang="pt-BR" sz="2400" dirty="0" smtClean="0">
                <a:solidFill>
                  <a:schemeClr val="bg1"/>
                </a:solidFill>
              </a:rPr>
              <a:t>, é possível serializar toda uma estrutura.</a:t>
            </a:r>
            <a:endParaRPr lang="pt-BR" sz="2400" dirty="0">
              <a:solidFill>
                <a:srgbClr val="C00000"/>
              </a:solidFill>
            </a:endParaRPr>
          </a:p>
        </p:txBody>
      </p:sp>
      <p:sp>
        <p:nvSpPr>
          <p:cNvPr id="8" name="Retângulo 7"/>
          <p:cNvSpPr/>
          <p:nvPr/>
        </p:nvSpPr>
        <p:spPr>
          <a:xfrm>
            <a:off x="395536" y="2564904"/>
            <a:ext cx="1656184"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5"/>
          <p:cNvSpPr txBox="1">
            <a:spLocks noChangeArrowheads="1"/>
          </p:cNvSpPr>
          <p:nvPr/>
        </p:nvSpPr>
        <p:spPr bwMode="auto">
          <a:xfrm>
            <a:off x="611560" y="2708920"/>
            <a:ext cx="1296144"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Arena.</a:t>
            </a:r>
            <a:endParaRPr lang="pt-BR" sz="2400" dirty="0">
              <a:solidFill>
                <a:srgbClr val="C00000"/>
              </a:solidFill>
            </a:endParaRPr>
          </a:p>
        </p:txBody>
      </p:sp>
      <p:sp>
        <p:nvSpPr>
          <p:cNvPr id="12" name="Elipse 11"/>
          <p:cNvSpPr/>
          <p:nvPr/>
        </p:nvSpPr>
        <p:spPr>
          <a:xfrm>
            <a:off x="6228184" y="2060848"/>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rot="5400000">
            <a:off x="3527884" y="3104964"/>
            <a:ext cx="1656184"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5"/>
          <p:cNvSpPr txBox="1">
            <a:spLocks noChangeArrowheads="1"/>
          </p:cNvSpPr>
          <p:nvPr/>
        </p:nvSpPr>
        <p:spPr bwMode="auto">
          <a:xfrm rot="5400000">
            <a:off x="3658108" y="3262772"/>
            <a:ext cx="1425353"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Tanques.</a:t>
            </a:r>
            <a:endParaRPr lang="pt-BR" sz="2400" dirty="0">
              <a:solidFill>
                <a:srgbClr val="C00000"/>
              </a:solidFill>
            </a:endParaRPr>
          </a:p>
        </p:txBody>
      </p:sp>
      <p:sp>
        <p:nvSpPr>
          <p:cNvPr id="15" name="Retângulo 14"/>
          <p:cNvSpPr/>
          <p:nvPr/>
        </p:nvSpPr>
        <p:spPr>
          <a:xfrm>
            <a:off x="395536" y="4077072"/>
            <a:ext cx="1656184"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a:spLocks noChangeArrowheads="1"/>
          </p:cNvSpPr>
          <p:nvPr/>
        </p:nvSpPr>
        <p:spPr bwMode="auto">
          <a:xfrm>
            <a:off x="611560" y="4221088"/>
            <a:ext cx="1296144"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Balas.</a:t>
            </a:r>
            <a:endParaRPr lang="pt-BR" sz="2400" dirty="0">
              <a:solidFill>
                <a:srgbClr val="C00000"/>
              </a:solidFill>
            </a:endParaRPr>
          </a:p>
        </p:txBody>
      </p:sp>
      <p:cxnSp>
        <p:nvCxnSpPr>
          <p:cNvPr id="18" name="Conector de seta reta 17"/>
          <p:cNvCxnSpPr>
            <a:stCxn id="8" idx="3"/>
            <a:endCxn id="13" idx="2"/>
          </p:cNvCxnSpPr>
          <p:nvPr/>
        </p:nvCxnSpPr>
        <p:spPr>
          <a:xfrm>
            <a:off x="2051720" y="2924944"/>
            <a:ext cx="1944216" cy="54006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stCxn id="8" idx="2"/>
            <a:endCxn id="15" idx="0"/>
          </p:cNvCxnSpPr>
          <p:nvPr/>
        </p:nvCxnSpPr>
        <p:spPr>
          <a:xfrm>
            <a:off x="1223628" y="328498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Elipse 24"/>
          <p:cNvSpPr/>
          <p:nvPr/>
        </p:nvSpPr>
        <p:spPr>
          <a:xfrm>
            <a:off x="7092280" y="2636912"/>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p:cNvSpPr/>
          <p:nvPr/>
        </p:nvSpPr>
        <p:spPr>
          <a:xfrm>
            <a:off x="6228184" y="3573016"/>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p:cNvSpPr/>
          <p:nvPr/>
        </p:nvSpPr>
        <p:spPr>
          <a:xfrm>
            <a:off x="7092280" y="4437112"/>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p:cNvSpPr/>
          <p:nvPr/>
        </p:nvSpPr>
        <p:spPr>
          <a:xfrm>
            <a:off x="6228184" y="5373216"/>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Elipse 44"/>
          <p:cNvSpPr/>
          <p:nvPr/>
        </p:nvSpPr>
        <p:spPr>
          <a:xfrm>
            <a:off x="2483768" y="5733256"/>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Elipse 45"/>
          <p:cNvSpPr/>
          <p:nvPr/>
        </p:nvSpPr>
        <p:spPr>
          <a:xfrm>
            <a:off x="1043608" y="5733256"/>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Elipse 46"/>
          <p:cNvSpPr/>
          <p:nvPr/>
        </p:nvSpPr>
        <p:spPr>
          <a:xfrm>
            <a:off x="3275856" y="5013176"/>
            <a:ext cx="792088"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8" name="Conector de seta reta 47"/>
          <p:cNvCxnSpPr>
            <a:stCxn id="15" idx="2"/>
            <a:endCxn id="46" idx="0"/>
          </p:cNvCxnSpPr>
          <p:nvPr/>
        </p:nvCxnSpPr>
        <p:spPr>
          <a:xfrm>
            <a:off x="1223628" y="4797152"/>
            <a:ext cx="216024" cy="93610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a:stCxn id="15" idx="2"/>
            <a:endCxn id="45" idx="1"/>
          </p:cNvCxnSpPr>
          <p:nvPr/>
        </p:nvCxnSpPr>
        <p:spPr>
          <a:xfrm>
            <a:off x="1223628" y="4797152"/>
            <a:ext cx="1376139" cy="104155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Conector de seta reta 53"/>
          <p:cNvCxnSpPr>
            <a:stCxn id="15" idx="2"/>
            <a:endCxn id="47" idx="2"/>
          </p:cNvCxnSpPr>
          <p:nvPr/>
        </p:nvCxnSpPr>
        <p:spPr>
          <a:xfrm>
            <a:off x="1223628" y="4797152"/>
            <a:ext cx="2052228" cy="57606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Conector de seta reta 56"/>
          <p:cNvCxnSpPr>
            <a:stCxn id="13" idx="0"/>
            <a:endCxn id="12" idx="2"/>
          </p:cNvCxnSpPr>
          <p:nvPr/>
        </p:nvCxnSpPr>
        <p:spPr>
          <a:xfrm flipV="1">
            <a:off x="4716016" y="2420888"/>
            <a:ext cx="1512168" cy="104411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Conector de seta reta 59"/>
          <p:cNvCxnSpPr>
            <a:stCxn id="13" idx="0"/>
            <a:endCxn id="25" idx="2"/>
          </p:cNvCxnSpPr>
          <p:nvPr/>
        </p:nvCxnSpPr>
        <p:spPr>
          <a:xfrm flipV="1">
            <a:off x="4716016" y="2996952"/>
            <a:ext cx="2376264" cy="46805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Conector de seta reta 62"/>
          <p:cNvCxnSpPr>
            <a:stCxn id="13" idx="0"/>
            <a:endCxn id="26" idx="2"/>
          </p:cNvCxnSpPr>
          <p:nvPr/>
        </p:nvCxnSpPr>
        <p:spPr>
          <a:xfrm>
            <a:off x="4716016" y="3465004"/>
            <a:ext cx="1512168" cy="46805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Conector de seta reta 65"/>
          <p:cNvCxnSpPr>
            <a:stCxn id="13" idx="0"/>
            <a:endCxn id="30" idx="2"/>
          </p:cNvCxnSpPr>
          <p:nvPr/>
        </p:nvCxnSpPr>
        <p:spPr>
          <a:xfrm>
            <a:off x="4716016" y="3465004"/>
            <a:ext cx="2376264" cy="133214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Conector de seta reta 68"/>
          <p:cNvCxnSpPr>
            <a:stCxn id="13" idx="0"/>
            <a:endCxn id="31" idx="0"/>
          </p:cNvCxnSpPr>
          <p:nvPr/>
        </p:nvCxnSpPr>
        <p:spPr>
          <a:xfrm>
            <a:off x="4716016" y="3465004"/>
            <a:ext cx="1908212" cy="190821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Sabe-se que o conceito de herança é aplicado também na serialização, contudo quando tem-se uma relação de pertinência não é possível a serialização automática.</a:t>
            </a:r>
            <a:endParaRPr lang="pt-BR" sz="2400" dirty="0">
              <a:solidFill>
                <a:srgbClr val="C00000"/>
              </a:solidFill>
            </a:endParaRPr>
          </a:p>
        </p:txBody>
      </p:sp>
      <p:pic>
        <p:nvPicPr>
          <p:cNvPr id="3074" name="Picture 2" descr="C:\Users\Gerson\Desktop\sjhsdgsd.png"/>
          <p:cNvPicPr>
            <a:picLocks noChangeAspect="1" noChangeArrowheads="1"/>
          </p:cNvPicPr>
          <p:nvPr/>
        </p:nvPicPr>
        <p:blipFill>
          <a:blip r:embed="rId2" cstate="print"/>
          <a:srcRect/>
          <a:stretch>
            <a:fillRect/>
          </a:stretch>
        </p:blipFill>
        <p:spPr bwMode="auto">
          <a:xfrm>
            <a:off x="467544" y="2852935"/>
            <a:ext cx="4248472" cy="1854305"/>
          </a:xfrm>
          <a:prstGeom prst="rect">
            <a:avLst/>
          </a:prstGeom>
          <a:noFill/>
          <a:ln>
            <a:solidFill>
              <a:schemeClr val="bg1"/>
            </a:solidFill>
          </a:ln>
        </p:spPr>
      </p:pic>
      <p:pic>
        <p:nvPicPr>
          <p:cNvPr id="3075" name="Picture 3" descr="C:\Users\Gerson\Desktop\zczxczxczxcxz.png"/>
          <p:cNvPicPr>
            <a:picLocks noChangeAspect="1" noChangeArrowheads="1"/>
          </p:cNvPicPr>
          <p:nvPr/>
        </p:nvPicPr>
        <p:blipFill>
          <a:blip r:embed="rId3" cstate="print"/>
          <a:srcRect/>
          <a:stretch>
            <a:fillRect/>
          </a:stretch>
        </p:blipFill>
        <p:spPr bwMode="auto">
          <a:xfrm>
            <a:off x="5220072" y="2852936"/>
            <a:ext cx="3158565" cy="1296144"/>
          </a:xfrm>
          <a:prstGeom prst="rect">
            <a:avLst/>
          </a:prstGeom>
          <a:noFill/>
          <a:ln>
            <a:solidFill>
              <a:schemeClr val="bg1"/>
            </a:solidFill>
          </a:ln>
        </p:spPr>
      </p:pic>
      <p:cxnSp>
        <p:nvCxnSpPr>
          <p:cNvPr id="33" name="Conector angulado 32"/>
          <p:cNvCxnSpPr>
            <a:stCxn id="3074" idx="2"/>
            <a:endCxn id="3075" idx="1"/>
          </p:cNvCxnSpPr>
          <p:nvPr/>
        </p:nvCxnSpPr>
        <p:spPr>
          <a:xfrm rot="5400000" flipH="1" flipV="1">
            <a:off x="3302810" y="2789978"/>
            <a:ext cx="1206232" cy="2628292"/>
          </a:xfrm>
          <a:prstGeom prst="bentConnector4">
            <a:avLst>
              <a:gd name="adj1" fmla="val -18952"/>
              <a:gd name="adj2" fmla="val 9041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076" name="Picture 4" descr="C:\Users\Gerson\Desktop\asdsadsadas.png"/>
          <p:cNvPicPr>
            <a:picLocks noChangeAspect="1" noChangeArrowheads="1"/>
          </p:cNvPicPr>
          <p:nvPr/>
        </p:nvPicPr>
        <p:blipFill>
          <a:blip r:embed="rId4" cstate="print"/>
          <a:srcRect/>
          <a:stretch>
            <a:fillRect/>
          </a:stretch>
        </p:blipFill>
        <p:spPr bwMode="auto">
          <a:xfrm>
            <a:off x="467544" y="5118695"/>
            <a:ext cx="7253306" cy="1478657"/>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Existem situações em que se deseja serializar apenas algumas variáveis de um objeto. Neste caso deve-se excluir o que não se deseja serializar com o atributo </a:t>
            </a:r>
            <a:r>
              <a:rPr lang="pt-BR" sz="2400" dirty="0" err="1" smtClean="0">
                <a:solidFill>
                  <a:srgbClr val="C00000"/>
                </a:solidFill>
              </a:rPr>
              <a:t>transient</a:t>
            </a:r>
            <a:r>
              <a:rPr lang="pt-BR" sz="2400" dirty="0" smtClean="0">
                <a:solidFill>
                  <a:schemeClr val="bg1"/>
                </a:solidFill>
              </a:rPr>
              <a:t>.</a:t>
            </a:r>
            <a:endParaRPr lang="pt-BR" sz="2400" dirty="0">
              <a:solidFill>
                <a:srgbClr val="C00000"/>
              </a:solidFill>
            </a:endParaRPr>
          </a:p>
        </p:txBody>
      </p:sp>
      <p:pic>
        <p:nvPicPr>
          <p:cNvPr id="3075" name="Picture 3" descr="C:\Users\Gerson\Desktop\zczxczxczxcxz.png"/>
          <p:cNvPicPr>
            <a:picLocks noChangeAspect="1" noChangeArrowheads="1"/>
          </p:cNvPicPr>
          <p:nvPr/>
        </p:nvPicPr>
        <p:blipFill>
          <a:blip r:embed="rId2" cstate="print"/>
          <a:srcRect/>
          <a:stretch>
            <a:fillRect/>
          </a:stretch>
        </p:blipFill>
        <p:spPr bwMode="auto">
          <a:xfrm>
            <a:off x="5436096" y="5229200"/>
            <a:ext cx="3158565" cy="1296144"/>
          </a:xfrm>
          <a:prstGeom prst="rect">
            <a:avLst/>
          </a:prstGeom>
          <a:noFill/>
          <a:ln>
            <a:solidFill>
              <a:schemeClr val="bg1"/>
            </a:solidFill>
          </a:ln>
        </p:spPr>
      </p:pic>
      <p:cxnSp>
        <p:nvCxnSpPr>
          <p:cNvPr id="33" name="Conector angulado 32"/>
          <p:cNvCxnSpPr>
            <a:stCxn id="4098" idx="2"/>
            <a:endCxn id="3075" idx="1"/>
          </p:cNvCxnSpPr>
          <p:nvPr/>
        </p:nvCxnSpPr>
        <p:spPr>
          <a:xfrm rot="16200000" flipH="1">
            <a:off x="3771367" y="4212543"/>
            <a:ext cx="648072" cy="2681386"/>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Gerson\Desktop\qweqwqwr.png"/>
          <p:cNvPicPr>
            <a:picLocks noChangeAspect="1" noChangeArrowheads="1"/>
          </p:cNvPicPr>
          <p:nvPr/>
        </p:nvPicPr>
        <p:blipFill>
          <a:blip r:embed="rId3" cstate="print"/>
          <a:srcRect/>
          <a:stretch>
            <a:fillRect/>
          </a:stretch>
        </p:blipFill>
        <p:spPr bwMode="auto">
          <a:xfrm>
            <a:off x="395536" y="3140968"/>
            <a:ext cx="4718348" cy="2088232"/>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 ponto forte da serialização é poder recuperar um objeto serializado posteriormente e também se desejado entre </a:t>
            </a:r>
            <a:r>
              <a:rPr lang="pt-BR" sz="2400" dirty="0" err="1" smtClean="0">
                <a:solidFill>
                  <a:schemeClr val="bg1"/>
                </a:solidFill>
              </a:rPr>
              <a:t>JVMs</a:t>
            </a:r>
            <a:r>
              <a:rPr lang="pt-BR" sz="2400" dirty="0" smtClean="0">
                <a:solidFill>
                  <a:schemeClr val="bg1"/>
                </a:solidFill>
              </a:rPr>
              <a:t> diferentes.</a:t>
            </a:r>
            <a:endParaRPr lang="pt-BR" sz="2400" dirty="0">
              <a:solidFill>
                <a:srgbClr val="C00000"/>
              </a:solidFill>
            </a:endParaRPr>
          </a:p>
        </p:txBody>
      </p:sp>
      <p:sp>
        <p:nvSpPr>
          <p:cNvPr id="8" name="CaixaDeTexto 15"/>
          <p:cNvSpPr txBox="1">
            <a:spLocks noChangeArrowheads="1"/>
          </p:cNvSpPr>
          <p:nvPr/>
        </p:nvSpPr>
        <p:spPr bwMode="auto">
          <a:xfrm>
            <a:off x="323528" y="2804735"/>
            <a:ext cx="828092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 que acontece na recuperação de um objeto serializado?</a:t>
            </a:r>
            <a:endParaRPr lang="pt-BR" sz="2400" dirty="0">
              <a:solidFill>
                <a:srgbClr val="C00000"/>
              </a:solidFill>
            </a:endParaRPr>
          </a:p>
        </p:txBody>
      </p:sp>
      <p:sp>
        <p:nvSpPr>
          <p:cNvPr id="9" name="Elipse 8"/>
          <p:cNvSpPr/>
          <p:nvPr/>
        </p:nvSpPr>
        <p:spPr>
          <a:xfrm>
            <a:off x="467544" y="4149080"/>
            <a:ext cx="1008112" cy="10081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C00000"/>
              </a:solidFill>
            </a:endParaRPr>
          </a:p>
        </p:txBody>
      </p:sp>
      <p:sp>
        <p:nvSpPr>
          <p:cNvPr id="10" name="CaixaDeTexto 15"/>
          <p:cNvSpPr txBox="1">
            <a:spLocks noChangeArrowheads="1"/>
          </p:cNvSpPr>
          <p:nvPr/>
        </p:nvSpPr>
        <p:spPr bwMode="auto">
          <a:xfrm>
            <a:off x="395536" y="5229200"/>
            <a:ext cx="122413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Objeto</a:t>
            </a:r>
            <a:endParaRPr lang="pt-BR" sz="2400" dirty="0">
              <a:solidFill>
                <a:srgbClr val="C00000"/>
              </a:solidFill>
            </a:endParaRPr>
          </a:p>
        </p:txBody>
      </p:sp>
      <p:sp>
        <p:nvSpPr>
          <p:cNvPr id="11" name="Elipse 10"/>
          <p:cNvSpPr/>
          <p:nvPr/>
        </p:nvSpPr>
        <p:spPr>
          <a:xfrm>
            <a:off x="4139952" y="4797152"/>
            <a:ext cx="1296144" cy="2160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C00000"/>
              </a:solidFill>
            </a:endParaRPr>
          </a:p>
        </p:txBody>
      </p:sp>
      <p:cxnSp>
        <p:nvCxnSpPr>
          <p:cNvPr id="12" name="Conector angulado 14"/>
          <p:cNvCxnSpPr>
            <a:stCxn id="11" idx="4"/>
            <a:endCxn id="9" idx="6"/>
          </p:cNvCxnSpPr>
          <p:nvPr/>
        </p:nvCxnSpPr>
        <p:spPr>
          <a:xfrm rot="5400000" flipH="1">
            <a:off x="2951820" y="3176972"/>
            <a:ext cx="360040" cy="3312368"/>
          </a:xfrm>
          <a:prstGeom prst="bentConnector4">
            <a:avLst>
              <a:gd name="adj1" fmla="val -63493"/>
              <a:gd name="adj2" fmla="val 59783"/>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3" name="CaixaDeTexto 15"/>
          <p:cNvSpPr txBox="1">
            <a:spLocks noChangeArrowheads="1"/>
          </p:cNvSpPr>
          <p:nvPr/>
        </p:nvSpPr>
        <p:spPr bwMode="auto">
          <a:xfrm>
            <a:off x="1763688" y="5406315"/>
            <a:ext cx="2952328"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Objeto é recriado no </a:t>
            </a:r>
            <a:r>
              <a:rPr lang="pt-BR" sz="2400" dirty="0" err="1" smtClean="0">
                <a:solidFill>
                  <a:schemeClr val="bg1"/>
                </a:solidFill>
              </a:rPr>
              <a:t>heap</a:t>
            </a:r>
            <a:r>
              <a:rPr lang="pt-BR" sz="2400" dirty="0" smtClean="0">
                <a:solidFill>
                  <a:schemeClr val="bg1"/>
                </a:solidFill>
              </a:rPr>
              <a:t> de memória.</a:t>
            </a:r>
            <a:endParaRPr lang="pt-BR" sz="2400" dirty="0">
              <a:solidFill>
                <a:srgbClr val="C00000"/>
              </a:solidFill>
            </a:endParaRPr>
          </a:p>
        </p:txBody>
      </p:sp>
      <p:sp>
        <p:nvSpPr>
          <p:cNvPr id="14" name="Retângulo 13"/>
          <p:cNvSpPr/>
          <p:nvPr/>
        </p:nvSpPr>
        <p:spPr>
          <a:xfrm>
            <a:off x="5940152" y="5589240"/>
            <a:ext cx="2160240"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5"/>
          <p:cNvSpPr txBox="1">
            <a:spLocks noChangeArrowheads="1"/>
          </p:cNvSpPr>
          <p:nvPr/>
        </p:nvSpPr>
        <p:spPr bwMode="auto">
          <a:xfrm>
            <a:off x="6012160" y="5703639"/>
            <a:ext cx="194421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0101011001</a:t>
            </a:r>
            <a:endParaRPr lang="pt-BR" sz="2400" dirty="0">
              <a:solidFill>
                <a:srgbClr val="C00000"/>
              </a:solidFill>
            </a:endParaRPr>
          </a:p>
        </p:txBody>
      </p:sp>
      <p:cxnSp>
        <p:nvCxnSpPr>
          <p:cNvPr id="16" name="Conector angulado 14"/>
          <p:cNvCxnSpPr>
            <a:stCxn id="11" idx="0"/>
            <a:endCxn id="14" idx="3"/>
          </p:cNvCxnSpPr>
          <p:nvPr/>
        </p:nvCxnSpPr>
        <p:spPr>
          <a:xfrm rot="16200000" flipH="1">
            <a:off x="5868144" y="3717032"/>
            <a:ext cx="1152128" cy="3312368"/>
          </a:xfrm>
          <a:prstGeom prst="bentConnector4">
            <a:avLst>
              <a:gd name="adj1" fmla="val -19842"/>
              <a:gd name="adj2" fmla="val 10690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7" name="CaixaDeTexto 15"/>
          <p:cNvSpPr txBox="1">
            <a:spLocks noChangeArrowheads="1"/>
          </p:cNvSpPr>
          <p:nvPr/>
        </p:nvSpPr>
        <p:spPr bwMode="auto">
          <a:xfrm>
            <a:off x="4788024" y="3645024"/>
            <a:ext cx="3888432"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Objeto é lido como uma cadeia de bytes.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323528" y="1455167"/>
            <a:ext cx="8280920" cy="2308324"/>
          </a:xfrm>
          <a:prstGeom prst="rect">
            <a:avLst/>
          </a:prstGeom>
          <a:noFill/>
          <a:ln w="9525">
            <a:solidFill>
              <a:schemeClr val="tx2"/>
            </a:solidFill>
            <a:miter lim="800000"/>
            <a:headEnd/>
            <a:tailEnd/>
          </a:ln>
        </p:spPr>
        <p:txBody>
          <a:bodyPr wrap="square">
            <a:spAutoFit/>
          </a:bodyPr>
          <a:lstStyle/>
          <a:p>
            <a:r>
              <a:rPr lang="pt-BR" sz="2400" dirty="0" smtClean="0">
                <a:solidFill>
                  <a:schemeClr val="bg1"/>
                </a:solidFill>
              </a:rPr>
              <a:t>Quando um objeto é recuperado da forma serializada, a JVM tenta trazer o objeto de volta à vida, fazendo um novo objeto no </a:t>
            </a:r>
            <a:r>
              <a:rPr lang="pt-BR" sz="2400" dirty="0" err="1" smtClean="0">
                <a:solidFill>
                  <a:schemeClr val="bg1"/>
                </a:solidFill>
              </a:rPr>
              <a:t>heap</a:t>
            </a:r>
            <a:r>
              <a:rPr lang="pt-BR" sz="2400" dirty="0" smtClean="0">
                <a:solidFill>
                  <a:schemeClr val="bg1"/>
                </a:solidFill>
              </a:rPr>
              <a:t> que tem o mesmo estado do objeto serializado anteriormente. Variáveis marcadas como </a:t>
            </a:r>
            <a:r>
              <a:rPr lang="pt-BR" sz="2400" dirty="0" err="1" smtClean="0">
                <a:solidFill>
                  <a:schemeClr val="bg1"/>
                </a:solidFill>
              </a:rPr>
              <a:t>transient</a:t>
            </a:r>
            <a:r>
              <a:rPr lang="pt-BR" sz="2400" dirty="0" smtClean="0">
                <a:solidFill>
                  <a:schemeClr val="bg1"/>
                </a:solidFill>
              </a:rPr>
              <a:t> recebem o valor nulo ou o valor padrão para o caso de primitivos.</a:t>
            </a:r>
            <a:endParaRPr lang="pt-BR" sz="2400" dirty="0">
              <a:solidFill>
                <a:srgbClr val="C00000"/>
              </a:solidFill>
            </a:endParaRPr>
          </a:p>
        </p:txBody>
      </p:sp>
      <p:pic>
        <p:nvPicPr>
          <p:cNvPr id="5122" name="Picture 2" descr="C:\Users\Gerson\Desktop\asgjhdgsahdf.png"/>
          <p:cNvPicPr>
            <a:picLocks noChangeAspect="1" noChangeArrowheads="1"/>
          </p:cNvPicPr>
          <p:nvPr/>
        </p:nvPicPr>
        <p:blipFill>
          <a:blip r:embed="rId2" cstate="print"/>
          <a:srcRect/>
          <a:stretch>
            <a:fillRect/>
          </a:stretch>
        </p:blipFill>
        <p:spPr bwMode="auto">
          <a:xfrm>
            <a:off x="755576" y="4365104"/>
            <a:ext cx="7533145" cy="1728192"/>
          </a:xfrm>
          <a:prstGeom prst="rect">
            <a:avLst/>
          </a:prstGeom>
          <a:noFill/>
          <a:ln>
            <a:solidFill>
              <a:schemeClr val="bg1"/>
            </a:solidFill>
          </a:ln>
        </p:spPr>
      </p:pic>
      <p:sp>
        <p:nvSpPr>
          <p:cNvPr id="18" name="Chave direita 17"/>
          <p:cNvSpPr/>
          <p:nvPr/>
        </p:nvSpPr>
        <p:spPr>
          <a:xfrm rot="10800000">
            <a:off x="1619679" y="4977288"/>
            <a:ext cx="72000" cy="104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9" name="Conector angulado 32"/>
          <p:cNvCxnSpPr>
            <a:stCxn id="5122" idx="1"/>
            <a:endCxn id="7" idx="2"/>
          </p:cNvCxnSpPr>
          <p:nvPr/>
        </p:nvCxnSpPr>
        <p:spPr>
          <a:xfrm rot="10800000" flipH="1">
            <a:off x="755576" y="3763492"/>
            <a:ext cx="3708412" cy="1465709"/>
          </a:xfrm>
          <a:prstGeom prst="bentConnector4">
            <a:avLst>
              <a:gd name="adj1" fmla="val -6164"/>
              <a:gd name="adj2" fmla="val 79477"/>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6146" name="Picture 2" descr="C:\Users\Gerson\Desktop\zxczxczx.png"/>
          <p:cNvPicPr>
            <a:picLocks noChangeAspect="1" noChangeArrowheads="1"/>
          </p:cNvPicPr>
          <p:nvPr/>
        </p:nvPicPr>
        <p:blipFill>
          <a:blip r:embed="rId2" cstate="print"/>
          <a:srcRect/>
          <a:stretch>
            <a:fillRect/>
          </a:stretch>
        </p:blipFill>
        <p:spPr bwMode="auto">
          <a:xfrm>
            <a:off x="1907704" y="1268760"/>
            <a:ext cx="5256584" cy="5256584"/>
          </a:xfrm>
          <a:prstGeom prst="rect">
            <a:avLst/>
          </a:prstGeom>
          <a:noFill/>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aixaDeTexto 2"/>
          <p:cNvSpPr txBox="1">
            <a:spLocks noChangeArrowheads="1"/>
          </p:cNvSpPr>
          <p:nvPr/>
        </p:nvSpPr>
        <p:spPr bwMode="auto">
          <a:xfrm>
            <a:off x="857250" y="1087438"/>
            <a:ext cx="7602538" cy="769441"/>
          </a:xfrm>
          <a:prstGeom prst="rect">
            <a:avLst/>
          </a:prstGeom>
          <a:noFill/>
          <a:ln w="9525">
            <a:noFill/>
            <a:miter lim="800000"/>
            <a:headEnd/>
            <a:tailEnd/>
          </a:ln>
        </p:spPr>
        <p:txBody>
          <a:bodyPr>
            <a:spAutoFit/>
          </a:bodyPr>
          <a:lstStyle/>
          <a:p>
            <a:r>
              <a:rPr lang="pt-BR" sz="4400" b="1" dirty="0" smtClean="0">
                <a:solidFill>
                  <a:schemeClr val="tx2"/>
                </a:solidFill>
              </a:rPr>
              <a:t>Tecnologia para Jogos</a:t>
            </a:r>
            <a:endParaRPr lang="pt-BR" sz="4400" b="1" dirty="0">
              <a:solidFill>
                <a:schemeClr val="tx2"/>
              </a:solidFill>
            </a:endParaRPr>
          </a:p>
        </p:txBody>
      </p:sp>
      <p:sp>
        <p:nvSpPr>
          <p:cNvPr id="15363" name="CaixaDeTexto 3"/>
          <p:cNvSpPr txBox="1">
            <a:spLocks noChangeArrowheads="1"/>
          </p:cNvSpPr>
          <p:nvPr/>
        </p:nvSpPr>
        <p:spPr bwMode="auto">
          <a:xfrm>
            <a:off x="857250" y="4048125"/>
            <a:ext cx="3860800" cy="369888"/>
          </a:xfrm>
          <a:prstGeom prst="rect">
            <a:avLst/>
          </a:prstGeom>
          <a:noFill/>
          <a:ln w="9525">
            <a:noFill/>
            <a:miter lim="800000"/>
            <a:headEnd/>
            <a:tailEnd/>
          </a:ln>
        </p:spPr>
        <p:txBody>
          <a:bodyPr wrap="none">
            <a:spAutoFit/>
          </a:bodyPr>
          <a:lstStyle/>
          <a:p>
            <a:r>
              <a:rPr lang="pt-BR">
                <a:solidFill>
                  <a:schemeClr val="tx2"/>
                </a:solidFill>
              </a:rPr>
              <a:t>Prof.º Me. Eng. Comp. Gerson Neto</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aixaDeTexto 1"/>
          <p:cNvSpPr txBox="1">
            <a:spLocks noChangeArrowheads="1"/>
          </p:cNvSpPr>
          <p:nvPr/>
        </p:nvSpPr>
        <p:spPr bwMode="auto">
          <a:xfrm>
            <a:off x="785242" y="669925"/>
            <a:ext cx="6955110" cy="584775"/>
          </a:xfrm>
          <a:prstGeom prst="rect">
            <a:avLst/>
          </a:prstGeom>
          <a:noFill/>
          <a:ln w="9525">
            <a:noFill/>
            <a:miter lim="800000"/>
            <a:headEnd/>
            <a:tailEnd/>
          </a:ln>
        </p:spPr>
        <p:txBody>
          <a:bodyPr wrap="square">
            <a:spAutoFit/>
          </a:bodyPr>
          <a:lstStyle/>
          <a:p>
            <a:r>
              <a:rPr lang="pt-BR" sz="3200" b="1" dirty="0" smtClean="0"/>
              <a:t>Linguagem de Programação Java.</a:t>
            </a:r>
            <a:endParaRPr lang="pt-BR" sz="3200" b="1" dirty="0"/>
          </a:p>
        </p:txBody>
      </p:sp>
      <p:sp>
        <p:nvSpPr>
          <p:cNvPr id="9" name="CaixaDeTexto 15"/>
          <p:cNvSpPr txBox="1">
            <a:spLocks noChangeArrowheads="1"/>
          </p:cNvSpPr>
          <p:nvPr/>
        </p:nvSpPr>
        <p:spPr bwMode="auto">
          <a:xfrm>
            <a:off x="684213" y="1628775"/>
            <a:ext cx="7343775" cy="830263"/>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A linguagem de programação Java </a:t>
            </a:r>
            <a:r>
              <a:rPr lang="pt-BR" sz="2400" dirty="0" smtClean="0">
                <a:solidFill>
                  <a:schemeClr val="bg1"/>
                </a:solidFill>
              </a:rPr>
              <a:t>nasceu </a:t>
            </a:r>
            <a:r>
              <a:rPr lang="pt-BR" sz="2400" dirty="0">
                <a:solidFill>
                  <a:schemeClr val="bg1"/>
                </a:solidFill>
              </a:rPr>
              <a:t>a partir da linguagem C++ que já era orientada a objeto.</a:t>
            </a:r>
            <a:endParaRPr lang="pt-BR" sz="2400" dirty="0">
              <a:solidFill>
                <a:srgbClr val="C00000"/>
              </a:solidFill>
            </a:endParaRPr>
          </a:p>
        </p:txBody>
      </p:sp>
      <p:sp>
        <p:nvSpPr>
          <p:cNvPr id="10" name="CaixaDeTexto 15"/>
          <p:cNvSpPr txBox="1">
            <a:spLocks noChangeArrowheads="1"/>
          </p:cNvSpPr>
          <p:nvPr/>
        </p:nvSpPr>
        <p:spPr bwMode="auto">
          <a:xfrm>
            <a:off x="684213" y="2474913"/>
            <a:ext cx="7343775" cy="1568450"/>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Java foi desenvolvida para atender a necessidade de desenvolvimento de software voltados para o mercado consumidor a partir da revolução causada pelos microprocessadores.</a:t>
            </a:r>
            <a:endParaRPr lang="pt-BR" sz="2400" dirty="0">
              <a:solidFill>
                <a:srgbClr val="C00000"/>
              </a:solidFill>
            </a:endParaRPr>
          </a:p>
        </p:txBody>
      </p:sp>
      <p:sp>
        <p:nvSpPr>
          <p:cNvPr id="11" name="CaixaDeTexto 15"/>
          <p:cNvSpPr txBox="1">
            <a:spLocks noChangeArrowheads="1"/>
          </p:cNvSpPr>
          <p:nvPr/>
        </p:nvSpPr>
        <p:spPr bwMode="auto">
          <a:xfrm>
            <a:off x="684213" y="4059238"/>
            <a:ext cx="7632700" cy="2308324"/>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Em 1991 a </a:t>
            </a:r>
            <a:r>
              <a:rPr lang="pt-BR" sz="2400" dirty="0">
                <a:solidFill>
                  <a:srgbClr val="C00000"/>
                </a:solidFill>
              </a:rPr>
              <a:t>Sun </a:t>
            </a:r>
            <a:r>
              <a:rPr lang="pt-BR" sz="2400" dirty="0" err="1">
                <a:solidFill>
                  <a:srgbClr val="C00000"/>
                </a:solidFill>
              </a:rPr>
              <a:t>Microsystems</a:t>
            </a:r>
            <a:r>
              <a:rPr lang="pt-BR" sz="2400" dirty="0">
                <a:solidFill>
                  <a:schemeClr val="bg1"/>
                </a:solidFill>
              </a:rPr>
              <a:t>, financiou um projeto com o </a:t>
            </a:r>
            <a:r>
              <a:rPr lang="pt-BR" sz="2400" dirty="0" err="1">
                <a:solidFill>
                  <a:schemeClr val="bg1"/>
                </a:solidFill>
              </a:rPr>
              <a:t>codnome</a:t>
            </a:r>
            <a:r>
              <a:rPr lang="pt-BR" sz="2400" dirty="0">
                <a:solidFill>
                  <a:schemeClr val="bg1"/>
                </a:solidFill>
              </a:rPr>
              <a:t> Green que resultou em uma linguagem baseada em C++, </a:t>
            </a:r>
            <a:r>
              <a:rPr lang="pt-BR" sz="2400" dirty="0" smtClean="0">
                <a:solidFill>
                  <a:schemeClr val="bg1"/>
                </a:solidFill>
              </a:rPr>
              <a:t>chamada inicialmente de </a:t>
            </a:r>
            <a:r>
              <a:rPr lang="pt-BR" sz="2400" dirty="0" err="1" smtClean="0">
                <a:solidFill>
                  <a:srgbClr val="C00000"/>
                </a:solidFill>
              </a:rPr>
              <a:t>Oak</a:t>
            </a:r>
            <a:r>
              <a:rPr lang="pt-BR" sz="2400" dirty="0" smtClean="0">
                <a:solidFill>
                  <a:schemeClr val="bg1"/>
                </a:solidFill>
              </a:rPr>
              <a:t>. Seu criador foi </a:t>
            </a:r>
            <a:r>
              <a:rPr lang="pt-BR" sz="2400" dirty="0">
                <a:solidFill>
                  <a:srgbClr val="C00000"/>
                </a:solidFill>
              </a:rPr>
              <a:t>James </a:t>
            </a:r>
            <a:r>
              <a:rPr lang="pt-BR" sz="2400" dirty="0" err="1" smtClean="0">
                <a:solidFill>
                  <a:srgbClr val="C00000"/>
                </a:solidFill>
              </a:rPr>
              <a:t>Gosling</a:t>
            </a:r>
            <a:r>
              <a:rPr lang="pt-BR" sz="2400" dirty="0" smtClean="0">
                <a:solidFill>
                  <a:schemeClr val="bg1"/>
                </a:solidFill>
              </a:rPr>
              <a:t>. </a:t>
            </a:r>
            <a:r>
              <a:rPr lang="pt-BR" sz="2400" dirty="0">
                <a:solidFill>
                  <a:schemeClr val="bg1"/>
                </a:solidFill>
              </a:rPr>
              <a:t>O nome </a:t>
            </a:r>
            <a:r>
              <a:rPr lang="pt-BR" sz="2400" dirty="0" smtClean="0">
                <a:solidFill>
                  <a:schemeClr val="bg1"/>
                </a:solidFill>
              </a:rPr>
              <a:t>Java </a:t>
            </a:r>
            <a:r>
              <a:rPr lang="pt-BR" sz="2400" dirty="0">
                <a:solidFill>
                  <a:schemeClr val="bg1"/>
                </a:solidFill>
              </a:rPr>
              <a:t>foi </a:t>
            </a:r>
            <a:r>
              <a:rPr lang="pt-BR" sz="2400" dirty="0" smtClean="0">
                <a:solidFill>
                  <a:schemeClr val="bg1"/>
                </a:solidFill>
              </a:rPr>
              <a:t>atribuído posteriormente, </a:t>
            </a:r>
            <a:r>
              <a:rPr lang="pt-BR" sz="2400" dirty="0">
                <a:solidFill>
                  <a:schemeClr val="bg1"/>
                </a:solidFill>
              </a:rPr>
              <a:t>e em 1995 Linguagem foi oficialmente apresentada pela Sun.</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684213" y="1412875"/>
            <a:ext cx="6335712" cy="1938338"/>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Java é uma linguagem de programação interpretada e seu funcionamento depende de uma plataforma conhecida como Máquina Virtual Java – JVM (do inglês </a:t>
            </a:r>
            <a:r>
              <a:rPr lang="pt-BR" sz="2400" i="1" dirty="0">
                <a:solidFill>
                  <a:srgbClr val="C00000"/>
                </a:solidFill>
              </a:rPr>
              <a:t>Java Virtual Machine</a:t>
            </a:r>
            <a:r>
              <a:rPr lang="pt-BR" sz="2400" dirty="0">
                <a:solidFill>
                  <a:schemeClr val="bg1"/>
                </a:solidFill>
              </a:rPr>
              <a:t>).</a:t>
            </a:r>
            <a:endParaRPr lang="pt-BR" sz="2400" dirty="0">
              <a:solidFill>
                <a:srgbClr val="C00000"/>
              </a:solidFill>
            </a:endParaRPr>
          </a:p>
        </p:txBody>
      </p:sp>
      <p:sp>
        <p:nvSpPr>
          <p:cNvPr id="8" name="Retângulo 7"/>
          <p:cNvSpPr/>
          <p:nvPr/>
        </p:nvSpPr>
        <p:spPr>
          <a:xfrm>
            <a:off x="6875463" y="4652963"/>
            <a:ext cx="1873250" cy="7207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 name="Retângulo 8"/>
          <p:cNvSpPr/>
          <p:nvPr/>
        </p:nvSpPr>
        <p:spPr>
          <a:xfrm>
            <a:off x="6875463" y="5732463"/>
            <a:ext cx="1873250" cy="7207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Retângulo 9"/>
          <p:cNvSpPr/>
          <p:nvPr/>
        </p:nvSpPr>
        <p:spPr>
          <a:xfrm>
            <a:off x="6875463" y="3573463"/>
            <a:ext cx="1873250" cy="7191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cxnSp>
        <p:nvCxnSpPr>
          <p:cNvPr id="11" name="Conector de seta reta 10"/>
          <p:cNvCxnSpPr>
            <a:stCxn id="10" idx="2"/>
            <a:endCxn id="8" idx="0"/>
          </p:cNvCxnSpPr>
          <p:nvPr/>
        </p:nvCxnSpPr>
        <p:spPr>
          <a:xfrm>
            <a:off x="7812088" y="4292600"/>
            <a:ext cx="0" cy="36036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8" idx="2"/>
            <a:endCxn id="9" idx="0"/>
          </p:cNvCxnSpPr>
          <p:nvPr/>
        </p:nvCxnSpPr>
        <p:spPr>
          <a:xfrm>
            <a:off x="7812088" y="5373688"/>
            <a:ext cx="0" cy="35877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CaixaDeTexto 15"/>
          <p:cNvSpPr txBox="1">
            <a:spLocks noChangeArrowheads="1"/>
          </p:cNvSpPr>
          <p:nvPr/>
        </p:nvSpPr>
        <p:spPr bwMode="auto">
          <a:xfrm>
            <a:off x="7100888" y="3687763"/>
            <a:ext cx="1574800"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ByteCode</a:t>
            </a:r>
            <a:endParaRPr lang="pt-BR" sz="2400">
              <a:solidFill>
                <a:srgbClr val="C00000"/>
              </a:solidFill>
            </a:endParaRPr>
          </a:p>
        </p:txBody>
      </p:sp>
      <p:sp>
        <p:nvSpPr>
          <p:cNvPr id="14" name="CaixaDeTexto 15"/>
          <p:cNvSpPr txBox="1">
            <a:spLocks noChangeArrowheads="1"/>
          </p:cNvSpPr>
          <p:nvPr/>
        </p:nvSpPr>
        <p:spPr bwMode="auto">
          <a:xfrm>
            <a:off x="7451725" y="4767263"/>
            <a:ext cx="865188"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JVM</a:t>
            </a:r>
            <a:endParaRPr lang="pt-BR" sz="2400">
              <a:solidFill>
                <a:srgbClr val="C00000"/>
              </a:solidFill>
            </a:endParaRPr>
          </a:p>
        </p:txBody>
      </p:sp>
      <p:sp>
        <p:nvSpPr>
          <p:cNvPr id="15" name="CaixaDeTexto 15"/>
          <p:cNvSpPr txBox="1">
            <a:spLocks noChangeArrowheads="1"/>
          </p:cNvSpPr>
          <p:nvPr/>
        </p:nvSpPr>
        <p:spPr bwMode="auto">
          <a:xfrm>
            <a:off x="7461250" y="5848350"/>
            <a:ext cx="711200" cy="46037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SO</a:t>
            </a:r>
            <a:endParaRPr lang="pt-BR" sz="2400">
              <a:solidFill>
                <a:srgbClr val="C00000"/>
              </a:solidFill>
            </a:endParaRPr>
          </a:p>
        </p:txBody>
      </p:sp>
      <p:sp>
        <p:nvSpPr>
          <p:cNvPr id="16" name="CaixaDeTexto 15"/>
          <p:cNvSpPr txBox="1">
            <a:spLocks noChangeArrowheads="1"/>
          </p:cNvSpPr>
          <p:nvPr/>
        </p:nvSpPr>
        <p:spPr bwMode="auto">
          <a:xfrm>
            <a:off x="684213" y="3644900"/>
            <a:ext cx="5688012" cy="267811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é considerada multiplataforma pois o desenvolvimento de uma aplicação não depende do sistema operacional usado. Esse conceito é conhecido como: </a:t>
            </a:r>
            <a:r>
              <a:rPr lang="pt-BR" sz="2400">
                <a:solidFill>
                  <a:srgbClr val="C00000"/>
                </a:solidFill>
              </a:rPr>
              <a:t>Write once, run anywhere</a:t>
            </a:r>
            <a:r>
              <a:rPr lang="pt-BR" sz="2400"/>
              <a:t>. Foi a principal propaganda da Sun ao lançar a linguagem Java.</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7" name="CaixaDeTexto 15"/>
          <p:cNvSpPr txBox="1">
            <a:spLocks noChangeArrowheads="1"/>
          </p:cNvSpPr>
          <p:nvPr/>
        </p:nvSpPr>
        <p:spPr bwMode="auto">
          <a:xfrm>
            <a:off x="684213" y="1504652"/>
            <a:ext cx="74168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Alguns, principalmente os concorrentes afirmam que Java é lento por ser interpretado (</a:t>
            </a:r>
            <a:r>
              <a:rPr lang="pt-BR" sz="2400">
                <a:solidFill>
                  <a:srgbClr val="C00000"/>
                </a:solidFill>
              </a:rPr>
              <a:t>MITO</a:t>
            </a:r>
            <a:r>
              <a:rPr lang="pt-BR" sz="2400">
                <a:solidFill>
                  <a:schemeClr val="bg1"/>
                </a:solidFill>
              </a:rPr>
              <a:t>). A lentidão não é uma consequência da interpretação.</a:t>
            </a:r>
            <a:endParaRPr lang="pt-BR" sz="2400">
              <a:solidFill>
                <a:srgbClr val="C00000"/>
              </a:solidFill>
            </a:endParaRPr>
          </a:p>
        </p:txBody>
      </p:sp>
      <p:sp>
        <p:nvSpPr>
          <p:cNvPr id="18" name="CaixaDeTexto 15"/>
          <p:cNvSpPr txBox="1">
            <a:spLocks noChangeArrowheads="1"/>
          </p:cNvSpPr>
          <p:nvPr/>
        </p:nvSpPr>
        <p:spPr bwMode="auto">
          <a:xfrm>
            <a:off x="684213" y="2742902"/>
            <a:ext cx="7343775" cy="15700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é otimizado através do </a:t>
            </a:r>
            <a:r>
              <a:rPr lang="pt-BR" sz="2400" i="1">
                <a:solidFill>
                  <a:srgbClr val="C00000"/>
                </a:solidFill>
              </a:rPr>
              <a:t>JIT (Just inTime Compiler)</a:t>
            </a:r>
            <a:r>
              <a:rPr lang="pt-BR" sz="2400">
                <a:solidFill>
                  <a:schemeClr val="bg1"/>
                </a:solidFill>
              </a:rPr>
              <a:t>. Esse compilador é responsável por transforma o bytecode em código compilado para a plataforma, quando necessário.</a:t>
            </a:r>
            <a:endParaRPr lang="pt-BR" sz="2400">
              <a:solidFill>
                <a:srgbClr val="C00000"/>
              </a:solidFill>
            </a:endParaRPr>
          </a:p>
        </p:txBody>
      </p:sp>
      <p:sp>
        <p:nvSpPr>
          <p:cNvPr id="19" name="CaixaDeTexto 15"/>
          <p:cNvSpPr txBox="1">
            <a:spLocks noChangeArrowheads="1"/>
          </p:cNvSpPr>
          <p:nvPr/>
        </p:nvSpPr>
        <p:spPr bwMode="auto">
          <a:xfrm>
            <a:off x="684213" y="4289127"/>
            <a:ext cx="8208962" cy="230822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possui várias versões: </a:t>
            </a:r>
            <a:r>
              <a:rPr lang="pt-BR" sz="2400">
                <a:solidFill>
                  <a:srgbClr val="C00000"/>
                </a:solidFill>
              </a:rPr>
              <a:t>Java 1.0 e 1.1 </a:t>
            </a:r>
            <a:r>
              <a:rPr lang="pt-BR" sz="2400"/>
              <a:t>são as versões antigas do Java, que já traziam bibliotecas. Com o </a:t>
            </a:r>
            <a:r>
              <a:rPr lang="pt-BR" sz="2400">
                <a:solidFill>
                  <a:srgbClr val="C00000"/>
                </a:solidFill>
              </a:rPr>
              <a:t>Java 1.2</a:t>
            </a:r>
            <a:r>
              <a:rPr lang="pt-BR" sz="2400"/>
              <a:t> houve um aumento grande no tamanho da </a:t>
            </a:r>
            <a:r>
              <a:rPr lang="pt-BR" sz="2400">
                <a:solidFill>
                  <a:srgbClr val="C00000"/>
                </a:solidFill>
              </a:rPr>
              <a:t>API</a:t>
            </a:r>
            <a:r>
              <a:rPr lang="pt-BR" sz="2400"/>
              <a:t>, e foi nesse momento em que trocaram a nomenclatura de Java para </a:t>
            </a:r>
            <a:r>
              <a:rPr lang="pt-BR" sz="2400">
                <a:solidFill>
                  <a:srgbClr val="C00000"/>
                </a:solidFill>
              </a:rPr>
              <a:t>Java2</a:t>
            </a:r>
            <a:r>
              <a:rPr lang="pt-BR" sz="2400"/>
              <a:t>, com o objetivo de diminuir a confusão que havia entre Java e Javascript. </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684213" y="1484784"/>
            <a:ext cx="7416800"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que são JVM, JDK e JRE?</a:t>
            </a:r>
            <a:endParaRPr lang="pt-BR" sz="2400">
              <a:solidFill>
                <a:srgbClr val="C00000"/>
              </a:solidFill>
            </a:endParaRPr>
          </a:p>
        </p:txBody>
      </p:sp>
      <p:sp>
        <p:nvSpPr>
          <p:cNvPr id="4" name="CaixaDeTexto 15"/>
          <p:cNvSpPr txBox="1">
            <a:spLocks noChangeArrowheads="1"/>
          </p:cNvSpPr>
          <p:nvPr/>
        </p:nvSpPr>
        <p:spPr bwMode="auto">
          <a:xfrm>
            <a:off x="684213" y="2008659"/>
            <a:ext cx="8208267" cy="830997"/>
          </a:xfrm>
          <a:prstGeom prst="rect">
            <a:avLst/>
          </a:prstGeom>
          <a:noFill/>
          <a:ln w="9525">
            <a:solidFill>
              <a:schemeClr val="tx2"/>
            </a:solidFill>
            <a:miter lim="800000"/>
            <a:headEnd/>
            <a:tailEnd/>
          </a:ln>
        </p:spPr>
        <p:txBody>
          <a:bodyPr wrap="square">
            <a:spAutoFit/>
          </a:bodyPr>
          <a:lstStyle/>
          <a:p>
            <a:pPr algn="just"/>
            <a:r>
              <a:rPr lang="pt-BR" sz="2400" dirty="0">
                <a:solidFill>
                  <a:schemeClr val="bg1"/>
                </a:solidFill>
              </a:rPr>
              <a:t>JVM: </a:t>
            </a:r>
            <a:r>
              <a:rPr lang="pt-BR" sz="2400" dirty="0"/>
              <a:t>é a </a:t>
            </a:r>
            <a:r>
              <a:rPr lang="pt-BR" sz="2400" dirty="0" err="1"/>
              <a:t>java</a:t>
            </a:r>
            <a:r>
              <a:rPr lang="pt-BR" sz="2400" dirty="0"/>
              <a:t> virtual machine, não é possível fazer o download </a:t>
            </a:r>
            <a:r>
              <a:rPr lang="pt-BR" sz="2400" dirty="0" smtClean="0"/>
              <a:t>dela </a:t>
            </a:r>
            <a:r>
              <a:rPr lang="pt-BR" sz="2400" dirty="0"/>
              <a:t>sozinha, a </a:t>
            </a:r>
            <a:r>
              <a:rPr lang="pt-BR" sz="2400" dirty="0" err="1"/>
              <a:t>jvm</a:t>
            </a:r>
            <a:r>
              <a:rPr lang="pt-BR" sz="2400" dirty="0"/>
              <a:t> sempre vem acompanhada.</a:t>
            </a:r>
            <a:endParaRPr lang="pt-BR" sz="2400" dirty="0">
              <a:solidFill>
                <a:srgbClr val="C00000"/>
              </a:solidFill>
            </a:endParaRPr>
          </a:p>
        </p:txBody>
      </p:sp>
      <p:sp>
        <p:nvSpPr>
          <p:cNvPr id="5" name="CaixaDeTexto 15"/>
          <p:cNvSpPr txBox="1">
            <a:spLocks noChangeArrowheads="1"/>
          </p:cNvSpPr>
          <p:nvPr/>
        </p:nvSpPr>
        <p:spPr bwMode="auto">
          <a:xfrm>
            <a:off x="684213" y="2862734"/>
            <a:ext cx="7991475"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JRE: </a:t>
            </a:r>
            <a:r>
              <a:rPr lang="pt-BR" sz="2400" i="1">
                <a:solidFill>
                  <a:srgbClr val="C00000"/>
                </a:solidFill>
              </a:rPr>
              <a:t>Java Runtime Environment</a:t>
            </a:r>
            <a:r>
              <a:rPr lang="pt-BR" sz="2400"/>
              <a:t>, ambiente de execução Java, formado pela JVM e bibliotecas, tudo que se precisa para executar uma aplicação Java. Mas não é suficiente para desenvolvimento de aplicações.</a:t>
            </a:r>
            <a:endParaRPr lang="pt-BR" sz="2400">
              <a:solidFill>
                <a:srgbClr val="C00000"/>
              </a:solidFill>
            </a:endParaRPr>
          </a:p>
        </p:txBody>
      </p:sp>
      <p:sp>
        <p:nvSpPr>
          <p:cNvPr id="6" name="CaixaDeTexto 15"/>
          <p:cNvSpPr txBox="1">
            <a:spLocks noChangeArrowheads="1"/>
          </p:cNvSpPr>
          <p:nvPr/>
        </p:nvSpPr>
        <p:spPr bwMode="auto">
          <a:xfrm>
            <a:off x="684213" y="4501034"/>
            <a:ext cx="8208962" cy="1938338"/>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JDK: </a:t>
            </a:r>
            <a:r>
              <a:rPr lang="pt-BR" sz="2400" i="1" dirty="0">
                <a:solidFill>
                  <a:srgbClr val="C00000"/>
                </a:solidFill>
              </a:rPr>
              <a:t>Java </a:t>
            </a:r>
            <a:r>
              <a:rPr lang="pt-BR" sz="2400" i="1" dirty="0" err="1">
                <a:solidFill>
                  <a:srgbClr val="C00000"/>
                </a:solidFill>
              </a:rPr>
              <a:t>Development</a:t>
            </a:r>
            <a:r>
              <a:rPr lang="pt-BR" sz="2400" i="1" dirty="0">
                <a:solidFill>
                  <a:srgbClr val="C00000"/>
                </a:solidFill>
              </a:rPr>
              <a:t> Kit</a:t>
            </a:r>
            <a:r>
              <a:rPr lang="pt-BR" sz="2400" dirty="0"/>
              <a:t>: Kit necessário para o desenvolvimento de aplicações. Deve-se fazer o download </a:t>
            </a:r>
            <a:r>
              <a:rPr lang="pt-BR" sz="2400" dirty="0" smtClean="0"/>
              <a:t>do </a:t>
            </a:r>
            <a:r>
              <a:rPr lang="pt-BR" sz="2400" dirty="0"/>
              <a:t>Java SE (</a:t>
            </a:r>
            <a:r>
              <a:rPr lang="pt-BR" sz="2400" dirty="0">
                <a:solidFill>
                  <a:srgbClr val="C00000"/>
                </a:solidFill>
              </a:rPr>
              <a:t>Standard </a:t>
            </a:r>
            <a:r>
              <a:rPr lang="pt-BR" sz="2400" dirty="0" err="1">
                <a:solidFill>
                  <a:srgbClr val="C00000"/>
                </a:solidFill>
              </a:rPr>
              <a:t>Edition</a:t>
            </a:r>
            <a:r>
              <a:rPr lang="pt-BR" sz="2400" dirty="0"/>
              <a:t>). Ele é formado pela JRE somado a ferramentas, como o compilador de </a:t>
            </a:r>
            <a:r>
              <a:rPr lang="pt-BR" sz="2400" dirty="0" err="1"/>
              <a:t>bytecode</a:t>
            </a:r>
            <a:r>
              <a:rPr lang="pt-BR" sz="2400" dirty="0"/>
              <a:t> </a:t>
            </a:r>
            <a:r>
              <a:rPr lang="pt-BR" sz="2400" dirty="0" err="1">
                <a:solidFill>
                  <a:srgbClr val="C00000"/>
                </a:solidFill>
              </a:rPr>
              <a:t>javac</a:t>
            </a:r>
            <a:r>
              <a:rPr lang="pt-BR" sz="2400" dirty="0"/>
              <a:t>.</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upo 7"/>
          <p:cNvGrpSpPr>
            <a:grpSpLocks/>
          </p:cNvGrpSpPr>
          <p:nvPr/>
        </p:nvGrpSpPr>
        <p:grpSpPr bwMode="auto">
          <a:xfrm>
            <a:off x="2555875" y="1122363"/>
            <a:ext cx="5472113" cy="2592387"/>
            <a:chOff x="2555776" y="980728"/>
            <a:chExt cx="5472608" cy="2592289"/>
          </a:xfrm>
        </p:grpSpPr>
        <p:sp>
          <p:nvSpPr>
            <p:cNvPr id="5" name="Texto explicativo em elipse 4"/>
            <p:cNvSpPr/>
            <p:nvPr/>
          </p:nvSpPr>
          <p:spPr>
            <a:xfrm>
              <a:off x="2555776" y="980728"/>
              <a:ext cx="5472608" cy="2592289"/>
            </a:xfrm>
            <a:prstGeom prst="wedgeEllipseCallout">
              <a:avLst>
                <a:gd name="adj1" fmla="val -56325"/>
                <a:gd name="adj2" fmla="val 48055"/>
              </a:avLst>
            </a:prstGeom>
            <a:solidFill>
              <a:schemeClr val="tx2">
                <a:lumMod val="65000"/>
                <a:alpha val="5098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t-BR" dirty="0"/>
            </a:p>
          </p:txBody>
        </p:sp>
        <p:sp>
          <p:nvSpPr>
            <p:cNvPr id="6" name="Texto explicativo em elipse 5"/>
            <p:cNvSpPr/>
            <p:nvPr/>
          </p:nvSpPr>
          <p:spPr>
            <a:xfrm>
              <a:off x="2571652" y="980728"/>
              <a:ext cx="5358298" cy="2500217"/>
            </a:xfrm>
            <a:prstGeom prst="wedgeEllipseCallout">
              <a:avLst>
                <a:gd name="adj1" fmla="val -56325"/>
                <a:gd name="adj2" fmla="val 48055"/>
              </a:avLst>
            </a:prstGeom>
            <a:solidFill>
              <a:schemeClr val="bg2">
                <a:lumMod val="10000"/>
                <a:lumOff val="90000"/>
                <a:alpha val="50980"/>
              </a:schemeClr>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t-BR" dirty="0"/>
            </a:p>
          </p:txBody>
        </p:sp>
      </p:grpSp>
      <p:sp>
        <p:nvSpPr>
          <p:cNvPr id="7" name="Título 1"/>
          <p:cNvSpPr txBox="1">
            <a:spLocks/>
          </p:cNvSpPr>
          <p:nvPr/>
        </p:nvSpPr>
        <p:spPr bwMode="auto">
          <a:xfrm>
            <a:off x="854075" y="665163"/>
            <a:ext cx="3371850" cy="763587"/>
          </a:xfrm>
          <a:prstGeom prst="rect">
            <a:avLst/>
          </a:prstGeom>
          <a:noFill/>
          <a:ln>
            <a:miter lim="800000"/>
            <a:headEnd/>
            <a:tailEnd/>
          </a:ln>
        </p:spPr>
        <p:txBody>
          <a:bodyPr/>
          <a:lstStyle/>
          <a:p>
            <a:pPr>
              <a:defRPr/>
            </a:pPr>
            <a:r>
              <a:rPr lang="pt-BR" sz="4400" b="1" dirty="0">
                <a:latin typeface="+mj-lt"/>
                <a:ea typeface="+mj-ea"/>
                <a:cs typeface="+mj-cs"/>
              </a:rPr>
              <a:t>Objetivos:</a:t>
            </a:r>
          </a:p>
        </p:txBody>
      </p:sp>
      <p:sp>
        <p:nvSpPr>
          <p:cNvPr id="16388" name="CaixaDeTexto 8"/>
          <p:cNvSpPr>
            <a:spLocks noChangeArrowheads="1"/>
          </p:cNvSpPr>
          <p:nvPr/>
        </p:nvSpPr>
        <p:spPr bwMode="auto">
          <a:xfrm>
            <a:off x="3167063" y="1844675"/>
            <a:ext cx="4429125" cy="1200150"/>
          </a:xfrm>
          <a:custGeom>
            <a:avLst/>
            <a:gdLst>
              <a:gd name="T0" fmla="*/ 2641 w 4787223"/>
              <a:gd name="T1" fmla="*/ 0 h 1468598"/>
              <a:gd name="T2" fmla="*/ 42804 w 4787223"/>
              <a:gd name="T3" fmla="*/ 0 h 1468598"/>
              <a:gd name="T4" fmla="*/ 44122 w 4787223"/>
              <a:gd name="T5" fmla="*/ 911318 h 1468598"/>
              <a:gd name="T6" fmla="*/ 40561 w 4787223"/>
              <a:gd name="T7" fmla="*/ 1148192 h 1468598"/>
              <a:gd name="T8" fmla="*/ 5932 w 4787223"/>
              <a:gd name="T9" fmla="*/ 1621009 h 1468598"/>
              <a:gd name="T10" fmla="*/ 2641 w 4787223"/>
              <a:gd name="T11" fmla="*/ 0 h 1468598"/>
              <a:gd name="T12" fmla="*/ 0 60000 65536"/>
              <a:gd name="T13" fmla="*/ 0 60000 65536"/>
              <a:gd name="T14" fmla="*/ 0 60000 65536"/>
              <a:gd name="T15" fmla="*/ 0 60000 65536"/>
              <a:gd name="T16" fmla="*/ 0 60000 65536"/>
              <a:gd name="T17" fmla="*/ 0 60000 65536"/>
              <a:gd name="T18" fmla="*/ 0 w 4787223"/>
              <a:gd name="T19" fmla="*/ 0 h 1468598"/>
              <a:gd name="T20" fmla="*/ 4787223 w 4787223"/>
              <a:gd name="T21" fmla="*/ 1468598 h 1468598"/>
            </a:gdLst>
            <a:ahLst/>
            <a:cxnLst>
              <a:cxn ang="T12">
                <a:pos x="T0" y="T1"/>
              </a:cxn>
              <a:cxn ang="T13">
                <a:pos x="T2" y="T3"/>
              </a:cxn>
              <a:cxn ang="T14">
                <a:pos x="T4" y="T5"/>
              </a:cxn>
              <a:cxn ang="T15">
                <a:pos x="T6" y="T7"/>
              </a:cxn>
              <a:cxn ang="T16">
                <a:pos x="T8" y="T9"/>
              </a:cxn>
              <a:cxn ang="T17">
                <a:pos x="T10" y="T11"/>
              </a:cxn>
            </a:cxnLst>
            <a:rect l="T18" t="T19" r="T20" b="T21"/>
            <a:pathLst>
              <a:path w="4787223" h="1468598">
                <a:moveTo>
                  <a:pt x="286661" y="0"/>
                </a:moveTo>
                <a:lnTo>
                  <a:pt x="4644347" y="0"/>
                </a:lnTo>
                <a:lnTo>
                  <a:pt x="4787223" y="825632"/>
                </a:lnTo>
                <a:lnTo>
                  <a:pt x="4400976" y="1040232"/>
                </a:lnTo>
                <a:cubicBezTo>
                  <a:pt x="3160564" y="1437435"/>
                  <a:pt x="1896205" y="1325809"/>
                  <a:pt x="643819" y="1468598"/>
                </a:cubicBezTo>
                <a:cubicBezTo>
                  <a:pt x="643819" y="979065"/>
                  <a:pt x="0" y="499682"/>
                  <a:pt x="286661" y="0"/>
                </a:cubicBezTo>
                <a:close/>
              </a:path>
            </a:pathLst>
          </a:custGeom>
          <a:noFill/>
          <a:ln w="9525">
            <a:noFill/>
            <a:miter lim="800000"/>
            <a:headEnd/>
            <a:tailEnd/>
          </a:ln>
        </p:spPr>
        <p:txBody>
          <a:bodyPr lIns="91433" tIns="45717" rIns="91433" bIns="45717">
            <a:spAutoFit/>
          </a:bodyPr>
          <a:lstStyle/>
          <a:p>
            <a:r>
              <a:rPr lang="pt-BR" dirty="0">
                <a:solidFill>
                  <a:srgbClr val="002060"/>
                </a:solidFill>
              </a:rPr>
              <a:t>O objetivo dessa aula é apresentar a disciplinas, sua ementa, competências, habilidades, conteúdo e apresentar o professor.</a:t>
            </a:r>
          </a:p>
        </p:txBody>
      </p:sp>
      <p:pic>
        <p:nvPicPr>
          <p:cNvPr id="16389" name="Imagem 9" descr="braco-lampada.png"/>
          <p:cNvPicPr>
            <a:picLocks noChangeAspect="1"/>
          </p:cNvPicPr>
          <p:nvPr/>
        </p:nvPicPr>
        <p:blipFill>
          <a:blip r:embed="rId2" cstate="print"/>
          <a:srcRect/>
          <a:stretch>
            <a:fillRect/>
          </a:stretch>
        </p:blipFill>
        <p:spPr bwMode="auto">
          <a:xfrm rot="2095171">
            <a:off x="2651125" y="3467100"/>
            <a:ext cx="508000" cy="1187450"/>
          </a:xfrm>
          <a:prstGeom prst="rect">
            <a:avLst/>
          </a:prstGeom>
          <a:noFill/>
          <a:ln w="9525">
            <a:noFill/>
            <a:miter lim="800000"/>
            <a:headEnd/>
            <a:tailEnd/>
          </a:ln>
        </p:spPr>
      </p:pic>
      <p:pic>
        <p:nvPicPr>
          <p:cNvPr id="16390" name="Imagem 10" descr="corpo-sem-fio-ace.png"/>
          <p:cNvPicPr>
            <a:picLocks noChangeAspect="1"/>
          </p:cNvPicPr>
          <p:nvPr/>
        </p:nvPicPr>
        <p:blipFill>
          <a:blip r:embed="rId3" cstate="print"/>
          <a:srcRect/>
          <a:stretch>
            <a:fillRect/>
          </a:stretch>
        </p:blipFill>
        <p:spPr bwMode="auto">
          <a:xfrm>
            <a:off x="857250" y="2779713"/>
            <a:ext cx="1758950" cy="407828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684213" y="1508125"/>
            <a:ext cx="7416800" cy="461963"/>
          </a:xfrm>
          <a:prstGeom prst="rect">
            <a:avLst/>
          </a:prstGeom>
          <a:noFill/>
          <a:ln w="9525">
            <a:solidFill>
              <a:schemeClr val="tx2"/>
            </a:solidFill>
            <a:miter lim="800000"/>
            <a:headEnd/>
            <a:tailEnd/>
          </a:ln>
        </p:spPr>
        <p:txBody>
          <a:bodyPr>
            <a:spAutoFit/>
          </a:bodyPr>
          <a:lstStyle/>
          <a:p>
            <a:pPr algn="just"/>
            <a:r>
              <a:rPr lang="pt-BR" sz="2400">
                <a:solidFill>
                  <a:srgbClr val="C00000"/>
                </a:solidFill>
              </a:rPr>
              <a:t>Exemplo de uma classe java:</a:t>
            </a:r>
          </a:p>
        </p:txBody>
      </p:sp>
      <p:pic>
        <p:nvPicPr>
          <p:cNvPr id="4" name="Picture 2" descr="C:\Users\Gerson\Desktop\dsvgsbg.png"/>
          <p:cNvPicPr>
            <a:picLocks noChangeAspect="1" noChangeArrowheads="1"/>
          </p:cNvPicPr>
          <p:nvPr/>
        </p:nvPicPr>
        <p:blipFill>
          <a:blip r:embed="rId2" cstate="print"/>
          <a:srcRect/>
          <a:stretch>
            <a:fillRect/>
          </a:stretch>
        </p:blipFill>
        <p:spPr bwMode="auto">
          <a:xfrm>
            <a:off x="827088" y="3933825"/>
            <a:ext cx="6840537" cy="1366838"/>
          </a:xfrm>
          <a:prstGeom prst="rect">
            <a:avLst/>
          </a:prstGeom>
          <a:noFill/>
          <a:ln w="9525">
            <a:solidFill>
              <a:schemeClr val="bg1"/>
            </a:solidFill>
            <a:miter lim="800000"/>
            <a:headEnd/>
            <a:tailEnd/>
          </a:ln>
        </p:spPr>
      </p:pic>
      <p:sp>
        <p:nvSpPr>
          <p:cNvPr id="5" name="CaixaDeTexto 15"/>
          <p:cNvSpPr txBox="1">
            <a:spLocks noChangeArrowheads="1"/>
          </p:cNvSpPr>
          <p:nvPr/>
        </p:nvSpPr>
        <p:spPr bwMode="auto">
          <a:xfrm>
            <a:off x="755650" y="2060575"/>
            <a:ext cx="7416800"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método main, é o primeiro método executado em uma aplicação Java. Ele deve existir dentro de uma classe da aplicação e deve ser modificado para o tipo static.</a:t>
            </a:r>
            <a:endParaRPr lang="pt-BR" sz="2400">
              <a:solidFill>
                <a:srgbClr val="C00000"/>
              </a:solidFill>
            </a:endParaRPr>
          </a:p>
        </p:txBody>
      </p:sp>
      <p:sp>
        <p:nvSpPr>
          <p:cNvPr id="6" name="Chave direita 5"/>
          <p:cNvSpPr/>
          <p:nvPr/>
        </p:nvSpPr>
        <p:spPr>
          <a:xfrm rot="16200000">
            <a:off x="3617912" y="3951288"/>
            <a:ext cx="142875" cy="53975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7" name="Conector angulado 11"/>
          <p:cNvCxnSpPr>
            <a:stCxn id="6" idx="1"/>
            <a:endCxn id="5" idx="3"/>
          </p:cNvCxnSpPr>
          <p:nvPr/>
        </p:nvCxnSpPr>
        <p:spPr>
          <a:xfrm rot="5400000" flipH="1" flipV="1">
            <a:off x="5279231" y="1256507"/>
            <a:ext cx="1303337" cy="4483100"/>
          </a:xfrm>
          <a:prstGeom prst="bentConnector4">
            <a:avLst>
              <a:gd name="adj1" fmla="val 44177"/>
              <a:gd name="adj2" fmla="val 1051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aixaDeTexto 15"/>
          <p:cNvSpPr txBox="1">
            <a:spLocks noChangeArrowheads="1"/>
          </p:cNvSpPr>
          <p:nvPr/>
        </p:nvSpPr>
        <p:spPr bwMode="auto">
          <a:xfrm>
            <a:off x="755650" y="5459413"/>
            <a:ext cx="78486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System é uma API (</a:t>
            </a:r>
            <a:r>
              <a:rPr lang="pt-BR" sz="2400" i="1">
                <a:solidFill>
                  <a:srgbClr val="C00000"/>
                </a:solidFill>
              </a:rPr>
              <a:t>Application Programming Interface</a:t>
            </a:r>
            <a:r>
              <a:rPr lang="pt-BR" sz="2400">
                <a:solidFill>
                  <a:schemeClr val="bg1"/>
                </a:solidFill>
              </a:rPr>
              <a:t>). APIs são as bibliotecas do java. Existe uma API padrão chamada </a:t>
            </a:r>
            <a:r>
              <a:rPr lang="pt-BR" sz="2400" i="1">
                <a:solidFill>
                  <a:srgbClr val="C00000"/>
                </a:solidFill>
              </a:rPr>
              <a:t>lang</a:t>
            </a:r>
            <a:r>
              <a:rPr lang="pt-BR" sz="2400">
                <a:solidFill>
                  <a:schemeClr val="bg1"/>
                </a:solidFill>
              </a:rPr>
              <a:t>.</a:t>
            </a:r>
            <a:endParaRPr lang="pt-BR" sz="2400">
              <a:solidFill>
                <a:srgbClr val="C00000"/>
              </a:solidFill>
            </a:endParaRPr>
          </a:p>
        </p:txBody>
      </p:sp>
      <p:sp>
        <p:nvSpPr>
          <p:cNvPr id="9" name="Chave direita 8"/>
          <p:cNvSpPr/>
          <p:nvPr/>
        </p:nvSpPr>
        <p:spPr>
          <a:xfrm rot="5400000" flipV="1">
            <a:off x="2087562" y="4473576"/>
            <a:ext cx="144463" cy="79216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0" name="Conector angulado 11"/>
          <p:cNvCxnSpPr>
            <a:stCxn id="9" idx="1"/>
          </p:cNvCxnSpPr>
          <p:nvPr/>
        </p:nvCxnSpPr>
        <p:spPr>
          <a:xfrm rot="16200000" flipH="1" flipV="1">
            <a:off x="845344" y="4707732"/>
            <a:ext cx="1079500" cy="1547812"/>
          </a:xfrm>
          <a:prstGeom prst="bentConnector4">
            <a:avLst>
              <a:gd name="adj1" fmla="val 48330"/>
              <a:gd name="adj2" fmla="val 118438"/>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a:t>Perguntas</a:t>
            </a:r>
          </a:p>
        </p:txBody>
      </p:sp>
      <p:sp>
        <p:nvSpPr>
          <p:cNvPr id="41987" name="CaixaDeTexto 4"/>
          <p:cNvSpPr txBox="1">
            <a:spLocks noChangeArrowheads="1"/>
          </p:cNvSpPr>
          <p:nvPr/>
        </p:nvSpPr>
        <p:spPr bwMode="auto">
          <a:xfrm>
            <a:off x="5264150" y="6551613"/>
            <a:ext cx="1876425" cy="261937"/>
          </a:xfrm>
          <a:prstGeom prst="rect">
            <a:avLst/>
          </a:prstGeom>
          <a:noFill/>
          <a:ln w="9525">
            <a:noFill/>
            <a:miter lim="800000"/>
            <a:headEnd/>
            <a:tailEnd/>
          </a:ln>
        </p:spPr>
        <p:txBody>
          <a:bodyPr wrap="none">
            <a:spAutoFit/>
          </a:bodyPr>
          <a:lstStyle/>
          <a:p>
            <a:r>
              <a:rPr lang="pt-BR" sz="1100"/>
              <a:t>vidadeprogramador.com.br</a:t>
            </a:r>
          </a:p>
        </p:txBody>
      </p:sp>
      <p:pic>
        <p:nvPicPr>
          <p:cNvPr id="178178" name="Picture 2" descr="C:\Users\Gerson\Desktop\cx xc dx.png"/>
          <p:cNvPicPr>
            <a:picLocks noChangeAspect="1" noChangeArrowheads="1"/>
          </p:cNvPicPr>
          <p:nvPr/>
        </p:nvPicPr>
        <p:blipFill>
          <a:blip r:embed="rId2" cstate="print"/>
          <a:srcRect/>
          <a:stretch>
            <a:fillRect/>
          </a:stretch>
        </p:blipFill>
        <p:spPr bwMode="auto">
          <a:xfrm>
            <a:off x="1835696" y="1412775"/>
            <a:ext cx="5216301" cy="5236519"/>
          </a:xfrm>
          <a:prstGeom prst="rect">
            <a:avLst/>
          </a:prstGeom>
          <a:noFill/>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3" name="Picture 2" descr="C:\Users\Gerson\Desktop\oiuluilgh.png"/>
          <p:cNvPicPr>
            <a:picLocks noChangeAspect="1" noChangeArrowheads="1"/>
          </p:cNvPicPr>
          <p:nvPr/>
        </p:nvPicPr>
        <p:blipFill>
          <a:blip r:embed="rId2" cstate="print"/>
          <a:srcRect/>
          <a:stretch>
            <a:fillRect/>
          </a:stretch>
        </p:blipFill>
        <p:spPr bwMode="auto">
          <a:xfrm>
            <a:off x="971550" y="2409825"/>
            <a:ext cx="5959475" cy="2532063"/>
          </a:xfrm>
          <a:prstGeom prst="rect">
            <a:avLst/>
          </a:prstGeom>
          <a:noFill/>
          <a:ln w="9525">
            <a:solidFill>
              <a:schemeClr val="bg1"/>
            </a:solidFill>
            <a:miter lim="800000"/>
            <a:headEnd/>
            <a:tailEnd/>
          </a:ln>
        </p:spPr>
      </p:pic>
      <p:sp>
        <p:nvSpPr>
          <p:cNvPr id="4" name="CaixaDeTexto 15"/>
          <p:cNvSpPr txBox="1">
            <a:spLocks noChangeArrowheads="1"/>
          </p:cNvSpPr>
          <p:nvPr/>
        </p:nvSpPr>
        <p:spPr bwMode="auto">
          <a:xfrm>
            <a:off x="827088" y="1382713"/>
            <a:ext cx="7416800" cy="8318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possui cinco operadores aritméticos e existe uma ordem de precedência para execução.</a:t>
            </a:r>
            <a:endParaRPr lang="pt-BR" sz="2400">
              <a:solidFill>
                <a:srgbClr val="C00000"/>
              </a:solidFill>
            </a:endParaRPr>
          </a:p>
        </p:txBody>
      </p:sp>
      <p:sp>
        <p:nvSpPr>
          <p:cNvPr id="5" name="CaixaDeTexto 15"/>
          <p:cNvSpPr txBox="1">
            <a:spLocks noChangeArrowheads="1"/>
          </p:cNvSpPr>
          <p:nvPr/>
        </p:nvSpPr>
        <p:spPr bwMode="auto">
          <a:xfrm>
            <a:off x="900113" y="5189538"/>
            <a:ext cx="6048375"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Operadores: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a:t>
            </a:r>
            <a:endParaRPr lang="pt-BR" sz="2400">
              <a:solidFill>
                <a:srgbClr val="C00000"/>
              </a:solidFill>
            </a:endParaRPr>
          </a:p>
        </p:txBody>
      </p:sp>
      <p:sp>
        <p:nvSpPr>
          <p:cNvPr id="6" name="CaixaDeTexto 15"/>
          <p:cNvSpPr txBox="1">
            <a:spLocks noChangeArrowheads="1"/>
          </p:cNvSpPr>
          <p:nvPr/>
        </p:nvSpPr>
        <p:spPr bwMode="auto">
          <a:xfrm>
            <a:off x="900113" y="5703888"/>
            <a:ext cx="6048375"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Precedência: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 </a:t>
            </a:r>
            <a:r>
              <a:rPr lang="pt-BR" sz="2400">
                <a:solidFill>
                  <a:srgbClr val="C00000"/>
                </a:solidFill>
              </a:rPr>
              <a:t>-</a:t>
            </a:r>
            <a:r>
              <a:rPr lang="pt-BR" sz="2400">
                <a:solidFill>
                  <a:schemeClr val="bg1"/>
                </a:solidFill>
              </a:rPr>
              <a:t>.</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8318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possui dois operadores de igualdade e quatro operadores relacionais.</a:t>
            </a:r>
            <a:endParaRPr lang="pt-BR" sz="2400">
              <a:solidFill>
                <a:srgbClr val="C00000"/>
              </a:solidFill>
            </a:endParaRPr>
          </a:p>
        </p:txBody>
      </p:sp>
      <p:pic>
        <p:nvPicPr>
          <p:cNvPr id="4" name="Picture 2" descr="C:\Users\Gerson\Desktop\frghaewrh.png"/>
          <p:cNvPicPr>
            <a:picLocks noChangeAspect="1" noChangeArrowheads="1"/>
          </p:cNvPicPr>
          <p:nvPr/>
        </p:nvPicPr>
        <p:blipFill>
          <a:blip r:embed="rId2" cstate="print"/>
          <a:srcRect/>
          <a:stretch>
            <a:fillRect/>
          </a:stretch>
        </p:blipFill>
        <p:spPr bwMode="auto">
          <a:xfrm>
            <a:off x="3492500" y="2209800"/>
            <a:ext cx="5400675" cy="4124325"/>
          </a:xfrm>
          <a:prstGeom prst="rect">
            <a:avLst/>
          </a:prstGeom>
          <a:noFill/>
          <a:ln w="9525">
            <a:solidFill>
              <a:schemeClr val="bg1"/>
            </a:solidFill>
            <a:miter lim="800000"/>
            <a:headEnd/>
            <a:tailEnd/>
          </a:ln>
        </p:spPr>
      </p:pic>
      <p:sp>
        <p:nvSpPr>
          <p:cNvPr id="5" name="CaixaDeTexto 15"/>
          <p:cNvSpPr txBox="1">
            <a:spLocks noChangeArrowheads="1"/>
          </p:cNvSpPr>
          <p:nvPr/>
        </p:nvSpPr>
        <p:spPr bwMode="auto">
          <a:xfrm>
            <a:off x="827088" y="2381250"/>
            <a:ext cx="2089150" cy="1201738"/>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Operadores de igualdade: </a:t>
            </a:r>
            <a:r>
              <a:rPr lang="pt-BR" sz="2400" dirty="0" smtClean="0">
                <a:solidFill>
                  <a:srgbClr val="C00000"/>
                </a:solidFill>
              </a:rPr>
              <a:t>== </a:t>
            </a:r>
            <a:r>
              <a:rPr lang="pt-BR" sz="2400" dirty="0" smtClean="0">
                <a:solidFill>
                  <a:schemeClr val="bg1"/>
                </a:solidFill>
              </a:rPr>
              <a:t>e </a:t>
            </a:r>
            <a:r>
              <a:rPr lang="pt-BR" sz="2400" dirty="0">
                <a:solidFill>
                  <a:srgbClr val="C00000"/>
                </a:solidFill>
              </a:rPr>
              <a:t>!=</a:t>
            </a:r>
          </a:p>
        </p:txBody>
      </p:sp>
      <p:sp>
        <p:nvSpPr>
          <p:cNvPr id="6" name="CaixaDeTexto 15"/>
          <p:cNvSpPr txBox="1">
            <a:spLocks noChangeArrowheads="1"/>
          </p:cNvSpPr>
          <p:nvPr/>
        </p:nvSpPr>
        <p:spPr bwMode="auto">
          <a:xfrm>
            <a:off x="827088" y="3740150"/>
            <a:ext cx="2089150" cy="12017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Operadores relacionais: </a:t>
            </a:r>
            <a:r>
              <a:rPr lang="pt-BR" sz="2400">
                <a:solidFill>
                  <a:srgbClr val="C00000"/>
                </a:solidFill>
              </a:rPr>
              <a:t>&gt;</a:t>
            </a:r>
            <a:r>
              <a:rPr lang="pt-BR" sz="2400">
                <a:solidFill>
                  <a:schemeClr val="bg1"/>
                </a:solidFill>
              </a:rPr>
              <a:t>, </a:t>
            </a:r>
            <a:r>
              <a:rPr lang="pt-BR" sz="2400">
                <a:solidFill>
                  <a:srgbClr val="C00000"/>
                </a:solidFill>
              </a:rPr>
              <a:t>&lt;</a:t>
            </a:r>
            <a:r>
              <a:rPr lang="pt-BR" sz="2400">
                <a:solidFill>
                  <a:schemeClr val="bg1"/>
                </a:solidFill>
              </a:rPr>
              <a:t>, </a:t>
            </a:r>
            <a:r>
              <a:rPr lang="pt-BR" sz="2400">
                <a:solidFill>
                  <a:srgbClr val="C00000"/>
                </a:solidFill>
              </a:rPr>
              <a:t>&gt;=</a:t>
            </a:r>
            <a:r>
              <a:rPr lang="pt-BR" sz="2400">
                <a:solidFill>
                  <a:schemeClr val="bg1"/>
                </a:solidFill>
              </a:rPr>
              <a:t> e </a:t>
            </a:r>
            <a:r>
              <a:rPr lang="pt-BR" sz="2400">
                <a:solidFill>
                  <a:srgbClr val="C00000"/>
                </a:solidFill>
              </a:rPr>
              <a:t>&lt;=</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41438"/>
            <a:ext cx="76327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Entende-se por classe a abstração de algum elemento real na forma de software. A classe é um modelo usado para se criar objetos.</a:t>
            </a:r>
            <a:endParaRPr lang="pt-BR" sz="2400">
              <a:solidFill>
                <a:srgbClr val="C00000"/>
              </a:solidFill>
            </a:endParaRPr>
          </a:p>
        </p:txBody>
      </p:sp>
      <p:pic>
        <p:nvPicPr>
          <p:cNvPr id="4" name="Picture 2" descr="C:\Users\Gerson\Desktop\trnmrtm.png"/>
          <p:cNvPicPr>
            <a:picLocks noChangeAspect="1" noChangeArrowheads="1"/>
          </p:cNvPicPr>
          <p:nvPr/>
        </p:nvPicPr>
        <p:blipFill>
          <a:blip r:embed="rId2" cstate="print"/>
          <a:srcRect/>
          <a:stretch>
            <a:fillRect/>
          </a:stretch>
        </p:blipFill>
        <p:spPr bwMode="auto">
          <a:xfrm>
            <a:off x="900113" y="2636838"/>
            <a:ext cx="4392612" cy="4041775"/>
          </a:xfrm>
          <a:prstGeom prst="rect">
            <a:avLst/>
          </a:prstGeom>
          <a:noFill/>
          <a:ln w="9525">
            <a:solidFill>
              <a:schemeClr val="bg1"/>
            </a:solidFill>
            <a:miter lim="800000"/>
            <a:headEnd/>
            <a:tailEnd/>
          </a:ln>
        </p:spPr>
      </p:pic>
      <p:sp>
        <p:nvSpPr>
          <p:cNvPr id="5" name="Chave direita 4"/>
          <p:cNvSpPr/>
          <p:nvPr/>
        </p:nvSpPr>
        <p:spPr>
          <a:xfrm flipV="1">
            <a:off x="3419475" y="2852738"/>
            <a:ext cx="144463" cy="75565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6" name="CaixaDeTexto 15"/>
          <p:cNvSpPr txBox="1">
            <a:spLocks noChangeArrowheads="1"/>
          </p:cNvSpPr>
          <p:nvPr/>
        </p:nvSpPr>
        <p:spPr bwMode="auto">
          <a:xfrm>
            <a:off x="5580063" y="2781300"/>
            <a:ext cx="3313112"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Variáveis de instância.</a:t>
            </a:r>
            <a:endParaRPr lang="pt-BR" sz="2400">
              <a:solidFill>
                <a:srgbClr val="C00000"/>
              </a:solidFill>
            </a:endParaRPr>
          </a:p>
        </p:txBody>
      </p:sp>
      <p:cxnSp>
        <p:nvCxnSpPr>
          <p:cNvPr id="7" name="Conector angulado 12"/>
          <p:cNvCxnSpPr>
            <a:stCxn id="5" idx="1"/>
            <a:endCxn id="6" idx="1"/>
          </p:cNvCxnSpPr>
          <p:nvPr/>
        </p:nvCxnSpPr>
        <p:spPr>
          <a:xfrm rot="10800000" flipH="1">
            <a:off x="3563938" y="3011488"/>
            <a:ext cx="2016125" cy="219075"/>
          </a:xfrm>
          <a:prstGeom prst="bentConnector5">
            <a:avLst>
              <a:gd name="adj1" fmla="val 20476"/>
              <a:gd name="adj2" fmla="val 177135"/>
              <a:gd name="adj3" fmla="val 5714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have direita 7"/>
          <p:cNvSpPr/>
          <p:nvPr/>
        </p:nvSpPr>
        <p:spPr>
          <a:xfrm flipV="1">
            <a:off x="5364163" y="3644900"/>
            <a:ext cx="144462" cy="287972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9" name="CaixaDeTexto 15"/>
          <p:cNvSpPr txBox="1">
            <a:spLocks noChangeArrowheads="1"/>
          </p:cNvSpPr>
          <p:nvPr/>
        </p:nvSpPr>
        <p:spPr bwMode="auto">
          <a:xfrm>
            <a:off x="5732463" y="4797425"/>
            <a:ext cx="3313112"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Métodos get e set.</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4449"/>
            <a:ext cx="5832475" cy="460375"/>
          </a:xfrm>
          <a:prstGeom prst="rect">
            <a:avLst/>
          </a:prstGeom>
          <a:noFill/>
          <a:ln w="9525">
            <a:solidFill>
              <a:schemeClr val="tx2"/>
            </a:solidFill>
            <a:miter lim="800000"/>
            <a:headEnd/>
            <a:tailEnd/>
          </a:ln>
        </p:spPr>
        <p:txBody>
          <a:bodyPr>
            <a:spAutoFit/>
          </a:bodyPr>
          <a:lstStyle/>
          <a:p>
            <a:pPr algn="just"/>
            <a:r>
              <a:rPr lang="pt-BR" sz="2400" dirty="0">
                <a:solidFill>
                  <a:schemeClr val="bg1"/>
                </a:solidFill>
              </a:rPr>
              <a:t>Objetos são sempre tipos por referência.</a:t>
            </a:r>
            <a:endParaRPr lang="pt-BR" sz="2400" dirty="0">
              <a:solidFill>
                <a:srgbClr val="C00000"/>
              </a:solidFill>
            </a:endParaRPr>
          </a:p>
        </p:txBody>
      </p:sp>
      <p:pic>
        <p:nvPicPr>
          <p:cNvPr id="4" name="Picture 2" descr="C:\Users\Gerson\Desktop\sfrbndsbn.png"/>
          <p:cNvPicPr>
            <a:picLocks noChangeAspect="1" noChangeArrowheads="1"/>
          </p:cNvPicPr>
          <p:nvPr/>
        </p:nvPicPr>
        <p:blipFill>
          <a:blip r:embed="rId2" cstate="print"/>
          <a:srcRect/>
          <a:stretch>
            <a:fillRect/>
          </a:stretch>
        </p:blipFill>
        <p:spPr bwMode="auto">
          <a:xfrm>
            <a:off x="971550" y="1965325"/>
            <a:ext cx="5256213" cy="1968500"/>
          </a:xfrm>
          <a:prstGeom prst="rect">
            <a:avLst/>
          </a:prstGeom>
          <a:noFill/>
          <a:ln w="9525">
            <a:solidFill>
              <a:schemeClr val="bg1"/>
            </a:solidFill>
            <a:miter lim="800000"/>
            <a:headEnd/>
            <a:tailEnd/>
          </a:ln>
        </p:spPr>
      </p:pic>
      <p:sp>
        <p:nvSpPr>
          <p:cNvPr id="5" name="CaixaDeTexto 15"/>
          <p:cNvSpPr txBox="1">
            <a:spLocks noChangeArrowheads="1"/>
          </p:cNvSpPr>
          <p:nvPr/>
        </p:nvSpPr>
        <p:spPr bwMode="auto">
          <a:xfrm>
            <a:off x="2700338" y="4264025"/>
            <a:ext cx="5832475" cy="15684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Em Java ponteiros não são declarados de forma explícita, mas toda variável que recebe um objeto é um ponteiro, pois ela guarda a referência a esse objeto.</a:t>
            </a:r>
            <a:endParaRPr lang="pt-BR" sz="2400">
              <a:solidFill>
                <a:srgbClr val="C00000"/>
              </a:solidFill>
            </a:endParaRPr>
          </a:p>
        </p:txBody>
      </p:sp>
      <p:sp>
        <p:nvSpPr>
          <p:cNvPr id="6" name="Chave direita 5"/>
          <p:cNvSpPr/>
          <p:nvPr/>
        </p:nvSpPr>
        <p:spPr>
          <a:xfrm flipV="1">
            <a:off x="5364163" y="2781300"/>
            <a:ext cx="144462" cy="5762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7" name="Conector angulado 12"/>
          <p:cNvCxnSpPr>
            <a:stCxn id="6" idx="1"/>
            <a:endCxn id="5" idx="3"/>
          </p:cNvCxnSpPr>
          <p:nvPr/>
        </p:nvCxnSpPr>
        <p:spPr>
          <a:xfrm rot="10800000" flipH="1" flipV="1">
            <a:off x="5508625" y="3068638"/>
            <a:ext cx="3024188" cy="1979612"/>
          </a:xfrm>
          <a:prstGeom prst="bentConnector5">
            <a:avLst>
              <a:gd name="adj1" fmla="val 40275"/>
              <a:gd name="adj2" fmla="val 37450"/>
              <a:gd name="adj3" fmla="val 10755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aixaDeTexto 15"/>
          <p:cNvSpPr txBox="1">
            <a:spLocks noChangeArrowheads="1"/>
          </p:cNvSpPr>
          <p:nvPr/>
        </p:nvSpPr>
        <p:spPr bwMode="auto">
          <a:xfrm>
            <a:off x="971550" y="5919788"/>
            <a:ext cx="7561263" cy="8302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As variáveis </a:t>
            </a:r>
            <a:r>
              <a:rPr lang="pt-BR" sz="2400">
                <a:solidFill>
                  <a:srgbClr val="C00000"/>
                </a:solidFill>
              </a:rPr>
              <a:t>alonso</a:t>
            </a:r>
            <a:r>
              <a:rPr lang="pt-BR" sz="2400">
                <a:solidFill>
                  <a:schemeClr val="bg1"/>
                </a:solidFill>
              </a:rPr>
              <a:t> e </a:t>
            </a:r>
            <a:r>
              <a:rPr lang="pt-BR" sz="2400">
                <a:solidFill>
                  <a:srgbClr val="C00000"/>
                </a:solidFill>
              </a:rPr>
              <a:t>ariosvaldo</a:t>
            </a:r>
            <a:r>
              <a:rPr lang="pt-BR" sz="2400">
                <a:solidFill>
                  <a:schemeClr val="bg1"/>
                </a:solidFill>
              </a:rPr>
              <a:t> contém a referência do mesmo objeto.</a:t>
            </a:r>
            <a:endParaRPr lang="pt-BR" sz="2400">
              <a:solidFill>
                <a:srgbClr val="C00000"/>
              </a:solidFill>
            </a:endParaRPr>
          </a:p>
        </p:txBody>
      </p:sp>
      <p:sp>
        <p:nvSpPr>
          <p:cNvPr id="9" name="Chave direita 8"/>
          <p:cNvSpPr/>
          <p:nvPr/>
        </p:nvSpPr>
        <p:spPr>
          <a:xfrm flipH="1" flipV="1">
            <a:off x="1763713" y="2781300"/>
            <a:ext cx="144462" cy="5762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0" name="Conector angulado 12"/>
          <p:cNvCxnSpPr>
            <a:stCxn id="9" idx="1"/>
            <a:endCxn id="8" idx="1"/>
          </p:cNvCxnSpPr>
          <p:nvPr/>
        </p:nvCxnSpPr>
        <p:spPr>
          <a:xfrm flipH="1">
            <a:off x="971550" y="3068638"/>
            <a:ext cx="792163" cy="3267075"/>
          </a:xfrm>
          <a:prstGeom prst="bentConnector5">
            <a:avLst>
              <a:gd name="adj1" fmla="val 158948"/>
              <a:gd name="adj2" fmla="val 48048"/>
              <a:gd name="adj3" fmla="val 12886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41438"/>
            <a:ext cx="5832475" cy="46037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possui 8 tipos primitivos.</a:t>
            </a:r>
            <a:endParaRPr lang="pt-BR" sz="2400">
              <a:solidFill>
                <a:srgbClr val="C00000"/>
              </a:solidFill>
            </a:endParaRPr>
          </a:p>
        </p:txBody>
      </p:sp>
      <p:graphicFrame>
        <p:nvGraphicFramePr>
          <p:cNvPr id="4" name="Tabela 3"/>
          <p:cNvGraphicFramePr>
            <a:graphicFrameLocks noGrp="1"/>
          </p:cNvGraphicFramePr>
          <p:nvPr/>
        </p:nvGraphicFramePr>
        <p:xfrm>
          <a:off x="1619672" y="1989138"/>
          <a:ext cx="6096000" cy="3337560"/>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algn="ctr"/>
                      <a:r>
                        <a:rPr lang="pt-BR" dirty="0" smtClean="0">
                          <a:solidFill>
                            <a:schemeClr val="tx2"/>
                          </a:solidFill>
                        </a:rPr>
                        <a:t>Tipo primitivo</a:t>
                      </a:r>
                      <a:endParaRPr lang="pt-BR" dirty="0">
                        <a:solidFill>
                          <a:schemeClr val="tx2"/>
                        </a:solidFill>
                      </a:endParaRPr>
                    </a:p>
                  </a:txBody>
                  <a:tcPr anchor="ctr"/>
                </a:tc>
                <a:tc>
                  <a:txBody>
                    <a:bodyPr/>
                    <a:lstStyle/>
                    <a:p>
                      <a:pPr algn="ctr"/>
                      <a:r>
                        <a:rPr lang="pt-BR" dirty="0" smtClean="0">
                          <a:solidFill>
                            <a:schemeClr val="tx2"/>
                          </a:solidFill>
                        </a:rPr>
                        <a:t>Tamanhho em Bytes</a:t>
                      </a:r>
                      <a:endParaRPr lang="pt-BR" dirty="0">
                        <a:solidFill>
                          <a:schemeClr val="tx2"/>
                        </a:solidFill>
                      </a:endParaRPr>
                    </a:p>
                  </a:txBody>
                  <a:tcPr anchor="ctr"/>
                </a:tc>
              </a:tr>
              <a:tr h="370840">
                <a:tc>
                  <a:txBody>
                    <a:bodyPr/>
                    <a:lstStyle/>
                    <a:p>
                      <a:pPr algn="ctr"/>
                      <a:r>
                        <a:rPr lang="pt-BR" dirty="0" smtClean="0"/>
                        <a:t>boolean</a:t>
                      </a:r>
                      <a:endParaRPr lang="pt-BR" dirty="0"/>
                    </a:p>
                  </a:txBody>
                  <a:tcPr anchor="ctr"/>
                </a:tc>
                <a:tc>
                  <a:txBody>
                    <a:bodyPr/>
                    <a:lstStyle/>
                    <a:p>
                      <a:pPr algn="ctr"/>
                      <a:r>
                        <a:rPr lang="pt-BR" dirty="0" smtClean="0"/>
                        <a:t>1bit</a:t>
                      </a:r>
                      <a:endParaRPr lang="pt-BR" dirty="0"/>
                    </a:p>
                  </a:txBody>
                  <a:tcPr anchor="ctr"/>
                </a:tc>
              </a:tr>
              <a:tr h="370840">
                <a:tc>
                  <a:txBody>
                    <a:bodyPr/>
                    <a:lstStyle/>
                    <a:p>
                      <a:pPr algn="ctr"/>
                      <a:r>
                        <a:rPr lang="pt-BR" dirty="0" smtClean="0"/>
                        <a:t>short</a:t>
                      </a:r>
                      <a:endParaRPr lang="pt-BR" dirty="0"/>
                    </a:p>
                  </a:txBody>
                  <a:tcPr anchor="ctr"/>
                </a:tc>
                <a:tc>
                  <a:txBody>
                    <a:bodyPr/>
                    <a:lstStyle/>
                    <a:p>
                      <a:pPr algn="ctr"/>
                      <a:r>
                        <a:rPr lang="pt-BR" dirty="0" smtClean="0"/>
                        <a:t>2</a:t>
                      </a:r>
                      <a:endParaRPr lang="pt-BR" dirty="0"/>
                    </a:p>
                  </a:txBody>
                  <a:tcPr anchor="ctr"/>
                </a:tc>
              </a:tr>
              <a:tr h="370840">
                <a:tc>
                  <a:txBody>
                    <a:bodyPr/>
                    <a:lstStyle/>
                    <a:p>
                      <a:pPr algn="ctr"/>
                      <a:r>
                        <a:rPr lang="pt-BR" dirty="0" smtClean="0"/>
                        <a:t>int</a:t>
                      </a:r>
                      <a:endParaRPr lang="pt-BR" dirty="0"/>
                    </a:p>
                  </a:txBody>
                  <a:tcPr anchor="ctr"/>
                </a:tc>
                <a:tc>
                  <a:txBody>
                    <a:bodyPr/>
                    <a:lstStyle/>
                    <a:p>
                      <a:pPr algn="ctr"/>
                      <a:r>
                        <a:rPr lang="pt-BR" dirty="0" smtClean="0"/>
                        <a:t>4</a:t>
                      </a:r>
                      <a:endParaRPr lang="pt-BR" dirty="0"/>
                    </a:p>
                  </a:txBody>
                  <a:tcPr anchor="ctr"/>
                </a:tc>
              </a:tr>
              <a:tr h="370840">
                <a:tc>
                  <a:txBody>
                    <a:bodyPr/>
                    <a:lstStyle/>
                    <a:p>
                      <a:pPr algn="ctr"/>
                      <a:r>
                        <a:rPr lang="pt-BR" dirty="0" smtClean="0"/>
                        <a:t>long</a:t>
                      </a:r>
                      <a:endParaRPr lang="pt-BR" dirty="0"/>
                    </a:p>
                  </a:txBody>
                  <a:tcPr anchor="ctr"/>
                </a:tc>
                <a:tc>
                  <a:txBody>
                    <a:bodyPr/>
                    <a:lstStyle/>
                    <a:p>
                      <a:pPr algn="ctr"/>
                      <a:r>
                        <a:rPr lang="pt-BR" dirty="0" smtClean="0"/>
                        <a:t>8</a:t>
                      </a:r>
                      <a:endParaRPr lang="pt-BR" dirty="0"/>
                    </a:p>
                  </a:txBody>
                  <a:tcPr anchor="ctr"/>
                </a:tc>
              </a:tr>
              <a:tr h="370840">
                <a:tc>
                  <a:txBody>
                    <a:bodyPr/>
                    <a:lstStyle/>
                    <a:p>
                      <a:pPr algn="ctr"/>
                      <a:r>
                        <a:rPr lang="pt-BR" dirty="0" smtClean="0"/>
                        <a:t>float</a:t>
                      </a:r>
                      <a:endParaRPr lang="pt-BR" dirty="0"/>
                    </a:p>
                  </a:txBody>
                  <a:tcPr anchor="ctr"/>
                </a:tc>
                <a:tc>
                  <a:txBody>
                    <a:bodyPr/>
                    <a:lstStyle/>
                    <a:p>
                      <a:pPr algn="ctr"/>
                      <a:r>
                        <a:rPr lang="pt-BR" dirty="0" smtClean="0"/>
                        <a:t>4</a:t>
                      </a:r>
                      <a:endParaRPr lang="pt-BR" dirty="0"/>
                    </a:p>
                  </a:txBody>
                  <a:tcPr anchor="ctr"/>
                </a:tc>
              </a:tr>
              <a:tr h="370840">
                <a:tc>
                  <a:txBody>
                    <a:bodyPr/>
                    <a:lstStyle/>
                    <a:p>
                      <a:pPr algn="ctr"/>
                      <a:r>
                        <a:rPr lang="pt-BR" dirty="0" smtClean="0"/>
                        <a:t>double</a:t>
                      </a:r>
                      <a:endParaRPr lang="pt-BR" dirty="0"/>
                    </a:p>
                  </a:txBody>
                  <a:tcPr anchor="ctr"/>
                </a:tc>
                <a:tc>
                  <a:txBody>
                    <a:bodyPr/>
                    <a:lstStyle/>
                    <a:p>
                      <a:pPr algn="ctr"/>
                      <a:r>
                        <a:rPr lang="pt-BR" dirty="0" smtClean="0"/>
                        <a:t>8</a:t>
                      </a:r>
                      <a:endParaRPr lang="pt-BR" dirty="0"/>
                    </a:p>
                  </a:txBody>
                  <a:tcPr anchor="ctr"/>
                </a:tc>
              </a:tr>
              <a:tr h="370840">
                <a:tc>
                  <a:txBody>
                    <a:bodyPr/>
                    <a:lstStyle/>
                    <a:p>
                      <a:pPr algn="ctr"/>
                      <a:r>
                        <a:rPr lang="pt-BR" dirty="0" smtClean="0"/>
                        <a:t>char</a:t>
                      </a:r>
                      <a:endParaRPr lang="pt-BR" dirty="0"/>
                    </a:p>
                  </a:txBody>
                  <a:tcPr anchor="ctr"/>
                </a:tc>
                <a:tc>
                  <a:txBody>
                    <a:bodyPr/>
                    <a:lstStyle/>
                    <a:p>
                      <a:pPr algn="ctr"/>
                      <a:r>
                        <a:rPr lang="pt-BR" dirty="0" smtClean="0"/>
                        <a:t>2</a:t>
                      </a:r>
                      <a:endParaRPr lang="pt-BR" dirty="0"/>
                    </a:p>
                  </a:txBody>
                  <a:tcPr anchor="ctr"/>
                </a:tc>
              </a:tr>
              <a:tr h="370840">
                <a:tc>
                  <a:txBody>
                    <a:bodyPr/>
                    <a:lstStyle/>
                    <a:p>
                      <a:pPr algn="ctr"/>
                      <a:r>
                        <a:rPr lang="pt-BR" dirty="0" smtClean="0"/>
                        <a:t>byte</a:t>
                      </a:r>
                      <a:endParaRPr lang="pt-BR" dirty="0"/>
                    </a:p>
                  </a:txBody>
                  <a:tcPr anchor="ctr"/>
                </a:tc>
                <a:tc>
                  <a:txBody>
                    <a:bodyPr/>
                    <a:lstStyle/>
                    <a:p>
                      <a:pPr algn="ctr"/>
                      <a:r>
                        <a:rPr lang="pt-BR" dirty="0" smtClean="0"/>
                        <a:t>1</a:t>
                      </a:r>
                      <a:endParaRPr lang="pt-BR" dirty="0"/>
                    </a:p>
                  </a:txBody>
                  <a:tcPr anchor="ctr"/>
                </a:tc>
              </a:tr>
            </a:tbl>
          </a:graphicData>
        </a:graphic>
      </p:graphicFrame>
      <p:sp>
        <p:nvSpPr>
          <p:cNvPr id="5" name="CaixaDeTexto 15"/>
          <p:cNvSpPr txBox="1">
            <a:spLocks noChangeArrowheads="1"/>
          </p:cNvSpPr>
          <p:nvPr/>
        </p:nvSpPr>
        <p:spPr bwMode="auto">
          <a:xfrm>
            <a:off x="827088" y="5516563"/>
            <a:ext cx="7777162" cy="12017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Em Java, tipos primitivos possuem classes associadas. Desse forma é possível converter um tipo primitivo para um objeto, isso é conhecido como empacotamento.</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20688"/>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40768"/>
            <a:ext cx="7705725" cy="8302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Empacotamento(</a:t>
            </a:r>
            <a:r>
              <a:rPr lang="pt-BR" sz="2400" i="1">
                <a:solidFill>
                  <a:schemeClr val="bg1"/>
                </a:solidFill>
              </a:rPr>
              <a:t>wrapping</a:t>
            </a:r>
            <a:r>
              <a:rPr lang="pt-BR" sz="2400">
                <a:solidFill>
                  <a:schemeClr val="bg1"/>
                </a:solidFill>
              </a:rPr>
              <a:t>) é utizado quando se deseja manipular um tipo primitivo como um objeto.</a:t>
            </a:r>
            <a:endParaRPr lang="pt-BR" sz="2400">
              <a:solidFill>
                <a:srgbClr val="C00000"/>
              </a:solidFill>
            </a:endParaRPr>
          </a:p>
        </p:txBody>
      </p:sp>
      <p:sp>
        <p:nvSpPr>
          <p:cNvPr id="4" name="CaixaDeTexto 15"/>
          <p:cNvSpPr txBox="1">
            <a:spLocks noChangeArrowheads="1"/>
          </p:cNvSpPr>
          <p:nvPr/>
        </p:nvSpPr>
        <p:spPr bwMode="auto">
          <a:xfrm>
            <a:off x="1187450" y="3933155"/>
            <a:ext cx="3240088" cy="46037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Tipo primitivo, inteiro.</a:t>
            </a:r>
            <a:endParaRPr lang="pt-BR" sz="2400">
              <a:solidFill>
                <a:srgbClr val="C00000"/>
              </a:solidFill>
            </a:endParaRPr>
          </a:p>
        </p:txBody>
      </p:sp>
      <p:pic>
        <p:nvPicPr>
          <p:cNvPr id="5" name="Picture 2" descr="C:\Users\Gerson\Desktop\reherh.png"/>
          <p:cNvPicPr>
            <a:picLocks noChangeAspect="1" noChangeArrowheads="1"/>
          </p:cNvPicPr>
          <p:nvPr/>
        </p:nvPicPr>
        <p:blipFill>
          <a:blip r:embed="rId2" cstate="print"/>
          <a:srcRect/>
          <a:stretch>
            <a:fillRect/>
          </a:stretch>
        </p:blipFill>
        <p:spPr bwMode="auto">
          <a:xfrm>
            <a:off x="2268538" y="2852068"/>
            <a:ext cx="4668837" cy="644525"/>
          </a:xfrm>
          <a:prstGeom prst="rect">
            <a:avLst/>
          </a:prstGeom>
          <a:noFill/>
          <a:ln w="9525">
            <a:solidFill>
              <a:schemeClr val="bg1"/>
            </a:solidFill>
            <a:miter lim="800000"/>
            <a:headEnd/>
            <a:tailEnd/>
          </a:ln>
        </p:spPr>
      </p:pic>
      <p:sp>
        <p:nvSpPr>
          <p:cNvPr id="6" name="Chave direita 5"/>
          <p:cNvSpPr/>
          <p:nvPr/>
        </p:nvSpPr>
        <p:spPr>
          <a:xfrm rot="5400000" flipH="1" flipV="1">
            <a:off x="3221037" y="2221831"/>
            <a:ext cx="144463" cy="111601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7" name="Conector angulado 12"/>
          <p:cNvCxnSpPr>
            <a:stCxn id="6" idx="1"/>
            <a:endCxn id="4" idx="1"/>
          </p:cNvCxnSpPr>
          <p:nvPr/>
        </p:nvCxnSpPr>
        <p:spPr>
          <a:xfrm rot="5400000">
            <a:off x="1512888" y="2382167"/>
            <a:ext cx="1455738" cy="2106613"/>
          </a:xfrm>
          <a:prstGeom prst="bentConnector4">
            <a:avLst>
              <a:gd name="adj1" fmla="val -28342"/>
              <a:gd name="adj2" fmla="val 11085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have direita 7"/>
          <p:cNvSpPr/>
          <p:nvPr/>
        </p:nvSpPr>
        <p:spPr>
          <a:xfrm rot="5400000">
            <a:off x="3059113" y="2744118"/>
            <a:ext cx="144462" cy="165576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9" name="CaixaDeTexto 15"/>
          <p:cNvSpPr txBox="1">
            <a:spLocks noChangeArrowheads="1"/>
          </p:cNvSpPr>
          <p:nvPr/>
        </p:nvSpPr>
        <p:spPr bwMode="auto">
          <a:xfrm>
            <a:off x="5003800" y="4220493"/>
            <a:ext cx="3889375"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Tipo por referência, inteiro.</a:t>
            </a:r>
            <a:endParaRPr lang="pt-BR" sz="2400">
              <a:solidFill>
                <a:srgbClr val="C00000"/>
              </a:solidFill>
            </a:endParaRPr>
          </a:p>
        </p:txBody>
      </p:sp>
      <p:cxnSp>
        <p:nvCxnSpPr>
          <p:cNvPr id="10" name="Conector angulado 12"/>
          <p:cNvCxnSpPr>
            <a:stCxn id="8" idx="1"/>
            <a:endCxn id="9" idx="0"/>
          </p:cNvCxnSpPr>
          <p:nvPr/>
        </p:nvCxnSpPr>
        <p:spPr>
          <a:xfrm rot="16200000" flipH="1">
            <a:off x="4752181" y="2024187"/>
            <a:ext cx="576263" cy="3816350"/>
          </a:xfrm>
          <a:prstGeom prst="bentConnector3">
            <a:avLst>
              <a:gd name="adj1" fmla="val 4573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CaixaDeTexto 15"/>
          <p:cNvSpPr txBox="1">
            <a:spLocks noChangeArrowheads="1"/>
          </p:cNvSpPr>
          <p:nvPr/>
        </p:nvSpPr>
        <p:spPr bwMode="auto">
          <a:xfrm>
            <a:off x="827088" y="4747543"/>
            <a:ext cx="7705725" cy="12017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principal diferença em se usar um tipo por referência no lugar de um tipo primitivo é a capacidade de se ter métodos.</a:t>
            </a:r>
            <a:endParaRPr lang="pt-BR" sz="2400">
              <a:solidFill>
                <a:srgbClr val="C00000"/>
              </a:solidFill>
            </a:endParaRPr>
          </a:p>
        </p:txBody>
      </p:sp>
      <p:pic>
        <p:nvPicPr>
          <p:cNvPr id="12" name="Picture 3" descr="C:\Users\Gerson\Desktop\wegwegbweg.png"/>
          <p:cNvPicPr>
            <a:picLocks noChangeAspect="1" noChangeArrowheads="1"/>
          </p:cNvPicPr>
          <p:nvPr/>
        </p:nvPicPr>
        <p:blipFill>
          <a:blip r:embed="rId3" cstate="print"/>
          <a:srcRect/>
          <a:stretch>
            <a:fillRect/>
          </a:stretch>
        </p:blipFill>
        <p:spPr bwMode="auto">
          <a:xfrm>
            <a:off x="5102225" y="5707980"/>
            <a:ext cx="3357563" cy="384175"/>
          </a:xfrm>
          <a:prstGeom prst="rect">
            <a:avLst/>
          </a:prstGeom>
          <a:noFill/>
          <a:ln w="9525">
            <a:solidFill>
              <a:schemeClr val="bg1"/>
            </a:solidFill>
            <a:miter lim="800000"/>
            <a:headEnd/>
            <a:tailEnd/>
          </a:ln>
        </p:spPr>
      </p:pic>
      <p:sp>
        <p:nvSpPr>
          <p:cNvPr id="13" name="CaixaDeTexto 15"/>
          <p:cNvSpPr txBox="1">
            <a:spLocks noChangeArrowheads="1"/>
          </p:cNvSpPr>
          <p:nvPr/>
        </p:nvSpPr>
        <p:spPr bwMode="auto">
          <a:xfrm>
            <a:off x="827088" y="6279480"/>
            <a:ext cx="4032250"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Até antes da versão java 5.</a:t>
            </a:r>
            <a:endParaRPr lang="pt-BR" sz="2400">
              <a:solidFill>
                <a:srgbClr val="C00000"/>
              </a:solidFill>
            </a:endParaRPr>
          </a:p>
        </p:txBody>
      </p:sp>
      <p:cxnSp>
        <p:nvCxnSpPr>
          <p:cNvPr id="14" name="Conector angulado 12"/>
          <p:cNvCxnSpPr>
            <a:stCxn id="13" idx="0"/>
          </p:cNvCxnSpPr>
          <p:nvPr/>
        </p:nvCxnSpPr>
        <p:spPr>
          <a:xfrm rot="5400000" flipH="1" flipV="1">
            <a:off x="3783013" y="4960268"/>
            <a:ext cx="379412" cy="2259012"/>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437977"/>
            <a:ext cx="7705725"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partir da versão Java 5, foi atribuida uma nova funcionalidade na linguagem Java para se trabalhar com empacotamento. Ela é chamada de </a:t>
            </a:r>
            <a:r>
              <a:rPr lang="pt-BR" sz="2400" i="1">
                <a:solidFill>
                  <a:schemeClr val="bg1"/>
                </a:solidFill>
              </a:rPr>
              <a:t>autoboxing</a:t>
            </a:r>
            <a:r>
              <a:rPr lang="pt-BR" sz="2400">
                <a:solidFill>
                  <a:schemeClr val="bg1"/>
                </a:solidFill>
              </a:rPr>
              <a:t>.</a:t>
            </a:r>
            <a:endParaRPr lang="pt-BR" sz="2400">
              <a:solidFill>
                <a:srgbClr val="C00000"/>
              </a:solidFill>
            </a:endParaRPr>
          </a:p>
        </p:txBody>
      </p:sp>
      <p:sp>
        <p:nvSpPr>
          <p:cNvPr id="4" name="CaixaDeTexto 15"/>
          <p:cNvSpPr txBox="1">
            <a:spLocks noChangeArrowheads="1"/>
          </p:cNvSpPr>
          <p:nvPr/>
        </p:nvSpPr>
        <p:spPr bwMode="auto">
          <a:xfrm>
            <a:off x="3924300" y="4360564"/>
            <a:ext cx="4968875"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Tipo por referência sendo colocado em um tipo por valor diretamente.</a:t>
            </a:r>
            <a:endParaRPr lang="pt-BR" sz="2400">
              <a:solidFill>
                <a:srgbClr val="C00000"/>
              </a:solidFill>
            </a:endParaRPr>
          </a:p>
        </p:txBody>
      </p:sp>
      <p:sp>
        <p:nvSpPr>
          <p:cNvPr id="5" name="Chave direita 4"/>
          <p:cNvSpPr/>
          <p:nvPr/>
        </p:nvSpPr>
        <p:spPr>
          <a:xfrm flipH="1" flipV="1">
            <a:off x="4643438" y="2841327"/>
            <a:ext cx="144462" cy="57626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6" name="Conector angulado 12"/>
          <p:cNvCxnSpPr>
            <a:stCxn id="5" idx="1"/>
            <a:endCxn id="9" idx="1"/>
          </p:cNvCxnSpPr>
          <p:nvPr/>
        </p:nvCxnSpPr>
        <p:spPr>
          <a:xfrm flipH="1">
            <a:off x="827088" y="3130252"/>
            <a:ext cx="3816350" cy="2867025"/>
          </a:xfrm>
          <a:prstGeom prst="bentConnector5">
            <a:avLst>
              <a:gd name="adj1" fmla="val 44437"/>
              <a:gd name="adj2" fmla="val 44559"/>
              <a:gd name="adj3" fmla="val 10599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have direita 6"/>
          <p:cNvSpPr/>
          <p:nvPr/>
        </p:nvSpPr>
        <p:spPr>
          <a:xfrm rot="10800000">
            <a:off x="4643438" y="3704927"/>
            <a:ext cx="144462" cy="39687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8" name="Conector angulado 12"/>
          <p:cNvCxnSpPr>
            <a:stCxn id="7" idx="1"/>
            <a:endCxn id="4" idx="1"/>
          </p:cNvCxnSpPr>
          <p:nvPr/>
        </p:nvCxnSpPr>
        <p:spPr>
          <a:xfrm flipH="1">
            <a:off x="3924300" y="3903364"/>
            <a:ext cx="719138" cy="871538"/>
          </a:xfrm>
          <a:prstGeom prst="bentConnector5">
            <a:avLst>
              <a:gd name="adj1" fmla="val 21322"/>
              <a:gd name="adj2" fmla="val 37528"/>
              <a:gd name="adj3" fmla="val 13174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CaixaDeTexto 15"/>
          <p:cNvSpPr txBox="1">
            <a:spLocks noChangeArrowheads="1"/>
          </p:cNvSpPr>
          <p:nvPr/>
        </p:nvSpPr>
        <p:spPr bwMode="auto">
          <a:xfrm>
            <a:off x="827088" y="5397202"/>
            <a:ext cx="52578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Tipo por valor sendo colocado em um tipo por referência diretamente, sem o uso de métodos construtores.</a:t>
            </a:r>
            <a:endParaRPr lang="pt-BR" sz="2400">
              <a:solidFill>
                <a:srgbClr val="C00000"/>
              </a:solidFill>
            </a:endParaRPr>
          </a:p>
        </p:txBody>
      </p:sp>
      <p:pic>
        <p:nvPicPr>
          <p:cNvPr id="10" name="Picture 3" descr="C:\Users\Gerson\Desktop\ebftebt.png"/>
          <p:cNvPicPr>
            <a:picLocks noChangeAspect="1" noChangeArrowheads="1"/>
          </p:cNvPicPr>
          <p:nvPr/>
        </p:nvPicPr>
        <p:blipFill>
          <a:blip r:embed="rId2" cstate="print"/>
          <a:srcRect/>
          <a:stretch>
            <a:fillRect/>
          </a:stretch>
        </p:blipFill>
        <p:spPr bwMode="auto">
          <a:xfrm>
            <a:off x="4787900" y="2804814"/>
            <a:ext cx="3727450" cy="1368425"/>
          </a:xfrm>
          <a:prstGeom prst="rect">
            <a:avLst/>
          </a:prstGeom>
          <a:noFill/>
          <a:ln w="9525">
            <a:solidFill>
              <a:schemeClr val="bg1"/>
            </a:solidFill>
            <a:miter lim="800000"/>
            <a:headEnd/>
            <a:tailEnd/>
          </a:ln>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55651"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5" name="Picture 2" descr="C:\Users\Gerson\Desktop\jodjlçlçd.png"/>
          <p:cNvPicPr>
            <a:picLocks noChangeAspect="1" noChangeArrowheads="1"/>
          </p:cNvPicPr>
          <p:nvPr/>
        </p:nvPicPr>
        <p:blipFill>
          <a:blip r:embed="rId2" cstate="print"/>
          <a:srcRect/>
          <a:stretch>
            <a:fillRect/>
          </a:stretch>
        </p:blipFill>
        <p:spPr bwMode="auto">
          <a:xfrm>
            <a:off x="1907704" y="1340767"/>
            <a:ext cx="5256584" cy="5246417"/>
          </a:xfrm>
          <a:prstGeom prst="rect">
            <a:avLst/>
          </a:prstGeom>
          <a:noFill/>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aixaDeTexto 1"/>
          <p:cNvSpPr txBox="1">
            <a:spLocks noChangeArrowheads="1"/>
          </p:cNvSpPr>
          <p:nvPr/>
        </p:nvSpPr>
        <p:spPr bwMode="auto">
          <a:xfrm>
            <a:off x="857250" y="669925"/>
            <a:ext cx="2159000" cy="769938"/>
          </a:xfrm>
          <a:prstGeom prst="rect">
            <a:avLst/>
          </a:prstGeom>
          <a:noFill/>
          <a:ln w="9525">
            <a:noFill/>
            <a:miter lim="800000"/>
            <a:headEnd/>
            <a:tailEnd/>
          </a:ln>
        </p:spPr>
        <p:txBody>
          <a:bodyPr wrap="none">
            <a:spAutoFit/>
          </a:bodyPr>
          <a:lstStyle/>
          <a:p>
            <a:r>
              <a:rPr lang="pt-BR" sz="4400" b="1" dirty="0"/>
              <a:t>Roteiro</a:t>
            </a:r>
          </a:p>
        </p:txBody>
      </p:sp>
      <p:sp>
        <p:nvSpPr>
          <p:cNvPr id="4" name="Espaço Reservado para Conteúdo 2"/>
          <p:cNvSpPr txBox="1">
            <a:spLocks/>
          </p:cNvSpPr>
          <p:nvPr/>
        </p:nvSpPr>
        <p:spPr>
          <a:xfrm>
            <a:off x="971550" y="1557338"/>
            <a:ext cx="3117850" cy="1835150"/>
          </a:xfrm>
          <a:prstGeom prst="rect">
            <a:avLst/>
          </a:prstGeom>
        </p:spPr>
        <p:txBody>
          <a:bodyPr/>
          <a:lstStyle/>
          <a:p>
            <a:pPr marL="341313" indent="-341313" eaLnBrk="0" hangingPunct="0">
              <a:spcBef>
                <a:spcPct val="20000"/>
              </a:spcBef>
              <a:buFont typeface="Wingdings" pitchFamily="2" charset="2"/>
              <a:buChar char="ü"/>
              <a:defRPr/>
            </a:pPr>
            <a:r>
              <a:rPr lang="pt-BR" sz="2400" dirty="0">
                <a:latin typeface="+mn-lt"/>
                <a:cs typeface="+mn-cs"/>
              </a:rPr>
              <a:t>Professor</a:t>
            </a:r>
          </a:p>
          <a:p>
            <a:pPr marL="341313" indent="-341313" eaLnBrk="0" hangingPunct="0">
              <a:spcBef>
                <a:spcPct val="20000"/>
              </a:spcBef>
              <a:buFont typeface="Wingdings" pitchFamily="2" charset="2"/>
              <a:buChar char="ü"/>
              <a:defRPr/>
            </a:pPr>
            <a:r>
              <a:rPr lang="pt-BR" sz="2400" dirty="0">
                <a:latin typeface="+mn-lt"/>
                <a:cs typeface="+mn-cs"/>
              </a:rPr>
              <a:t>Disciplina</a:t>
            </a:r>
          </a:p>
          <a:p>
            <a:pPr marL="341313" indent="-341313" eaLnBrk="0" hangingPunct="0">
              <a:spcBef>
                <a:spcPct val="20000"/>
              </a:spcBef>
              <a:buFont typeface="Wingdings" pitchFamily="2" charset="2"/>
              <a:buChar char="ü"/>
              <a:defRPr/>
            </a:pPr>
            <a:r>
              <a:rPr lang="pt-BR" sz="2400" dirty="0">
                <a:latin typeface="+mn-lt"/>
                <a:cs typeface="+mn-cs"/>
              </a:rPr>
              <a:t>Formas de Avaliação</a:t>
            </a:r>
          </a:p>
          <a:p>
            <a:pPr marL="341313" indent="-341313" eaLnBrk="0" hangingPunct="0">
              <a:spcBef>
                <a:spcPct val="20000"/>
              </a:spcBef>
              <a:buFont typeface="Wingdings" pitchFamily="2" charset="2"/>
              <a:buChar char="ü"/>
              <a:defRPr/>
            </a:pPr>
            <a:r>
              <a:rPr lang="pt-BR" sz="2400" dirty="0">
                <a:latin typeface="+mn-lt"/>
                <a:cs typeface="+mn-cs"/>
              </a:rPr>
              <a:t>Bibliografia</a:t>
            </a:r>
          </a:p>
        </p:txBody>
      </p:sp>
      <p:sp>
        <p:nvSpPr>
          <p:cNvPr id="5" name="Chave esquerda 4"/>
          <p:cNvSpPr/>
          <p:nvPr/>
        </p:nvSpPr>
        <p:spPr>
          <a:xfrm>
            <a:off x="5154613" y="1484313"/>
            <a:ext cx="215900" cy="1152525"/>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17413" name="CaixaDeTexto 6"/>
          <p:cNvSpPr txBox="1">
            <a:spLocks noChangeArrowheads="1"/>
          </p:cNvSpPr>
          <p:nvPr/>
        </p:nvSpPr>
        <p:spPr bwMode="auto">
          <a:xfrm>
            <a:off x="4932363" y="2195513"/>
            <a:ext cx="2022475" cy="369887"/>
          </a:xfrm>
          <a:prstGeom prst="rect">
            <a:avLst/>
          </a:prstGeom>
          <a:noFill/>
          <a:ln w="9525">
            <a:noFill/>
            <a:miter lim="800000"/>
            <a:headEnd/>
            <a:tailEnd/>
          </a:ln>
        </p:spPr>
        <p:txBody>
          <a:bodyPr>
            <a:spAutoFit/>
          </a:bodyPr>
          <a:lstStyle/>
          <a:p>
            <a:pPr algn="ctr"/>
            <a:r>
              <a:rPr lang="pt-BR" dirty="0">
                <a:solidFill>
                  <a:srgbClr val="C00000"/>
                </a:solidFill>
              </a:rPr>
              <a:t>Currículo</a:t>
            </a:r>
          </a:p>
        </p:txBody>
      </p:sp>
      <p:sp>
        <p:nvSpPr>
          <p:cNvPr id="17414" name="CaixaDeTexto 7"/>
          <p:cNvSpPr txBox="1">
            <a:spLocks noChangeArrowheads="1"/>
          </p:cNvSpPr>
          <p:nvPr/>
        </p:nvSpPr>
        <p:spPr bwMode="auto">
          <a:xfrm>
            <a:off x="5010150" y="1484313"/>
            <a:ext cx="2016125" cy="646112"/>
          </a:xfrm>
          <a:prstGeom prst="rect">
            <a:avLst/>
          </a:prstGeom>
          <a:noFill/>
          <a:ln w="9525">
            <a:noFill/>
            <a:miter lim="800000"/>
            <a:headEnd/>
            <a:tailEnd/>
          </a:ln>
        </p:spPr>
        <p:txBody>
          <a:bodyPr>
            <a:spAutoFit/>
          </a:bodyPr>
          <a:lstStyle/>
          <a:p>
            <a:pPr algn="ctr"/>
            <a:r>
              <a:rPr lang="pt-BR" dirty="0">
                <a:solidFill>
                  <a:srgbClr val="C00000"/>
                </a:solidFill>
              </a:rPr>
              <a:t>Formação Acadêmica</a:t>
            </a:r>
          </a:p>
        </p:txBody>
      </p:sp>
      <p:sp>
        <p:nvSpPr>
          <p:cNvPr id="10" name="Chave esquerda 9"/>
          <p:cNvSpPr/>
          <p:nvPr/>
        </p:nvSpPr>
        <p:spPr>
          <a:xfrm>
            <a:off x="5292725" y="2997200"/>
            <a:ext cx="215900" cy="1476375"/>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17416" name="CaixaDeTexto 10"/>
          <p:cNvSpPr txBox="1">
            <a:spLocks noChangeArrowheads="1"/>
          </p:cNvSpPr>
          <p:nvPr/>
        </p:nvSpPr>
        <p:spPr bwMode="auto">
          <a:xfrm>
            <a:off x="5395913" y="3132138"/>
            <a:ext cx="904875" cy="368300"/>
          </a:xfrm>
          <a:prstGeom prst="rect">
            <a:avLst/>
          </a:prstGeom>
          <a:noFill/>
          <a:ln w="9525">
            <a:noFill/>
            <a:miter lim="800000"/>
            <a:headEnd/>
            <a:tailEnd/>
          </a:ln>
        </p:spPr>
        <p:txBody>
          <a:bodyPr wrap="none">
            <a:spAutoFit/>
          </a:bodyPr>
          <a:lstStyle/>
          <a:p>
            <a:pPr algn="ctr"/>
            <a:r>
              <a:rPr lang="pt-BR" dirty="0">
                <a:solidFill>
                  <a:srgbClr val="C00000"/>
                </a:solidFill>
              </a:rPr>
              <a:t>Dados</a:t>
            </a:r>
          </a:p>
        </p:txBody>
      </p:sp>
      <p:sp>
        <p:nvSpPr>
          <p:cNvPr id="17417" name="CaixaDeTexto 11"/>
          <p:cNvSpPr txBox="1">
            <a:spLocks noChangeArrowheads="1"/>
          </p:cNvSpPr>
          <p:nvPr/>
        </p:nvSpPr>
        <p:spPr bwMode="auto">
          <a:xfrm>
            <a:off x="5303838" y="3429000"/>
            <a:ext cx="1212850" cy="369888"/>
          </a:xfrm>
          <a:prstGeom prst="rect">
            <a:avLst/>
          </a:prstGeom>
          <a:noFill/>
          <a:ln w="9525">
            <a:noFill/>
            <a:miter lim="800000"/>
            <a:headEnd/>
            <a:tailEnd/>
          </a:ln>
        </p:spPr>
        <p:txBody>
          <a:bodyPr>
            <a:spAutoFit/>
          </a:bodyPr>
          <a:lstStyle/>
          <a:p>
            <a:pPr algn="ctr"/>
            <a:r>
              <a:rPr lang="pt-BR" dirty="0">
                <a:solidFill>
                  <a:srgbClr val="C00000"/>
                </a:solidFill>
              </a:rPr>
              <a:t>Ementa</a:t>
            </a:r>
          </a:p>
        </p:txBody>
      </p:sp>
      <p:sp>
        <p:nvSpPr>
          <p:cNvPr id="17418" name="CaixaDeTexto 12"/>
          <p:cNvSpPr txBox="1">
            <a:spLocks noChangeArrowheads="1"/>
          </p:cNvSpPr>
          <p:nvPr/>
        </p:nvSpPr>
        <p:spPr bwMode="auto">
          <a:xfrm>
            <a:off x="5364163" y="3716338"/>
            <a:ext cx="1277937" cy="369887"/>
          </a:xfrm>
          <a:prstGeom prst="rect">
            <a:avLst/>
          </a:prstGeom>
          <a:noFill/>
          <a:ln w="9525">
            <a:noFill/>
            <a:miter lim="800000"/>
            <a:headEnd/>
            <a:tailEnd/>
          </a:ln>
        </p:spPr>
        <p:txBody>
          <a:bodyPr wrap="none">
            <a:spAutoFit/>
          </a:bodyPr>
          <a:lstStyle/>
          <a:p>
            <a:pPr algn="ctr"/>
            <a:r>
              <a:rPr lang="pt-BR" dirty="0">
                <a:solidFill>
                  <a:srgbClr val="C00000"/>
                </a:solidFill>
              </a:rPr>
              <a:t>Objetivos</a:t>
            </a:r>
          </a:p>
        </p:txBody>
      </p:sp>
      <p:sp>
        <p:nvSpPr>
          <p:cNvPr id="17419" name="CaixaDeTexto 13"/>
          <p:cNvSpPr txBox="1">
            <a:spLocks noChangeArrowheads="1"/>
          </p:cNvSpPr>
          <p:nvPr/>
        </p:nvSpPr>
        <p:spPr bwMode="auto">
          <a:xfrm>
            <a:off x="5368925" y="4005263"/>
            <a:ext cx="1290638" cy="369887"/>
          </a:xfrm>
          <a:prstGeom prst="rect">
            <a:avLst/>
          </a:prstGeom>
          <a:noFill/>
          <a:ln w="9525">
            <a:noFill/>
            <a:miter lim="800000"/>
            <a:headEnd/>
            <a:tailEnd/>
          </a:ln>
        </p:spPr>
        <p:txBody>
          <a:bodyPr wrap="none">
            <a:spAutoFit/>
          </a:bodyPr>
          <a:lstStyle/>
          <a:p>
            <a:pPr algn="ctr"/>
            <a:r>
              <a:rPr lang="pt-BR" dirty="0">
                <a:solidFill>
                  <a:srgbClr val="C00000"/>
                </a:solidFill>
              </a:rPr>
              <a:t>Conteúdo</a:t>
            </a:r>
          </a:p>
        </p:txBody>
      </p:sp>
      <p:sp>
        <p:nvSpPr>
          <p:cNvPr id="16" name="Chave esquerda 15"/>
          <p:cNvSpPr/>
          <p:nvPr/>
        </p:nvSpPr>
        <p:spPr>
          <a:xfrm>
            <a:off x="3779838" y="4508500"/>
            <a:ext cx="215900" cy="1476375"/>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17421" name="CaixaDeTexto 16"/>
          <p:cNvSpPr txBox="1">
            <a:spLocks noChangeArrowheads="1"/>
          </p:cNvSpPr>
          <p:nvPr/>
        </p:nvSpPr>
        <p:spPr bwMode="auto">
          <a:xfrm>
            <a:off x="4033838" y="4532313"/>
            <a:ext cx="949325" cy="369887"/>
          </a:xfrm>
          <a:prstGeom prst="rect">
            <a:avLst/>
          </a:prstGeom>
          <a:noFill/>
          <a:ln w="9525">
            <a:noFill/>
            <a:miter lim="800000"/>
            <a:headEnd/>
            <a:tailEnd/>
          </a:ln>
        </p:spPr>
        <p:txBody>
          <a:bodyPr wrap="none">
            <a:spAutoFit/>
          </a:bodyPr>
          <a:lstStyle/>
          <a:p>
            <a:pPr algn="ctr"/>
            <a:r>
              <a:rPr lang="pt-BR" dirty="0">
                <a:solidFill>
                  <a:srgbClr val="C00000"/>
                </a:solidFill>
              </a:rPr>
              <a:t>Provas</a:t>
            </a:r>
          </a:p>
        </p:txBody>
      </p:sp>
      <p:sp>
        <p:nvSpPr>
          <p:cNvPr id="17422" name="CaixaDeTexto 17"/>
          <p:cNvSpPr txBox="1">
            <a:spLocks noChangeArrowheads="1"/>
          </p:cNvSpPr>
          <p:nvPr/>
        </p:nvSpPr>
        <p:spPr bwMode="auto">
          <a:xfrm>
            <a:off x="3995738" y="4868863"/>
            <a:ext cx="1296987" cy="369887"/>
          </a:xfrm>
          <a:prstGeom prst="rect">
            <a:avLst/>
          </a:prstGeom>
          <a:noFill/>
          <a:ln w="9525">
            <a:noFill/>
            <a:miter lim="800000"/>
            <a:headEnd/>
            <a:tailEnd/>
          </a:ln>
        </p:spPr>
        <p:txBody>
          <a:bodyPr>
            <a:spAutoFit/>
          </a:bodyPr>
          <a:lstStyle/>
          <a:p>
            <a:pPr algn="ctr"/>
            <a:r>
              <a:rPr lang="pt-BR" dirty="0">
                <a:solidFill>
                  <a:srgbClr val="C00000"/>
                </a:solidFill>
              </a:rPr>
              <a:t>Trabalhos</a:t>
            </a:r>
          </a:p>
        </p:txBody>
      </p:sp>
      <p:sp>
        <p:nvSpPr>
          <p:cNvPr id="17423" name="CaixaDeTexto 18"/>
          <p:cNvSpPr txBox="1">
            <a:spLocks noChangeArrowheads="1"/>
          </p:cNvSpPr>
          <p:nvPr/>
        </p:nvSpPr>
        <p:spPr bwMode="auto">
          <a:xfrm>
            <a:off x="3924300" y="5192713"/>
            <a:ext cx="2141538" cy="369887"/>
          </a:xfrm>
          <a:prstGeom prst="rect">
            <a:avLst/>
          </a:prstGeom>
          <a:noFill/>
          <a:ln w="9525">
            <a:noFill/>
            <a:miter lim="800000"/>
            <a:headEnd/>
            <a:tailEnd/>
          </a:ln>
        </p:spPr>
        <p:txBody>
          <a:bodyPr wrap="none">
            <a:spAutoFit/>
          </a:bodyPr>
          <a:lstStyle/>
          <a:p>
            <a:pPr algn="ctr"/>
            <a:r>
              <a:rPr lang="pt-BR" dirty="0">
                <a:solidFill>
                  <a:srgbClr val="C00000"/>
                </a:solidFill>
              </a:rPr>
              <a:t>Cálculo da Média</a:t>
            </a:r>
          </a:p>
        </p:txBody>
      </p:sp>
      <p:sp>
        <p:nvSpPr>
          <p:cNvPr id="17424" name="CaixaDeTexto 19"/>
          <p:cNvSpPr txBox="1">
            <a:spLocks noChangeArrowheads="1"/>
          </p:cNvSpPr>
          <p:nvPr/>
        </p:nvSpPr>
        <p:spPr bwMode="auto">
          <a:xfrm>
            <a:off x="3898900" y="5580063"/>
            <a:ext cx="2689225" cy="369887"/>
          </a:xfrm>
          <a:prstGeom prst="rect">
            <a:avLst/>
          </a:prstGeom>
          <a:noFill/>
          <a:ln w="9525">
            <a:noFill/>
            <a:miter lim="800000"/>
            <a:headEnd/>
            <a:tailEnd/>
          </a:ln>
        </p:spPr>
        <p:txBody>
          <a:bodyPr wrap="none">
            <a:spAutoFit/>
          </a:bodyPr>
          <a:lstStyle/>
          <a:p>
            <a:pPr algn="ctr"/>
            <a:r>
              <a:rPr lang="pt-BR" dirty="0">
                <a:solidFill>
                  <a:srgbClr val="C00000"/>
                </a:solidFill>
              </a:rPr>
              <a:t>Critério de Aprovação</a:t>
            </a:r>
          </a:p>
        </p:txBody>
      </p:sp>
      <p:sp>
        <p:nvSpPr>
          <p:cNvPr id="22" name="Chave esquerda 21"/>
          <p:cNvSpPr/>
          <p:nvPr/>
        </p:nvSpPr>
        <p:spPr>
          <a:xfrm rot="5400000">
            <a:off x="1925638" y="3506788"/>
            <a:ext cx="215900" cy="1549400"/>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17426" name="CaixaDeTexto 22"/>
          <p:cNvSpPr txBox="1">
            <a:spLocks noChangeArrowheads="1"/>
          </p:cNvSpPr>
          <p:nvPr/>
        </p:nvSpPr>
        <p:spPr bwMode="auto">
          <a:xfrm>
            <a:off x="1587500" y="4316413"/>
            <a:ext cx="871538" cy="369887"/>
          </a:xfrm>
          <a:prstGeom prst="rect">
            <a:avLst/>
          </a:prstGeom>
          <a:noFill/>
          <a:ln w="9525">
            <a:noFill/>
            <a:miter lim="800000"/>
            <a:headEnd/>
            <a:tailEnd/>
          </a:ln>
        </p:spPr>
        <p:txBody>
          <a:bodyPr wrap="none">
            <a:spAutoFit/>
          </a:bodyPr>
          <a:lstStyle/>
          <a:p>
            <a:pPr algn="ctr"/>
            <a:r>
              <a:rPr lang="pt-BR" dirty="0">
                <a:solidFill>
                  <a:srgbClr val="C00000"/>
                </a:solidFill>
              </a:rPr>
              <a:t>Livros</a:t>
            </a:r>
          </a:p>
        </p:txBody>
      </p:sp>
      <p:sp>
        <p:nvSpPr>
          <p:cNvPr id="17427" name="CaixaDeTexto 23"/>
          <p:cNvSpPr txBox="1">
            <a:spLocks noChangeArrowheads="1"/>
          </p:cNvSpPr>
          <p:nvPr/>
        </p:nvSpPr>
        <p:spPr bwMode="auto">
          <a:xfrm>
            <a:off x="1366838" y="4643438"/>
            <a:ext cx="1212850" cy="369887"/>
          </a:xfrm>
          <a:prstGeom prst="rect">
            <a:avLst/>
          </a:prstGeom>
          <a:noFill/>
          <a:ln w="9525">
            <a:noFill/>
            <a:miter lim="800000"/>
            <a:headEnd/>
            <a:tailEnd/>
          </a:ln>
        </p:spPr>
        <p:txBody>
          <a:bodyPr>
            <a:spAutoFit/>
          </a:bodyPr>
          <a:lstStyle/>
          <a:p>
            <a:pPr algn="ctr"/>
            <a:r>
              <a:rPr lang="pt-BR" dirty="0">
                <a:solidFill>
                  <a:srgbClr val="C00000"/>
                </a:solidFill>
              </a:rPr>
              <a:t>Sites</a:t>
            </a:r>
          </a:p>
        </p:txBody>
      </p:sp>
      <p:sp>
        <p:nvSpPr>
          <p:cNvPr id="17428" name="CaixaDeTexto 24"/>
          <p:cNvSpPr txBox="1">
            <a:spLocks noChangeArrowheads="1"/>
          </p:cNvSpPr>
          <p:nvPr/>
        </p:nvSpPr>
        <p:spPr bwMode="auto">
          <a:xfrm>
            <a:off x="6443663" y="4941888"/>
            <a:ext cx="1811337" cy="368300"/>
          </a:xfrm>
          <a:prstGeom prst="rect">
            <a:avLst/>
          </a:prstGeom>
          <a:noFill/>
          <a:ln w="9525">
            <a:noFill/>
            <a:miter lim="800000"/>
            <a:headEnd/>
            <a:tailEnd/>
          </a:ln>
        </p:spPr>
        <p:txBody>
          <a:bodyPr wrap="none">
            <a:spAutoFit/>
          </a:bodyPr>
          <a:lstStyle/>
          <a:p>
            <a:pPr algn="ctr"/>
            <a:r>
              <a:rPr lang="pt-BR" dirty="0">
                <a:solidFill>
                  <a:srgbClr val="C00000"/>
                </a:solidFill>
              </a:rPr>
              <a:t>Competências</a:t>
            </a:r>
          </a:p>
        </p:txBody>
      </p:sp>
      <p:sp>
        <p:nvSpPr>
          <p:cNvPr id="17429" name="CaixaDeTexto 25"/>
          <p:cNvSpPr txBox="1">
            <a:spLocks noChangeArrowheads="1"/>
          </p:cNvSpPr>
          <p:nvPr/>
        </p:nvSpPr>
        <p:spPr bwMode="auto">
          <a:xfrm>
            <a:off x="6591300" y="5219700"/>
            <a:ext cx="1516063" cy="369888"/>
          </a:xfrm>
          <a:prstGeom prst="rect">
            <a:avLst/>
          </a:prstGeom>
          <a:noFill/>
          <a:ln w="9525">
            <a:noFill/>
            <a:miter lim="800000"/>
            <a:headEnd/>
            <a:tailEnd/>
          </a:ln>
        </p:spPr>
        <p:txBody>
          <a:bodyPr wrap="none">
            <a:spAutoFit/>
          </a:bodyPr>
          <a:lstStyle/>
          <a:p>
            <a:pPr algn="ctr"/>
            <a:r>
              <a:rPr lang="pt-BR" dirty="0">
                <a:solidFill>
                  <a:srgbClr val="C00000"/>
                </a:solidFill>
              </a:rPr>
              <a:t>Habilidades</a:t>
            </a:r>
          </a:p>
        </p:txBody>
      </p:sp>
      <p:sp>
        <p:nvSpPr>
          <p:cNvPr id="28" name="Chave esquerda 27"/>
          <p:cNvSpPr/>
          <p:nvPr/>
        </p:nvSpPr>
        <p:spPr>
          <a:xfrm rot="5400000">
            <a:off x="7218363" y="4022725"/>
            <a:ext cx="215900" cy="1476375"/>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cxnSp>
        <p:nvCxnSpPr>
          <p:cNvPr id="32" name="Conector de seta reta 31"/>
          <p:cNvCxnSpPr>
            <a:stCxn id="22" idx="1"/>
          </p:cNvCxnSpPr>
          <p:nvPr/>
        </p:nvCxnSpPr>
        <p:spPr>
          <a:xfrm flipV="1">
            <a:off x="2033588" y="3644900"/>
            <a:ext cx="0" cy="528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stCxn id="5" idx="1"/>
          </p:cNvCxnSpPr>
          <p:nvPr/>
        </p:nvCxnSpPr>
        <p:spPr>
          <a:xfrm flipH="1" flipV="1">
            <a:off x="2771775" y="1844675"/>
            <a:ext cx="2382838"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stCxn id="10" idx="1"/>
          </p:cNvCxnSpPr>
          <p:nvPr/>
        </p:nvCxnSpPr>
        <p:spPr>
          <a:xfrm flipH="1" flipV="1">
            <a:off x="2771775" y="2205038"/>
            <a:ext cx="2520950" cy="1530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a:stCxn id="16" idx="1"/>
          </p:cNvCxnSpPr>
          <p:nvPr/>
        </p:nvCxnSpPr>
        <p:spPr>
          <a:xfrm flipH="1" flipV="1">
            <a:off x="2771775" y="2852738"/>
            <a:ext cx="1008063" cy="2393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Forma 43"/>
          <p:cNvCxnSpPr>
            <a:stCxn id="28" idx="1"/>
            <a:endCxn id="17418" idx="3"/>
          </p:cNvCxnSpPr>
          <p:nvPr/>
        </p:nvCxnSpPr>
        <p:spPr>
          <a:xfrm rot="16200000" flipV="1">
            <a:off x="6608763" y="3935412"/>
            <a:ext cx="750888" cy="6842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4" name="CaixaDeTexto 15"/>
          <p:cNvSpPr txBox="1">
            <a:spLocks noChangeArrowheads="1"/>
          </p:cNvSpPr>
          <p:nvPr/>
        </p:nvSpPr>
        <p:spPr bwMode="auto">
          <a:xfrm>
            <a:off x="827088" y="1486173"/>
            <a:ext cx="7705725"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Declaração de matrizes em Java:</a:t>
            </a:r>
            <a:endParaRPr lang="pt-BR" sz="2400">
              <a:solidFill>
                <a:srgbClr val="C00000"/>
              </a:solidFill>
            </a:endParaRPr>
          </a:p>
        </p:txBody>
      </p:sp>
      <p:pic>
        <p:nvPicPr>
          <p:cNvPr id="5" name="Picture 2" descr="C:\Users\Gerson\Desktop\fdebetbbet.png"/>
          <p:cNvPicPr>
            <a:picLocks noChangeAspect="1" noChangeArrowheads="1"/>
          </p:cNvPicPr>
          <p:nvPr/>
        </p:nvPicPr>
        <p:blipFill>
          <a:blip r:embed="rId2" cstate="print"/>
          <a:srcRect/>
          <a:stretch>
            <a:fillRect/>
          </a:stretch>
        </p:blipFill>
        <p:spPr bwMode="auto">
          <a:xfrm>
            <a:off x="900113" y="2133873"/>
            <a:ext cx="2943225" cy="935037"/>
          </a:xfrm>
          <a:prstGeom prst="rect">
            <a:avLst/>
          </a:prstGeom>
          <a:noFill/>
          <a:ln w="9525">
            <a:solidFill>
              <a:schemeClr val="bg1"/>
            </a:solidFill>
            <a:miter lim="800000"/>
            <a:headEnd/>
            <a:tailEnd/>
          </a:ln>
        </p:spPr>
      </p:pic>
      <p:pic>
        <p:nvPicPr>
          <p:cNvPr id="6" name="Picture 3" descr="C:\Users\Gerson\Desktop\yhtjtyj.png"/>
          <p:cNvPicPr>
            <a:picLocks noChangeAspect="1" noChangeArrowheads="1"/>
          </p:cNvPicPr>
          <p:nvPr/>
        </p:nvPicPr>
        <p:blipFill>
          <a:blip r:embed="rId3" cstate="print"/>
          <a:srcRect/>
          <a:stretch>
            <a:fillRect/>
          </a:stretch>
        </p:blipFill>
        <p:spPr bwMode="auto">
          <a:xfrm>
            <a:off x="3492500" y="5805760"/>
            <a:ext cx="4546600" cy="863600"/>
          </a:xfrm>
          <a:prstGeom prst="rect">
            <a:avLst/>
          </a:prstGeom>
          <a:noFill/>
          <a:ln w="9525">
            <a:solidFill>
              <a:schemeClr val="bg1"/>
            </a:solidFill>
            <a:miter lim="800000"/>
            <a:headEnd/>
            <a:tailEnd/>
          </a:ln>
        </p:spPr>
      </p:pic>
      <p:sp>
        <p:nvSpPr>
          <p:cNvPr id="7" name="CaixaDeTexto 15"/>
          <p:cNvSpPr txBox="1">
            <a:spLocks noChangeArrowheads="1"/>
          </p:cNvSpPr>
          <p:nvPr/>
        </p:nvSpPr>
        <p:spPr bwMode="auto">
          <a:xfrm>
            <a:off x="4284663" y="2167210"/>
            <a:ext cx="4608512"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Em Java é possível se ter matrizes de tipos por referência e tipos primitivos.</a:t>
            </a:r>
            <a:endParaRPr lang="pt-BR" sz="2400">
              <a:solidFill>
                <a:srgbClr val="C00000"/>
              </a:solidFill>
            </a:endParaRPr>
          </a:p>
        </p:txBody>
      </p:sp>
      <p:sp>
        <p:nvSpPr>
          <p:cNvPr id="8" name="CaixaDeTexto 15"/>
          <p:cNvSpPr txBox="1">
            <a:spLocks noChangeArrowheads="1"/>
          </p:cNvSpPr>
          <p:nvPr/>
        </p:nvSpPr>
        <p:spPr bwMode="auto">
          <a:xfrm>
            <a:off x="755650" y="3526110"/>
            <a:ext cx="8208963"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Uma matriz em Java pode guardar referências a vários objetos do mesmo tipo. Por esse motivo uma matriz também é um objeto.</a:t>
            </a:r>
            <a:endParaRPr lang="pt-BR" sz="2400">
              <a:solidFill>
                <a:srgbClr val="C00000"/>
              </a:solidFill>
            </a:endParaRPr>
          </a:p>
        </p:txBody>
      </p:sp>
      <p:sp>
        <p:nvSpPr>
          <p:cNvPr id="9" name="CaixaDeTexto 17"/>
          <p:cNvSpPr txBox="1">
            <a:spLocks noChangeArrowheads="1"/>
          </p:cNvSpPr>
          <p:nvPr/>
        </p:nvSpPr>
        <p:spPr bwMode="auto">
          <a:xfrm>
            <a:off x="755650" y="4797698"/>
            <a:ext cx="8208963" cy="8318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É possível preencher a matriz com seus objetos ou valores primitivos no momento da declaração.</a:t>
            </a:r>
            <a:endParaRPr lang="pt-BR" sz="2400">
              <a:solidFill>
                <a:srgbClr val="C00000"/>
              </a:solidFill>
            </a:endParaRPr>
          </a:p>
        </p:txBody>
      </p:sp>
      <p:cxnSp>
        <p:nvCxnSpPr>
          <p:cNvPr id="10" name="Conector angulado 12"/>
          <p:cNvCxnSpPr>
            <a:stCxn id="7" idx="3"/>
          </p:cNvCxnSpPr>
          <p:nvPr/>
        </p:nvCxnSpPr>
        <p:spPr>
          <a:xfrm flipH="1">
            <a:off x="8039100" y="2767285"/>
            <a:ext cx="854075" cy="3470275"/>
          </a:xfrm>
          <a:prstGeom prst="bentConnector3">
            <a:avLst>
              <a:gd name="adj1" fmla="val -1078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ector angulado 12"/>
          <p:cNvCxnSpPr>
            <a:stCxn id="9" idx="1"/>
          </p:cNvCxnSpPr>
          <p:nvPr/>
        </p:nvCxnSpPr>
        <p:spPr>
          <a:xfrm rot="10800000" flipH="1" flipV="1">
            <a:off x="755650" y="5213623"/>
            <a:ext cx="2736850" cy="1023937"/>
          </a:xfrm>
          <a:prstGeom prst="bentConnector3">
            <a:avLst>
              <a:gd name="adj1" fmla="val -835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angulado 12"/>
          <p:cNvCxnSpPr>
            <a:stCxn id="9" idx="1"/>
          </p:cNvCxnSpPr>
          <p:nvPr/>
        </p:nvCxnSpPr>
        <p:spPr>
          <a:xfrm rot="10800000" flipH="1">
            <a:off x="755650" y="2602185"/>
            <a:ext cx="144463" cy="2611438"/>
          </a:xfrm>
          <a:prstGeom prst="bentConnector3">
            <a:avLst>
              <a:gd name="adj1" fmla="val -15873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755006" y="1485602"/>
            <a:ext cx="7705725"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Declaração de matrizes multidimensionais em Java:</a:t>
            </a:r>
            <a:endParaRPr lang="pt-BR" sz="2400">
              <a:solidFill>
                <a:srgbClr val="C00000"/>
              </a:solidFill>
            </a:endParaRPr>
          </a:p>
        </p:txBody>
      </p:sp>
      <p:sp>
        <p:nvSpPr>
          <p:cNvPr id="4" name="CaixaDeTexto 15"/>
          <p:cNvSpPr txBox="1">
            <a:spLocks noChangeArrowheads="1"/>
          </p:cNvSpPr>
          <p:nvPr/>
        </p:nvSpPr>
        <p:spPr bwMode="auto">
          <a:xfrm>
            <a:off x="828031" y="4335164"/>
            <a:ext cx="3959225"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Quantidade de dimensões.</a:t>
            </a:r>
            <a:endParaRPr lang="pt-BR" sz="2400">
              <a:solidFill>
                <a:srgbClr val="C00000"/>
              </a:solidFill>
            </a:endParaRPr>
          </a:p>
        </p:txBody>
      </p:sp>
      <p:cxnSp>
        <p:nvCxnSpPr>
          <p:cNvPr id="5" name="Conector angulado 12"/>
          <p:cNvCxnSpPr>
            <a:stCxn id="7" idx="1"/>
            <a:endCxn id="4" idx="1"/>
          </p:cNvCxnSpPr>
          <p:nvPr/>
        </p:nvCxnSpPr>
        <p:spPr>
          <a:xfrm rot="16200000" flipH="1" flipV="1">
            <a:off x="1213000" y="3693020"/>
            <a:ext cx="488950" cy="1258887"/>
          </a:xfrm>
          <a:prstGeom prst="bentConnector4">
            <a:avLst>
              <a:gd name="adj1" fmla="val 36102"/>
              <a:gd name="adj2" fmla="val 11814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6" name="Picture 2" descr="C:\Users\Gerson\Desktop\regregerg.png"/>
          <p:cNvPicPr>
            <a:picLocks noChangeAspect="1" noChangeArrowheads="1"/>
          </p:cNvPicPr>
          <p:nvPr/>
        </p:nvPicPr>
        <p:blipFill>
          <a:blip r:embed="rId2" cstate="print"/>
          <a:srcRect/>
          <a:stretch>
            <a:fillRect/>
          </a:stretch>
        </p:blipFill>
        <p:spPr bwMode="auto">
          <a:xfrm>
            <a:off x="828031" y="2060277"/>
            <a:ext cx="4248150" cy="1882775"/>
          </a:xfrm>
          <a:prstGeom prst="rect">
            <a:avLst/>
          </a:prstGeom>
          <a:noFill/>
          <a:ln w="9525">
            <a:solidFill>
              <a:schemeClr val="bg1"/>
            </a:solidFill>
            <a:miter lim="800000"/>
            <a:headEnd/>
            <a:tailEnd/>
          </a:ln>
        </p:spPr>
      </p:pic>
      <p:sp>
        <p:nvSpPr>
          <p:cNvPr id="7" name="Chave direita 6"/>
          <p:cNvSpPr/>
          <p:nvPr/>
        </p:nvSpPr>
        <p:spPr>
          <a:xfrm rot="16200000" flipH="1">
            <a:off x="2015481" y="3609677"/>
            <a:ext cx="144462" cy="79216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8" name="CaixaDeTexto 15"/>
          <p:cNvSpPr txBox="1">
            <a:spLocks noChangeArrowheads="1"/>
          </p:cNvSpPr>
          <p:nvPr/>
        </p:nvSpPr>
        <p:spPr bwMode="auto">
          <a:xfrm>
            <a:off x="828031" y="5027314"/>
            <a:ext cx="8064500"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Não existe declaração de ponteiros em Java, como na linguagem C. Mas matrizes em Java também são ponteiros, portanto uma matriz multidimensional é do tipo ponteiro para ponteiro.</a:t>
            </a:r>
            <a:endParaRPr lang="pt-BR" sz="2400">
              <a:solidFill>
                <a:srgbClr val="C00000"/>
              </a:solidFill>
            </a:endParaRPr>
          </a:p>
        </p:txBody>
      </p:sp>
      <p:sp>
        <p:nvSpPr>
          <p:cNvPr id="9" name="Chave direita 8"/>
          <p:cNvSpPr/>
          <p:nvPr/>
        </p:nvSpPr>
        <p:spPr>
          <a:xfrm rot="10800000">
            <a:off x="683568" y="2996902"/>
            <a:ext cx="144463" cy="6477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0" name="Conector angulado 12"/>
          <p:cNvCxnSpPr>
            <a:stCxn id="9" idx="1"/>
            <a:endCxn id="8" idx="1"/>
          </p:cNvCxnSpPr>
          <p:nvPr/>
        </p:nvCxnSpPr>
        <p:spPr>
          <a:xfrm>
            <a:off x="683568" y="3320752"/>
            <a:ext cx="144463" cy="2492375"/>
          </a:xfrm>
          <a:prstGeom prst="bentConnector3">
            <a:avLst>
              <a:gd name="adj1" fmla="val -195628"/>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CaixaDeTexto 15"/>
          <p:cNvSpPr txBox="1">
            <a:spLocks noChangeArrowheads="1"/>
          </p:cNvSpPr>
          <p:nvPr/>
        </p:nvSpPr>
        <p:spPr bwMode="auto">
          <a:xfrm>
            <a:off x="5184131" y="1917402"/>
            <a:ext cx="3779837" cy="230822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Uma matriz em Java pode ter quantas dimensões forem necessárias, a quantidade de dimensões é definida pela quantidade de </a:t>
            </a:r>
            <a:r>
              <a:rPr lang="pt-BR" sz="2400">
                <a:solidFill>
                  <a:srgbClr val="C00000"/>
                </a:solidFill>
              </a:rPr>
              <a:t>[ ]</a:t>
            </a:r>
            <a:r>
              <a:rPr lang="pt-BR" sz="2400">
                <a:solidFill>
                  <a:schemeClr val="bg1"/>
                </a:solidFill>
              </a:rPr>
              <a:t>.</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412701"/>
            <a:ext cx="7705725" cy="8302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Iterando sobre uma matriz utilizando a estrutura de repetição </a:t>
            </a:r>
            <a:r>
              <a:rPr lang="pt-BR" sz="2400">
                <a:solidFill>
                  <a:srgbClr val="C00000"/>
                </a:solidFill>
              </a:rPr>
              <a:t>for</a:t>
            </a:r>
            <a:r>
              <a:rPr lang="pt-BR" sz="2400">
                <a:solidFill>
                  <a:schemeClr val="bg1"/>
                </a:solidFill>
              </a:rPr>
              <a:t>:</a:t>
            </a:r>
            <a:endParaRPr lang="pt-BR" sz="2400">
              <a:solidFill>
                <a:srgbClr val="C00000"/>
              </a:solidFill>
            </a:endParaRPr>
          </a:p>
        </p:txBody>
      </p:sp>
      <p:sp>
        <p:nvSpPr>
          <p:cNvPr id="4" name="Chave direita 3"/>
          <p:cNvSpPr/>
          <p:nvPr/>
        </p:nvSpPr>
        <p:spPr>
          <a:xfrm rot="10800000">
            <a:off x="3168650" y="2420763"/>
            <a:ext cx="179388" cy="35877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5" name="Conector angulado 12"/>
          <p:cNvCxnSpPr>
            <a:stCxn id="4" idx="1"/>
            <a:endCxn id="3" idx="1"/>
          </p:cNvCxnSpPr>
          <p:nvPr/>
        </p:nvCxnSpPr>
        <p:spPr>
          <a:xfrm flipH="1" flipV="1">
            <a:off x="827088" y="1828626"/>
            <a:ext cx="2341562" cy="771525"/>
          </a:xfrm>
          <a:prstGeom prst="bentConnector5">
            <a:avLst>
              <a:gd name="adj1" fmla="val 32213"/>
              <a:gd name="adj2" fmla="val 34746"/>
              <a:gd name="adj3" fmla="val 10976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2" cstate="print"/>
          <a:srcRect/>
          <a:stretch>
            <a:fillRect/>
          </a:stretch>
        </p:blipFill>
        <p:spPr bwMode="auto">
          <a:xfrm>
            <a:off x="3348038" y="2187401"/>
            <a:ext cx="5327650" cy="1096962"/>
          </a:xfrm>
          <a:prstGeom prst="rect">
            <a:avLst/>
          </a:prstGeom>
          <a:noFill/>
          <a:ln w="9525">
            <a:solidFill>
              <a:schemeClr val="bg1"/>
            </a:solidFill>
            <a:miter lim="800000"/>
            <a:headEnd/>
            <a:tailEnd/>
          </a:ln>
        </p:spPr>
      </p:pic>
      <p:sp>
        <p:nvSpPr>
          <p:cNvPr id="7" name="Chave direita 6"/>
          <p:cNvSpPr/>
          <p:nvPr/>
        </p:nvSpPr>
        <p:spPr>
          <a:xfrm rot="5400000" flipV="1">
            <a:off x="7632700" y="2563638"/>
            <a:ext cx="144463" cy="10080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8" name="CaixaDeTexto 15"/>
          <p:cNvSpPr txBox="1">
            <a:spLocks noChangeArrowheads="1"/>
          </p:cNvSpPr>
          <p:nvPr/>
        </p:nvSpPr>
        <p:spPr bwMode="auto">
          <a:xfrm>
            <a:off x="4643438" y="3460576"/>
            <a:ext cx="4033837" cy="12017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Método getNome() utilizado para se recuperar o valor da variável de instância </a:t>
            </a:r>
            <a:r>
              <a:rPr lang="pt-BR" sz="2400">
                <a:solidFill>
                  <a:srgbClr val="C00000"/>
                </a:solidFill>
              </a:rPr>
              <a:t>nome</a:t>
            </a:r>
            <a:r>
              <a:rPr lang="pt-BR" sz="2400">
                <a:solidFill>
                  <a:schemeClr val="bg1"/>
                </a:solidFill>
              </a:rPr>
              <a:t>.</a:t>
            </a:r>
            <a:endParaRPr lang="pt-BR" sz="2400">
              <a:solidFill>
                <a:srgbClr val="C00000"/>
              </a:solidFill>
            </a:endParaRPr>
          </a:p>
        </p:txBody>
      </p:sp>
      <p:cxnSp>
        <p:nvCxnSpPr>
          <p:cNvPr id="9" name="Conector angulado 12"/>
          <p:cNvCxnSpPr>
            <a:stCxn id="7" idx="1"/>
            <a:endCxn id="8" idx="3"/>
          </p:cNvCxnSpPr>
          <p:nvPr/>
        </p:nvCxnSpPr>
        <p:spPr>
          <a:xfrm rot="16200000" flipH="1">
            <a:off x="7729538" y="3114501"/>
            <a:ext cx="922337" cy="973137"/>
          </a:xfrm>
          <a:prstGeom prst="bentConnector4">
            <a:avLst>
              <a:gd name="adj1" fmla="val 34130"/>
              <a:gd name="adj2" fmla="val 12349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3" descr="C:\Users\Gerson\Desktop\um7yum.png"/>
          <p:cNvPicPr>
            <a:picLocks noChangeAspect="1" noChangeArrowheads="1"/>
          </p:cNvPicPr>
          <p:nvPr/>
        </p:nvPicPr>
        <p:blipFill>
          <a:blip r:embed="rId3" cstate="print"/>
          <a:srcRect/>
          <a:stretch>
            <a:fillRect/>
          </a:stretch>
        </p:blipFill>
        <p:spPr bwMode="auto">
          <a:xfrm>
            <a:off x="395288" y="4770263"/>
            <a:ext cx="5616575" cy="1177925"/>
          </a:xfrm>
          <a:prstGeom prst="rect">
            <a:avLst/>
          </a:prstGeom>
          <a:noFill/>
          <a:ln w="9525">
            <a:solidFill>
              <a:schemeClr val="bg1"/>
            </a:solidFill>
            <a:miter lim="800000"/>
            <a:headEnd/>
            <a:tailEnd/>
          </a:ln>
        </p:spPr>
      </p:pic>
      <p:sp>
        <p:nvSpPr>
          <p:cNvPr id="11" name="CaixaDeTexto 15"/>
          <p:cNvSpPr txBox="1">
            <a:spLocks noChangeArrowheads="1"/>
          </p:cNvSpPr>
          <p:nvPr/>
        </p:nvSpPr>
        <p:spPr bwMode="auto">
          <a:xfrm>
            <a:off x="360363" y="5981526"/>
            <a:ext cx="8532812" cy="8318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Iteração utilizando a estrutura for aprimorada, também conhecida como </a:t>
            </a:r>
            <a:r>
              <a:rPr lang="pt-BR" sz="2400">
                <a:solidFill>
                  <a:srgbClr val="C00000"/>
                </a:solidFill>
              </a:rPr>
              <a:t>for-Each Loop</a:t>
            </a:r>
            <a:r>
              <a:rPr lang="pt-BR" sz="2400">
                <a:solidFill>
                  <a:schemeClr val="bg1"/>
                </a:solidFill>
              </a:rPr>
              <a:t>.</a:t>
            </a:r>
            <a:endParaRPr lang="pt-BR" sz="2400">
              <a:solidFill>
                <a:srgbClr val="C00000"/>
              </a:solidFill>
            </a:endParaRPr>
          </a:p>
        </p:txBody>
      </p:sp>
      <p:sp>
        <p:nvSpPr>
          <p:cNvPr id="12" name="Chave direita 11"/>
          <p:cNvSpPr/>
          <p:nvPr/>
        </p:nvSpPr>
        <p:spPr>
          <a:xfrm rot="10800000">
            <a:off x="250825" y="5013151"/>
            <a:ext cx="180975" cy="358775"/>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3" name="Conector angulado 12"/>
          <p:cNvCxnSpPr>
            <a:stCxn id="12" idx="1"/>
            <a:endCxn id="11" idx="1"/>
          </p:cNvCxnSpPr>
          <p:nvPr/>
        </p:nvCxnSpPr>
        <p:spPr>
          <a:xfrm>
            <a:off x="250825" y="5192538"/>
            <a:ext cx="109538" cy="1204913"/>
          </a:xfrm>
          <a:prstGeom prst="bentConnector5">
            <a:avLst>
              <a:gd name="adj1" fmla="val -116331"/>
              <a:gd name="adj2" fmla="val 40226"/>
              <a:gd name="adj3" fmla="val -11065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41438"/>
            <a:ext cx="7705725" cy="8302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Java possui quatro modificadores de acesso: </a:t>
            </a:r>
            <a:r>
              <a:rPr lang="pt-BR" sz="2400">
                <a:solidFill>
                  <a:srgbClr val="C00000"/>
                </a:solidFill>
              </a:rPr>
              <a:t>public</a:t>
            </a:r>
            <a:r>
              <a:rPr lang="pt-BR" sz="2400">
                <a:solidFill>
                  <a:schemeClr val="bg1"/>
                </a:solidFill>
              </a:rPr>
              <a:t>, </a:t>
            </a:r>
            <a:r>
              <a:rPr lang="pt-BR" sz="2400">
                <a:solidFill>
                  <a:srgbClr val="C00000"/>
                </a:solidFill>
              </a:rPr>
              <a:t>private</a:t>
            </a:r>
            <a:r>
              <a:rPr lang="pt-BR" sz="2400">
                <a:solidFill>
                  <a:schemeClr val="bg1"/>
                </a:solidFill>
              </a:rPr>
              <a:t>, </a:t>
            </a:r>
            <a:r>
              <a:rPr lang="pt-BR" sz="2400">
                <a:solidFill>
                  <a:srgbClr val="C00000"/>
                </a:solidFill>
              </a:rPr>
              <a:t>protected</a:t>
            </a:r>
            <a:r>
              <a:rPr lang="pt-BR" sz="2400">
                <a:solidFill>
                  <a:schemeClr val="bg1"/>
                </a:solidFill>
              </a:rPr>
              <a:t> e </a:t>
            </a:r>
            <a:r>
              <a:rPr lang="pt-BR" sz="2400">
                <a:solidFill>
                  <a:srgbClr val="C00000"/>
                </a:solidFill>
              </a:rPr>
              <a:t>default</a:t>
            </a:r>
            <a:r>
              <a:rPr lang="pt-BR" sz="2400">
                <a:solidFill>
                  <a:schemeClr val="bg1"/>
                </a:solidFill>
              </a:rPr>
              <a:t>.</a:t>
            </a:r>
            <a:endParaRPr lang="pt-BR" sz="2400">
              <a:solidFill>
                <a:srgbClr val="C00000"/>
              </a:solidFill>
            </a:endParaRPr>
          </a:p>
        </p:txBody>
      </p:sp>
      <p:sp>
        <p:nvSpPr>
          <p:cNvPr id="4" name="CaixaDeTexto 15"/>
          <p:cNvSpPr txBox="1">
            <a:spLocks noChangeArrowheads="1"/>
          </p:cNvSpPr>
          <p:nvPr/>
        </p:nvSpPr>
        <p:spPr bwMode="auto">
          <a:xfrm>
            <a:off x="827088" y="2309813"/>
            <a:ext cx="8066087"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Modificadores de acesso servem para definir de que modo deve-se acessar um atributo(variáveis de instância) de um objetos.</a:t>
            </a:r>
            <a:endParaRPr lang="pt-BR" sz="2400">
              <a:solidFill>
                <a:srgbClr val="C00000"/>
              </a:solidFill>
            </a:endParaRPr>
          </a:p>
        </p:txBody>
      </p:sp>
      <p:sp>
        <p:nvSpPr>
          <p:cNvPr id="5" name="CaixaDeTexto 15"/>
          <p:cNvSpPr txBox="1">
            <a:spLocks noChangeArrowheads="1"/>
          </p:cNvSpPr>
          <p:nvPr/>
        </p:nvSpPr>
        <p:spPr bwMode="auto">
          <a:xfrm>
            <a:off x="827088" y="3597275"/>
            <a:ext cx="8066087" cy="15684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Por padrão todos os atributos de um objeto são do tipo </a:t>
            </a:r>
            <a:r>
              <a:rPr lang="pt-BR" sz="2400">
                <a:solidFill>
                  <a:srgbClr val="C00000"/>
                </a:solidFill>
              </a:rPr>
              <a:t>default</a:t>
            </a:r>
            <a:r>
              <a:rPr lang="pt-BR" sz="2400">
                <a:solidFill>
                  <a:schemeClr val="bg1"/>
                </a:solidFill>
              </a:rPr>
              <a:t>. O modificador de acesso </a:t>
            </a:r>
            <a:r>
              <a:rPr lang="pt-BR" sz="2400">
                <a:solidFill>
                  <a:srgbClr val="C00000"/>
                </a:solidFill>
              </a:rPr>
              <a:t>default</a:t>
            </a:r>
            <a:r>
              <a:rPr lang="pt-BR" sz="2400">
                <a:solidFill>
                  <a:schemeClr val="bg1"/>
                </a:solidFill>
              </a:rPr>
              <a:t> acontece quando não se usa nenhuma declaração de modificador antes da variável de instância.</a:t>
            </a:r>
            <a:endParaRPr lang="pt-BR" sz="2400">
              <a:solidFill>
                <a:srgbClr val="C00000"/>
              </a:solidFill>
            </a:endParaRPr>
          </a:p>
        </p:txBody>
      </p:sp>
      <p:pic>
        <p:nvPicPr>
          <p:cNvPr id="6" name="Picture 2" descr="C:\Users\Gerson\Desktop\wefweffw.png"/>
          <p:cNvPicPr>
            <a:picLocks noChangeAspect="1" noChangeArrowheads="1"/>
          </p:cNvPicPr>
          <p:nvPr/>
        </p:nvPicPr>
        <p:blipFill>
          <a:blip r:embed="rId2" cstate="print"/>
          <a:srcRect/>
          <a:stretch>
            <a:fillRect/>
          </a:stretch>
        </p:blipFill>
        <p:spPr bwMode="auto">
          <a:xfrm>
            <a:off x="971550" y="5300663"/>
            <a:ext cx="2376488" cy="1312862"/>
          </a:xfrm>
          <a:prstGeom prst="rect">
            <a:avLst/>
          </a:prstGeom>
          <a:noFill/>
          <a:ln w="9525">
            <a:solidFill>
              <a:schemeClr val="bg1"/>
            </a:solidFill>
            <a:miter lim="800000"/>
            <a:headEnd/>
            <a:tailEnd/>
          </a:ln>
        </p:spPr>
      </p:pic>
      <p:sp>
        <p:nvSpPr>
          <p:cNvPr id="7" name="Chave direita 6"/>
          <p:cNvSpPr/>
          <p:nvPr/>
        </p:nvSpPr>
        <p:spPr>
          <a:xfrm rot="10800000">
            <a:off x="1116013" y="5624513"/>
            <a:ext cx="179387" cy="46831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8" name="Conector angulado 12"/>
          <p:cNvCxnSpPr>
            <a:stCxn id="7" idx="1"/>
            <a:endCxn id="5" idx="1"/>
          </p:cNvCxnSpPr>
          <p:nvPr/>
        </p:nvCxnSpPr>
        <p:spPr>
          <a:xfrm flipH="1" flipV="1">
            <a:off x="827088" y="4381500"/>
            <a:ext cx="288925" cy="1477963"/>
          </a:xfrm>
          <a:prstGeom prst="bentConnector5">
            <a:avLst>
              <a:gd name="adj1" fmla="val 276005"/>
              <a:gd name="adj2" fmla="val 31361"/>
              <a:gd name="adj3" fmla="val 17936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CaixaDeTexto 15"/>
          <p:cNvSpPr txBox="1">
            <a:spLocks noChangeArrowheads="1"/>
          </p:cNvSpPr>
          <p:nvPr/>
        </p:nvSpPr>
        <p:spPr bwMode="auto">
          <a:xfrm>
            <a:off x="4356100" y="5157788"/>
            <a:ext cx="4537075" cy="15684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visibilidade provocada pelo modificador default é conhecida como </a:t>
            </a:r>
            <a:r>
              <a:rPr lang="pt-BR" sz="2400">
                <a:solidFill>
                  <a:srgbClr val="C00000"/>
                </a:solidFill>
              </a:rPr>
              <a:t>packet-private (privado ao pacote)</a:t>
            </a:r>
            <a:r>
              <a:rPr lang="pt-BR" sz="2400">
                <a:solidFill>
                  <a:schemeClr val="bg1"/>
                </a:solidFill>
              </a:rPr>
              <a:t>.</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484783"/>
            <a:ext cx="7705725" cy="1200329"/>
          </a:xfrm>
          <a:prstGeom prst="rect">
            <a:avLst/>
          </a:prstGeom>
          <a:noFill/>
          <a:ln w="9525">
            <a:solidFill>
              <a:schemeClr val="tx2"/>
            </a:solidFill>
            <a:miter lim="800000"/>
            <a:headEnd/>
            <a:tailEnd/>
          </a:ln>
        </p:spPr>
        <p:txBody>
          <a:bodyPr wrap="square">
            <a:spAutoFit/>
          </a:bodyPr>
          <a:lstStyle/>
          <a:p>
            <a:pPr algn="just"/>
            <a:r>
              <a:rPr lang="pt-BR" sz="2400" dirty="0">
                <a:solidFill>
                  <a:schemeClr val="bg1"/>
                </a:solidFill>
              </a:rPr>
              <a:t>O modificador </a:t>
            </a:r>
            <a:r>
              <a:rPr lang="pt-BR" sz="2400" dirty="0" err="1">
                <a:solidFill>
                  <a:srgbClr val="C00000"/>
                </a:solidFill>
              </a:rPr>
              <a:t>public</a:t>
            </a:r>
            <a:r>
              <a:rPr lang="pt-BR" sz="2400" dirty="0">
                <a:solidFill>
                  <a:schemeClr val="bg1"/>
                </a:solidFill>
              </a:rPr>
              <a:t> permite que uma variável de instância seja acessada por qualquer outra classe de qualquer outro lugar.</a:t>
            </a:r>
            <a:endParaRPr lang="pt-BR" sz="2400" dirty="0">
              <a:solidFill>
                <a:srgbClr val="C00000"/>
              </a:solidFill>
            </a:endParaRPr>
          </a:p>
        </p:txBody>
      </p:sp>
      <p:pic>
        <p:nvPicPr>
          <p:cNvPr id="4" name="Picture 2" descr="C:\Users\Gerson\Desktop\rjt56jn56r.png"/>
          <p:cNvPicPr>
            <a:picLocks noChangeAspect="1" noChangeArrowheads="1"/>
          </p:cNvPicPr>
          <p:nvPr/>
        </p:nvPicPr>
        <p:blipFill>
          <a:blip r:embed="rId2" cstate="print"/>
          <a:srcRect/>
          <a:stretch>
            <a:fillRect/>
          </a:stretch>
        </p:blipFill>
        <p:spPr bwMode="auto">
          <a:xfrm>
            <a:off x="5867400" y="2231851"/>
            <a:ext cx="2420938" cy="1263650"/>
          </a:xfrm>
          <a:prstGeom prst="rect">
            <a:avLst/>
          </a:prstGeom>
          <a:noFill/>
          <a:ln w="9525">
            <a:solidFill>
              <a:schemeClr val="bg1"/>
            </a:solidFill>
            <a:miter lim="800000"/>
            <a:headEnd/>
            <a:tailEnd/>
          </a:ln>
        </p:spPr>
      </p:pic>
      <p:sp>
        <p:nvSpPr>
          <p:cNvPr id="5" name="Chave direita 4"/>
          <p:cNvSpPr/>
          <p:nvPr/>
        </p:nvSpPr>
        <p:spPr>
          <a:xfrm rot="10800000">
            <a:off x="6011863" y="2519188"/>
            <a:ext cx="180975" cy="46831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6" name="Conector angulado 12"/>
          <p:cNvCxnSpPr>
            <a:stCxn id="5" idx="1"/>
            <a:endCxn id="3" idx="1"/>
          </p:cNvCxnSpPr>
          <p:nvPr/>
        </p:nvCxnSpPr>
        <p:spPr>
          <a:xfrm flipH="1" flipV="1">
            <a:off x="827088" y="2084948"/>
            <a:ext cx="5184775" cy="668396"/>
          </a:xfrm>
          <a:prstGeom prst="bentConnector5">
            <a:avLst>
              <a:gd name="adj1" fmla="val 16123"/>
              <a:gd name="adj2" fmla="val -18989"/>
              <a:gd name="adj3" fmla="val 10440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aixaDeTexto 15"/>
          <p:cNvSpPr txBox="1">
            <a:spLocks noChangeArrowheads="1"/>
          </p:cNvSpPr>
          <p:nvPr/>
        </p:nvSpPr>
        <p:spPr bwMode="auto">
          <a:xfrm>
            <a:off x="755650" y="3543126"/>
            <a:ext cx="8208963" cy="15684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modificador </a:t>
            </a:r>
            <a:r>
              <a:rPr lang="pt-BR" sz="2400">
                <a:solidFill>
                  <a:srgbClr val="C00000"/>
                </a:solidFill>
              </a:rPr>
              <a:t>private </a:t>
            </a:r>
            <a:r>
              <a:rPr lang="pt-BR" sz="2400">
                <a:solidFill>
                  <a:schemeClr val="bg1"/>
                </a:solidFill>
              </a:rPr>
              <a:t>permite que uma variável de instância seja acessada somente pela própria classe a qual pertence. Dessa forma, se for necessário ter acesso a uma variável </a:t>
            </a:r>
            <a:r>
              <a:rPr lang="pt-BR" sz="2400">
                <a:solidFill>
                  <a:srgbClr val="C00000"/>
                </a:solidFill>
              </a:rPr>
              <a:t>private</a:t>
            </a:r>
            <a:r>
              <a:rPr lang="pt-BR" sz="2400">
                <a:solidFill>
                  <a:schemeClr val="bg1"/>
                </a:solidFill>
              </a:rPr>
              <a:t>, um método deve ser disponibilizado.</a:t>
            </a:r>
            <a:endParaRPr lang="pt-BR" sz="2400">
              <a:solidFill>
                <a:srgbClr val="C00000"/>
              </a:solidFill>
            </a:endParaRPr>
          </a:p>
        </p:txBody>
      </p:sp>
      <p:pic>
        <p:nvPicPr>
          <p:cNvPr id="8" name="Picture 3" descr="C:\Users\Gerson\Desktop\fdjnlkvgjnlkfg.png"/>
          <p:cNvPicPr>
            <a:picLocks noChangeAspect="1" noChangeArrowheads="1"/>
          </p:cNvPicPr>
          <p:nvPr/>
        </p:nvPicPr>
        <p:blipFill>
          <a:blip r:embed="rId3" cstate="print"/>
          <a:srcRect/>
          <a:stretch>
            <a:fillRect/>
          </a:stretch>
        </p:blipFill>
        <p:spPr bwMode="auto">
          <a:xfrm>
            <a:off x="179388" y="5327476"/>
            <a:ext cx="2376487" cy="566737"/>
          </a:xfrm>
          <a:prstGeom prst="rect">
            <a:avLst/>
          </a:prstGeom>
          <a:noFill/>
          <a:ln w="9525">
            <a:solidFill>
              <a:schemeClr val="bg1"/>
            </a:solidFill>
            <a:miter lim="800000"/>
            <a:headEnd/>
            <a:tailEnd/>
          </a:ln>
        </p:spPr>
      </p:pic>
      <p:pic>
        <p:nvPicPr>
          <p:cNvPr id="9" name="Picture 4" descr="C:\Users\Gerson\Desktop\y5h56j.png"/>
          <p:cNvPicPr>
            <a:picLocks noChangeAspect="1" noChangeArrowheads="1"/>
          </p:cNvPicPr>
          <p:nvPr/>
        </p:nvPicPr>
        <p:blipFill>
          <a:blip r:embed="rId4" cstate="print"/>
          <a:srcRect/>
          <a:stretch>
            <a:fillRect/>
          </a:stretch>
        </p:blipFill>
        <p:spPr bwMode="auto">
          <a:xfrm>
            <a:off x="5867400" y="5184601"/>
            <a:ext cx="3224213" cy="1628775"/>
          </a:xfrm>
          <a:prstGeom prst="rect">
            <a:avLst/>
          </a:prstGeom>
          <a:noFill/>
          <a:ln w="9525">
            <a:solidFill>
              <a:schemeClr val="bg1"/>
            </a:solidFill>
            <a:miter lim="800000"/>
            <a:headEnd/>
            <a:tailEnd/>
          </a:ln>
        </p:spPr>
      </p:pic>
      <p:pic>
        <p:nvPicPr>
          <p:cNvPr id="10" name="Picture 5" descr="C:\Users\Gerson\Desktop\kulbjkjjb.png"/>
          <p:cNvPicPr>
            <a:picLocks noChangeAspect="1" noChangeArrowheads="1"/>
          </p:cNvPicPr>
          <p:nvPr/>
        </p:nvPicPr>
        <p:blipFill>
          <a:blip r:embed="rId5" cstate="print"/>
          <a:srcRect/>
          <a:stretch>
            <a:fillRect/>
          </a:stretch>
        </p:blipFill>
        <p:spPr bwMode="auto">
          <a:xfrm>
            <a:off x="2644775" y="5256038"/>
            <a:ext cx="3079750" cy="1557338"/>
          </a:xfrm>
          <a:prstGeom prst="rect">
            <a:avLst/>
          </a:prstGeom>
          <a:noFill/>
          <a:ln w="9525">
            <a:solidFill>
              <a:schemeClr val="bg1"/>
            </a:solidFill>
            <a:miter lim="800000"/>
            <a:headEnd/>
            <a:tailEnd/>
          </a:ln>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3" name="Picture 5" descr="C:\Users\Gerson\Desktop\dfvjlkjv.png"/>
          <p:cNvPicPr>
            <a:picLocks noChangeAspect="1" noChangeArrowheads="1"/>
          </p:cNvPicPr>
          <p:nvPr/>
        </p:nvPicPr>
        <p:blipFill>
          <a:blip r:embed="rId2" cstate="print"/>
          <a:srcRect/>
          <a:stretch>
            <a:fillRect/>
          </a:stretch>
        </p:blipFill>
        <p:spPr bwMode="auto">
          <a:xfrm>
            <a:off x="3924300" y="4579763"/>
            <a:ext cx="3525838" cy="936625"/>
          </a:xfrm>
          <a:prstGeom prst="rect">
            <a:avLst/>
          </a:prstGeom>
          <a:noFill/>
          <a:ln w="9525">
            <a:solidFill>
              <a:schemeClr val="bg1"/>
            </a:solidFill>
            <a:miter lim="800000"/>
            <a:headEnd/>
            <a:tailEnd/>
          </a:ln>
        </p:spPr>
      </p:pic>
      <p:sp>
        <p:nvSpPr>
          <p:cNvPr id="4" name="CaixaDeTexto 15"/>
          <p:cNvSpPr txBox="1">
            <a:spLocks noChangeArrowheads="1"/>
          </p:cNvSpPr>
          <p:nvPr/>
        </p:nvSpPr>
        <p:spPr bwMode="auto">
          <a:xfrm>
            <a:off x="468313" y="1412701"/>
            <a:ext cx="8207375" cy="19383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modificador </a:t>
            </a:r>
            <a:r>
              <a:rPr lang="pt-BR" sz="2400">
                <a:solidFill>
                  <a:srgbClr val="C00000"/>
                </a:solidFill>
              </a:rPr>
              <a:t>protected </a:t>
            </a:r>
            <a:r>
              <a:rPr lang="pt-BR" sz="2400">
                <a:solidFill>
                  <a:schemeClr val="bg1"/>
                </a:solidFill>
              </a:rPr>
              <a:t>permite que uma variável de instância seja acessada somente por classes que estejam no mesmo pacote da classe a qual pertence, semelhante ao modificador </a:t>
            </a:r>
            <a:r>
              <a:rPr lang="pt-BR" sz="2400">
                <a:solidFill>
                  <a:srgbClr val="C00000"/>
                </a:solidFill>
              </a:rPr>
              <a:t>default</a:t>
            </a:r>
            <a:r>
              <a:rPr lang="pt-BR" sz="2400">
                <a:solidFill>
                  <a:schemeClr val="bg1"/>
                </a:solidFill>
              </a:rPr>
              <a:t>, e também a </a:t>
            </a:r>
            <a:r>
              <a:rPr lang="pt-BR" sz="2400">
                <a:solidFill>
                  <a:srgbClr val="C00000"/>
                </a:solidFill>
              </a:rPr>
              <a:t>subclasses</a:t>
            </a:r>
            <a:r>
              <a:rPr lang="pt-BR" sz="2400">
                <a:solidFill>
                  <a:schemeClr val="bg1"/>
                </a:solidFill>
              </a:rPr>
              <a:t>, mesmo que estejam em pacotes diferentes.</a:t>
            </a:r>
            <a:endParaRPr lang="pt-BR" sz="2400">
              <a:solidFill>
                <a:srgbClr val="C00000"/>
              </a:solidFill>
            </a:endParaRPr>
          </a:p>
        </p:txBody>
      </p:sp>
      <p:sp>
        <p:nvSpPr>
          <p:cNvPr id="5" name="Chave direita 4"/>
          <p:cNvSpPr/>
          <p:nvPr/>
        </p:nvSpPr>
        <p:spPr>
          <a:xfrm>
            <a:off x="5867400" y="4579763"/>
            <a:ext cx="144463" cy="46831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6" name="Conector angulado 12"/>
          <p:cNvCxnSpPr>
            <a:stCxn id="5" idx="1"/>
            <a:endCxn id="8" idx="3"/>
          </p:cNvCxnSpPr>
          <p:nvPr/>
        </p:nvCxnSpPr>
        <p:spPr>
          <a:xfrm rot="10800000" flipH="1">
            <a:off x="6011863" y="3949526"/>
            <a:ext cx="2808287" cy="865187"/>
          </a:xfrm>
          <a:prstGeom prst="bentConnector5">
            <a:avLst>
              <a:gd name="adj1" fmla="val 17131"/>
              <a:gd name="adj2" fmla="val 39515"/>
              <a:gd name="adj3" fmla="val 10814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7" name="Picture 4" descr="C:\Users\Gerson\Desktop\yh5yh5h.png"/>
          <p:cNvPicPr>
            <a:picLocks noChangeAspect="1" noChangeArrowheads="1"/>
          </p:cNvPicPr>
          <p:nvPr/>
        </p:nvPicPr>
        <p:blipFill>
          <a:blip r:embed="rId3" cstate="print"/>
          <a:srcRect/>
          <a:stretch>
            <a:fillRect/>
          </a:stretch>
        </p:blipFill>
        <p:spPr bwMode="auto">
          <a:xfrm>
            <a:off x="684213" y="3644726"/>
            <a:ext cx="2670175" cy="1008062"/>
          </a:xfrm>
          <a:prstGeom prst="rect">
            <a:avLst/>
          </a:prstGeom>
          <a:noFill/>
          <a:ln w="9525">
            <a:solidFill>
              <a:schemeClr val="bg1"/>
            </a:solidFill>
            <a:miter lim="800000"/>
            <a:headEnd/>
            <a:tailEnd/>
          </a:ln>
        </p:spPr>
      </p:pic>
      <p:sp>
        <p:nvSpPr>
          <p:cNvPr id="8" name="CaixaDeTexto 15"/>
          <p:cNvSpPr txBox="1">
            <a:spLocks noChangeArrowheads="1"/>
          </p:cNvSpPr>
          <p:nvPr/>
        </p:nvSpPr>
        <p:spPr bwMode="auto">
          <a:xfrm>
            <a:off x="3924300" y="3533601"/>
            <a:ext cx="4895850" cy="8302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classe Pessoa e a classe Aluno estão em pacotes diferentes.</a:t>
            </a:r>
            <a:endParaRPr lang="pt-BR" sz="2400">
              <a:solidFill>
                <a:srgbClr val="C00000"/>
              </a:solidFill>
            </a:endParaRPr>
          </a:p>
        </p:txBody>
      </p:sp>
      <p:pic>
        <p:nvPicPr>
          <p:cNvPr id="9" name="Picture 6" descr="C:\Users\Gerson\Desktop\rçklçrklçrk.png"/>
          <p:cNvPicPr>
            <a:picLocks noChangeAspect="1" noChangeArrowheads="1"/>
          </p:cNvPicPr>
          <p:nvPr/>
        </p:nvPicPr>
        <p:blipFill>
          <a:blip r:embed="rId4" cstate="print"/>
          <a:srcRect/>
          <a:stretch>
            <a:fillRect/>
          </a:stretch>
        </p:blipFill>
        <p:spPr bwMode="auto">
          <a:xfrm>
            <a:off x="684213" y="5948188"/>
            <a:ext cx="2962275" cy="620713"/>
          </a:xfrm>
          <a:prstGeom prst="rect">
            <a:avLst/>
          </a:prstGeom>
          <a:noFill/>
          <a:ln w="9525">
            <a:solidFill>
              <a:schemeClr val="bg1"/>
            </a:solidFill>
            <a:miter lim="800000"/>
            <a:headEnd/>
            <a:tailEnd/>
          </a:ln>
        </p:spPr>
      </p:pic>
      <p:sp>
        <p:nvSpPr>
          <p:cNvPr id="10" name="CaixaDeTexto 15"/>
          <p:cNvSpPr txBox="1">
            <a:spLocks noChangeArrowheads="1"/>
          </p:cNvSpPr>
          <p:nvPr/>
        </p:nvSpPr>
        <p:spPr bwMode="auto">
          <a:xfrm>
            <a:off x="3851275" y="5611638"/>
            <a:ext cx="4897438" cy="12017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atributo nome fica visível a partir de um objeto aluno, para classes no mesmo pacote que pessoa.</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20688"/>
            <a:ext cx="6954838" cy="707886"/>
          </a:xfrm>
          <a:prstGeom prst="rect">
            <a:avLst/>
          </a:prstGeom>
          <a:noFill/>
          <a:ln w="9525">
            <a:noFill/>
            <a:miter lim="800000"/>
            <a:headEnd/>
            <a:tailEnd/>
          </a:ln>
        </p:spPr>
        <p:txBody>
          <a:bodyPr>
            <a:spAutoFit/>
          </a:bodyPr>
          <a:lstStyle/>
          <a:p>
            <a:r>
              <a:rPr lang="pt-BR" sz="4000" b="1" dirty="0" smtClean="0"/>
              <a:t>Teoria para Jogos.</a:t>
            </a:r>
            <a:endParaRPr lang="pt-BR" sz="4000" b="1" dirty="0"/>
          </a:p>
        </p:txBody>
      </p:sp>
      <p:sp>
        <p:nvSpPr>
          <p:cNvPr id="3" name="CaixaDeTexto 15"/>
          <p:cNvSpPr txBox="1">
            <a:spLocks noChangeArrowheads="1"/>
          </p:cNvSpPr>
          <p:nvPr/>
        </p:nvSpPr>
        <p:spPr bwMode="auto">
          <a:xfrm>
            <a:off x="468313" y="1268760"/>
            <a:ext cx="8207375" cy="8318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Controlar a forma de acesso a uma variável de instância define o conceito de </a:t>
            </a:r>
            <a:r>
              <a:rPr lang="pt-BR" sz="2400">
                <a:solidFill>
                  <a:srgbClr val="C00000"/>
                </a:solidFill>
              </a:rPr>
              <a:t>encapsulamento</a:t>
            </a:r>
            <a:r>
              <a:rPr lang="pt-BR" sz="2400">
                <a:solidFill>
                  <a:schemeClr val="bg1"/>
                </a:solidFill>
              </a:rPr>
              <a:t>.</a:t>
            </a:r>
            <a:endParaRPr lang="pt-BR" sz="2400">
              <a:solidFill>
                <a:srgbClr val="C00000"/>
              </a:solidFill>
            </a:endParaRPr>
          </a:p>
        </p:txBody>
      </p:sp>
      <p:sp>
        <p:nvSpPr>
          <p:cNvPr id="4" name="CaixaDeTexto 15"/>
          <p:cNvSpPr txBox="1">
            <a:spLocks noChangeArrowheads="1"/>
          </p:cNvSpPr>
          <p:nvPr/>
        </p:nvSpPr>
        <p:spPr bwMode="auto">
          <a:xfrm>
            <a:off x="468313" y="2051398"/>
            <a:ext cx="8207375"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Variáveis de instância podem ser do tipo primitivo ou por referência. Em geral os métodos que permitem o acesso a essas variáveis são conhecidos por </a:t>
            </a:r>
            <a:r>
              <a:rPr lang="pt-BR" sz="2400">
                <a:solidFill>
                  <a:srgbClr val="C00000"/>
                </a:solidFill>
              </a:rPr>
              <a:t>sets</a:t>
            </a:r>
            <a:r>
              <a:rPr lang="pt-BR" sz="2400">
                <a:solidFill>
                  <a:schemeClr val="bg1"/>
                </a:solidFill>
              </a:rPr>
              <a:t> e </a:t>
            </a:r>
            <a:r>
              <a:rPr lang="pt-BR" sz="2400">
                <a:solidFill>
                  <a:srgbClr val="C00000"/>
                </a:solidFill>
              </a:rPr>
              <a:t>gets</a:t>
            </a:r>
            <a:r>
              <a:rPr lang="pt-BR" sz="2400">
                <a:solidFill>
                  <a:schemeClr val="bg1"/>
                </a:solidFill>
              </a:rPr>
              <a:t>.</a:t>
            </a:r>
            <a:endParaRPr lang="pt-BR" sz="2400">
              <a:solidFill>
                <a:srgbClr val="C00000"/>
              </a:solidFill>
            </a:endParaRPr>
          </a:p>
        </p:txBody>
      </p:sp>
      <p:sp>
        <p:nvSpPr>
          <p:cNvPr id="5" name="CaixaDeTexto 15"/>
          <p:cNvSpPr txBox="1">
            <a:spLocks noChangeArrowheads="1"/>
          </p:cNvSpPr>
          <p:nvPr/>
        </p:nvSpPr>
        <p:spPr bwMode="auto">
          <a:xfrm>
            <a:off x="468313" y="3851623"/>
            <a:ext cx="8351837"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Métodos sets e gets são uma convensão entre os desenvolvedores Java, que mais tarde passarem a ser obrigatórios em alguns framworks, como o hibernate e JSF.</a:t>
            </a:r>
            <a:endParaRPr lang="pt-BR" sz="2400">
              <a:solidFill>
                <a:srgbClr val="C00000"/>
              </a:solidFill>
            </a:endParaRPr>
          </a:p>
        </p:txBody>
      </p:sp>
      <p:pic>
        <p:nvPicPr>
          <p:cNvPr id="6" name="Picture 3" descr="C:\Users\Gerson\Desktop\fdjnlkvgjnlkfg.png"/>
          <p:cNvPicPr>
            <a:picLocks noChangeAspect="1" noChangeArrowheads="1"/>
          </p:cNvPicPr>
          <p:nvPr/>
        </p:nvPicPr>
        <p:blipFill>
          <a:blip r:embed="rId2" cstate="print"/>
          <a:srcRect/>
          <a:stretch>
            <a:fillRect/>
          </a:stretch>
        </p:blipFill>
        <p:spPr bwMode="auto">
          <a:xfrm>
            <a:off x="539750" y="3251548"/>
            <a:ext cx="2376488" cy="566737"/>
          </a:xfrm>
          <a:prstGeom prst="rect">
            <a:avLst/>
          </a:prstGeom>
          <a:noFill/>
          <a:ln w="9525">
            <a:solidFill>
              <a:schemeClr val="bg1"/>
            </a:solidFill>
            <a:miter lim="800000"/>
            <a:headEnd/>
            <a:tailEnd/>
          </a:ln>
        </p:spPr>
      </p:pic>
      <p:pic>
        <p:nvPicPr>
          <p:cNvPr id="7" name="Picture 4" descr="C:\Users\Gerson\Desktop\y5h56j.png"/>
          <p:cNvPicPr>
            <a:picLocks noChangeAspect="1" noChangeArrowheads="1"/>
          </p:cNvPicPr>
          <p:nvPr/>
        </p:nvPicPr>
        <p:blipFill>
          <a:blip r:embed="rId3" cstate="print"/>
          <a:srcRect/>
          <a:stretch>
            <a:fillRect/>
          </a:stretch>
        </p:blipFill>
        <p:spPr bwMode="auto">
          <a:xfrm>
            <a:off x="5724525" y="5124798"/>
            <a:ext cx="3222625" cy="1628775"/>
          </a:xfrm>
          <a:prstGeom prst="rect">
            <a:avLst/>
          </a:prstGeom>
          <a:noFill/>
          <a:ln w="9525">
            <a:solidFill>
              <a:schemeClr val="bg1"/>
            </a:solidFill>
            <a:miter lim="800000"/>
            <a:headEnd/>
            <a:tailEnd/>
          </a:ln>
        </p:spPr>
      </p:pic>
      <p:pic>
        <p:nvPicPr>
          <p:cNvPr id="8" name="Picture 5" descr="C:\Users\Gerson\Desktop\kulbjkjjb.png"/>
          <p:cNvPicPr>
            <a:picLocks noChangeAspect="1" noChangeArrowheads="1"/>
          </p:cNvPicPr>
          <p:nvPr/>
        </p:nvPicPr>
        <p:blipFill>
          <a:blip r:embed="rId4" cstate="print"/>
          <a:srcRect/>
          <a:stretch>
            <a:fillRect/>
          </a:stretch>
        </p:blipFill>
        <p:spPr bwMode="auto">
          <a:xfrm>
            <a:off x="2303463" y="5124798"/>
            <a:ext cx="3276600" cy="1655762"/>
          </a:xfrm>
          <a:prstGeom prst="rect">
            <a:avLst/>
          </a:prstGeom>
          <a:noFill/>
          <a:ln w="9525">
            <a:solidFill>
              <a:schemeClr val="bg1"/>
            </a:solidFill>
            <a:miter lim="800000"/>
            <a:headEnd/>
            <a:tailEnd/>
          </a:ln>
        </p:spPr>
      </p:pic>
      <p:cxnSp>
        <p:nvCxnSpPr>
          <p:cNvPr id="9" name="Conector angulado 12"/>
          <p:cNvCxnSpPr/>
          <p:nvPr/>
        </p:nvCxnSpPr>
        <p:spPr>
          <a:xfrm rot="10800000" flipH="1" flipV="1">
            <a:off x="539750" y="3535710"/>
            <a:ext cx="1763713" cy="2416175"/>
          </a:xfrm>
          <a:prstGeom prst="bentConnector3">
            <a:avLst>
              <a:gd name="adj1" fmla="val -12958"/>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900113" y="1446237"/>
            <a:ext cx="6985000"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Todo método possui uma assinatura. A assinatura define o </a:t>
            </a:r>
            <a:r>
              <a:rPr lang="pt-BR" sz="2400">
                <a:solidFill>
                  <a:srgbClr val="C00000"/>
                </a:solidFill>
              </a:rPr>
              <a:t>nome do método</a:t>
            </a:r>
            <a:r>
              <a:rPr lang="pt-BR" sz="2400">
                <a:solidFill>
                  <a:schemeClr val="bg1"/>
                </a:solidFill>
              </a:rPr>
              <a:t>, </a:t>
            </a:r>
            <a:r>
              <a:rPr lang="pt-BR" sz="2400">
                <a:solidFill>
                  <a:srgbClr val="C00000"/>
                </a:solidFill>
              </a:rPr>
              <a:t>tipo de retorno</a:t>
            </a:r>
            <a:r>
              <a:rPr lang="pt-BR" sz="2400">
                <a:solidFill>
                  <a:schemeClr val="bg1"/>
                </a:solidFill>
              </a:rPr>
              <a:t>, se necessário, e ainda os </a:t>
            </a:r>
            <a:r>
              <a:rPr lang="pt-BR" sz="2400">
                <a:solidFill>
                  <a:srgbClr val="C00000"/>
                </a:solidFill>
              </a:rPr>
              <a:t>argumentos</a:t>
            </a:r>
            <a:r>
              <a:rPr lang="pt-BR" sz="2400">
                <a:solidFill>
                  <a:schemeClr val="bg1"/>
                </a:solidFill>
              </a:rPr>
              <a:t> usados no método.</a:t>
            </a:r>
            <a:endParaRPr lang="pt-BR" sz="2400">
              <a:solidFill>
                <a:srgbClr val="C00000"/>
              </a:solidFill>
            </a:endParaRPr>
          </a:p>
        </p:txBody>
      </p:sp>
      <p:pic>
        <p:nvPicPr>
          <p:cNvPr id="4" name="Picture 2" descr="C:\Users\Gerson\Desktop\lglglkjt.png"/>
          <p:cNvPicPr>
            <a:picLocks noChangeAspect="1" noChangeArrowheads="1"/>
          </p:cNvPicPr>
          <p:nvPr/>
        </p:nvPicPr>
        <p:blipFill>
          <a:blip r:embed="rId2" cstate="print"/>
          <a:srcRect/>
          <a:stretch>
            <a:fillRect/>
          </a:stretch>
        </p:blipFill>
        <p:spPr bwMode="auto">
          <a:xfrm>
            <a:off x="3203575" y="3154387"/>
            <a:ext cx="5832475" cy="2435225"/>
          </a:xfrm>
          <a:prstGeom prst="rect">
            <a:avLst/>
          </a:prstGeom>
          <a:noFill/>
          <a:ln w="9525">
            <a:solidFill>
              <a:schemeClr val="bg1"/>
            </a:solidFill>
            <a:miter lim="800000"/>
            <a:headEnd/>
            <a:tailEnd/>
          </a:ln>
        </p:spPr>
      </p:pic>
      <p:sp>
        <p:nvSpPr>
          <p:cNvPr id="5" name="CaixaDeTexto 15"/>
          <p:cNvSpPr txBox="1">
            <a:spLocks noChangeArrowheads="1"/>
          </p:cNvSpPr>
          <p:nvPr/>
        </p:nvSpPr>
        <p:spPr bwMode="auto">
          <a:xfrm>
            <a:off x="250825" y="3141687"/>
            <a:ext cx="2808288"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Não retorna valor.</a:t>
            </a:r>
            <a:endParaRPr lang="pt-BR" sz="2400">
              <a:solidFill>
                <a:srgbClr val="C00000"/>
              </a:solidFill>
            </a:endParaRPr>
          </a:p>
        </p:txBody>
      </p:sp>
      <p:sp>
        <p:nvSpPr>
          <p:cNvPr id="6" name="Chave direita 5"/>
          <p:cNvSpPr/>
          <p:nvPr/>
        </p:nvSpPr>
        <p:spPr>
          <a:xfrm rot="16200000" flipV="1">
            <a:off x="4374357" y="2812281"/>
            <a:ext cx="144462" cy="53975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7" name="Conector angulado 12"/>
          <p:cNvCxnSpPr>
            <a:stCxn id="6" idx="1"/>
            <a:endCxn id="5" idx="1"/>
          </p:cNvCxnSpPr>
          <p:nvPr/>
        </p:nvCxnSpPr>
        <p:spPr>
          <a:xfrm rot="5400000">
            <a:off x="2167732" y="1093018"/>
            <a:ext cx="361950" cy="4195763"/>
          </a:xfrm>
          <a:prstGeom prst="bentConnector4">
            <a:avLst>
              <a:gd name="adj1" fmla="val -10601"/>
              <a:gd name="adj2" fmla="val 10545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have direita 7"/>
          <p:cNvSpPr/>
          <p:nvPr/>
        </p:nvSpPr>
        <p:spPr>
          <a:xfrm rot="5400000">
            <a:off x="7596188" y="3502050"/>
            <a:ext cx="144462" cy="230346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9" name="CaixaDeTexto 15"/>
          <p:cNvSpPr txBox="1">
            <a:spLocks noChangeArrowheads="1"/>
          </p:cNvSpPr>
          <p:nvPr/>
        </p:nvSpPr>
        <p:spPr bwMode="auto">
          <a:xfrm>
            <a:off x="250825" y="5775350"/>
            <a:ext cx="1944688" cy="461962"/>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Argumentos.</a:t>
            </a:r>
            <a:endParaRPr lang="pt-BR" sz="2400">
              <a:solidFill>
                <a:srgbClr val="C00000"/>
              </a:solidFill>
            </a:endParaRPr>
          </a:p>
        </p:txBody>
      </p:sp>
      <p:cxnSp>
        <p:nvCxnSpPr>
          <p:cNvPr id="10" name="Conector angulado 12"/>
          <p:cNvCxnSpPr>
            <a:stCxn id="8" idx="1"/>
            <a:endCxn id="9" idx="2"/>
          </p:cNvCxnSpPr>
          <p:nvPr/>
        </p:nvCxnSpPr>
        <p:spPr>
          <a:xfrm rot="16200000" flipH="1" flipV="1">
            <a:off x="3690938" y="2259037"/>
            <a:ext cx="1511300" cy="6445250"/>
          </a:xfrm>
          <a:prstGeom prst="bentConnector5">
            <a:avLst>
              <a:gd name="adj1" fmla="val 76038"/>
              <a:gd name="adj2" fmla="val 43017"/>
              <a:gd name="adj3" fmla="val 115117"/>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CaixaDeTexto 15"/>
          <p:cNvSpPr txBox="1">
            <a:spLocks noChangeArrowheads="1"/>
          </p:cNvSpPr>
          <p:nvPr/>
        </p:nvSpPr>
        <p:spPr bwMode="auto">
          <a:xfrm>
            <a:off x="395288" y="4221187"/>
            <a:ext cx="1944687" cy="4619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Assinatura.</a:t>
            </a:r>
            <a:endParaRPr lang="pt-BR" sz="2400">
              <a:solidFill>
                <a:srgbClr val="C00000"/>
              </a:solidFill>
            </a:endParaRPr>
          </a:p>
        </p:txBody>
      </p:sp>
      <p:cxnSp>
        <p:nvCxnSpPr>
          <p:cNvPr id="12" name="Conector de seta reta 11"/>
          <p:cNvCxnSpPr>
            <a:stCxn id="11" idx="2"/>
          </p:cNvCxnSpPr>
          <p:nvPr/>
        </p:nvCxnSpPr>
        <p:spPr>
          <a:xfrm flipV="1">
            <a:off x="1368425" y="4510112"/>
            <a:ext cx="1908175" cy="17303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a:stCxn id="11" idx="0"/>
          </p:cNvCxnSpPr>
          <p:nvPr/>
        </p:nvCxnSpPr>
        <p:spPr>
          <a:xfrm flipV="1">
            <a:off x="1368425" y="3502050"/>
            <a:ext cx="2266950" cy="7191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900113" y="1444451"/>
            <a:ext cx="69850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Existe um tipo de método utilizado quando se cria um objeto. Este método é chamado de método construtor.</a:t>
            </a:r>
            <a:endParaRPr lang="pt-BR" sz="2400">
              <a:solidFill>
                <a:srgbClr val="C00000"/>
              </a:solidFill>
            </a:endParaRPr>
          </a:p>
        </p:txBody>
      </p:sp>
      <p:sp>
        <p:nvSpPr>
          <p:cNvPr id="4" name="CaixaDeTexto 15"/>
          <p:cNvSpPr txBox="1">
            <a:spLocks noChangeArrowheads="1"/>
          </p:cNvSpPr>
          <p:nvPr/>
        </p:nvSpPr>
        <p:spPr bwMode="auto">
          <a:xfrm>
            <a:off x="900113" y="2731914"/>
            <a:ext cx="69850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método construtor tem, em sua assinatura, o mesmo nome da classe e também pode ter argumentos, </a:t>
            </a:r>
            <a:r>
              <a:rPr lang="pt-BR" sz="2400">
                <a:solidFill>
                  <a:srgbClr val="C00000"/>
                </a:solidFill>
              </a:rPr>
              <a:t>mas não retorna valor</a:t>
            </a:r>
            <a:r>
              <a:rPr lang="pt-BR" sz="2400">
                <a:solidFill>
                  <a:schemeClr val="bg1"/>
                </a:solidFill>
              </a:rPr>
              <a:t>.</a:t>
            </a:r>
            <a:endParaRPr lang="pt-BR" sz="2400">
              <a:solidFill>
                <a:srgbClr val="C00000"/>
              </a:solidFill>
            </a:endParaRPr>
          </a:p>
        </p:txBody>
      </p:sp>
      <p:pic>
        <p:nvPicPr>
          <p:cNvPr id="5" name="Picture 2" descr="C:\Users\Gerson\Desktop\trjoplçhkjçlt.png"/>
          <p:cNvPicPr>
            <a:picLocks noChangeAspect="1" noChangeArrowheads="1"/>
          </p:cNvPicPr>
          <p:nvPr/>
        </p:nvPicPr>
        <p:blipFill>
          <a:blip r:embed="rId2" cstate="print"/>
          <a:srcRect/>
          <a:stretch>
            <a:fillRect/>
          </a:stretch>
        </p:blipFill>
        <p:spPr bwMode="auto">
          <a:xfrm>
            <a:off x="1042988" y="4003501"/>
            <a:ext cx="4176712" cy="2809875"/>
          </a:xfrm>
          <a:prstGeom prst="rect">
            <a:avLst/>
          </a:prstGeom>
          <a:noFill/>
          <a:ln w="9525">
            <a:solidFill>
              <a:schemeClr val="bg1"/>
            </a:solidFill>
            <a:miter lim="800000"/>
            <a:headEnd/>
            <a:tailEnd/>
          </a:ln>
        </p:spPr>
      </p:pic>
      <p:sp>
        <p:nvSpPr>
          <p:cNvPr id="6" name="Chave direita 5"/>
          <p:cNvSpPr/>
          <p:nvPr/>
        </p:nvSpPr>
        <p:spPr>
          <a:xfrm rot="10800000">
            <a:off x="1258888" y="4724226"/>
            <a:ext cx="144462" cy="183515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7" name="Conector angulado 12"/>
          <p:cNvCxnSpPr>
            <a:stCxn id="6" idx="1"/>
            <a:endCxn id="4" idx="1"/>
          </p:cNvCxnSpPr>
          <p:nvPr/>
        </p:nvCxnSpPr>
        <p:spPr>
          <a:xfrm flipH="1" flipV="1">
            <a:off x="900113" y="3331989"/>
            <a:ext cx="358775" cy="2309812"/>
          </a:xfrm>
          <a:prstGeom prst="bentConnector5">
            <a:avLst>
              <a:gd name="adj1" fmla="val 243547"/>
              <a:gd name="adj2" fmla="val 56879"/>
              <a:gd name="adj3" fmla="val 16349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aixaDeTexto 15"/>
          <p:cNvSpPr txBox="1">
            <a:spLocks noChangeArrowheads="1"/>
          </p:cNvSpPr>
          <p:nvPr/>
        </p:nvSpPr>
        <p:spPr bwMode="auto">
          <a:xfrm>
            <a:off x="5329238" y="4003501"/>
            <a:ext cx="3706812" cy="8318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É possível sobrecarregar métodos.</a:t>
            </a:r>
            <a:endParaRPr lang="pt-BR" sz="2400">
              <a:solidFill>
                <a:srgbClr val="C00000"/>
              </a:solidFill>
            </a:endParaRPr>
          </a:p>
        </p:txBody>
      </p:sp>
      <p:sp>
        <p:nvSpPr>
          <p:cNvPr id="9" name="CaixaDeTexto 15"/>
          <p:cNvSpPr txBox="1">
            <a:spLocks noChangeArrowheads="1"/>
          </p:cNvSpPr>
          <p:nvPr/>
        </p:nvSpPr>
        <p:spPr bwMode="auto">
          <a:xfrm>
            <a:off x="5364163" y="4900439"/>
            <a:ext cx="3492500" cy="461962"/>
          </a:xfrm>
          <a:prstGeom prst="rect">
            <a:avLst/>
          </a:prstGeom>
          <a:noFill/>
          <a:ln w="9525">
            <a:solidFill>
              <a:schemeClr val="tx2"/>
            </a:solidFill>
            <a:miter lim="800000"/>
            <a:headEnd/>
            <a:tailEnd/>
          </a:ln>
        </p:spPr>
        <p:txBody>
          <a:bodyPr>
            <a:spAutoFit/>
          </a:bodyPr>
          <a:lstStyle/>
          <a:p>
            <a:pPr algn="just"/>
            <a:r>
              <a:rPr lang="pt-BR" sz="2400">
                <a:solidFill>
                  <a:srgbClr val="C00000"/>
                </a:solidFill>
              </a:rPr>
              <a:t>Várias implementações.</a:t>
            </a:r>
          </a:p>
        </p:txBody>
      </p:sp>
      <p:sp>
        <p:nvSpPr>
          <p:cNvPr id="10" name="CaixaDeTexto 15"/>
          <p:cNvSpPr txBox="1">
            <a:spLocks noChangeArrowheads="1"/>
          </p:cNvSpPr>
          <p:nvPr/>
        </p:nvSpPr>
        <p:spPr bwMode="auto">
          <a:xfrm>
            <a:off x="5400675" y="5486226"/>
            <a:ext cx="3492500" cy="461963"/>
          </a:xfrm>
          <a:prstGeom prst="rect">
            <a:avLst/>
          </a:prstGeom>
          <a:noFill/>
          <a:ln w="9525">
            <a:solidFill>
              <a:schemeClr val="tx2"/>
            </a:solidFill>
            <a:miter lim="800000"/>
            <a:headEnd/>
            <a:tailEnd/>
          </a:ln>
        </p:spPr>
        <p:txBody>
          <a:bodyPr>
            <a:spAutoFit/>
          </a:bodyPr>
          <a:lstStyle/>
          <a:p>
            <a:pPr algn="just"/>
            <a:r>
              <a:rPr lang="pt-BR" sz="2400">
                <a:solidFill>
                  <a:srgbClr val="C00000"/>
                </a:solidFill>
              </a:rPr>
              <a:t>Argumentos diferentes.</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900113" y="1427435"/>
            <a:ext cx="69850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Sobrecarregar métodos, significa declarar mais de um método com o </a:t>
            </a:r>
            <a:r>
              <a:rPr lang="pt-BR" sz="2400">
                <a:solidFill>
                  <a:srgbClr val="C00000"/>
                </a:solidFill>
              </a:rPr>
              <a:t>mesmo nome, porém com  a quantidade ou tipo de argumentos diferentes</a:t>
            </a:r>
            <a:r>
              <a:rPr lang="pt-BR" sz="2400">
                <a:solidFill>
                  <a:schemeClr val="bg1"/>
                </a:solidFill>
              </a:rPr>
              <a:t>. </a:t>
            </a:r>
            <a:endParaRPr lang="pt-BR" sz="2400">
              <a:solidFill>
                <a:srgbClr val="C00000"/>
              </a:solidFill>
            </a:endParaRPr>
          </a:p>
        </p:txBody>
      </p:sp>
      <p:sp>
        <p:nvSpPr>
          <p:cNvPr id="4" name="CaixaDeTexto 15"/>
          <p:cNvSpPr txBox="1">
            <a:spLocks noChangeArrowheads="1"/>
          </p:cNvSpPr>
          <p:nvPr/>
        </p:nvSpPr>
        <p:spPr bwMode="auto">
          <a:xfrm>
            <a:off x="827088" y="5099323"/>
            <a:ext cx="7921625" cy="15700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máquina virtual Java define qual método será usado de acordo com a quantidade e/ou tipo de argumentos usados na assinatura do método. </a:t>
            </a:r>
            <a:r>
              <a:rPr lang="pt-BR" sz="2400">
                <a:solidFill>
                  <a:srgbClr val="C00000"/>
                </a:solidFill>
              </a:rPr>
              <a:t>O tipo de retorno deve ser o mesmo para todos os métodos sobrecarregados</a:t>
            </a:r>
            <a:r>
              <a:rPr lang="pt-BR" sz="2400">
                <a:solidFill>
                  <a:schemeClr val="bg1"/>
                </a:solidFill>
              </a:rPr>
              <a:t>.</a:t>
            </a:r>
            <a:endParaRPr lang="pt-BR" sz="2400">
              <a:solidFill>
                <a:srgbClr val="C00000"/>
              </a:solidFill>
            </a:endParaRPr>
          </a:p>
        </p:txBody>
      </p:sp>
      <p:pic>
        <p:nvPicPr>
          <p:cNvPr id="5" name="Picture 2" descr="C:\Users\Gerson\Desktop\çlfjmblçmjbe.png"/>
          <p:cNvPicPr>
            <a:picLocks noChangeAspect="1" noChangeArrowheads="1"/>
          </p:cNvPicPr>
          <p:nvPr/>
        </p:nvPicPr>
        <p:blipFill>
          <a:blip r:embed="rId2" cstate="print"/>
          <a:srcRect/>
          <a:stretch>
            <a:fillRect/>
          </a:stretch>
        </p:blipFill>
        <p:spPr bwMode="auto">
          <a:xfrm>
            <a:off x="2627313" y="2762523"/>
            <a:ext cx="4530725" cy="2160587"/>
          </a:xfrm>
          <a:prstGeom prst="rect">
            <a:avLst/>
          </a:prstGeom>
          <a:noFill/>
          <a:ln w="9525">
            <a:solidFill>
              <a:schemeClr val="bg1"/>
            </a:solid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tângulo 61"/>
          <p:cNvSpPr/>
          <p:nvPr/>
        </p:nvSpPr>
        <p:spPr>
          <a:xfrm>
            <a:off x="5364163" y="4437063"/>
            <a:ext cx="2808287" cy="6477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dirty="0"/>
          </a:p>
        </p:txBody>
      </p:sp>
      <p:sp>
        <p:nvSpPr>
          <p:cNvPr id="41" name="Retângulo 40"/>
          <p:cNvSpPr/>
          <p:nvPr/>
        </p:nvSpPr>
        <p:spPr>
          <a:xfrm>
            <a:off x="3995738" y="1403350"/>
            <a:ext cx="4176712" cy="244792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dirty="0"/>
          </a:p>
        </p:txBody>
      </p:sp>
      <p:sp>
        <p:nvSpPr>
          <p:cNvPr id="18436" name="CaixaDeTexto 1"/>
          <p:cNvSpPr txBox="1">
            <a:spLocks noChangeArrowheads="1"/>
          </p:cNvSpPr>
          <p:nvPr/>
        </p:nvSpPr>
        <p:spPr bwMode="auto">
          <a:xfrm>
            <a:off x="857250" y="669925"/>
            <a:ext cx="6996113" cy="708025"/>
          </a:xfrm>
          <a:prstGeom prst="rect">
            <a:avLst/>
          </a:prstGeom>
          <a:noFill/>
          <a:ln w="9525">
            <a:noFill/>
            <a:miter lim="800000"/>
            <a:headEnd/>
            <a:tailEnd/>
          </a:ln>
        </p:spPr>
        <p:txBody>
          <a:bodyPr wrap="none">
            <a:spAutoFit/>
          </a:bodyPr>
          <a:lstStyle/>
          <a:p>
            <a:r>
              <a:rPr lang="pt-BR" sz="4000" b="1" dirty="0"/>
              <a:t>Apresentação do Professor.</a:t>
            </a:r>
          </a:p>
        </p:txBody>
      </p:sp>
      <p:pic>
        <p:nvPicPr>
          <p:cNvPr id="18437" name="Picture 3" descr="C:\Users\Gerson\Pictures\belém.jpg"/>
          <p:cNvPicPr>
            <a:picLocks noChangeAspect="1" noChangeArrowheads="1"/>
          </p:cNvPicPr>
          <p:nvPr/>
        </p:nvPicPr>
        <p:blipFill>
          <a:blip r:embed="rId2" cstate="print"/>
          <a:srcRect/>
          <a:stretch>
            <a:fillRect/>
          </a:stretch>
        </p:blipFill>
        <p:spPr bwMode="auto">
          <a:xfrm>
            <a:off x="900113" y="1474788"/>
            <a:ext cx="2808287" cy="2039937"/>
          </a:xfrm>
          <a:prstGeom prst="rect">
            <a:avLst/>
          </a:prstGeom>
          <a:noFill/>
          <a:ln w="9525">
            <a:solidFill>
              <a:schemeClr val="bg1"/>
            </a:solidFill>
            <a:miter lim="800000"/>
            <a:headEnd/>
            <a:tailEnd/>
          </a:ln>
        </p:spPr>
      </p:pic>
      <p:sp>
        <p:nvSpPr>
          <p:cNvPr id="18438" name="CaixaDeTexto 29"/>
          <p:cNvSpPr txBox="1">
            <a:spLocks noChangeArrowheads="1"/>
          </p:cNvSpPr>
          <p:nvPr/>
        </p:nvSpPr>
        <p:spPr bwMode="auto">
          <a:xfrm>
            <a:off x="773113" y="3573463"/>
            <a:ext cx="1711325" cy="368300"/>
          </a:xfrm>
          <a:prstGeom prst="rect">
            <a:avLst/>
          </a:prstGeom>
          <a:noFill/>
          <a:ln w="9525">
            <a:noFill/>
            <a:miter lim="800000"/>
            <a:headEnd/>
            <a:tailEnd/>
          </a:ln>
        </p:spPr>
        <p:txBody>
          <a:bodyPr wrap="none">
            <a:spAutoFit/>
          </a:bodyPr>
          <a:lstStyle/>
          <a:p>
            <a:pPr algn="ctr"/>
            <a:r>
              <a:rPr lang="pt-BR" dirty="0"/>
              <a:t>Belém do Pará</a:t>
            </a:r>
          </a:p>
        </p:txBody>
      </p:sp>
      <p:sp>
        <p:nvSpPr>
          <p:cNvPr id="18439" name="CaixaDeTexto 4"/>
          <p:cNvSpPr txBox="1">
            <a:spLocks noChangeArrowheads="1"/>
          </p:cNvSpPr>
          <p:nvPr/>
        </p:nvSpPr>
        <p:spPr bwMode="auto">
          <a:xfrm>
            <a:off x="2865438" y="3500438"/>
            <a:ext cx="914400" cy="261937"/>
          </a:xfrm>
          <a:prstGeom prst="rect">
            <a:avLst/>
          </a:prstGeom>
          <a:noFill/>
          <a:ln w="9525">
            <a:noFill/>
            <a:miter lim="800000"/>
            <a:headEnd/>
            <a:tailEnd/>
          </a:ln>
        </p:spPr>
        <p:txBody>
          <a:bodyPr wrap="none">
            <a:spAutoFit/>
          </a:bodyPr>
          <a:lstStyle/>
          <a:p>
            <a:r>
              <a:rPr lang="pt-BR" sz="1100" dirty="0"/>
              <a:t>google.com</a:t>
            </a:r>
          </a:p>
        </p:txBody>
      </p:sp>
      <p:pic>
        <p:nvPicPr>
          <p:cNvPr id="18440" name="Picture 5" descr="C:\Users\Gerson\Pictures\bandeira-pará.jpg"/>
          <p:cNvPicPr>
            <a:picLocks noChangeAspect="1" noChangeArrowheads="1"/>
          </p:cNvPicPr>
          <p:nvPr/>
        </p:nvPicPr>
        <p:blipFill>
          <a:blip r:embed="rId3" cstate="print"/>
          <a:srcRect/>
          <a:stretch>
            <a:fillRect/>
          </a:stretch>
        </p:blipFill>
        <p:spPr bwMode="auto">
          <a:xfrm>
            <a:off x="4140200" y="1487488"/>
            <a:ext cx="1320800" cy="923925"/>
          </a:xfrm>
          <a:prstGeom prst="rect">
            <a:avLst/>
          </a:prstGeom>
          <a:noFill/>
          <a:ln w="9525">
            <a:solidFill>
              <a:schemeClr val="tx1"/>
            </a:solidFill>
            <a:miter lim="800000"/>
            <a:headEnd/>
            <a:tailEnd/>
          </a:ln>
        </p:spPr>
      </p:pic>
      <p:pic>
        <p:nvPicPr>
          <p:cNvPr id="18441" name="Picture 6" descr="C:\Users\Gerson\Pictures\acai.jpg"/>
          <p:cNvPicPr>
            <a:picLocks noChangeAspect="1" noChangeArrowheads="1"/>
          </p:cNvPicPr>
          <p:nvPr/>
        </p:nvPicPr>
        <p:blipFill>
          <a:blip r:embed="rId4" cstate="print"/>
          <a:srcRect/>
          <a:stretch>
            <a:fillRect/>
          </a:stretch>
        </p:blipFill>
        <p:spPr bwMode="auto">
          <a:xfrm>
            <a:off x="5761038" y="1474788"/>
            <a:ext cx="971550" cy="973137"/>
          </a:xfrm>
          <a:prstGeom prst="rect">
            <a:avLst/>
          </a:prstGeom>
          <a:noFill/>
          <a:ln w="9525">
            <a:solidFill>
              <a:schemeClr val="tx1"/>
            </a:solidFill>
            <a:miter lim="800000"/>
            <a:headEnd/>
            <a:tailEnd/>
          </a:ln>
        </p:spPr>
      </p:pic>
      <p:pic>
        <p:nvPicPr>
          <p:cNvPr id="18442" name="Picture 7" descr="C:\Users\Gerson\Pictures\calypso.jpg"/>
          <p:cNvPicPr>
            <a:picLocks noChangeAspect="1" noChangeArrowheads="1"/>
          </p:cNvPicPr>
          <p:nvPr/>
        </p:nvPicPr>
        <p:blipFill>
          <a:blip r:embed="rId5" cstate="print"/>
          <a:srcRect/>
          <a:stretch>
            <a:fillRect/>
          </a:stretch>
        </p:blipFill>
        <p:spPr bwMode="auto">
          <a:xfrm>
            <a:off x="6732588" y="2627313"/>
            <a:ext cx="1295400" cy="971550"/>
          </a:xfrm>
          <a:prstGeom prst="rect">
            <a:avLst/>
          </a:prstGeom>
          <a:noFill/>
          <a:ln w="9525">
            <a:solidFill>
              <a:schemeClr val="tx1"/>
            </a:solidFill>
            <a:miter lim="800000"/>
            <a:headEnd/>
            <a:tailEnd/>
          </a:ln>
        </p:spPr>
      </p:pic>
      <p:pic>
        <p:nvPicPr>
          <p:cNvPr id="18443" name="Picture 8" descr="C:\Users\Gerson\Pictures\paysandu.jpg"/>
          <p:cNvPicPr>
            <a:picLocks noChangeAspect="1" noChangeArrowheads="1"/>
          </p:cNvPicPr>
          <p:nvPr/>
        </p:nvPicPr>
        <p:blipFill>
          <a:blip r:embed="rId6" cstate="print"/>
          <a:srcRect/>
          <a:stretch>
            <a:fillRect/>
          </a:stretch>
        </p:blipFill>
        <p:spPr bwMode="auto">
          <a:xfrm>
            <a:off x="4140200" y="2627313"/>
            <a:ext cx="622300" cy="971550"/>
          </a:xfrm>
          <a:prstGeom prst="rect">
            <a:avLst/>
          </a:prstGeom>
          <a:noFill/>
          <a:ln w="9525">
            <a:solidFill>
              <a:schemeClr val="tx1"/>
            </a:solidFill>
            <a:miter lim="800000"/>
            <a:headEnd/>
            <a:tailEnd/>
          </a:ln>
        </p:spPr>
      </p:pic>
      <p:sp>
        <p:nvSpPr>
          <p:cNvPr id="18444" name="CaixaDeTexto 39"/>
          <p:cNvSpPr txBox="1">
            <a:spLocks noChangeArrowheads="1"/>
          </p:cNvSpPr>
          <p:nvPr/>
        </p:nvSpPr>
        <p:spPr bwMode="auto">
          <a:xfrm>
            <a:off x="4716463" y="2627313"/>
            <a:ext cx="2087562" cy="923925"/>
          </a:xfrm>
          <a:prstGeom prst="rect">
            <a:avLst/>
          </a:prstGeom>
          <a:noFill/>
          <a:ln w="9525">
            <a:noFill/>
            <a:miter lim="800000"/>
            <a:headEnd/>
            <a:tailEnd/>
          </a:ln>
        </p:spPr>
        <p:txBody>
          <a:bodyPr>
            <a:spAutoFit/>
          </a:bodyPr>
          <a:lstStyle/>
          <a:p>
            <a:pPr algn="ctr"/>
            <a:r>
              <a:rPr lang="pt-BR" dirty="0"/>
              <a:t>O melhor time do Brasil, na segunda divisão !!</a:t>
            </a:r>
          </a:p>
        </p:txBody>
      </p:sp>
      <p:pic>
        <p:nvPicPr>
          <p:cNvPr id="18445" name="Picture 2" descr="C:\Users\Gerson\Pictures\gaby-amarantos.jpg"/>
          <p:cNvPicPr>
            <a:picLocks noChangeAspect="1" noChangeArrowheads="1"/>
          </p:cNvPicPr>
          <p:nvPr/>
        </p:nvPicPr>
        <p:blipFill>
          <a:blip r:embed="rId7" cstate="print"/>
          <a:srcRect/>
          <a:stretch>
            <a:fillRect/>
          </a:stretch>
        </p:blipFill>
        <p:spPr bwMode="auto">
          <a:xfrm>
            <a:off x="7019925" y="1474788"/>
            <a:ext cx="973138" cy="973137"/>
          </a:xfrm>
          <a:prstGeom prst="rect">
            <a:avLst/>
          </a:prstGeom>
          <a:noFill/>
          <a:ln w="9525">
            <a:solidFill>
              <a:schemeClr val="tx1"/>
            </a:solidFill>
            <a:miter lim="800000"/>
            <a:headEnd/>
            <a:tailEnd/>
          </a:ln>
        </p:spPr>
      </p:pic>
      <p:cxnSp>
        <p:nvCxnSpPr>
          <p:cNvPr id="43" name="Conector angulado 42"/>
          <p:cNvCxnSpPr/>
          <p:nvPr/>
        </p:nvCxnSpPr>
        <p:spPr>
          <a:xfrm rot="5400000" flipH="1">
            <a:off x="4205288" y="1779588"/>
            <a:ext cx="338137" cy="3779837"/>
          </a:xfrm>
          <a:prstGeom prst="bentConnector3">
            <a:avLst>
              <a:gd name="adj1" fmla="val -3625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447" name="CaixaDeTexto 44"/>
          <p:cNvSpPr txBox="1">
            <a:spLocks noChangeArrowheads="1"/>
          </p:cNvSpPr>
          <p:nvPr/>
        </p:nvSpPr>
        <p:spPr bwMode="auto">
          <a:xfrm>
            <a:off x="779463" y="4005263"/>
            <a:ext cx="2928937" cy="369887"/>
          </a:xfrm>
          <a:prstGeom prst="rect">
            <a:avLst/>
          </a:prstGeom>
          <a:noFill/>
          <a:ln w="9525">
            <a:noFill/>
            <a:miter lim="800000"/>
            <a:headEnd/>
            <a:tailEnd/>
          </a:ln>
        </p:spPr>
        <p:txBody>
          <a:bodyPr wrap="none">
            <a:spAutoFit/>
          </a:bodyPr>
          <a:lstStyle/>
          <a:p>
            <a:pPr algn="just"/>
            <a:r>
              <a:rPr lang="pt-BR" dirty="0"/>
              <a:t>Não, eu não sou Carioca !!</a:t>
            </a:r>
          </a:p>
        </p:txBody>
      </p:sp>
      <p:sp>
        <p:nvSpPr>
          <p:cNvPr id="18448" name="CaixaDeTexto 45"/>
          <p:cNvSpPr txBox="1">
            <a:spLocks noChangeArrowheads="1"/>
          </p:cNvSpPr>
          <p:nvPr/>
        </p:nvSpPr>
        <p:spPr bwMode="auto">
          <a:xfrm>
            <a:off x="3663950" y="4005263"/>
            <a:ext cx="2852738" cy="369887"/>
          </a:xfrm>
          <a:prstGeom prst="rect">
            <a:avLst/>
          </a:prstGeom>
          <a:noFill/>
          <a:ln w="9525">
            <a:noFill/>
            <a:miter lim="800000"/>
            <a:headEnd/>
            <a:tailEnd/>
          </a:ln>
        </p:spPr>
        <p:txBody>
          <a:bodyPr wrap="none">
            <a:spAutoFit/>
          </a:bodyPr>
          <a:lstStyle/>
          <a:p>
            <a:pPr algn="just"/>
            <a:r>
              <a:rPr lang="pt-BR" dirty="0"/>
              <a:t>Não, eu não sou Baiano !!</a:t>
            </a:r>
          </a:p>
        </p:txBody>
      </p:sp>
      <p:sp>
        <p:nvSpPr>
          <p:cNvPr id="18449" name="CaixaDeTexto 46"/>
          <p:cNvSpPr txBox="1">
            <a:spLocks noChangeArrowheads="1"/>
          </p:cNvSpPr>
          <p:nvPr/>
        </p:nvSpPr>
        <p:spPr bwMode="auto">
          <a:xfrm>
            <a:off x="755650" y="4303713"/>
            <a:ext cx="4679950" cy="646112"/>
          </a:xfrm>
          <a:prstGeom prst="rect">
            <a:avLst/>
          </a:prstGeom>
          <a:noFill/>
          <a:ln w="9525">
            <a:noFill/>
            <a:miter lim="800000"/>
            <a:headEnd/>
            <a:tailEnd/>
          </a:ln>
        </p:spPr>
        <p:txBody>
          <a:bodyPr>
            <a:spAutoFit/>
          </a:bodyPr>
          <a:lstStyle/>
          <a:p>
            <a:pPr algn="just"/>
            <a:r>
              <a:rPr lang="pt-BR" dirty="0"/>
              <a:t>Graduado em Engenharia da Computação:</a:t>
            </a:r>
            <a:endParaRPr lang="pt-BR" dirty="0">
              <a:solidFill>
                <a:srgbClr val="C00000"/>
              </a:solidFill>
            </a:endParaRPr>
          </a:p>
          <a:p>
            <a:pPr algn="just"/>
            <a:r>
              <a:rPr lang="pt-BR" dirty="0">
                <a:solidFill>
                  <a:srgbClr val="C00000"/>
                </a:solidFill>
              </a:rPr>
              <a:t>Universidade Federal do Pará - UFPA</a:t>
            </a:r>
          </a:p>
        </p:txBody>
      </p:sp>
      <p:sp>
        <p:nvSpPr>
          <p:cNvPr id="18450" name="CaixaDeTexto 47"/>
          <p:cNvSpPr txBox="1">
            <a:spLocks noChangeArrowheads="1"/>
          </p:cNvSpPr>
          <p:nvPr/>
        </p:nvSpPr>
        <p:spPr bwMode="auto">
          <a:xfrm>
            <a:off x="755650" y="4878388"/>
            <a:ext cx="5184775" cy="646112"/>
          </a:xfrm>
          <a:prstGeom prst="rect">
            <a:avLst/>
          </a:prstGeom>
          <a:noFill/>
          <a:ln w="9525">
            <a:noFill/>
            <a:miter lim="800000"/>
            <a:headEnd/>
            <a:tailEnd/>
          </a:ln>
        </p:spPr>
        <p:txBody>
          <a:bodyPr>
            <a:spAutoFit/>
          </a:bodyPr>
          <a:lstStyle/>
          <a:p>
            <a:pPr algn="just"/>
            <a:r>
              <a:rPr lang="pt-BR" dirty="0"/>
              <a:t>Mestre em Computação Aplicada:</a:t>
            </a:r>
            <a:r>
              <a:rPr lang="pt-BR" dirty="0">
                <a:solidFill>
                  <a:srgbClr val="C00000"/>
                </a:solidFill>
              </a:rPr>
              <a:t> </a:t>
            </a:r>
          </a:p>
          <a:p>
            <a:pPr algn="just"/>
            <a:r>
              <a:rPr lang="pt-BR" dirty="0">
                <a:solidFill>
                  <a:srgbClr val="C00000"/>
                </a:solidFill>
              </a:rPr>
              <a:t>Instituto Nacional de Pesquisas Espaciais - INPE</a:t>
            </a:r>
          </a:p>
        </p:txBody>
      </p:sp>
      <p:sp>
        <p:nvSpPr>
          <p:cNvPr id="18451" name="CaixaDeTexto 48"/>
          <p:cNvSpPr txBox="1">
            <a:spLocks noChangeArrowheads="1"/>
          </p:cNvSpPr>
          <p:nvPr/>
        </p:nvSpPr>
        <p:spPr bwMode="auto">
          <a:xfrm>
            <a:off x="755650" y="5454650"/>
            <a:ext cx="5976938" cy="369888"/>
          </a:xfrm>
          <a:prstGeom prst="rect">
            <a:avLst/>
          </a:prstGeom>
          <a:noFill/>
          <a:ln w="9525">
            <a:noFill/>
            <a:miter lim="800000"/>
            <a:headEnd/>
            <a:tailEnd/>
          </a:ln>
        </p:spPr>
        <p:txBody>
          <a:bodyPr>
            <a:spAutoFit/>
          </a:bodyPr>
          <a:lstStyle/>
          <a:p>
            <a:pPr algn="just"/>
            <a:r>
              <a:rPr lang="pt-BR" dirty="0"/>
              <a:t>Pesquisador da Microsoft Research</a:t>
            </a:r>
            <a:r>
              <a:rPr lang="pt-BR" dirty="0">
                <a:solidFill>
                  <a:srgbClr val="C00000"/>
                </a:solidFill>
              </a:rPr>
              <a:t> – INPE/FAPESP</a:t>
            </a:r>
          </a:p>
        </p:txBody>
      </p:sp>
      <p:sp>
        <p:nvSpPr>
          <p:cNvPr id="18452" name="CaixaDeTexto 49"/>
          <p:cNvSpPr txBox="1">
            <a:spLocks noChangeArrowheads="1"/>
          </p:cNvSpPr>
          <p:nvPr/>
        </p:nvSpPr>
        <p:spPr bwMode="auto">
          <a:xfrm>
            <a:off x="755650" y="5741988"/>
            <a:ext cx="3960813" cy="369887"/>
          </a:xfrm>
          <a:prstGeom prst="rect">
            <a:avLst/>
          </a:prstGeom>
          <a:noFill/>
          <a:ln w="9525">
            <a:noFill/>
            <a:miter lim="800000"/>
            <a:headEnd/>
            <a:tailEnd/>
          </a:ln>
        </p:spPr>
        <p:txBody>
          <a:bodyPr>
            <a:spAutoFit/>
          </a:bodyPr>
          <a:lstStyle/>
          <a:p>
            <a:pPr algn="just"/>
            <a:r>
              <a:rPr lang="pt-BR" dirty="0"/>
              <a:t>No mercado: </a:t>
            </a:r>
            <a:r>
              <a:rPr lang="pt-BR" dirty="0">
                <a:solidFill>
                  <a:srgbClr val="C00000"/>
                </a:solidFill>
              </a:rPr>
              <a:t>Analista Desenvolvedor</a:t>
            </a:r>
          </a:p>
        </p:txBody>
      </p:sp>
      <p:sp>
        <p:nvSpPr>
          <p:cNvPr id="18453" name="CaixaDeTexto 50"/>
          <p:cNvSpPr txBox="1">
            <a:spLocks noChangeArrowheads="1"/>
          </p:cNvSpPr>
          <p:nvPr/>
        </p:nvSpPr>
        <p:spPr bwMode="auto">
          <a:xfrm>
            <a:off x="755650" y="6030913"/>
            <a:ext cx="5903913" cy="646112"/>
          </a:xfrm>
          <a:prstGeom prst="rect">
            <a:avLst/>
          </a:prstGeom>
          <a:noFill/>
          <a:ln w="9525">
            <a:noFill/>
            <a:miter lim="800000"/>
            <a:headEnd/>
            <a:tailEnd/>
          </a:ln>
        </p:spPr>
        <p:txBody>
          <a:bodyPr>
            <a:spAutoFit/>
          </a:bodyPr>
          <a:lstStyle/>
          <a:p>
            <a:pPr algn="just"/>
            <a:r>
              <a:rPr lang="pt-BR" dirty="0"/>
              <a:t>Empresário: </a:t>
            </a:r>
            <a:r>
              <a:rPr lang="pt-BR" dirty="0">
                <a:solidFill>
                  <a:srgbClr val="C00000"/>
                </a:solidFill>
              </a:rPr>
              <a:t>Ramo de desenvolvimentos de sistemas (ERP) para MEI, ME e EPP.</a:t>
            </a:r>
          </a:p>
        </p:txBody>
      </p:sp>
      <p:sp>
        <p:nvSpPr>
          <p:cNvPr id="18454" name="CaixaDeTexto 59"/>
          <p:cNvSpPr txBox="1">
            <a:spLocks noChangeArrowheads="1"/>
          </p:cNvSpPr>
          <p:nvPr/>
        </p:nvSpPr>
        <p:spPr bwMode="auto">
          <a:xfrm>
            <a:off x="5364163" y="4427538"/>
            <a:ext cx="825500" cy="369887"/>
          </a:xfrm>
          <a:prstGeom prst="rect">
            <a:avLst/>
          </a:prstGeom>
          <a:noFill/>
          <a:ln w="9525">
            <a:noFill/>
            <a:miter lim="800000"/>
            <a:headEnd/>
            <a:tailEnd/>
          </a:ln>
        </p:spPr>
        <p:txBody>
          <a:bodyPr wrap="none">
            <a:spAutoFit/>
          </a:bodyPr>
          <a:lstStyle/>
          <a:p>
            <a:pPr algn="just"/>
            <a:r>
              <a:rPr lang="pt-BR" dirty="0"/>
              <a:t>Email:</a:t>
            </a:r>
          </a:p>
        </p:txBody>
      </p:sp>
      <p:sp>
        <p:nvSpPr>
          <p:cNvPr id="18455" name="CaixaDeTexto 60"/>
          <p:cNvSpPr txBox="1">
            <a:spLocks noChangeArrowheads="1"/>
          </p:cNvSpPr>
          <p:nvPr/>
        </p:nvSpPr>
        <p:spPr bwMode="auto">
          <a:xfrm>
            <a:off x="5364163" y="4643438"/>
            <a:ext cx="2803525" cy="369887"/>
          </a:xfrm>
          <a:prstGeom prst="rect">
            <a:avLst/>
          </a:prstGeom>
          <a:noFill/>
          <a:ln w="9525">
            <a:noFill/>
            <a:miter lim="800000"/>
            <a:headEnd/>
            <a:tailEnd/>
          </a:ln>
        </p:spPr>
        <p:txBody>
          <a:bodyPr wrap="none">
            <a:spAutoFit/>
          </a:bodyPr>
          <a:lstStyle/>
          <a:p>
            <a:pPr algn="just"/>
            <a:r>
              <a:rPr lang="pt-BR" dirty="0">
                <a:solidFill>
                  <a:srgbClr val="C00000"/>
                </a:solidFill>
              </a:rPr>
              <a:t>gerson.neto@etep.edu.br</a:t>
            </a:r>
          </a:p>
        </p:txBody>
      </p:sp>
      <p:sp>
        <p:nvSpPr>
          <p:cNvPr id="18456" name="CaixaDeTexto 4"/>
          <p:cNvSpPr txBox="1">
            <a:spLocks noChangeArrowheads="1"/>
          </p:cNvSpPr>
          <p:nvPr/>
        </p:nvSpPr>
        <p:spPr bwMode="auto">
          <a:xfrm>
            <a:off x="7258050" y="3814763"/>
            <a:ext cx="914400" cy="261937"/>
          </a:xfrm>
          <a:prstGeom prst="rect">
            <a:avLst/>
          </a:prstGeom>
          <a:noFill/>
          <a:ln w="9525">
            <a:noFill/>
            <a:miter lim="800000"/>
            <a:headEnd/>
            <a:tailEnd/>
          </a:ln>
        </p:spPr>
        <p:txBody>
          <a:bodyPr wrap="none">
            <a:spAutoFit/>
          </a:bodyPr>
          <a:lstStyle/>
          <a:p>
            <a:r>
              <a:rPr lang="pt-BR" sz="1100" dirty="0"/>
              <a:t>google.com</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55651"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181250" name="Picture 2" descr="C:\Users\Gerson\Desktop\dslçmlçdmlçlmçd.png"/>
          <p:cNvPicPr>
            <a:picLocks noChangeAspect="1" noChangeArrowheads="1"/>
          </p:cNvPicPr>
          <p:nvPr/>
        </p:nvPicPr>
        <p:blipFill>
          <a:blip r:embed="rId2" cstate="print"/>
          <a:srcRect/>
          <a:stretch>
            <a:fillRect/>
          </a:stretch>
        </p:blipFill>
        <p:spPr bwMode="auto">
          <a:xfrm>
            <a:off x="1879823" y="1303362"/>
            <a:ext cx="5284465" cy="5294686"/>
          </a:xfrm>
          <a:prstGeom prst="rect">
            <a:avLst/>
          </a:prstGeom>
          <a:noFill/>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900113" y="1446038"/>
            <a:ext cx="69850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acesso a um método também pode ser definido por um modificador de acesso. </a:t>
            </a:r>
            <a:endParaRPr lang="pt-BR" sz="2400">
              <a:solidFill>
                <a:srgbClr val="C00000"/>
              </a:solidFill>
            </a:endParaRPr>
          </a:p>
        </p:txBody>
      </p:sp>
      <p:sp>
        <p:nvSpPr>
          <p:cNvPr id="4" name="CaixaDeTexto 15"/>
          <p:cNvSpPr txBox="1">
            <a:spLocks noChangeArrowheads="1"/>
          </p:cNvSpPr>
          <p:nvPr/>
        </p:nvSpPr>
        <p:spPr bwMode="auto">
          <a:xfrm>
            <a:off x="900113" y="2373138"/>
            <a:ext cx="7920037"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As mesmas regras usadas para variáveis de instância também se aplicam aos métodos assim como os mesmos modificadores.</a:t>
            </a:r>
            <a:endParaRPr lang="pt-BR" sz="2400">
              <a:solidFill>
                <a:srgbClr val="C00000"/>
              </a:solidFill>
            </a:endParaRPr>
          </a:p>
        </p:txBody>
      </p:sp>
      <p:sp>
        <p:nvSpPr>
          <p:cNvPr id="5" name="CaixaDeTexto 15"/>
          <p:cNvSpPr txBox="1">
            <a:spLocks noChangeArrowheads="1"/>
          </p:cNvSpPr>
          <p:nvPr/>
        </p:nvSpPr>
        <p:spPr bwMode="auto">
          <a:xfrm>
            <a:off x="900113" y="3660601"/>
            <a:ext cx="7920037" cy="15684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Contudo </a:t>
            </a:r>
            <a:r>
              <a:rPr lang="pt-BR" sz="2400">
                <a:solidFill>
                  <a:srgbClr val="C00000"/>
                </a:solidFill>
              </a:rPr>
              <a:t>public</a:t>
            </a:r>
            <a:r>
              <a:rPr lang="pt-BR" sz="2400">
                <a:solidFill>
                  <a:schemeClr val="bg1"/>
                </a:solidFill>
              </a:rPr>
              <a:t>, </a:t>
            </a:r>
            <a:r>
              <a:rPr lang="pt-BR" sz="2400">
                <a:solidFill>
                  <a:srgbClr val="C00000"/>
                </a:solidFill>
              </a:rPr>
              <a:t>private</a:t>
            </a:r>
            <a:r>
              <a:rPr lang="pt-BR" sz="2400">
                <a:solidFill>
                  <a:schemeClr val="bg1"/>
                </a:solidFill>
              </a:rPr>
              <a:t>, </a:t>
            </a:r>
            <a:r>
              <a:rPr lang="pt-BR" sz="2400">
                <a:solidFill>
                  <a:srgbClr val="C00000"/>
                </a:solidFill>
              </a:rPr>
              <a:t>protected</a:t>
            </a:r>
            <a:r>
              <a:rPr lang="pt-BR" sz="2400">
                <a:solidFill>
                  <a:schemeClr val="bg1"/>
                </a:solidFill>
              </a:rPr>
              <a:t> e </a:t>
            </a:r>
            <a:r>
              <a:rPr lang="pt-BR" sz="2400">
                <a:solidFill>
                  <a:srgbClr val="C00000"/>
                </a:solidFill>
              </a:rPr>
              <a:t>default</a:t>
            </a:r>
            <a:r>
              <a:rPr lang="pt-BR" sz="2400">
                <a:solidFill>
                  <a:schemeClr val="bg1"/>
                </a:solidFill>
              </a:rPr>
              <a:t> não são os únicos modificadores que existem. É possível definir outras formas de acesso a métodos e variáveis de instância utilizando os modificadores </a:t>
            </a:r>
            <a:r>
              <a:rPr lang="pt-BR" sz="2400">
                <a:solidFill>
                  <a:srgbClr val="C00000"/>
                </a:solidFill>
              </a:rPr>
              <a:t>static</a:t>
            </a:r>
            <a:r>
              <a:rPr lang="pt-BR" sz="2400">
                <a:solidFill>
                  <a:schemeClr val="bg1"/>
                </a:solidFill>
              </a:rPr>
              <a:t> e </a:t>
            </a:r>
            <a:r>
              <a:rPr lang="pt-BR" sz="2400">
                <a:solidFill>
                  <a:srgbClr val="C00000"/>
                </a:solidFill>
              </a:rPr>
              <a:t>final</a:t>
            </a:r>
            <a:r>
              <a:rPr lang="pt-BR" sz="2400">
                <a:solidFill>
                  <a:schemeClr val="bg1"/>
                </a:solidFill>
              </a:rPr>
              <a:t>.</a:t>
            </a:r>
            <a:endParaRPr lang="pt-BR" sz="2400">
              <a:solidFill>
                <a:srgbClr val="C00000"/>
              </a:solidFill>
            </a:endParaRPr>
          </a:p>
        </p:txBody>
      </p:sp>
      <p:sp>
        <p:nvSpPr>
          <p:cNvPr id="6" name="CaixaDeTexto 15"/>
          <p:cNvSpPr txBox="1">
            <a:spLocks noChangeArrowheads="1"/>
          </p:cNvSpPr>
          <p:nvPr/>
        </p:nvSpPr>
        <p:spPr bwMode="auto">
          <a:xfrm>
            <a:off x="900113" y="5243338"/>
            <a:ext cx="7920037"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Para o caso de métodos o modificaro </a:t>
            </a:r>
            <a:r>
              <a:rPr lang="pt-BR" sz="2400">
                <a:solidFill>
                  <a:srgbClr val="C00000"/>
                </a:solidFill>
              </a:rPr>
              <a:t>final</a:t>
            </a:r>
            <a:r>
              <a:rPr lang="pt-BR" sz="2400">
                <a:solidFill>
                  <a:schemeClr val="bg1"/>
                </a:solidFill>
              </a:rPr>
              <a:t> impede que o método seja sobreescrito por subclasses. E para o caso de uso em variáveis de instância ele é usado para definir constantes.</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1188095" y="1889472"/>
            <a:ext cx="69850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Constante em Java são definidas através do modificador </a:t>
            </a:r>
            <a:r>
              <a:rPr lang="pt-BR" sz="2400">
                <a:solidFill>
                  <a:srgbClr val="C00000"/>
                </a:solidFill>
              </a:rPr>
              <a:t>final</a:t>
            </a:r>
            <a:r>
              <a:rPr lang="pt-BR" sz="2400">
                <a:solidFill>
                  <a:schemeClr val="bg1"/>
                </a:solidFill>
              </a:rPr>
              <a:t>. Em uma constante só se pode atribuir valor uma única vez. </a:t>
            </a:r>
            <a:endParaRPr lang="pt-BR" sz="2400">
              <a:solidFill>
                <a:srgbClr val="C00000"/>
              </a:solidFill>
            </a:endParaRPr>
          </a:p>
        </p:txBody>
      </p:sp>
      <p:pic>
        <p:nvPicPr>
          <p:cNvPr id="4" name="Picture 2" descr="C:\Users\Gerson\Desktop\lkdkjvflknde.png"/>
          <p:cNvPicPr>
            <a:picLocks noChangeAspect="1" noChangeArrowheads="1"/>
          </p:cNvPicPr>
          <p:nvPr/>
        </p:nvPicPr>
        <p:blipFill>
          <a:blip r:embed="rId2" cstate="print"/>
          <a:srcRect/>
          <a:stretch>
            <a:fillRect/>
          </a:stretch>
        </p:blipFill>
        <p:spPr bwMode="auto">
          <a:xfrm>
            <a:off x="1330970" y="3440460"/>
            <a:ext cx="3694112" cy="338137"/>
          </a:xfrm>
          <a:prstGeom prst="rect">
            <a:avLst/>
          </a:prstGeom>
          <a:noFill/>
          <a:ln w="9525">
            <a:solidFill>
              <a:schemeClr val="bg1"/>
            </a:solidFill>
            <a:miter lim="800000"/>
            <a:headEnd/>
            <a:tailEnd/>
          </a:ln>
        </p:spPr>
      </p:pic>
      <p:cxnSp>
        <p:nvCxnSpPr>
          <p:cNvPr id="5" name="Conector angulado 12"/>
          <p:cNvCxnSpPr>
            <a:endCxn id="3" idx="1"/>
          </p:cNvCxnSpPr>
          <p:nvPr/>
        </p:nvCxnSpPr>
        <p:spPr>
          <a:xfrm rot="10800000">
            <a:off x="1188095" y="2489547"/>
            <a:ext cx="142875" cy="1120775"/>
          </a:xfrm>
          <a:prstGeom prst="bentConnector3">
            <a:avLst>
              <a:gd name="adj1" fmla="val 25930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CaixaDeTexto 15"/>
          <p:cNvSpPr txBox="1">
            <a:spLocks noChangeArrowheads="1"/>
          </p:cNvSpPr>
          <p:nvPr/>
        </p:nvSpPr>
        <p:spPr bwMode="auto">
          <a:xfrm>
            <a:off x="1188095" y="4111972"/>
            <a:ext cx="6985000" cy="12017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modificador </a:t>
            </a:r>
            <a:r>
              <a:rPr lang="pt-BR" sz="2400">
                <a:solidFill>
                  <a:srgbClr val="C00000"/>
                </a:solidFill>
              </a:rPr>
              <a:t>static</a:t>
            </a:r>
            <a:r>
              <a:rPr lang="pt-BR" sz="2400">
                <a:solidFill>
                  <a:schemeClr val="bg1"/>
                </a:solidFill>
              </a:rPr>
              <a:t> mantém o valor de uma variável de instância igual para todos os objetos da classe. </a:t>
            </a:r>
            <a:endParaRPr lang="pt-BR" sz="2400">
              <a:solidFill>
                <a:srgbClr val="C00000"/>
              </a:solidFill>
            </a:endParaRPr>
          </a:p>
        </p:txBody>
      </p:sp>
      <p:pic>
        <p:nvPicPr>
          <p:cNvPr id="7" name="Picture 3" descr="C:\Users\Gerson\Desktop\´pofckop´bkf.png"/>
          <p:cNvPicPr>
            <a:picLocks noChangeAspect="1" noChangeArrowheads="1"/>
          </p:cNvPicPr>
          <p:nvPr/>
        </p:nvPicPr>
        <p:blipFill>
          <a:blip r:embed="rId3" cstate="print"/>
          <a:srcRect/>
          <a:stretch>
            <a:fillRect/>
          </a:stretch>
        </p:blipFill>
        <p:spPr bwMode="auto">
          <a:xfrm>
            <a:off x="1475432" y="5529610"/>
            <a:ext cx="6985000" cy="347662"/>
          </a:xfrm>
          <a:prstGeom prst="rect">
            <a:avLst/>
          </a:prstGeom>
          <a:noFill/>
          <a:ln w="9525">
            <a:solidFill>
              <a:schemeClr val="bg1"/>
            </a:solidFill>
            <a:miter lim="800000"/>
            <a:headEnd/>
            <a:tailEnd/>
          </a:ln>
        </p:spPr>
      </p:pic>
      <p:cxnSp>
        <p:nvCxnSpPr>
          <p:cNvPr id="8" name="Conector angulado 7"/>
          <p:cNvCxnSpPr>
            <a:stCxn id="6" idx="1"/>
          </p:cNvCxnSpPr>
          <p:nvPr/>
        </p:nvCxnSpPr>
        <p:spPr>
          <a:xfrm rot="10800000" flipH="1" flipV="1">
            <a:off x="1188095" y="4712047"/>
            <a:ext cx="287337" cy="990600"/>
          </a:xfrm>
          <a:prstGeom prst="bentConnector3">
            <a:avLst>
              <a:gd name="adj1" fmla="val -7936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750" y="1517650"/>
            <a:ext cx="8064500"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modificador static também pode ser usados em métodos. Neste caso ele provoca um comportamento diferenciado onde o método em questão pode ser usado sem a necessidade de se criar um objeto da classe.</a:t>
            </a:r>
            <a:endParaRPr lang="pt-BR" sz="2400">
              <a:solidFill>
                <a:srgbClr val="C00000"/>
              </a:solidFill>
            </a:endParaRPr>
          </a:p>
        </p:txBody>
      </p:sp>
      <p:cxnSp>
        <p:nvCxnSpPr>
          <p:cNvPr id="4" name="Conector angulado 12"/>
          <p:cNvCxnSpPr>
            <a:stCxn id="3" idx="1"/>
          </p:cNvCxnSpPr>
          <p:nvPr/>
        </p:nvCxnSpPr>
        <p:spPr>
          <a:xfrm rot="10800000" flipH="1" flipV="1">
            <a:off x="539750" y="2303463"/>
            <a:ext cx="3386138" cy="1446212"/>
          </a:xfrm>
          <a:prstGeom prst="bentConnector3">
            <a:avLst>
              <a:gd name="adj1" fmla="val -675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 name="Picture 2" descr="C:\Users\Gerson\Desktop\rdojkploç.png"/>
          <p:cNvPicPr>
            <a:picLocks noChangeAspect="1" noChangeArrowheads="1"/>
          </p:cNvPicPr>
          <p:nvPr/>
        </p:nvPicPr>
        <p:blipFill>
          <a:blip r:embed="rId2" cstate="print"/>
          <a:srcRect/>
          <a:stretch>
            <a:fillRect/>
          </a:stretch>
        </p:blipFill>
        <p:spPr bwMode="auto">
          <a:xfrm>
            <a:off x="3925888" y="3213100"/>
            <a:ext cx="4606925" cy="1073150"/>
          </a:xfrm>
          <a:prstGeom prst="rect">
            <a:avLst/>
          </a:prstGeom>
          <a:noFill/>
          <a:ln w="9525">
            <a:solidFill>
              <a:schemeClr val="bg1"/>
            </a:solidFill>
            <a:miter lim="800000"/>
            <a:headEnd/>
            <a:tailEnd/>
          </a:ln>
        </p:spPr>
      </p:pic>
      <p:sp>
        <p:nvSpPr>
          <p:cNvPr id="6" name="CaixaDeTexto 15"/>
          <p:cNvSpPr txBox="1">
            <a:spLocks noChangeArrowheads="1"/>
          </p:cNvSpPr>
          <p:nvPr/>
        </p:nvSpPr>
        <p:spPr bwMode="auto">
          <a:xfrm>
            <a:off x="539750" y="4595813"/>
            <a:ext cx="8064500" cy="1570037"/>
          </a:xfrm>
          <a:prstGeom prst="rect">
            <a:avLst/>
          </a:prstGeom>
          <a:noFill/>
          <a:ln w="9525">
            <a:solidFill>
              <a:schemeClr val="tx2"/>
            </a:solidFill>
            <a:miter lim="800000"/>
            <a:headEnd/>
            <a:tailEnd/>
          </a:ln>
        </p:spPr>
        <p:txBody>
          <a:bodyPr>
            <a:spAutoFit/>
          </a:bodyPr>
          <a:lstStyle/>
          <a:p>
            <a:pPr algn="just"/>
            <a:r>
              <a:rPr lang="pt-BR" sz="2400">
                <a:solidFill>
                  <a:schemeClr val="bg1"/>
                </a:solidFill>
              </a:rPr>
              <a:t>O acesso a métodos estáticos acontece a partir do nome da classe. Por isso os métodos da classe </a:t>
            </a:r>
            <a:r>
              <a:rPr lang="pt-BR" sz="2400">
                <a:solidFill>
                  <a:srgbClr val="C00000"/>
                </a:solidFill>
              </a:rPr>
              <a:t>Math</a:t>
            </a:r>
            <a:r>
              <a:rPr lang="pt-BR" sz="2400">
                <a:solidFill>
                  <a:schemeClr val="bg1"/>
                </a:solidFill>
              </a:rPr>
              <a:t> são usados sem se criar objetos do tipo </a:t>
            </a:r>
            <a:r>
              <a:rPr lang="pt-BR" sz="2400">
                <a:solidFill>
                  <a:srgbClr val="C00000"/>
                </a:solidFill>
              </a:rPr>
              <a:t>Math</a:t>
            </a:r>
            <a:r>
              <a:rPr lang="pt-BR" sz="2400">
                <a:solidFill>
                  <a:schemeClr val="bg1"/>
                </a:solidFill>
              </a:rPr>
              <a:t>. Também é por esse motivo que o método </a:t>
            </a:r>
            <a:r>
              <a:rPr lang="pt-BR" sz="2400">
                <a:solidFill>
                  <a:srgbClr val="C00000"/>
                </a:solidFill>
              </a:rPr>
              <a:t>main tem que ser estático</a:t>
            </a:r>
            <a:r>
              <a:rPr lang="pt-BR" sz="2400">
                <a:solidFill>
                  <a:schemeClr val="bg1"/>
                </a:solidFill>
              </a:rPr>
              <a:t>.</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750" y="1517650"/>
            <a:ext cx="8064500" cy="19383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Uma classe é uma abstração de algum objeto, é um modelo que deve ser seguido para criar objetos. Porém existem situações em que se deseja criar modelos para classes. Isso é possível através do conceito de classe abstrata.</a:t>
            </a:r>
            <a:endParaRPr lang="pt-BR" sz="2400">
              <a:solidFill>
                <a:srgbClr val="C00000"/>
              </a:solidFill>
            </a:endParaRPr>
          </a:p>
        </p:txBody>
      </p:sp>
      <p:pic>
        <p:nvPicPr>
          <p:cNvPr id="4" name="Picture 2" descr="C:\Users\Gerson\Desktop\scvsf.png"/>
          <p:cNvPicPr>
            <a:picLocks noChangeAspect="1" noChangeArrowheads="1"/>
          </p:cNvPicPr>
          <p:nvPr/>
        </p:nvPicPr>
        <p:blipFill>
          <a:blip r:embed="rId2" cstate="print"/>
          <a:srcRect/>
          <a:stretch>
            <a:fillRect/>
          </a:stretch>
        </p:blipFill>
        <p:spPr bwMode="auto">
          <a:xfrm>
            <a:off x="611188" y="3716338"/>
            <a:ext cx="3446462" cy="1328737"/>
          </a:xfrm>
          <a:prstGeom prst="rect">
            <a:avLst/>
          </a:prstGeom>
          <a:noFill/>
          <a:ln w="9525">
            <a:solidFill>
              <a:schemeClr val="bg1"/>
            </a:solidFill>
            <a:miter lim="800000"/>
            <a:headEnd/>
            <a:tailEnd/>
          </a:ln>
        </p:spPr>
      </p:pic>
      <p:sp>
        <p:nvSpPr>
          <p:cNvPr id="5" name="Chave direita 4"/>
          <p:cNvSpPr/>
          <p:nvPr/>
        </p:nvSpPr>
        <p:spPr>
          <a:xfrm rot="16200000">
            <a:off x="1800225" y="3140075"/>
            <a:ext cx="179388" cy="973138"/>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6" name="Conector angulado 12"/>
          <p:cNvCxnSpPr>
            <a:stCxn id="5" idx="1"/>
            <a:endCxn id="3" idx="1"/>
          </p:cNvCxnSpPr>
          <p:nvPr/>
        </p:nvCxnSpPr>
        <p:spPr>
          <a:xfrm rot="5400000" flipH="1">
            <a:off x="689769" y="2337594"/>
            <a:ext cx="1049337" cy="1349375"/>
          </a:xfrm>
          <a:prstGeom prst="bentConnector4">
            <a:avLst>
              <a:gd name="adj1" fmla="val 5258"/>
              <a:gd name="adj2" fmla="val 11693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aixaDeTexto 15"/>
          <p:cNvSpPr txBox="1">
            <a:spLocks noChangeArrowheads="1"/>
          </p:cNvSpPr>
          <p:nvPr/>
        </p:nvSpPr>
        <p:spPr bwMode="auto">
          <a:xfrm>
            <a:off x="4572000" y="3213100"/>
            <a:ext cx="3960813" cy="230822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Para se definir uma classe como sendo abstrata, na linguagem Java, deve-se na declaração da classe colocar a palavra reservada abstract.</a:t>
            </a:r>
            <a:endParaRPr lang="pt-BR" sz="2400">
              <a:solidFill>
                <a:srgbClr val="C00000"/>
              </a:solidFill>
            </a:endParaRPr>
          </a:p>
        </p:txBody>
      </p:sp>
      <p:sp>
        <p:nvSpPr>
          <p:cNvPr id="8" name="CaixaDeTexto 15"/>
          <p:cNvSpPr txBox="1">
            <a:spLocks noChangeArrowheads="1"/>
          </p:cNvSpPr>
          <p:nvPr/>
        </p:nvSpPr>
        <p:spPr bwMode="auto">
          <a:xfrm>
            <a:off x="611188" y="5540375"/>
            <a:ext cx="7848600" cy="12017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Classes abstratas são modelos, para outras classes, portanto não podem ser instânciadas, ou seja, não se pode criar um objeto de uma classe abstrata.</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750" y="1517650"/>
            <a:ext cx="80645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aplicação de uma classe abstrata acontece quando alguma outra classe, herda da classe abstrada.</a:t>
            </a:r>
            <a:endParaRPr lang="pt-BR" sz="2400">
              <a:solidFill>
                <a:srgbClr val="C00000"/>
              </a:solidFill>
            </a:endParaRPr>
          </a:p>
        </p:txBody>
      </p:sp>
      <p:sp>
        <p:nvSpPr>
          <p:cNvPr id="4" name="CaixaDeTexto 15"/>
          <p:cNvSpPr txBox="1">
            <a:spLocks noChangeArrowheads="1"/>
          </p:cNvSpPr>
          <p:nvPr/>
        </p:nvSpPr>
        <p:spPr bwMode="auto">
          <a:xfrm>
            <a:off x="539750" y="2381250"/>
            <a:ext cx="8064500" cy="193992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Entende-se por herança, em orientação a objeto, quando uma classe herda, as funcionalidades de outra classe. A classe usada como modelo é denominada de super classe, e a classe que herda as funcionalidades é denominada de subclasse.</a:t>
            </a:r>
            <a:endParaRPr lang="pt-BR" sz="2400">
              <a:solidFill>
                <a:srgbClr val="C00000"/>
              </a:solidFill>
            </a:endParaRPr>
          </a:p>
        </p:txBody>
      </p:sp>
      <p:pic>
        <p:nvPicPr>
          <p:cNvPr id="5" name="Picture 2" descr="C:\Users\Gerson\Desktop\scvsf.png"/>
          <p:cNvPicPr>
            <a:picLocks noChangeAspect="1" noChangeArrowheads="1"/>
          </p:cNvPicPr>
          <p:nvPr/>
        </p:nvPicPr>
        <p:blipFill>
          <a:blip r:embed="rId2" cstate="print"/>
          <a:srcRect/>
          <a:stretch>
            <a:fillRect/>
          </a:stretch>
        </p:blipFill>
        <p:spPr bwMode="auto">
          <a:xfrm>
            <a:off x="611188" y="4405313"/>
            <a:ext cx="3446462" cy="1327150"/>
          </a:xfrm>
          <a:prstGeom prst="rect">
            <a:avLst/>
          </a:prstGeom>
          <a:noFill/>
          <a:ln w="9525">
            <a:solidFill>
              <a:schemeClr val="bg1"/>
            </a:solidFill>
            <a:miter lim="800000"/>
            <a:headEnd/>
            <a:tailEnd/>
          </a:ln>
        </p:spPr>
      </p:pic>
      <p:pic>
        <p:nvPicPr>
          <p:cNvPr id="6" name="Picture 2" descr="C:\Users\Gerson\Desktop\kjhjkh.png"/>
          <p:cNvPicPr>
            <a:picLocks noChangeAspect="1" noChangeArrowheads="1"/>
          </p:cNvPicPr>
          <p:nvPr/>
        </p:nvPicPr>
        <p:blipFill>
          <a:blip r:embed="rId3" cstate="print"/>
          <a:srcRect/>
          <a:stretch>
            <a:fillRect/>
          </a:stretch>
        </p:blipFill>
        <p:spPr bwMode="auto">
          <a:xfrm>
            <a:off x="4427538" y="4437063"/>
            <a:ext cx="3551237" cy="477837"/>
          </a:xfrm>
          <a:prstGeom prst="rect">
            <a:avLst/>
          </a:prstGeom>
          <a:noFill/>
          <a:ln w="9525">
            <a:solidFill>
              <a:schemeClr val="bg1"/>
            </a:solidFill>
            <a:miter lim="800000"/>
            <a:headEnd/>
            <a:tailEnd/>
          </a:ln>
        </p:spPr>
      </p:pic>
      <p:sp>
        <p:nvSpPr>
          <p:cNvPr id="7" name="Chave direita 6"/>
          <p:cNvSpPr/>
          <p:nvPr/>
        </p:nvSpPr>
        <p:spPr>
          <a:xfrm rot="5400000" flipV="1">
            <a:off x="6696869" y="4256881"/>
            <a:ext cx="142875" cy="7921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8" name="Conector angulado 12"/>
          <p:cNvCxnSpPr>
            <a:stCxn id="7" idx="1"/>
          </p:cNvCxnSpPr>
          <p:nvPr/>
        </p:nvCxnSpPr>
        <p:spPr>
          <a:xfrm rot="16200000" flipH="1" flipV="1">
            <a:off x="5240338" y="3541712"/>
            <a:ext cx="344488" cy="2709863"/>
          </a:xfrm>
          <a:prstGeom prst="bentConnector4">
            <a:avLst>
              <a:gd name="adj1" fmla="val 147665"/>
              <a:gd name="adj2" fmla="val 51328"/>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CaixaDeTexto 15"/>
          <p:cNvSpPr txBox="1">
            <a:spLocks noChangeArrowheads="1"/>
          </p:cNvSpPr>
          <p:nvPr/>
        </p:nvSpPr>
        <p:spPr bwMode="auto">
          <a:xfrm>
            <a:off x="539750" y="5838825"/>
            <a:ext cx="80645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Em java, usa-se a palavra reservada extends, para definir uma herança.</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750" y="1517650"/>
            <a:ext cx="80645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Uma super classe, pode usar usadas por mais de uma subclasse.</a:t>
            </a:r>
            <a:endParaRPr lang="pt-BR" sz="2400">
              <a:solidFill>
                <a:srgbClr val="C00000"/>
              </a:solidFill>
            </a:endParaRPr>
          </a:p>
        </p:txBody>
      </p:sp>
      <p:pic>
        <p:nvPicPr>
          <p:cNvPr id="4" name="Picture 2" descr="C:\Users\Gerson\Desktop\scvsf.png"/>
          <p:cNvPicPr>
            <a:picLocks noChangeAspect="1" noChangeArrowheads="1"/>
          </p:cNvPicPr>
          <p:nvPr/>
        </p:nvPicPr>
        <p:blipFill>
          <a:blip r:embed="rId2" cstate="print"/>
          <a:srcRect/>
          <a:stretch>
            <a:fillRect/>
          </a:stretch>
        </p:blipFill>
        <p:spPr bwMode="auto">
          <a:xfrm>
            <a:off x="539750" y="2420938"/>
            <a:ext cx="3446463" cy="1327150"/>
          </a:xfrm>
          <a:prstGeom prst="rect">
            <a:avLst/>
          </a:prstGeom>
          <a:noFill/>
          <a:ln w="9525">
            <a:solidFill>
              <a:schemeClr val="bg1"/>
            </a:solidFill>
            <a:miter lim="800000"/>
            <a:headEnd/>
            <a:tailEnd/>
          </a:ln>
        </p:spPr>
      </p:pic>
      <p:pic>
        <p:nvPicPr>
          <p:cNvPr id="5" name="Picture 2" descr="C:\Users\Gerson\Desktop\kjhjkh.png"/>
          <p:cNvPicPr>
            <a:picLocks noChangeAspect="1" noChangeArrowheads="1"/>
          </p:cNvPicPr>
          <p:nvPr/>
        </p:nvPicPr>
        <p:blipFill>
          <a:blip r:embed="rId3" cstate="print"/>
          <a:srcRect/>
          <a:stretch>
            <a:fillRect/>
          </a:stretch>
        </p:blipFill>
        <p:spPr bwMode="auto">
          <a:xfrm>
            <a:off x="4787900" y="2349500"/>
            <a:ext cx="3551238" cy="477838"/>
          </a:xfrm>
          <a:prstGeom prst="rect">
            <a:avLst/>
          </a:prstGeom>
          <a:noFill/>
          <a:ln w="9525">
            <a:solidFill>
              <a:schemeClr val="bg1"/>
            </a:solidFill>
            <a:miter lim="800000"/>
            <a:headEnd/>
            <a:tailEnd/>
          </a:ln>
        </p:spPr>
      </p:pic>
      <p:sp>
        <p:nvSpPr>
          <p:cNvPr id="6" name="CaixaDeTexto 15"/>
          <p:cNvSpPr txBox="1">
            <a:spLocks noChangeArrowheads="1"/>
          </p:cNvSpPr>
          <p:nvPr/>
        </p:nvSpPr>
        <p:spPr bwMode="auto">
          <a:xfrm>
            <a:off x="539750" y="4076700"/>
            <a:ext cx="80645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Também é possível se fazer heranças múltiplas, ou seja, uma classe pode herdar de uma classe que também herdou de uma outra classe.</a:t>
            </a:r>
            <a:endParaRPr lang="pt-BR" sz="2400">
              <a:solidFill>
                <a:srgbClr val="C00000"/>
              </a:solidFill>
            </a:endParaRPr>
          </a:p>
        </p:txBody>
      </p:sp>
      <p:pic>
        <p:nvPicPr>
          <p:cNvPr id="7" name="Picture 3" descr="C:\Users\Gerson\Desktop\dfjlkcd.png"/>
          <p:cNvPicPr>
            <a:picLocks noChangeAspect="1" noChangeArrowheads="1"/>
          </p:cNvPicPr>
          <p:nvPr/>
        </p:nvPicPr>
        <p:blipFill>
          <a:blip r:embed="rId4" cstate="print"/>
          <a:srcRect/>
          <a:stretch>
            <a:fillRect/>
          </a:stretch>
        </p:blipFill>
        <p:spPr bwMode="auto">
          <a:xfrm>
            <a:off x="4787900" y="3284538"/>
            <a:ext cx="3597275" cy="431800"/>
          </a:xfrm>
          <a:prstGeom prst="rect">
            <a:avLst/>
          </a:prstGeom>
          <a:noFill/>
          <a:ln w="9525">
            <a:solidFill>
              <a:schemeClr val="bg1"/>
            </a:solidFill>
            <a:miter lim="800000"/>
            <a:headEnd/>
            <a:tailEnd/>
          </a:ln>
        </p:spPr>
      </p:pic>
      <p:cxnSp>
        <p:nvCxnSpPr>
          <p:cNvPr id="8" name="Conector angulado 12"/>
          <p:cNvCxnSpPr/>
          <p:nvPr/>
        </p:nvCxnSpPr>
        <p:spPr>
          <a:xfrm flipV="1">
            <a:off x="3986213" y="2587625"/>
            <a:ext cx="801687" cy="496888"/>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angulado 12"/>
          <p:cNvCxnSpPr/>
          <p:nvPr/>
        </p:nvCxnSpPr>
        <p:spPr>
          <a:xfrm>
            <a:off x="3986213" y="3084513"/>
            <a:ext cx="801687" cy="415925"/>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15"/>
          <p:cNvSpPr txBox="1">
            <a:spLocks noChangeArrowheads="1"/>
          </p:cNvSpPr>
          <p:nvPr/>
        </p:nvSpPr>
        <p:spPr bwMode="auto">
          <a:xfrm>
            <a:off x="539750" y="5253038"/>
            <a:ext cx="8064500" cy="1200150"/>
          </a:xfrm>
          <a:prstGeom prst="rect">
            <a:avLst/>
          </a:prstGeom>
          <a:noFill/>
          <a:ln w="9525">
            <a:solidFill>
              <a:schemeClr val="tx2"/>
            </a:solidFill>
            <a:miter lim="800000"/>
            <a:headEnd/>
            <a:tailEnd/>
          </a:ln>
        </p:spPr>
        <p:txBody>
          <a:bodyPr>
            <a:spAutoFit/>
          </a:bodyPr>
          <a:lstStyle/>
          <a:p>
            <a:pPr algn="just"/>
            <a:r>
              <a:rPr lang="pt-BR" sz="2400">
                <a:solidFill>
                  <a:schemeClr val="bg1"/>
                </a:solidFill>
              </a:rPr>
              <a:t>Herança é importante não somente pela abstração semelhante ao mundo real, mas também sobre a questão de reaproveitamento de código.</a:t>
            </a:r>
            <a:endParaRPr lang="pt-BR" sz="2400">
              <a:solidFill>
                <a:srgbClr val="C00000"/>
              </a:solidFill>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750" y="1517650"/>
            <a:ext cx="8064500" cy="19383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Através da herança também se chega ao conceito de polimorfismo. Polimorfismo significa várias formas, ou no caso da programação orientada a objetos, significa que você pode usar o comportamento de uma classe em várias formas</a:t>
            </a:r>
            <a:endParaRPr lang="pt-BR" sz="2400">
              <a:solidFill>
                <a:srgbClr val="C00000"/>
              </a:solidFill>
            </a:endParaRPr>
          </a:p>
        </p:txBody>
      </p:sp>
      <p:sp>
        <p:nvSpPr>
          <p:cNvPr id="4" name="CaixaDeTexto 15"/>
          <p:cNvSpPr txBox="1">
            <a:spLocks noChangeArrowheads="1"/>
          </p:cNvSpPr>
          <p:nvPr/>
        </p:nvSpPr>
        <p:spPr bwMode="auto">
          <a:xfrm>
            <a:off x="539750" y="3784600"/>
            <a:ext cx="8064500" cy="2308225"/>
          </a:xfrm>
          <a:prstGeom prst="rect">
            <a:avLst/>
          </a:prstGeom>
          <a:noFill/>
          <a:ln w="9525">
            <a:solidFill>
              <a:schemeClr val="tx2"/>
            </a:solidFill>
            <a:miter lim="800000"/>
            <a:headEnd/>
            <a:tailEnd/>
          </a:ln>
        </p:spPr>
        <p:txBody>
          <a:bodyPr>
            <a:spAutoFit/>
          </a:bodyPr>
          <a:lstStyle/>
          <a:p>
            <a:pPr algn="just"/>
            <a:r>
              <a:rPr lang="pt-BR" sz="2400">
                <a:solidFill>
                  <a:schemeClr val="bg1"/>
                </a:solidFill>
              </a:rPr>
              <a:t>Fazendo uma análogia com o mundo real, pode-se exemplificar o conceito de polimorfismo, comparando o funcionamento de carros. Todo carro pode ser dirigido, guiado, mas seu funcionamento interno, ou seja, como o motor ou peças fucionam, não é igual para todos os tipos de carro.</a:t>
            </a:r>
            <a:endParaRPr lang="pt-BR" sz="2400">
              <a:solidFill>
                <a:srgbClr val="C00000"/>
              </a:solidFill>
            </a:endParaRPr>
          </a:p>
        </p:txBody>
      </p:sp>
      <p:pic>
        <p:nvPicPr>
          <p:cNvPr id="5" name="Picture 2" descr="C:\Users\Gerson\Desktop\xjkljhld.png"/>
          <p:cNvPicPr>
            <a:picLocks noChangeAspect="1" noChangeArrowheads="1"/>
          </p:cNvPicPr>
          <p:nvPr/>
        </p:nvPicPr>
        <p:blipFill>
          <a:blip r:embed="rId2" cstate="print"/>
          <a:srcRect/>
          <a:stretch>
            <a:fillRect/>
          </a:stretch>
        </p:blipFill>
        <p:spPr bwMode="auto">
          <a:xfrm>
            <a:off x="684213" y="6237288"/>
            <a:ext cx="3527425" cy="328612"/>
          </a:xfrm>
          <a:prstGeom prst="rect">
            <a:avLst/>
          </a:prstGeom>
          <a:noFill/>
          <a:ln w="9525">
            <a:solidFill>
              <a:schemeClr val="bg1"/>
            </a:solidFill>
            <a:miter lim="800000"/>
            <a:headEnd/>
            <a:tailEnd/>
          </a:ln>
        </p:spPr>
      </p:pic>
      <p:pic>
        <p:nvPicPr>
          <p:cNvPr id="6" name="Picture 3" descr="C:\Users\Gerson\Desktop\njlkcnc.png"/>
          <p:cNvPicPr>
            <a:picLocks noChangeAspect="1" noChangeArrowheads="1"/>
          </p:cNvPicPr>
          <p:nvPr/>
        </p:nvPicPr>
        <p:blipFill>
          <a:blip r:embed="rId3" cstate="print"/>
          <a:srcRect/>
          <a:stretch>
            <a:fillRect/>
          </a:stretch>
        </p:blipFill>
        <p:spPr bwMode="auto">
          <a:xfrm>
            <a:off x="4572000" y="6237288"/>
            <a:ext cx="3913188" cy="315912"/>
          </a:xfrm>
          <a:prstGeom prst="rect">
            <a:avLst/>
          </a:prstGeom>
          <a:noFill/>
          <a:ln w="9525">
            <a:solidFill>
              <a:schemeClr val="bg1"/>
            </a:solidFill>
            <a:miter lim="800000"/>
            <a:headEnd/>
            <a:tailEnd/>
          </a:ln>
        </p:spPr>
      </p:pic>
      <p:cxnSp>
        <p:nvCxnSpPr>
          <p:cNvPr id="7" name="Conector angulado 12"/>
          <p:cNvCxnSpPr>
            <a:stCxn id="4" idx="1"/>
          </p:cNvCxnSpPr>
          <p:nvPr/>
        </p:nvCxnSpPr>
        <p:spPr>
          <a:xfrm rot="10800000" flipH="1" flipV="1">
            <a:off x="539750" y="4938713"/>
            <a:ext cx="144463" cy="1462087"/>
          </a:xfrm>
          <a:prstGeom prst="bentConnector3">
            <a:avLst>
              <a:gd name="adj1" fmla="val -15873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angulado 12"/>
          <p:cNvCxnSpPr>
            <a:stCxn id="4" idx="3"/>
          </p:cNvCxnSpPr>
          <p:nvPr/>
        </p:nvCxnSpPr>
        <p:spPr>
          <a:xfrm flipH="1">
            <a:off x="8485188" y="4938713"/>
            <a:ext cx="119062" cy="1457325"/>
          </a:xfrm>
          <a:prstGeom prst="bentConnector3">
            <a:avLst>
              <a:gd name="adj1" fmla="val -192237"/>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552" y="1878483"/>
            <a:ext cx="8064500"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Uma das formas de se implementar o polimorfismo em Java é através do conceito de interfaces. Interfaces não são classes, interfaces são contratos ou ainda especificações que uma determinada classe precisa ter.</a:t>
            </a:r>
            <a:endParaRPr lang="pt-BR" sz="2400">
              <a:solidFill>
                <a:srgbClr val="C00000"/>
              </a:solidFill>
            </a:endParaRPr>
          </a:p>
        </p:txBody>
      </p:sp>
      <p:sp>
        <p:nvSpPr>
          <p:cNvPr id="4" name="CaixaDeTexto 15"/>
          <p:cNvSpPr txBox="1">
            <a:spLocks noChangeArrowheads="1"/>
          </p:cNvSpPr>
          <p:nvPr/>
        </p:nvSpPr>
        <p:spPr bwMode="auto">
          <a:xfrm>
            <a:off x="539552" y="3497733"/>
            <a:ext cx="80645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Usa-se interface quando é necessário definir um tipo de comportamento ou especificação para uma classe.</a:t>
            </a:r>
            <a:endParaRPr lang="pt-BR" sz="2400">
              <a:solidFill>
                <a:srgbClr val="C00000"/>
              </a:solidFill>
            </a:endParaRPr>
          </a:p>
        </p:txBody>
      </p:sp>
      <p:sp>
        <p:nvSpPr>
          <p:cNvPr id="5" name="CaixaDeTexto 15"/>
          <p:cNvSpPr txBox="1">
            <a:spLocks noChangeArrowheads="1"/>
          </p:cNvSpPr>
          <p:nvPr/>
        </p:nvSpPr>
        <p:spPr bwMode="auto">
          <a:xfrm>
            <a:off x="539552" y="4399433"/>
            <a:ext cx="80645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Uma interface é declarada de maneira semelhante a uma classe, mas com a palavra reservada interface.</a:t>
            </a:r>
            <a:endParaRPr lang="pt-BR" sz="2400">
              <a:solidFill>
                <a:srgbClr val="C00000"/>
              </a:solidFill>
            </a:endParaRPr>
          </a:p>
        </p:txBody>
      </p:sp>
      <p:pic>
        <p:nvPicPr>
          <p:cNvPr id="6" name="Picture 2" descr="C:\Users\Gerson\Desktop\xojlkdj.png"/>
          <p:cNvPicPr>
            <a:picLocks noChangeAspect="1" noChangeArrowheads="1"/>
          </p:cNvPicPr>
          <p:nvPr/>
        </p:nvPicPr>
        <p:blipFill>
          <a:blip r:embed="rId2" cstate="print"/>
          <a:srcRect/>
          <a:stretch>
            <a:fillRect/>
          </a:stretch>
        </p:blipFill>
        <p:spPr bwMode="auto">
          <a:xfrm>
            <a:off x="684015" y="5374158"/>
            <a:ext cx="3328987" cy="719138"/>
          </a:xfrm>
          <a:prstGeom prst="rect">
            <a:avLst/>
          </a:prstGeom>
          <a:noFill/>
          <a:ln w="9525">
            <a:solidFill>
              <a:schemeClr val="bg1"/>
            </a:solidFill>
            <a:miter lim="800000"/>
            <a:headEnd/>
            <a:tailEnd/>
          </a:ln>
        </p:spPr>
      </p:pic>
      <p:cxnSp>
        <p:nvCxnSpPr>
          <p:cNvPr id="7" name="Conector angulado 12"/>
          <p:cNvCxnSpPr>
            <a:stCxn id="5" idx="1"/>
          </p:cNvCxnSpPr>
          <p:nvPr/>
        </p:nvCxnSpPr>
        <p:spPr>
          <a:xfrm rot="10800000" flipH="1" flipV="1">
            <a:off x="539552" y="4813771"/>
            <a:ext cx="144463" cy="920750"/>
          </a:xfrm>
          <a:prstGeom prst="bentConnector3">
            <a:avLst>
              <a:gd name="adj1" fmla="val -15873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539750" y="1517650"/>
            <a:ext cx="8064500" cy="1570038"/>
          </a:xfrm>
          <a:prstGeom prst="rect">
            <a:avLst/>
          </a:prstGeom>
          <a:noFill/>
          <a:ln w="9525">
            <a:solidFill>
              <a:schemeClr val="tx2"/>
            </a:solidFill>
            <a:miter lim="800000"/>
            <a:headEnd/>
            <a:tailEnd/>
          </a:ln>
        </p:spPr>
        <p:txBody>
          <a:bodyPr>
            <a:spAutoFit/>
          </a:bodyPr>
          <a:lstStyle/>
          <a:p>
            <a:pPr algn="just"/>
            <a:r>
              <a:rPr lang="pt-BR" sz="2400">
                <a:solidFill>
                  <a:schemeClr val="bg1"/>
                </a:solidFill>
              </a:rPr>
              <a:t>Em herança, diz-se que uma classe herda de outra classe, no polimorfismo realizado através de interface, diz-se que uma classe implementa uma interface, ou seja, a classe implementa o comportamento da interface.</a:t>
            </a:r>
            <a:endParaRPr lang="pt-BR" sz="2400">
              <a:solidFill>
                <a:srgbClr val="C00000"/>
              </a:solidFill>
            </a:endParaRPr>
          </a:p>
        </p:txBody>
      </p:sp>
      <p:pic>
        <p:nvPicPr>
          <p:cNvPr id="4" name="Picture 2" descr="C:\Users\Gerson\Desktop\xojlkdj.png"/>
          <p:cNvPicPr>
            <a:picLocks noChangeAspect="1" noChangeArrowheads="1"/>
          </p:cNvPicPr>
          <p:nvPr/>
        </p:nvPicPr>
        <p:blipFill>
          <a:blip r:embed="rId2" cstate="print"/>
          <a:srcRect/>
          <a:stretch>
            <a:fillRect/>
          </a:stretch>
        </p:blipFill>
        <p:spPr bwMode="auto">
          <a:xfrm>
            <a:off x="611188" y="4365625"/>
            <a:ext cx="3330575" cy="719138"/>
          </a:xfrm>
          <a:prstGeom prst="rect">
            <a:avLst/>
          </a:prstGeom>
          <a:noFill/>
          <a:ln w="9525">
            <a:solidFill>
              <a:schemeClr val="bg1"/>
            </a:solidFill>
            <a:miter lim="800000"/>
            <a:headEnd/>
            <a:tailEnd/>
          </a:ln>
        </p:spPr>
      </p:pic>
      <p:cxnSp>
        <p:nvCxnSpPr>
          <p:cNvPr id="5" name="Conector angulado 12"/>
          <p:cNvCxnSpPr>
            <a:stCxn id="6" idx="1"/>
          </p:cNvCxnSpPr>
          <p:nvPr/>
        </p:nvCxnSpPr>
        <p:spPr>
          <a:xfrm rot="10800000" flipH="1" flipV="1">
            <a:off x="539750" y="3552825"/>
            <a:ext cx="71438" cy="1171575"/>
          </a:xfrm>
          <a:prstGeom prst="bentConnector3">
            <a:avLst>
              <a:gd name="adj1" fmla="val -31746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CaixaDeTexto 15"/>
          <p:cNvSpPr txBox="1">
            <a:spLocks noChangeArrowheads="1"/>
          </p:cNvSpPr>
          <p:nvPr/>
        </p:nvSpPr>
        <p:spPr bwMode="auto">
          <a:xfrm>
            <a:off x="539750" y="3136900"/>
            <a:ext cx="80645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Usa-se interface quando é necessário definir um tipo de comportamento ou especificação para uma classe.</a:t>
            </a:r>
            <a:endParaRPr lang="pt-BR" sz="2400">
              <a:solidFill>
                <a:srgbClr val="C00000"/>
              </a:solidFill>
            </a:endParaRPr>
          </a:p>
        </p:txBody>
      </p:sp>
      <p:pic>
        <p:nvPicPr>
          <p:cNvPr id="7" name="Picture 2" descr="C:\Users\Gerson\Desktop\tytyti.png"/>
          <p:cNvPicPr>
            <a:picLocks noChangeAspect="1" noChangeArrowheads="1"/>
          </p:cNvPicPr>
          <p:nvPr/>
        </p:nvPicPr>
        <p:blipFill>
          <a:blip r:embed="rId3" cstate="print"/>
          <a:srcRect/>
          <a:stretch>
            <a:fillRect/>
          </a:stretch>
        </p:blipFill>
        <p:spPr bwMode="auto">
          <a:xfrm>
            <a:off x="4284663" y="4292600"/>
            <a:ext cx="4197350" cy="1512888"/>
          </a:xfrm>
          <a:prstGeom prst="rect">
            <a:avLst/>
          </a:prstGeom>
          <a:noFill/>
          <a:ln w="9525">
            <a:solidFill>
              <a:schemeClr val="bg1"/>
            </a:solidFill>
            <a:miter lim="800000"/>
            <a:headEnd/>
            <a:tailEnd/>
          </a:ln>
        </p:spPr>
      </p:pic>
      <p:cxnSp>
        <p:nvCxnSpPr>
          <p:cNvPr id="8" name="Conector angulado 12"/>
          <p:cNvCxnSpPr/>
          <p:nvPr/>
        </p:nvCxnSpPr>
        <p:spPr>
          <a:xfrm rot="5400000" flipH="1" flipV="1">
            <a:off x="3263106" y="4063207"/>
            <a:ext cx="34925" cy="2008188"/>
          </a:xfrm>
          <a:prstGeom prst="bentConnector4">
            <a:avLst>
              <a:gd name="adj1" fmla="val -634929"/>
              <a:gd name="adj2" fmla="val 9148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CaixaDeTexto 15"/>
          <p:cNvSpPr txBox="1">
            <a:spLocks noChangeArrowheads="1"/>
          </p:cNvSpPr>
          <p:nvPr/>
        </p:nvSpPr>
        <p:spPr bwMode="auto">
          <a:xfrm>
            <a:off x="539750" y="5949950"/>
            <a:ext cx="8280400" cy="830263"/>
          </a:xfrm>
          <a:prstGeom prst="rect">
            <a:avLst/>
          </a:prstGeom>
          <a:noFill/>
          <a:ln w="9525">
            <a:solidFill>
              <a:schemeClr val="tx2"/>
            </a:solidFill>
            <a:miter lim="800000"/>
            <a:headEnd/>
            <a:tailEnd/>
          </a:ln>
        </p:spPr>
        <p:txBody>
          <a:bodyPr>
            <a:spAutoFit/>
          </a:bodyPr>
          <a:lstStyle/>
          <a:p>
            <a:pPr algn="just"/>
            <a:r>
              <a:rPr lang="pt-BR" sz="2400">
                <a:solidFill>
                  <a:schemeClr val="bg1"/>
                </a:solidFill>
              </a:rPr>
              <a:t>A classe professor, teve que implementar o comportamento da interface coordenador.</a:t>
            </a:r>
            <a:endParaRPr lang="pt-BR" sz="2400">
              <a:solidFill>
                <a:srgbClr val="C00000"/>
              </a:solidFill>
            </a:endParaRPr>
          </a:p>
        </p:txBody>
      </p:sp>
      <p:cxnSp>
        <p:nvCxnSpPr>
          <p:cNvPr id="10" name="Conector angulado 12"/>
          <p:cNvCxnSpPr>
            <a:stCxn id="9" idx="3"/>
          </p:cNvCxnSpPr>
          <p:nvPr/>
        </p:nvCxnSpPr>
        <p:spPr>
          <a:xfrm flipH="1" flipV="1">
            <a:off x="8482013" y="5049838"/>
            <a:ext cx="338137" cy="1314450"/>
          </a:xfrm>
          <a:prstGeom prst="bentConnector3">
            <a:avLst>
              <a:gd name="adj1" fmla="val -6752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aixaDeTexto 1"/>
          <p:cNvSpPr txBox="1">
            <a:spLocks noChangeArrowheads="1"/>
          </p:cNvSpPr>
          <p:nvPr/>
        </p:nvSpPr>
        <p:spPr bwMode="auto">
          <a:xfrm>
            <a:off x="857250" y="669925"/>
            <a:ext cx="7024688" cy="708025"/>
          </a:xfrm>
          <a:prstGeom prst="rect">
            <a:avLst/>
          </a:prstGeom>
          <a:noFill/>
          <a:ln w="9525">
            <a:noFill/>
            <a:miter lim="800000"/>
            <a:headEnd/>
            <a:tailEnd/>
          </a:ln>
        </p:spPr>
        <p:txBody>
          <a:bodyPr wrap="none">
            <a:spAutoFit/>
          </a:bodyPr>
          <a:lstStyle/>
          <a:p>
            <a:r>
              <a:rPr lang="pt-BR" sz="4000" b="1" dirty="0"/>
              <a:t>Apresentação da Disciplina.</a:t>
            </a:r>
          </a:p>
        </p:txBody>
      </p:sp>
      <p:sp>
        <p:nvSpPr>
          <p:cNvPr id="19459" name="CaixaDeTexto 23"/>
          <p:cNvSpPr txBox="1">
            <a:spLocks noChangeArrowheads="1"/>
          </p:cNvSpPr>
          <p:nvPr/>
        </p:nvSpPr>
        <p:spPr bwMode="auto">
          <a:xfrm>
            <a:off x="2195513" y="1916113"/>
            <a:ext cx="4824412" cy="461962"/>
          </a:xfrm>
          <a:prstGeom prst="rect">
            <a:avLst/>
          </a:prstGeom>
          <a:noFill/>
          <a:ln w="9525">
            <a:solidFill>
              <a:schemeClr val="tx2"/>
            </a:solidFill>
            <a:miter lim="800000"/>
            <a:headEnd/>
            <a:tailEnd/>
          </a:ln>
        </p:spPr>
        <p:txBody>
          <a:bodyPr>
            <a:spAutoFit/>
          </a:bodyPr>
          <a:lstStyle/>
          <a:p>
            <a:pPr algn="just"/>
            <a:r>
              <a:rPr lang="pt-BR" sz="2400" dirty="0" smtClean="0">
                <a:solidFill>
                  <a:srgbClr val="C00000"/>
                </a:solidFill>
              </a:rPr>
              <a:t>Tecnologia para Jogos</a:t>
            </a:r>
            <a:endParaRPr lang="pt-BR" sz="2400" dirty="0">
              <a:solidFill>
                <a:srgbClr val="C00000"/>
              </a:solidFill>
            </a:endParaRPr>
          </a:p>
        </p:txBody>
      </p:sp>
      <p:sp>
        <p:nvSpPr>
          <p:cNvPr id="25" name="CaixaDeTexto 24"/>
          <p:cNvSpPr txBox="1"/>
          <p:nvPr/>
        </p:nvSpPr>
        <p:spPr>
          <a:xfrm>
            <a:off x="1476375" y="2997200"/>
            <a:ext cx="1366838" cy="368300"/>
          </a:xfrm>
          <a:prstGeom prst="rect">
            <a:avLst/>
          </a:prstGeom>
          <a:noFill/>
        </p:spPr>
        <p:txBody>
          <a:bodyPr>
            <a:spAutoFit/>
          </a:bodyPr>
          <a:lstStyle/>
          <a:p>
            <a:pPr algn="just">
              <a:defRPr/>
            </a:pPr>
            <a:r>
              <a:rPr lang="pt-BR" dirty="0">
                <a:latin typeface="+mn-lt"/>
              </a:rPr>
              <a:t>Cursos</a:t>
            </a:r>
          </a:p>
        </p:txBody>
      </p:sp>
      <p:sp>
        <p:nvSpPr>
          <p:cNvPr id="26" name="Chave esquerda 25"/>
          <p:cNvSpPr/>
          <p:nvPr/>
        </p:nvSpPr>
        <p:spPr>
          <a:xfrm>
            <a:off x="2411413" y="2889250"/>
            <a:ext cx="215900" cy="5397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28" name="CaixaDeTexto 27"/>
          <p:cNvSpPr txBox="1"/>
          <p:nvPr/>
        </p:nvSpPr>
        <p:spPr>
          <a:xfrm>
            <a:off x="2627313" y="2951163"/>
            <a:ext cx="4392612" cy="369887"/>
          </a:xfrm>
          <a:prstGeom prst="rect">
            <a:avLst/>
          </a:prstGeom>
          <a:noFill/>
        </p:spPr>
        <p:txBody>
          <a:bodyPr>
            <a:spAutoFit/>
          </a:bodyPr>
          <a:lstStyle/>
          <a:p>
            <a:pPr algn="just">
              <a:defRPr/>
            </a:pPr>
            <a:r>
              <a:rPr lang="pt-BR" dirty="0">
                <a:solidFill>
                  <a:srgbClr val="C00000"/>
                </a:solidFill>
                <a:latin typeface="+mn-lt"/>
              </a:rPr>
              <a:t>Bacharelado em Ciência da Computação</a:t>
            </a:r>
          </a:p>
        </p:txBody>
      </p:sp>
      <p:sp>
        <p:nvSpPr>
          <p:cNvPr id="33" name="CaixaDeTexto 32"/>
          <p:cNvSpPr txBox="1"/>
          <p:nvPr/>
        </p:nvSpPr>
        <p:spPr>
          <a:xfrm>
            <a:off x="1476375" y="4464050"/>
            <a:ext cx="1366838" cy="368300"/>
          </a:xfrm>
          <a:prstGeom prst="rect">
            <a:avLst/>
          </a:prstGeom>
          <a:noFill/>
        </p:spPr>
        <p:txBody>
          <a:bodyPr>
            <a:spAutoFit/>
          </a:bodyPr>
          <a:lstStyle/>
          <a:p>
            <a:pPr algn="just">
              <a:defRPr/>
            </a:pPr>
            <a:r>
              <a:rPr lang="pt-BR" dirty="0">
                <a:latin typeface="+mn-lt"/>
              </a:rPr>
              <a:t>Turno</a:t>
            </a:r>
          </a:p>
        </p:txBody>
      </p:sp>
      <p:sp>
        <p:nvSpPr>
          <p:cNvPr id="36" name="Chave esquerda 35"/>
          <p:cNvSpPr/>
          <p:nvPr/>
        </p:nvSpPr>
        <p:spPr>
          <a:xfrm>
            <a:off x="2411413" y="4400550"/>
            <a:ext cx="215900" cy="468313"/>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39" name="CaixaDeTexto 38"/>
          <p:cNvSpPr txBox="1"/>
          <p:nvPr/>
        </p:nvSpPr>
        <p:spPr>
          <a:xfrm>
            <a:off x="2627313" y="4427538"/>
            <a:ext cx="1368425" cy="369887"/>
          </a:xfrm>
          <a:prstGeom prst="rect">
            <a:avLst/>
          </a:prstGeom>
          <a:noFill/>
        </p:spPr>
        <p:txBody>
          <a:bodyPr>
            <a:spAutoFit/>
          </a:bodyPr>
          <a:lstStyle/>
          <a:p>
            <a:pPr algn="just">
              <a:defRPr/>
            </a:pPr>
            <a:r>
              <a:rPr lang="pt-BR" dirty="0">
                <a:solidFill>
                  <a:srgbClr val="C00000"/>
                </a:solidFill>
                <a:latin typeface="+mn-lt"/>
              </a:rPr>
              <a:t>Noturno</a:t>
            </a:r>
          </a:p>
        </p:txBody>
      </p:sp>
      <p:sp>
        <p:nvSpPr>
          <p:cNvPr id="42" name="CaixaDeTexto 41"/>
          <p:cNvSpPr txBox="1"/>
          <p:nvPr/>
        </p:nvSpPr>
        <p:spPr>
          <a:xfrm>
            <a:off x="1476375" y="3779838"/>
            <a:ext cx="935038" cy="369887"/>
          </a:xfrm>
          <a:prstGeom prst="rect">
            <a:avLst/>
          </a:prstGeom>
          <a:noFill/>
        </p:spPr>
        <p:txBody>
          <a:bodyPr>
            <a:spAutoFit/>
          </a:bodyPr>
          <a:lstStyle/>
          <a:p>
            <a:pPr algn="just">
              <a:defRPr/>
            </a:pPr>
            <a:r>
              <a:rPr lang="pt-BR" dirty="0">
                <a:latin typeface="+mn-lt"/>
              </a:rPr>
              <a:t>Campi</a:t>
            </a:r>
          </a:p>
        </p:txBody>
      </p:sp>
      <p:sp>
        <p:nvSpPr>
          <p:cNvPr id="44" name="Chave esquerda 43"/>
          <p:cNvSpPr/>
          <p:nvPr/>
        </p:nvSpPr>
        <p:spPr>
          <a:xfrm>
            <a:off x="2411413" y="3716338"/>
            <a:ext cx="215900" cy="433387"/>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52" name="CaixaDeTexto 51"/>
          <p:cNvSpPr txBox="1"/>
          <p:nvPr/>
        </p:nvSpPr>
        <p:spPr>
          <a:xfrm>
            <a:off x="2663825" y="3716338"/>
            <a:ext cx="4645025" cy="369887"/>
          </a:xfrm>
          <a:prstGeom prst="rect">
            <a:avLst/>
          </a:prstGeom>
          <a:noFill/>
        </p:spPr>
        <p:txBody>
          <a:bodyPr>
            <a:spAutoFit/>
          </a:bodyPr>
          <a:lstStyle/>
          <a:p>
            <a:pPr algn="just">
              <a:defRPr/>
            </a:pPr>
            <a:r>
              <a:rPr lang="pt-BR" dirty="0">
                <a:solidFill>
                  <a:srgbClr val="C00000"/>
                </a:solidFill>
                <a:latin typeface="+mn-lt"/>
              </a:rPr>
              <a:t>São José dos Campos: Unidade Esplanada</a:t>
            </a:r>
          </a:p>
        </p:txBody>
      </p:sp>
      <p:sp>
        <p:nvSpPr>
          <p:cNvPr id="55" name="CaixaDeTexto 54"/>
          <p:cNvSpPr txBox="1"/>
          <p:nvPr/>
        </p:nvSpPr>
        <p:spPr>
          <a:xfrm>
            <a:off x="1476375" y="5003800"/>
            <a:ext cx="1727200" cy="369888"/>
          </a:xfrm>
          <a:prstGeom prst="rect">
            <a:avLst/>
          </a:prstGeom>
          <a:noFill/>
        </p:spPr>
        <p:txBody>
          <a:bodyPr>
            <a:spAutoFit/>
          </a:bodyPr>
          <a:lstStyle/>
          <a:p>
            <a:pPr algn="just">
              <a:defRPr/>
            </a:pPr>
            <a:r>
              <a:rPr lang="pt-BR" dirty="0">
                <a:latin typeface="+mn-lt"/>
              </a:rPr>
              <a:t>Carga</a:t>
            </a:r>
            <a:r>
              <a:rPr lang="pt-BR" dirty="0">
                <a:solidFill>
                  <a:srgbClr val="075688"/>
                </a:solidFill>
                <a:latin typeface="+mn-lt"/>
              </a:rPr>
              <a:t> </a:t>
            </a:r>
            <a:r>
              <a:rPr lang="pt-BR" dirty="0">
                <a:latin typeface="+mn-lt"/>
              </a:rPr>
              <a:t>Horária</a:t>
            </a:r>
          </a:p>
        </p:txBody>
      </p:sp>
      <p:sp>
        <p:nvSpPr>
          <p:cNvPr id="56" name="Chave esquerda 55"/>
          <p:cNvSpPr/>
          <p:nvPr/>
        </p:nvSpPr>
        <p:spPr>
          <a:xfrm>
            <a:off x="3203575" y="4941888"/>
            <a:ext cx="215900" cy="466725"/>
          </a:xfrm>
          <a:prstGeom prst="leftBrace">
            <a:avLst/>
          </a:prstGeom>
          <a:ln>
            <a:solidFill>
              <a:srgbClr val="075688"/>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dirty="0"/>
          </a:p>
        </p:txBody>
      </p:sp>
      <p:sp>
        <p:nvSpPr>
          <p:cNvPr id="57" name="CaixaDeTexto 56"/>
          <p:cNvSpPr txBox="1"/>
          <p:nvPr/>
        </p:nvSpPr>
        <p:spPr>
          <a:xfrm>
            <a:off x="3419475" y="5003800"/>
            <a:ext cx="1547813" cy="369888"/>
          </a:xfrm>
          <a:prstGeom prst="rect">
            <a:avLst/>
          </a:prstGeom>
          <a:noFill/>
        </p:spPr>
        <p:txBody>
          <a:bodyPr>
            <a:spAutoFit/>
          </a:bodyPr>
          <a:lstStyle/>
          <a:p>
            <a:pPr algn="just">
              <a:defRPr/>
            </a:pPr>
            <a:r>
              <a:rPr lang="pt-BR" dirty="0">
                <a:solidFill>
                  <a:srgbClr val="C00000"/>
                </a:solidFill>
                <a:latin typeface="+mn-lt"/>
              </a:rPr>
              <a:t>80h/Teóricas</a:t>
            </a:r>
          </a:p>
        </p:txBody>
      </p:sp>
      <p:sp>
        <p:nvSpPr>
          <p:cNvPr id="16" name="CaixaDeTexto 15"/>
          <p:cNvSpPr txBox="1"/>
          <p:nvPr/>
        </p:nvSpPr>
        <p:spPr>
          <a:xfrm>
            <a:off x="4896395" y="5003328"/>
            <a:ext cx="1547813" cy="369888"/>
          </a:xfrm>
          <a:prstGeom prst="rect">
            <a:avLst/>
          </a:prstGeom>
          <a:noFill/>
        </p:spPr>
        <p:txBody>
          <a:bodyPr>
            <a:spAutoFit/>
          </a:bodyPr>
          <a:lstStyle/>
          <a:p>
            <a:pPr algn="just">
              <a:defRPr/>
            </a:pPr>
            <a:r>
              <a:rPr lang="pt-BR" dirty="0" smtClean="0">
                <a:solidFill>
                  <a:srgbClr val="C00000"/>
                </a:solidFill>
                <a:latin typeface="+mn-lt"/>
              </a:rPr>
              <a:t>40h/Práticas</a:t>
            </a:r>
            <a:endParaRPr lang="pt-BR" dirty="0">
              <a:solidFill>
                <a:srgbClr val="C00000"/>
              </a:solidFill>
              <a:latin typeface="+mn-lt"/>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830997"/>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Uso de interfaces gráficas para receber informações da entrada padrão.</a:t>
            </a:r>
            <a:endParaRPr lang="pt-BR" sz="2400" dirty="0">
              <a:solidFill>
                <a:srgbClr val="C00000"/>
              </a:solidFill>
            </a:endParaRPr>
          </a:p>
        </p:txBody>
      </p:sp>
      <p:pic>
        <p:nvPicPr>
          <p:cNvPr id="1026" name="Picture 2" descr="C:\Users\Gerson\Desktop\kjgjkgk.png"/>
          <p:cNvPicPr>
            <a:picLocks noChangeAspect="1" noChangeArrowheads="1"/>
          </p:cNvPicPr>
          <p:nvPr/>
        </p:nvPicPr>
        <p:blipFill>
          <a:blip r:embed="rId2" cstate="print"/>
          <a:srcRect/>
          <a:stretch>
            <a:fillRect/>
          </a:stretch>
        </p:blipFill>
        <p:spPr bwMode="auto">
          <a:xfrm>
            <a:off x="971599" y="2420888"/>
            <a:ext cx="7704957" cy="2736304"/>
          </a:xfrm>
          <a:prstGeom prst="rect">
            <a:avLst/>
          </a:prstGeom>
          <a:noFill/>
          <a:ln>
            <a:solidFill>
              <a:schemeClr val="bg1"/>
            </a:solidFill>
          </a:ln>
        </p:spPr>
      </p:pic>
      <p:cxnSp>
        <p:nvCxnSpPr>
          <p:cNvPr id="9" name="Conector angulado 12"/>
          <p:cNvCxnSpPr>
            <a:stCxn id="10" idx="1"/>
            <a:endCxn id="11" idx="1"/>
          </p:cNvCxnSpPr>
          <p:nvPr/>
        </p:nvCxnSpPr>
        <p:spPr>
          <a:xfrm flipH="1">
            <a:off x="827584" y="2978936"/>
            <a:ext cx="792104" cy="2698862"/>
          </a:xfrm>
          <a:prstGeom prst="bentConnector5">
            <a:avLst>
              <a:gd name="adj1" fmla="val 129654"/>
              <a:gd name="adj2" fmla="val 44637"/>
              <a:gd name="adj3" fmla="val 12886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have direita 9"/>
          <p:cNvSpPr/>
          <p:nvPr/>
        </p:nvSpPr>
        <p:spPr>
          <a:xfrm rot="10800000">
            <a:off x="1619688" y="2852936"/>
            <a:ext cx="144000" cy="25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1" name="CaixaDeTexto 15"/>
          <p:cNvSpPr txBox="1">
            <a:spLocks noChangeArrowheads="1"/>
          </p:cNvSpPr>
          <p:nvPr/>
        </p:nvSpPr>
        <p:spPr bwMode="auto">
          <a:xfrm>
            <a:off x="827584" y="5262299"/>
            <a:ext cx="7416800" cy="830997"/>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Ferramenta </a:t>
            </a:r>
            <a:r>
              <a:rPr lang="pt-BR" sz="2400" dirty="0" err="1" smtClean="0">
                <a:solidFill>
                  <a:schemeClr val="bg1"/>
                </a:solidFill>
              </a:rPr>
              <a:t>JOptionPane</a:t>
            </a:r>
            <a:r>
              <a:rPr lang="pt-BR" sz="2400" dirty="0" smtClean="0">
                <a:solidFill>
                  <a:schemeClr val="bg1"/>
                </a:solidFill>
              </a:rPr>
              <a:t> é utilizada para criar pequenas interfaces gráficas.</a:t>
            </a:r>
            <a:endParaRPr lang="pt-BR" sz="2400" dirty="0">
              <a:solidFill>
                <a:srgbClr val="C00000"/>
              </a:solidFill>
            </a:endParaRPr>
          </a:p>
        </p:txBody>
      </p:sp>
      <p:cxnSp>
        <p:nvCxnSpPr>
          <p:cNvPr id="19" name="Conector de seta reta 18"/>
          <p:cNvCxnSpPr/>
          <p:nvPr/>
        </p:nvCxnSpPr>
        <p:spPr>
          <a:xfrm flipH="1" flipV="1">
            <a:off x="4283968" y="4005064"/>
            <a:ext cx="504000" cy="468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p:nvPr/>
        </p:nvCxnSpPr>
        <p:spPr>
          <a:xfrm flipH="1">
            <a:off x="5580112" y="3140968"/>
            <a:ext cx="720080" cy="14401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Casos estranhos:</a:t>
            </a:r>
            <a:endParaRPr lang="pt-BR" sz="2400" dirty="0">
              <a:solidFill>
                <a:srgbClr val="C00000"/>
              </a:solidFill>
            </a:endParaRPr>
          </a:p>
        </p:txBody>
      </p:sp>
      <p:pic>
        <p:nvPicPr>
          <p:cNvPr id="2050" name="Picture 2" descr="C:\Users\Gerson\Desktop\dlçjklçdfs.png"/>
          <p:cNvPicPr>
            <a:picLocks noChangeAspect="1" noChangeArrowheads="1"/>
          </p:cNvPicPr>
          <p:nvPr/>
        </p:nvPicPr>
        <p:blipFill>
          <a:blip r:embed="rId2" cstate="print"/>
          <a:srcRect/>
          <a:stretch>
            <a:fillRect/>
          </a:stretch>
        </p:blipFill>
        <p:spPr bwMode="auto">
          <a:xfrm>
            <a:off x="3861743" y="1544631"/>
            <a:ext cx="4670697" cy="2388425"/>
          </a:xfrm>
          <a:prstGeom prst="rect">
            <a:avLst/>
          </a:prstGeom>
          <a:noFill/>
          <a:ln>
            <a:solidFill>
              <a:schemeClr val="bg1"/>
            </a:solidFill>
          </a:ln>
        </p:spPr>
      </p:pic>
      <p:cxnSp>
        <p:nvCxnSpPr>
          <p:cNvPr id="12" name="Conector de seta reta 11"/>
          <p:cNvCxnSpPr/>
          <p:nvPr/>
        </p:nvCxnSpPr>
        <p:spPr>
          <a:xfrm>
            <a:off x="4221783" y="2264711"/>
            <a:ext cx="432048" cy="21602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a:off x="6382023" y="2768767"/>
            <a:ext cx="1224136" cy="21602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descr="C:\Users\Gerson\Desktop\lçmfg;m.tgr.png"/>
          <p:cNvPicPr>
            <a:picLocks noChangeAspect="1" noChangeArrowheads="1"/>
          </p:cNvPicPr>
          <p:nvPr/>
        </p:nvPicPr>
        <p:blipFill>
          <a:blip r:embed="rId3" cstate="print"/>
          <a:srcRect/>
          <a:stretch>
            <a:fillRect/>
          </a:stretch>
        </p:blipFill>
        <p:spPr bwMode="auto">
          <a:xfrm>
            <a:off x="596900" y="4077696"/>
            <a:ext cx="4911204" cy="2591664"/>
          </a:xfrm>
          <a:prstGeom prst="rect">
            <a:avLst/>
          </a:prstGeom>
          <a:noFill/>
          <a:ln>
            <a:solidFill>
              <a:schemeClr val="bg1"/>
            </a:solidFill>
          </a:ln>
        </p:spPr>
      </p:pic>
      <p:cxnSp>
        <p:nvCxnSpPr>
          <p:cNvPr id="28" name="Conector de seta reta 27"/>
          <p:cNvCxnSpPr/>
          <p:nvPr/>
        </p:nvCxnSpPr>
        <p:spPr>
          <a:xfrm flipH="1">
            <a:off x="5436096" y="5661248"/>
            <a:ext cx="576064" cy="50405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Casos estranhos:</a:t>
            </a:r>
            <a:endParaRPr lang="pt-BR" sz="2400" dirty="0">
              <a:solidFill>
                <a:srgbClr val="C00000"/>
              </a:solidFill>
            </a:endParaRPr>
          </a:p>
        </p:txBody>
      </p:sp>
      <p:pic>
        <p:nvPicPr>
          <p:cNvPr id="3074" name="Picture 2" descr="C:\Users\Gerson\Desktop\sfdlçkjvmklçdvf.png"/>
          <p:cNvPicPr>
            <a:picLocks noChangeAspect="1" noChangeArrowheads="1"/>
          </p:cNvPicPr>
          <p:nvPr/>
        </p:nvPicPr>
        <p:blipFill>
          <a:blip r:embed="rId2" cstate="print"/>
          <a:srcRect/>
          <a:stretch>
            <a:fillRect/>
          </a:stretch>
        </p:blipFill>
        <p:spPr bwMode="auto">
          <a:xfrm>
            <a:off x="3963205" y="1556792"/>
            <a:ext cx="4785259" cy="2448272"/>
          </a:xfrm>
          <a:prstGeom prst="rect">
            <a:avLst/>
          </a:prstGeom>
          <a:noFill/>
          <a:ln>
            <a:solidFill>
              <a:schemeClr val="bg1"/>
            </a:solidFill>
          </a:ln>
        </p:spPr>
      </p:pic>
      <p:cxnSp>
        <p:nvCxnSpPr>
          <p:cNvPr id="10" name="Conector de seta reta 9"/>
          <p:cNvCxnSpPr/>
          <p:nvPr/>
        </p:nvCxnSpPr>
        <p:spPr>
          <a:xfrm>
            <a:off x="3635896" y="2348880"/>
            <a:ext cx="576064" cy="7200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a:off x="3635896" y="3284984"/>
            <a:ext cx="576064" cy="7200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descr="C:\Users\Gerson\Desktop\d.,s.;vds.png"/>
          <p:cNvPicPr>
            <a:picLocks noChangeAspect="1" noChangeArrowheads="1"/>
          </p:cNvPicPr>
          <p:nvPr/>
        </p:nvPicPr>
        <p:blipFill>
          <a:blip r:embed="rId3" cstate="print"/>
          <a:srcRect/>
          <a:stretch>
            <a:fillRect/>
          </a:stretch>
        </p:blipFill>
        <p:spPr bwMode="auto">
          <a:xfrm>
            <a:off x="1169511" y="4509120"/>
            <a:ext cx="6786865" cy="1944216"/>
          </a:xfrm>
          <a:prstGeom prst="rect">
            <a:avLst/>
          </a:prstGeom>
          <a:noFill/>
          <a:ln>
            <a:solidFill>
              <a:schemeClr val="bg1"/>
            </a:solidFill>
          </a:ln>
        </p:spPr>
      </p:pic>
      <p:cxnSp>
        <p:nvCxnSpPr>
          <p:cNvPr id="16" name="Conector de seta reta 15"/>
          <p:cNvCxnSpPr/>
          <p:nvPr/>
        </p:nvCxnSpPr>
        <p:spPr>
          <a:xfrm>
            <a:off x="899592" y="5949280"/>
            <a:ext cx="576064" cy="7200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a:off x="899592" y="5733256"/>
            <a:ext cx="576064" cy="7200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129028" name="Picture 2" descr="C:\Users\Gerson\Desktop\kpjkpótfg.png"/>
          <p:cNvPicPr>
            <a:picLocks noChangeAspect="1" noChangeArrowheads="1"/>
          </p:cNvPicPr>
          <p:nvPr/>
        </p:nvPicPr>
        <p:blipFill>
          <a:blip r:embed="rId2" cstate="print"/>
          <a:srcRect/>
          <a:stretch>
            <a:fillRect/>
          </a:stretch>
        </p:blipFill>
        <p:spPr bwMode="auto">
          <a:xfrm>
            <a:off x="1870075" y="1260475"/>
            <a:ext cx="5365750" cy="5334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ixaDeTexto 15"/>
          <p:cNvSpPr txBox="1">
            <a:spLocks noChangeArrowheads="1"/>
          </p:cNvSpPr>
          <p:nvPr/>
        </p:nvSpPr>
        <p:spPr bwMode="auto">
          <a:xfrm>
            <a:off x="971624" y="3933056"/>
            <a:ext cx="86407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(0,0)</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1200329"/>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Um dos recursos mais interessantes em Java é seu suporte gráfico, que permite aos programadores aprimorar visualmente seus aplicativos.</a:t>
            </a:r>
            <a:endParaRPr lang="pt-BR" sz="2400" dirty="0">
              <a:solidFill>
                <a:srgbClr val="C00000"/>
              </a:solidFill>
            </a:endParaRPr>
          </a:p>
        </p:txBody>
      </p:sp>
      <p:sp>
        <p:nvSpPr>
          <p:cNvPr id="11" name="CaixaDeTexto 15"/>
          <p:cNvSpPr txBox="1">
            <a:spLocks noChangeArrowheads="1"/>
          </p:cNvSpPr>
          <p:nvPr/>
        </p:nvSpPr>
        <p:spPr bwMode="auto">
          <a:xfrm>
            <a:off x="827584" y="2708920"/>
            <a:ext cx="7416800" cy="1200329"/>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Em Java todo desenho feito na tela, segue um sistema de coordenadas, que começa no canto superior esquerdo.</a:t>
            </a:r>
            <a:endParaRPr lang="pt-BR" sz="2400" dirty="0">
              <a:solidFill>
                <a:srgbClr val="C00000"/>
              </a:solidFill>
            </a:endParaRPr>
          </a:p>
        </p:txBody>
      </p:sp>
      <p:cxnSp>
        <p:nvCxnSpPr>
          <p:cNvPr id="13" name="Conector de seta reta 12"/>
          <p:cNvCxnSpPr/>
          <p:nvPr/>
        </p:nvCxnSpPr>
        <p:spPr>
          <a:xfrm>
            <a:off x="1691680" y="4293096"/>
            <a:ext cx="2088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rot="5400000">
            <a:off x="737680" y="5247328"/>
            <a:ext cx="1908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CaixaDeTexto 15"/>
          <p:cNvSpPr txBox="1">
            <a:spLocks noChangeArrowheads="1"/>
          </p:cNvSpPr>
          <p:nvPr/>
        </p:nvSpPr>
        <p:spPr bwMode="auto">
          <a:xfrm>
            <a:off x="1331640" y="5877272"/>
            <a:ext cx="28800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y</a:t>
            </a:r>
            <a:endParaRPr lang="pt-BR" sz="2400" dirty="0">
              <a:solidFill>
                <a:srgbClr val="C00000"/>
              </a:solidFill>
            </a:endParaRPr>
          </a:p>
        </p:txBody>
      </p:sp>
      <p:sp>
        <p:nvSpPr>
          <p:cNvPr id="19" name="CaixaDeTexto 15"/>
          <p:cNvSpPr txBox="1">
            <a:spLocks noChangeArrowheads="1"/>
          </p:cNvSpPr>
          <p:nvPr/>
        </p:nvSpPr>
        <p:spPr bwMode="auto">
          <a:xfrm>
            <a:off x="3851944" y="4047455"/>
            <a:ext cx="28800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x</a:t>
            </a:r>
            <a:endParaRPr lang="pt-BR" sz="2400" dirty="0">
              <a:solidFill>
                <a:srgbClr val="C00000"/>
              </a:solidFill>
            </a:endParaRPr>
          </a:p>
        </p:txBody>
      </p:sp>
      <p:sp>
        <p:nvSpPr>
          <p:cNvPr id="12" name="CaixaDeTexto 15"/>
          <p:cNvSpPr txBox="1">
            <a:spLocks noChangeArrowheads="1"/>
          </p:cNvSpPr>
          <p:nvPr/>
        </p:nvSpPr>
        <p:spPr bwMode="auto">
          <a:xfrm>
            <a:off x="5004072" y="3933056"/>
            <a:ext cx="86407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(0,0)</a:t>
            </a:r>
            <a:endParaRPr lang="pt-BR" sz="2400" dirty="0">
              <a:solidFill>
                <a:srgbClr val="C00000"/>
              </a:solidFill>
            </a:endParaRPr>
          </a:p>
        </p:txBody>
      </p:sp>
      <p:cxnSp>
        <p:nvCxnSpPr>
          <p:cNvPr id="15" name="Conector de seta reta 14"/>
          <p:cNvCxnSpPr/>
          <p:nvPr/>
        </p:nvCxnSpPr>
        <p:spPr>
          <a:xfrm>
            <a:off x="5724128" y="4293096"/>
            <a:ext cx="2088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rot="5400000">
            <a:off x="4770128" y="5247328"/>
            <a:ext cx="1908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7" name="CaixaDeTexto 15"/>
          <p:cNvSpPr txBox="1">
            <a:spLocks noChangeArrowheads="1"/>
          </p:cNvSpPr>
          <p:nvPr/>
        </p:nvSpPr>
        <p:spPr bwMode="auto">
          <a:xfrm>
            <a:off x="5364088" y="5877272"/>
            <a:ext cx="28800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y</a:t>
            </a:r>
            <a:endParaRPr lang="pt-BR" sz="2400" dirty="0">
              <a:solidFill>
                <a:srgbClr val="C00000"/>
              </a:solidFill>
            </a:endParaRPr>
          </a:p>
        </p:txBody>
      </p:sp>
      <p:sp>
        <p:nvSpPr>
          <p:cNvPr id="21" name="CaixaDeTexto 15"/>
          <p:cNvSpPr txBox="1">
            <a:spLocks noChangeArrowheads="1"/>
          </p:cNvSpPr>
          <p:nvPr/>
        </p:nvSpPr>
        <p:spPr bwMode="auto">
          <a:xfrm>
            <a:off x="7884392" y="4047455"/>
            <a:ext cx="28800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x</a:t>
            </a:r>
            <a:endParaRPr lang="pt-BR" sz="2400" dirty="0">
              <a:solidFill>
                <a:srgbClr val="C00000"/>
              </a:solidFill>
            </a:endParaRPr>
          </a:p>
        </p:txBody>
      </p:sp>
      <p:sp>
        <p:nvSpPr>
          <p:cNvPr id="22" name="CaixaDeTexto 15"/>
          <p:cNvSpPr txBox="1">
            <a:spLocks noChangeArrowheads="1"/>
          </p:cNvSpPr>
          <p:nvPr/>
        </p:nvSpPr>
        <p:spPr bwMode="auto">
          <a:xfrm>
            <a:off x="6372200" y="5157192"/>
            <a:ext cx="86407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(x,y)</a:t>
            </a:r>
            <a:endParaRPr lang="pt-BR" sz="2400" dirty="0">
              <a:solidFill>
                <a:srgbClr val="C00000"/>
              </a:solidFill>
            </a:endParaRPr>
          </a:p>
        </p:txBody>
      </p:sp>
      <p:cxnSp>
        <p:nvCxnSpPr>
          <p:cNvPr id="23" name="Conector de seta reta 22"/>
          <p:cNvCxnSpPr/>
          <p:nvPr/>
        </p:nvCxnSpPr>
        <p:spPr>
          <a:xfrm>
            <a:off x="5724128" y="5301208"/>
            <a:ext cx="720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p:nvPr/>
        </p:nvCxnSpPr>
        <p:spPr>
          <a:xfrm rot="5400000">
            <a:off x="5958208" y="4815312"/>
            <a:ext cx="972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Linhas:</a:t>
            </a:r>
            <a:endParaRPr lang="pt-BR" sz="2400" dirty="0">
              <a:solidFill>
                <a:srgbClr val="C00000"/>
              </a:solidFill>
            </a:endParaRPr>
          </a:p>
        </p:txBody>
      </p:sp>
      <p:sp>
        <p:nvSpPr>
          <p:cNvPr id="11" name="CaixaDeTexto 15"/>
          <p:cNvSpPr txBox="1">
            <a:spLocks noChangeArrowheads="1"/>
          </p:cNvSpPr>
          <p:nvPr/>
        </p:nvSpPr>
        <p:spPr bwMode="auto">
          <a:xfrm>
            <a:off x="827584" y="1796623"/>
            <a:ext cx="7416800" cy="1200329"/>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As bibliotecas da linguagem Java utilizadas para se fazer desenhos são robustas e extremamente coerentes com no processo de desenho.</a:t>
            </a:r>
            <a:endParaRPr lang="pt-BR" sz="2400" dirty="0">
              <a:solidFill>
                <a:srgbClr val="C00000"/>
              </a:solidFill>
            </a:endParaRPr>
          </a:p>
        </p:txBody>
      </p:sp>
      <p:pic>
        <p:nvPicPr>
          <p:cNvPr id="4098" name="Picture 2" descr="C:\Users\Gerson\Desktop\jkldsjopjfds.png"/>
          <p:cNvPicPr>
            <a:picLocks noChangeAspect="1" noChangeArrowheads="1"/>
          </p:cNvPicPr>
          <p:nvPr/>
        </p:nvPicPr>
        <p:blipFill>
          <a:blip r:embed="rId2" cstate="print"/>
          <a:srcRect/>
          <a:stretch>
            <a:fillRect/>
          </a:stretch>
        </p:blipFill>
        <p:spPr bwMode="auto">
          <a:xfrm>
            <a:off x="179512" y="2996952"/>
            <a:ext cx="5545526" cy="3744416"/>
          </a:xfrm>
          <a:prstGeom prst="rect">
            <a:avLst/>
          </a:prstGeom>
          <a:noFill/>
          <a:ln>
            <a:solidFill>
              <a:schemeClr val="bg1"/>
            </a:solidFill>
          </a:ln>
        </p:spPr>
      </p:pic>
      <p:cxnSp>
        <p:nvCxnSpPr>
          <p:cNvPr id="25" name="Conector angulado 12"/>
          <p:cNvCxnSpPr>
            <a:stCxn id="26" idx="1"/>
            <a:endCxn id="27" idx="2"/>
          </p:cNvCxnSpPr>
          <p:nvPr/>
        </p:nvCxnSpPr>
        <p:spPr>
          <a:xfrm rot="16200000" flipH="1">
            <a:off x="5509499" y="2077598"/>
            <a:ext cx="33114" cy="3816016"/>
          </a:xfrm>
          <a:prstGeom prst="bentConnector5">
            <a:avLst>
              <a:gd name="adj1" fmla="val 216374"/>
              <a:gd name="adj2" fmla="val 59288"/>
              <a:gd name="adj3" fmla="val 79034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Chave direita 25"/>
          <p:cNvSpPr/>
          <p:nvPr/>
        </p:nvSpPr>
        <p:spPr>
          <a:xfrm rot="5400000">
            <a:off x="3564048" y="2133049"/>
            <a:ext cx="108000" cy="356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27" name="CaixaDeTexto 15"/>
          <p:cNvSpPr txBox="1">
            <a:spLocks noChangeArrowheads="1"/>
          </p:cNvSpPr>
          <p:nvPr/>
        </p:nvSpPr>
        <p:spPr bwMode="auto">
          <a:xfrm>
            <a:off x="5796136" y="2924945"/>
            <a:ext cx="3275856" cy="1077218"/>
          </a:xfrm>
          <a:prstGeom prst="rect">
            <a:avLst/>
          </a:prstGeom>
          <a:noFill/>
          <a:ln w="9525">
            <a:solidFill>
              <a:schemeClr val="tx2"/>
            </a:solidFill>
            <a:miter lim="800000"/>
            <a:headEnd/>
            <a:tailEnd/>
          </a:ln>
        </p:spPr>
        <p:txBody>
          <a:bodyPr wrap="square">
            <a:spAutoFit/>
          </a:bodyPr>
          <a:lstStyle/>
          <a:p>
            <a:pPr algn="just"/>
            <a:r>
              <a:rPr lang="pt-BR" sz="2000" dirty="0" smtClean="0">
                <a:solidFill>
                  <a:schemeClr val="bg1"/>
                </a:solidFill>
              </a:rPr>
              <a:t>Em Java, a classe </a:t>
            </a:r>
            <a:r>
              <a:rPr lang="pt-BR" sz="2000" dirty="0" err="1" smtClean="0">
                <a:solidFill>
                  <a:schemeClr val="bg1"/>
                </a:solidFill>
              </a:rPr>
              <a:t>JPanel</a:t>
            </a:r>
            <a:r>
              <a:rPr lang="pt-BR" sz="2000" dirty="0" smtClean="0">
                <a:solidFill>
                  <a:schemeClr val="bg1"/>
                </a:solidFill>
              </a:rPr>
              <a:t>. Serve </a:t>
            </a:r>
            <a:r>
              <a:rPr lang="pt-BR" sz="2000" smtClean="0">
                <a:solidFill>
                  <a:schemeClr val="bg1"/>
                </a:solidFill>
              </a:rPr>
              <a:t>para </a:t>
            </a:r>
            <a:r>
              <a:rPr lang="pt-BR" sz="2000" smtClean="0">
                <a:solidFill>
                  <a:schemeClr val="bg1"/>
                </a:solidFill>
              </a:rPr>
              <a:t>armazenar </a:t>
            </a:r>
            <a:r>
              <a:rPr lang="pt-BR" sz="2000" dirty="0" smtClean="0">
                <a:solidFill>
                  <a:schemeClr val="bg1"/>
                </a:solidFill>
              </a:rPr>
              <a:t>o desenho</a:t>
            </a:r>
            <a:r>
              <a:rPr lang="pt-BR" sz="2400" dirty="0" smtClean="0">
                <a:solidFill>
                  <a:schemeClr val="bg1"/>
                </a:solidFill>
              </a:rPr>
              <a:t>.</a:t>
            </a:r>
            <a:endParaRPr lang="pt-BR" sz="2400" dirty="0">
              <a:solidFill>
                <a:srgbClr val="C00000"/>
              </a:solidFill>
            </a:endParaRPr>
          </a:p>
        </p:txBody>
      </p:sp>
      <p:sp>
        <p:nvSpPr>
          <p:cNvPr id="32" name="Chave direita 31"/>
          <p:cNvSpPr/>
          <p:nvPr/>
        </p:nvSpPr>
        <p:spPr>
          <a:xfrm rot="5400000">
            <a:off x="3330112" y="3987312"/>
            <a:ext cx="108000" cy="439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33" name="CaixaDeTexto 15"/>
          <p:cNvSpPr txBox="1">
            <a:spLocks noChangeArrowheads="1"/>
          </p:cNvSpPr>
          <p:nvPr/>
        </p:nvSpPr>
        <p:spPr bwMode="auto">
          <a:xfrm>
            <a:off x="5868144" y="5085184"/>
            <a:ext cx="2880320" cy="1323439"/>
          </a:xfrm>
          <a:prstGeom prst="rect">
            <a:avLst/>
          </a:prstGeom>
          <a:noFill/>
          <a:ln w="9525">
            <a:solidFill>
              <a:schemeClr val="tx2"/>
            </a:solidFill>
            <a:miter lim="800000"/>
            <a:headEnd/>
            <a:tailEnd/>
          </a:ln>
        </p:spPr>
        <p:txBody>
          <a:bodyPr wrap="square">
            <a:spAutoFit/>
          </a:bodyPr>
          <a:lstStyle/>
          <a:p>
            <a:pPr algn="just"/>
            <a:r>
              <a:rPr lang="pt-BR" sz="2000" dirty="0" smtClean="0">
                <a:solidFill>
                  <a:schemeClr val="bg1"/>
                </a:solidFill>
              </a:rPr>
              <a:t>A classe </a:t>
            </a:r>
            <a:r>
              <a:rPr lang="pt-BR" sz="2000" dirty="0" err="1" smtClean="0">
                <a:solidFill>
                  <a:schemeClr val="bg1"/>
                </a:solidFill>
              </a:rPr>
              <a:t>Graphics</a:t>
            </a:r>
            <a:r>
              <a:rPr lang="pt-BR" sz="2000" dirty="0" smtClean="0">
                <a:solidFill>
                  <a:schemeClr val="bg1"/>
                </a:solidFill>
              </a:rPr>
              <a:t>, possui métodos para desenhar formas como linhas e </a:t>
            </a:r>
            <a:r>
              <a:rPr lang="pt-BR" sz="2000" dirty="0" err="1" smtClean="0">
                <a:solidFill>
                  <a:schemeClr val="bg1"/>
                </a:solidFill>
              </a:rPr>
              <a:t>circulos</a:t>
            </a:r>
            <a:r>
              <a:rPr lang="pt-BR" sz="2000" dirty="0" smtClean="0">
                <a:solidFill>
                  <a:schemeClr val="bg1"/>
                </a:solidFill>
              </a:rPr>
              <a:t>.</a:t>
            </a:r>
            <a:endParaRPr lang="pt-BR" sz="2000" dirty="0">
              <a:solidFill>
                <a:srgbClr val="C00000"/>
              </a:solidFill>
            </a:endParaRPr>
          </a:p>
        </p:txBody>
      </p:sp>
      <p:cxnSp>
        <p:nvCxnSpPr>
          <p:cNvPr id="34" name="Conector angulado 12"/>
          <p:cNvCxnSpPr>
            <a:stCxn id="32" idx="1"/>
            <a:endCxn id="33" idx="3"/>
          </p:cNvCxnSpPr>
          <p:nvPr/>
        </p:nvCxnSpPr>
        <p:spPr>
          <a:xfrm rot="5400000" flipH="1" flipV="1">
            <a:off x="5821084" y="3309932"/>
            <a:ext cx="490408" cy="5364352"/>
          </a:xfrm>
          <a:prstGeom prst="bentConnector4">
            <a:avLst>
              <a:gd name="adj1" fmla="val -40040"/>
              <a:gd name="adj2" fmla="val 10426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Linhas:</a:t>
            </a:r>
            <a:endParaRPr lang="pt-BR" sz="2400" dirty="0">
              <a:solidFill>
                <a:srgbClr val="C00000"/>
              </a:solidFill>
            </a:endParaRPr>
          </a:p>
        </p:txBody>
      </p:sp>
      <p:sp>
        <p:nvSpPr>
          <p:cNvPr id="11" name="CaixaDeTexto 15"/>
          <p:cNvSpPr txBox="1">
            <a:spLocks noChangeArrowheads="1"/>
          </p:cNvSpPr>
          <p:nvPr/>
        </p:nvSpPr>
        <p:spPr bwMode="auto">
          <a:xfrm>
            <a:off x="827584" y="1796623"/>
            <a:ext cx="7416800" cy="1200329"/>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Além das classes </a:t>
            </a:r>
            <a:r>
              <a:rPr lang="pt-BR" sz="2400" dirty="0" err="1" smtClean="0">
                <a:solidFill>
                  <a:schemeClr val="bg1"/>
                </a:solidFill>
              </a:rPr>
              <a:t>JPanel</a:t>
            </a:r>
            <a:r>
              <a:rPr lang="pt-BR" sz="2400" dirty="0" smtClean="0">
                <a:solidFill>
                  <a:schemeClr val="bg1"/>
                </a:solidFill>
              </a:rPr>
              <a:t> e </a:t>
            </a:r>
            <a:r>
              <a:rPr lang="pt-BR" sz="2400" dirty="0" err="1" smtClean="0">
                <a:solidFill>
                  <a:schemeClr val="bg1"/>
                </a:solidFill>
              </a:rPr>
              <a:t>Graphics</a:t>
            </a:r>
            <a:r>
              <a:rPr lang="pt-BR" sz="2400" dirty="0" smtClean="0">
                <a:solidFill>
                  <a:schemeClr val="bg1"/>
                </a:solidFill>
              </a:rPr>
              <a:t>, é necessário o uso da classe </a:t>
            </a:r>
            <a:r>
              <a:rPr lang="pt-BR" sz="2400" dirty="0" err="1" smtClean="0">
                <a:solidFill>
                  <a:schemeClr val="bg1"/>
                </a:solidFill>
              </a:rPr>
              <a:t>JFrame</a:t>
            </a:r>
            <a:r>
              <a:rPr lang="pt-BR" sz="2400" dirty="0" smtClean="0">
                <a:solidFill>
                  <a:schemeClr val="bg1"/>
                </a:solidFill>
              </a:rPr>
              <a:t>, para se criar uma janela gráfica.</a:t>
            </a:r>
            <a:endParaRPr lang="pt-BR" sz="2400" dirty="0">
              <a:solidFill>
                <a:srgbClr val="C00000"/>
              </a:solidFill>
            </a:endParaRPr>
          </a:p>
        </p:txBody>
      </p:sp>
      <p:pic>
        <p:nvPicPr>
          <p:cNvPr id="5122" name="Picture 2" descr="C:\Users\Gerson\Desktop\fcnmklfd.png"/>
          <p:cNvPicPr>
            <a:picLocks noChangeAspect="1" noChangeArrowheads="1"/>
          </p:cNvPicPr>
          <p:nvPr/>
        </p:nvPicPr>
        <p:blipFill>
          <a:blip r:embed="rId2" cstate="print"/>
          <a:srcRect/>
          <a:stretch>
            <a:fillRect/>
          </a:stretch>
        </p:blipFill>
        <p:spPr bwMode="auto">
          <a:xfrm>
            <a:off x="971600" y="3068960"/>
            <a:ext cx="6135260" cy="2016224"/>
          </a:xfrm>
          <a:prstGeom prst="rect">
            <a:avLst/>
          </a:prstGeom>
          <a:noFill/>
          <a:ln>
            <a:solidFill>
              <a:schemeClr val="bg1"/>
            </a:solidFill>
          </a:ln>
        </p:spPr>
      </p:pic>
      <p:pic>
        <p:nvPicPr>
          <p:cNvPr id="5123" name="Picture 3" descr="C:\Users\Gerson\Desktop\fdbdfbdfb.png"/>
          <p:cNvPicPr>
            <a:picLocks noChangeAspect="1" noChangeArrowheads="1"/>
          </p:cNvPicPr>
          <p:nvPr/>
        </p:nvPicPr>
        <p:blipFill>
          <a:blip r:embed="rId3" cstate="print"/>
          <a:srcRect/>
          <a:stretch>
            <a:fillRect/>
          </a:stretch>
        </p:blipFill>
        <p:spPr bwMode="auto">
          <a:xfrm>
            <a:off x="5796136" y="4138423"/>
            <a:ext cx="2664296" cy="2674953"/>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Linhas:</a:t>
            </a:r>
            <a:endParaRPr lang="pt-BR" sz="2400" dirty="0">
              <a:solidFill>
                <a:srgbClr val="C00000"/>
              </a:solidFill>
            </a:endParaRPr>
          </a:p>
        </p:txBody>
      </p:sp>
      <p:sp>
        <p:nvSpPr>
          <p:cNvPr id="11" name="CaixaDeTexto 15"/>
          <p:cNvSpPr txBox="1">
            <a:spLocks noChangeArrowheads="1"/>
          </p:cNvSpPr>
          <p:nvPr/>
        </p:nvSpPr>
        <p:spPr bwMode="auto">
          <a:xfrm>
            <a:off x="827584" y="1796623"/>
            <a:ext cx="7416800" cy="830997"/>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É possível diferenciar o desenho com linhas através de estruturas de repetição e seleção.</a:t>
            </a:r>
            <a:endParaRPr lang="pt-BR" sz="2400" dirty="0">
              <a:solidFill>
                <a:srgbClr val="C00000"/>
              </a:solidFill>
            </a:endParaRPr>
          </a:p>
        </p:txBody>
      </p:sp>
      <p:pic>
        <p:nvPicPr>
          <p:cNvPr id="6146" name="Picture 2" descr="C:\Users\Gerson\Desktop\frmlçmfgr.png"/>
          <p:cNvPicPr>
            <a:picLocks noChangeAspect="1" noChangeArrowheads="1"/>
          </p:cNvPicPr>
          <p:nvPr/>
        </p:nvPicPr>
        <p:blipFill>
          <a:blip r:embed="rId2" cstate="print"/>
          <a:srcRect/>
          <a:stretch>
            <a:fillRect/>
          </a:stretch>
        </p:blipFill>
        <p:spPr bwMode="auto">
          <a:xfrm>
            <a:off x="899592" y="2597524"/>
            <a:ext cx="4896544" cy="3999828"/>
          </a:xfrm>
          <a:prstGeom prst="rect">
            <a:avLst/>
          </a:prstGeom>
          <a:noFill/>
          <a:ln>
            <a:solidFill>
              <a:schemeClr val="bg1"/>
            </a:solidFill>
          </a:ln>
        </p:spPr>
      </p:pic>
      <p:pic>
        <p:nvPicPr>
          <p:cNvPr id="6147" name="Picture 3" descr="C:\Users\Gerson\Desktop\tyhtyjytj.png"/>
          <p:cNvPicPr>
            <a:picLocks noChangeAspect="1" noChangeArrowheads="1"/>
          </p:cNvPicPr>
          <p:nvPr/>
        </p:nvPicPr>
        <p:blipFill>
          <a:blip r:embed="rId3" cstate="print"/>
          <a:srcRect/>
          <a:stretch>
            <a:fillRect/>
          </a:stretch>
        </p:blipFill>
        <p:spPr bwMode="auto">
          <a:xfrm>
            <a:off x="6012160" y="2747367"/>
            <a:ext cx="2962285" cy="2985889"/>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retângulos:</a:t>
            </a:r>
            <a:endParaRPr lang="pt-BR" sz="2400" dirty="0">
              <a:solidFill>
                <a:srgbClr val="C00000"/>
              </a:solidFill>
            </a:endParaRPr>
          </a:p>
        </p:txBody>
      </p:sp>
      <p:pic>
        <p:nvPicPr>
          <p:cNvPr id="7170" name="Picture 2" descr="C:\Users\Gerson\Desktop\gfbhre.;,r.png"/>
          <p:cNvPicPr>
            <a:picLocks noChangeAspect="1" noChangeArrowheads="1"/>
          </p:cNvPicPr>
          <p:nvPr/>
        </p:nvPicPr>
        <p:blipFill>
          <a:blip r:embed="rId2" cstate="print"/>
          <a:srcRect/>
          <a:stretch>
            <a:fillRect/>
          </a:stretch>
        </p:blipFill>
        <p:spPr bwMode="auto">
          <a:xfrm>
            <a:off x="611560" y="4509120"/>
            <a:ext cx="5256584" cy="1996172"/>
          </a:xfrm>
          <a:prstGeom prst="rect">
            <a:avLst/>
          </a:prstGeom>
          <a:noFill/>
          <a:ln>
            <a:solidFill>
              <a:schemeClr val="bg1"/>
            </a:solidFill>
          </a:ln>
        </p:spPr>
      </p:pic>
      <p:pic>
        <p:nvPicPr>
          <p:cNvPr id="7171" name="Picture 3" descr="C:\Users\Gerson\Desktop\xmçldv.png"/>
          <p:cNvPicPr>
            <a:picLocks noChangeAspect="1" noChangeArrowheads="1"/>
          </p:cNvPicPr>
          <p:nvPr/>
        </p:nvPicPr>
        <p:blipFill>
          <a:blip r:embed="rId3" cstate="print"/>
          <a:srcRect/>
          <a:stretch>
            <a:fillRect/>
          </a:stretch>
        </p:blipFill>
        <p:spPr bwMode="auto">
          <a:xfrm>
            <a:off x="5076056" y="1526402"/>
            <a:ext cx="3816424" cy="3990830"/>
          </a:xfrm>
          <a:prstGeom prst="rect">
            <a:avLst/>
          </a:prstGeom>
          <a:noFill/>
          <a:ln>
            <a:solidFill>
              <a:schemeClr val="bg1"/>
            </a:solidFill>
          </a:ln>
        </p:spPr>
      </p:pic>
      <p:sp>
        <p:nvSpPr>
          <p:cNvPr id="9" name="CaixaDeTexto 15"/>
          <p:cNvSpPr txBox="1">
            <a:spLocks noChangeArrowheads="1"/>
          </p:cNvSpPr>
          <p:nvPr/>
        </p:nvSpPr>
        <p:spPr bwMode="auto">
          <a:xfrm>
            <a:off x="827584" y="2588711"/>
            <a:ext cx="3888432"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 classe </a:t>
            </a:r>
            <a:r>
              <a:rPr lang="pt-BR" sz="2400" dirty="0" err="1" smtClean="0">
                <a:solidFill>
                  <a:schemeClr val="bg1"/>
                </a:solidFill>
              </a:rPr>
              <a:t>Graphics</a:t>
            </a:r>
            <a:r>
              <a:rPr lang="pt-BR" sz="2400" dirty="0" smtClean="0">
                <a:solidFill>
                  <a:schemeClr val="bg1"/>
                </a:solidFill>
              </a:rPr>
              <a:t> possui métodos para desenhar várias formas geométricas.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3" name="CaixaDeTexto 15"/>
          <p:cNvSpPr txBox="1">
            <a:spLocks noChangeArrowheads="1"/>
          </p:cNvSpPr>
          <p:nvPr/>
        </p:nvSpPr>
        <p:spPr bwMode="auto">
          <a:xfrm>
            <a:off x="827088" y="1382713"/>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Colorindo formas:</a:t>
            </a:r>
            <a:endParaRPr lang="pt-BR" sz="2400" dirty="0">
              <a:solidFill>
                <a:srgbClr val="C00000"/>
              </a:solidFill>
            </a:endParaRPr>
          </a:p>
        </p:txBody>
      </p:sp>
      <p:pic>
        <p:nvPicPr>
          <p:cNvPr id="8194" name="Picture 2" descr="C:\Users\Gerson\Desktop\grtthrht.png"/>
          <p:cNvPicPr>
            <a:picLocks noChangeAspect="1" noChangeArrowheads="1"/>
          </p:cNvPicPr>
          <p:nvPr/>
        </p:nvPicPr>
        <p:blipFill>
          <a:blip r:embed="rId2" cstate="print"/>
          <a:srcRect/>
          <a:stretch>
            <a:fillRect/>
          </a:stretch>
        </p:blipFill>
        <p:spPr bwMode="auto">
          <a:xfrm>
            <a:off x="611560" y="3789040"/>
            <a:ext cx="3888432" cy="2888549"/>
          </a:xfrm>
          <a:prstGeom prst="rect">
            <a:avLst/>
          </a:prstGeom>
          <a:noFill/>
          <a:ln>
            <a:solidFill>
              <a:schemeClr val="bg1"/>
            </a:solidFill>
          </a:ln>
        </p:spPr>
      </p:pic>
      <p:pic>
        <p:nvPicPr>
          <p:cNvPr id="8195" name="Picture 3" descr="C:\Users\Gerson\Desktop\tyujyjuyukku.png"/>
          <p:cNvPicPr>
            <a:picLocks noChangeAspect="1" noChangeArrowheads="1"/>
          </p:cNvPicPr>
          <p:nvPr/>
        </p:nvPicPr>
        <p:blipFill>
          <a:blip r:embed="rId3" cstate="print"/>
          <a:srcRect/>
          <a:stretch>
            <a:fillRect/>
          </a:stretch>
        </p:blipFill>
        <p:spPr bwMode="auto">
          <a:xfrm>
            <a:off x="5364088" y="4149080"/>
            <a:ext cx="2400300" cy="2400300"/>
          </a:xfrm>
          <a:prstGeom prst="rect">
            <a:avLst/>
          </a:prstGeom>
          <a:noFill/>
          <a:ln>
            <a:solidFill>
              <a:schemeClr val="bg1"/>
            </a:solidFill>
          </a:ln>
        </p:spPr>
      </p:pic>
      <p:pic>
        <p:nvPicPr>
          <p:cNvPr id="8196" name="Picture 4" descr="C:\Users\Gerson\Desktop\fdlçlçflç.png"/>
          <p:cNvPicPr>
            <a:picLocks noChangeAspect="1" noChangeArrowheads="1"/>
          </p:cNvPicPr>
          <p:nvPr/>
        </p:nvPicPr>
        <p:blipFill>
          <a:blip r:embed="rId4" cstate="print"/>
          <a:srcRect/>
          <a:stretch>
            <a:fillRect/>
          </a:stretch>
        </p:blipFill>
        <p:spPr bwMode="auto">
          <a:xfrm>
            <a:off x="630362" y="1844824"/>
            <a:ext cx="3509590" cy="1743759"/>
          </a:xfrm>
          <a:prstGeom prst="rect">
            <a:avLst/>
          </a:prstGeom>
          <a:noFill/>
          <a:ln>
            <a:solidFill>
              <a:schemeClr val="bg1"/>
            </a:solidFill>
          </a:ln>
        </p:spPr>
      </p:pic>
      <p:pic>
        <p:nvPicPr>
          <p:cNvPr id="8197" name="Picture 5" descr="C:\Users\Gerson\Desktop\fd.~ç,dfb.png"/>
          <p:cNvPicPr>
            <a:picLocks noChangeAspect="1" noChangeArrowheads="1"/>
          </p:cNvPicPr>
          <p:nvPr/>
        </p:nvPicPr>
        <p:blipFill>
          <a:blip r:embed="rId5" cstate="print"/>
          <a:srcRect/>
          <a:stretch>
            <a:fillRect/>
          </a:stretch>
        </p:blipFill>
        <p:spPr bwMode="auto">
          <a:xfrm>
            <a:off x="5364088" y="1628800"/>
            <a:ext cx="2381250" cy="238125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aixaDeTexto 1"/>
          <p:cNvSpPr txBox="1">
            <a:spLocks noChangeArrowheads="1"/>
          </p:cNvSpPr>
          <p:nvPr/>
        </p:nvSpPr>
        <p:spPr bwMode="auto">
          <a:xfrm>
            <a:off x="857250" y="669925"/>
            <a:ext cx="7024688" cy="708025"/>
          </a:xfrm>
          <a:prstGeom prst="rect">
            <a:avLst/>
          </a:prstGeom>
          <a:noFill/>
          <a:ln w="9525">
            <a:noFill/>
            <a:miter lim="800000"/>
            <a:headEnd/>
            <a:tailEnd/>
          </a:ln>
        </p:spPr>
        <p:txBody>
          <a:bodyPr wrap="none">
            <a:spAutoFit/>
          </a:bodyPr>
          <a:lstStyle/>
          <a:p>
            <a:r>
              <a:rPr lang="pt-BR" sz="4000" b="1" dirty="0"/>
              <a:t>Apresentação da Disciplina.</a:t>
            </a:r>
          </a:p>
        </p:txBody>
      </p:sp>
      <p:sp>
        <p:nvSpPr>
          <p:cNvPr id="20483" name="CaixaDeTexto 15"/>
          <p:cNvSpPr txBox="1">
            <a:spLocks noChangeArrowheads="1"/>
          </p:cNvSpPr>
          <p:nvPr/>
        </p:nvSpPr>
        <p:spPr bwMode="auto">
          <a:xfrm>
            <a:off x="971550" y="1311275"/>
            <a:ext cx="1368425" cy="4619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Ementa:</a:t>
            </a:r>
          </a:p>
        </p:txBody>
      </p:sp>
      <p:sp>
        <p:nvSpPr>
          <p:cNvPr id="20484" name="CaixaDeTexto 16"/>
          <p:cNvSpPr txBox="1">
            <a:spLocks noChangeArrowheads="1"/>
          </p:cNvSpPr>
          <p:nvPr/>
        </p:nvSpPr>
        <p:spPr bwMode="auto">
          <a:xfrm>
            <a:off x="1042988" y="1806575"/>
            <a:ext cx="5689600" cy="1200329"/>
          </a:xfrm>
          <a:prstGeom prst="rect">
            <a:avLst/>
          </a:prstGeom>
          <a:noFill/>
          <a:ln w="9525">
            <a:solidFill>
              <a:schemeClr val="tx2"/>
            </a:solidFill>
            <a:miter lim="800000"/>
            <a:headEnd/>
            <a:tailEnd/>
          </a:ln>
        </p:spPr>
        <p:txBody>
          <a:bodyPr>
            <a:spAutoFit/>
          </a:bodyPr>
          <a:lstStyle/>
          <a:p>
            <a:pPr algn="just"/>
            <a:r>
              <a:rPr lang="pt-BR" sz="2400" dirty="0" smtClean="0"/>
              <a:t>Conceitos e fundamentos de linguagem de programação orientada a objeto - Java.</a:t>
            </a:r>
            <a:endParaRPr lang="pt-BR" sz="2400" dirty="0">
              <a:solidFill>
                <a:srgbClr val="C00000"/>
              </a:solidFill>
            </a:endParaRPr>
          </a:p>
        </p:txBody>
      </p:sp>
      <p:sp>
        <p:nvSpPr>
          <p:cNvPr id="11" name="CaixaDeTexto 16"/>
          <p:cNvSpPr txBox="1">
            <a:spLocks noChangeArrowheads="1"/>
          </p:cNvSpPr>
          <p:nvPr/>
        </p:nvSpPr>
        <p:spPr bwMode="auto">
          <a:xfrm>
            <a:off x="1043608" y="2958043"/>
            <a:ext cx="5689600" cy="830997"/>
          </a:xfrm>
          <a:prstGeom prst="rect">
            <a:avLst/>
          </a:prstGeom>
          <a:noFill/>
          <a:ln w="9525">
            <a:solidFill>
              <a:schemeClr val="tx2"/>
            </a:solidFill>
            <a:miter lim="800000"/>
            <a:headEnd/>
            <a:tailEnd/>
          </a:ln>
        </p:spPr>
        <p:txBody>
          <a:bodyPr>
            <a:spAutoFit/>
          </a:bodyPr>
          <a:lstStyle/>
          <a:p>
            <a:pPr algn="just"/>
            <a:r>
              <a:rPr lang="pt-BR" sz="2400" dirty="0" smtClean="0"/>
              <a:t>Introdução a aplicações desktop e web em </a:t>
            </a:r>
            <a:r>
              <a:rPr lang="pt-BR" sz="2400" dirty="0"/>
              <a:t>J</a:t>
            </a:r>
            <a:r>
              <a:rPr lang="pt-BR" sz="2400" dirty="0" smtClean="0"/>
              <a:t>ava.</a:t>
            </a:r>
            <a:endParaRPr lang="pt-BR" sz="2400" dirty="0">
              <a:solidFill>
                <a:srgbClr val="C00000"/>
              </a:solidFill>
            </a:endParaRPr>
          </a:p>
        </p:txBody>
      </p:sp>
      <p:sp>
        <p:nvSpPr>
          <p:cNvPr id="12" name="CaixaDeTexto 16"/>
          <p:cNvSpPr txBox="1">
            <a:spLocks noChangeArrowheads="1"/>
          </p:cNvSpPr>
          <p:nvPr/>
        </p:nvSpPr>
        <p:spPr bwMode="auto">
          <a:xfrm>
            <a:off x="1042640" y="3812847"/>
            <a:ext cx="5689600" cy="461665"/>
          </a:xfrm>
          <a:prstGeom prst="rect">
            <a:avLst/>
          </a:prstGeom>
          <a:noFill/>
          <a:ln w="9525">
            <a:solidFill>
              <a:schemeClr val="tx2"/>
            </a:solidFill>
            <a:miter lim="800000"/>
            <a:headEnd/>
            <a:tailEnd/>
          </a:ln>
        </p:spPr>
        <p:txBody>
          <a:bodyPr>
            <a:spAutoFit/>
          </a:bodyPr>
          <a:lstStyle/>
          <a:p>
            <a:pPr algn="just"/>
            <a:r>
              <a:rPr lang="pt-BR" sz="2400" dirty="0" smtClean="0"/>
              <a:t>Introdução a projeto de jogos.</a:t>
            </a:r>
            <a:endParaRPr lang="pt-BR" sz="2400" dirty="0">
              <a:solidFill>
                <a:srgbClr val="C00000"/>
              </a:solidFill>
            </a:endParaRPr>
          </a:p>
        </p:txBody>
      </p:sp>
      <p:sp>
        <p:nvSpPr>
          <p:cNvPr id="13" name="CaixaDeTexto 16"/>
          <p:cNvSpPr txBox="1">
            <a:spLocks noChangeArrowheads="1"/>
          </p:cNvSpPr>
          <p:nvPr/>
        </p:nvSpPr>
        <p:spPr bwMode="auto">
          <a:xfrm>
            <a:off x="1043608" y="4335487"/>
            <a:ext cx="5689600" cy="461665"/>
          </a:xfrm>
          <a:prstGeom prst="rect">
            <a:avLst/>
          </a:prstGeom>
          <a:noFill/>
          <a:ln w="9525">
            <a:solidFill>
              <a:schemeClr val="tx2"/>
            </a:solidFill>
            <a:miter lim="800000"/>
            <a:headEnd/>
            <a:tailEnd/>
          </a:ln>
        </p:spPr>
        <p:txBody>
          <a:bodyPr>
            <a:spAutoFit/>
          </a:bodyPr>
          <a:lstStyle/>
          <a:p>
            <a:pPr algn="just"/>
            <a:r>
              <a:rPr lang="pt-BR" sz="2400" dirty="0" smtClean="0"/>
              <a:t>Implementação de jogos.</a:t>
            </a:r>
            <a:endParaRPr lang="pt-BR" sz="2400" dirty="0">
              <a:solidFill>
                <a:srgbClr val="C00000"/>
              </a:solidFill>
            </a:endParaRPr>
          </a:p>
        </p:txBody>
      </p:sp>
      <p:sp>
        <p:nvSpPr>
          <p:cNvPr id="14" name="CaixaDeTexto 16"/>
          <p:cNvSpPr txBox="1">
            <a:spLocks noChangeArrowheads="1"/>
          </p:cNvSpPr>
          <p:nvPr/>
        </p:nvSpPr>
        <p:spPr bwMode="auto">
          <a:xfrm>
            <a:off x="1043608" y="4839543"/>
            <a:ext cx="5904656" cy="830997"/>
          </a:xfrm>
          <a:prstGeom prst="rect">
            <a:avLst/>
          </a:prstGeom>
          <a:noFill/>
          <a:ln w="9525">
            <a:solidFill>
              <a:schemeClr val="tx2"/>
            </a:solidFill>
            <a:miter lim="800000"/>
            <a:headEnd/>
            <a:tailEnd/>
          </a:ln>
        </p:spPr>
        <p:txBody>
          <a:bodyPr wrap="square">
            <a:spAutoFit/>
          </a:bodyPr>
          <a:lstStyle/>
          <a:p>
            <a:pPr algn="just"/>
            <a:r>
              <a:rPr lang="pt-BR" sz="2400" dirty="0" smtClean="0"/>
              <a:t>Implementação de jogos nas plataformas desktop e web.</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15"/>
          <p:cNvSpPr txBox="1">
            <a:spLocks noChangeArrowheads="1"/>
          </p:cNvSpPr>
          <p:nvPr/>
        </p:nvSpPr>
        <p:spPr bwMode="auto">
          <a:xfrm>
            <a:off x="827088" y="1311151"/>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Colorindo formas:</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vgbngrfn.png"/>
          <p:cNvPicPr>
            <a:picLocks noChangeAspect="1" noChangeArrowheads="1"/>
          </p:cNvPicPr>
          <p:nvPr/>
        </p:nvPicPr>
        <p:blipFill>
          <a:blip r:embed="rId2" cstate="print"/>
          <a:srcRect/>
          <a:stretch>
            <a:fillRect/>
          </a:stretch>
        </p:blipFill>
        <p:spPr bwMode="auto">
          <a:xfrm>
            <a:off x="107504" y="1772816"/>
            <a:ext cx="5976664" cy="4898521"/>
          </a:xfrm>
          <a:prstGeom prst="rect">
            <a:avLst/>
          </a:prstGeom>
          <a:noFill/>
          <a:ln>
            <a:solidFill>
              <a:schemeClr val="bg1"/>
            </a:solidFill>
          </a:ln>
        </p:spPr>
      </p:pic>
      <p:pic>
        <p:nvPicPr>
          <p:cNvPr id="1027" name="Picture 3" descr="C:\Users\Gerson\Desktop\erherheht.png"/>
          <p:cNvPicPr>
            <a:picLocks noChangeAspect="1" noChangeArrowheads="1"/>
          </p:cNvPicPr>
          <p:nvPr/>
        </p:nvPicPr>
        <p:blipFill>
          <a:blip r:embed="rId3" cstate="print"/>
          <a:srcRect/>
          <a:stretch>
            <a:fillRect/>
          </a:stretch>
        </p:blipFill>
        <p:spPr bwMode="auto">
          <a:xfrm>
            <a:off x="5076056" y="1412776"/>
            <a:ext cx="3886200" cy="1781175"/>
          </a:xfrm>
          <a:prstGeom prst="rect">
            <a:avLst/>
          </a:prstGeom>
          <a:noFill/>
          <a:ln>
            <a:solidFill>
              <a:schemeClr val="bg1"/>
            </a:solidFill>
          </a:ln>
        </p:spPr>
      </p:pic>
      <p:cxnSp>
        <p:nvCxnSpPr>
          <p:cNvPr id="10" name="Conector de seta reta 9"/>
          <p:cNvCxnSpPr/>
          <p:nvPr/>
        </p:nvCxnSpPr>
        <p:spPr>
          <a:xfrm flipV="1">
            <a:off x="395536" y="4365104"/>
            <a:ext cx="504056"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V="1">
            <a:off x="395536" y="3645024"/>
            <a:ext cx="432048" cy="2880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V="1">
            <a:off x="395536" y="2852936"/>
            <a:ext cx="432048" cy="14401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2050" name="Picture 2" descr="C:\Users\Gerson\Desktop\wrefgewggr.png"/>
          <p:cNvPicPr>
            <a:picLocks noChangeAspect="1" noChangeArrowheads="1"/>
          </p:cNvPicPr>
          <p:nvPr/>
        </p:nvPicPr>
        <p:blipFill>
          <a:blip r:embed="rId2" cstate="print"/>
          <a:srcRect/>
          <a:stretch>
            <a:fillRect/>
          </a:stretch>
        </p:blipFill>
        <p:spPr bwMode="auto">
          <a:xfrm>
            <a:off x="179512" y="260647"/>
            <a:ext cx="6336704" cy="6494213"/>
          </a:xfrm>
          <a:prstGeom prst="rect">
            <a:avLst/>
          </a:prstGeom>
          <a:noFill/>
          <a:ln>
            <a:solidFill>
              <a:schemeClr val="bg1"/>
            </a:solidFill>
          </a:ln>
        </p:spPr>
      </p:pic>
      <p:pic>
        <p:nvPicPr>
          <p:cNvPr id="2051" name="Picture 3" descr="C:\Users\Gerson\Desktop\8iluç788.png"/>
          <p:cNvPicPr>
            <a:picLocks noChangeAspect="1" noChangeArrowheads="1"/>
          </p:cNvPicPr>
          <p:nvPr/>
        </p:nvPicPr>
        <p:blipFill>
          <a:blip r:embed="rId3" cstate="print"/>
          <a:srcRect/>
          <a:stretch>
            <a:fillRect/>
          </a:stretch>
        </p:blipFill>
        <p:spPr bwMode="auto">
          <a:xfrm>
            <a:off x="5148064" y="1556792"/>
            <a:ext cx="3829050" cy="1266825"/>
          </a:xfrm>
          <a:prstGeom prst="rect">
            <a:avLst/>
          </a:prstGeom>
          <a:noFill/>
          <a:ln>
            <a:solidFill>
              <a:schemeClr val="bg1"/>
            </a:solidFill>
          </a:ln>
        </p:spPr>
      </p:pic>
      <p:pic>
        <p:nvPicPr>
          <p:cNvPr id="2052" name="Picture 4" descr="C:\Users\Gerson\Desktop\kj.j.k.jk.;.png"/>
          <p:cNvPicPr>
            <a:picLocks noChangeAspect="1" noChangeArrowheads="1"/>
          </p:cNvPicPr>
          <p:nvPr/>
        </p:nvPicPr>
        <p:blipFill>
          <a:blip r:embed="rId4" cstate="print"/>
          <a:srcRect/>
          <a:stretch>
            <a:fillRect/>
          </a:stretch>
        </p:blipFill>
        <p:spPr bwMode="auto">
          <a:xfrm>
            <a:off x="5151115" y="4077072"/>
            <a:ext cx="4029397" cy="2777374"/>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yjjjtjytjy.png"/>
          <p:cNvPicPr>
            <a:picLocks noChangeAspect="1" noChangeArrowheads="1"/>
          </p:cNvPicPr>
          <p:nvPr/>
        </p:nvPicPr>
        <p:blipFill>
          <a:blip r:embed="rId2" cstate="print"/>
          <a:srcRect/>
          <a:stretch>
            <a:fillRect/>
          </a:stretch>
        </p:blipFill>
        <p:spPr bwMode="auto">
          <a:xfrm>
            <a:off x="395535" y="2006724"/>
            <a:ext cx="6624737" cy="3486896"/>
          </a:xfrm>
          <a:prstGeom prst="rect">
            <a:avLst/>
          </a:prstGeom>
          <a:noFill/>
          <a:ln>
            <a:solidFill>
              <a:schemeClr val="bg1"/>
            </a:solidFill>
          </a:ln>
        </p:spPr>
      </p:pic>
      <p:pic>
        <p:nvPicPr>
          <p:cNvPr id="1027" name="Picture 3" descr="C:\Users\Gerson\Desktop\rttrhyrjhyt.png"/>
          <p:cNvPicPr>
            <a:picLocks noChangeAspect="1" noChangeArrowheads="1"/>
          </p:cNvPicPr>
          <p:nvPr/>
        </p:nvPicPr>
        <p:blipFill>
          <a:blip r:embed="rId3" cstate="print"/>
          <a:srcRect/>
          <a:stretch>
            <a:fillRect/>
          </a:stretch>
        </p:blipFill>
        <p:spPr bwMode="auto">
          <a:xfrm>
            <a:off x="4458022" y="5175076"/>
            <a:ext cx="4362450" cy="1638300"/>
          </a:xfrm>
          <a:prstGeom prst="rect">
            <a:avLst/>
          </a:prstGeom>
          <a:noFill/>
          <a:ln>
            <a:solidFill>
              <a:schemeClr val="bg1"/>
            </a:solidFill>
          </a:ln>
        </p:spPr>
      </p:pic>
      <p:cxnSp>
        <p:nvCxnSpPr>
          <p:cNvPr id="8" name="Conector de seta reta 7"/>
          <p:cNvCxnSpPr/>
          <p:nvPr/>
        </p:nvCxnSpPr>
        <p:spPr>
          <a:xfrm flipV="1">
            <a:off x="611560" y="4527004"/>
            <a:ext cx="504056"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flipV="1">
            <a:off x="539552" y="3878932"/>
            <a:ext cx="576064"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flipV="1">
            <a:off x="611560" y="3014836"/>
            <a:ext cx="432048" cy="14401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CaixaDeTexto 15"/>
          <p:cNvSpPr txBox="1">
            <a:spLocks noChangeArrowheads="1"/>
          </p:cNvSpPr>
          <p:nvPr/>
        </p:nvSpPr>
        <p:spPr bwMode="auto">
          <a:xfrm>
            <a:off x="827088" y="1412776"/>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Atribuindo tipos e cores a textos: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13" name="CaixaDeTexto 15"/>
          <p:cNvSpPr txBox="1">
            <a:spLocks noChangeArrowheads="1"/>
          </p:cNvSpPr>
          <p:nvPr/>
        </p:nvSpPr>
        <p:spPr bwMode="auto">
          <a:xfrm>
            <a:off x="827088" y="1412776"/>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formas com bordas redondas:</a:t>
            </a:r>
            <a:endParaRPr lang="pt-BR" sz="2400" dirty="0">
              <a:solidFill>
                <a:srgbClr val="C00000"/>
              </a:solidFill>
            </a:endParaRPr>
          </a:p>
        </p:txBody>
      </p:sp>
      <p:pic>
        <p:nvPicPr>
          <p:cNvPr id="2050" name="Picture 2" descr="C:\Users\Gerson\Desktop\tdefhtrjhtr.png"/>
          <p:cNvPicPr>
            <a:picLocks noChangeAspect="1" noChangeArrowheads="1"/>
          </p:cNvPicPr>
          <p:nvPr/>
        </p:nvPicPr>
        <p:blipFill>
          <a:blip r:embed="rId2" cstate="print"/>
          <a:srcRect/>
          <a:stretch>
            <a:fillRect/>
          </a:stretch>
        </p:blipFill>
        <p:spPr bwMode="auto">
          <a:xfrm>
            <a:off x="899592" y="1916832"/>
            <a:ext cx="4752528" cy="4833471"/>
          </a:xfrm>
          <a:prstGeom prst="rect">
            <a:avLst/>
          </a:prstGeom>
          <a:noFill/>
          <a:ln>
            <a:solidFill>
              <a:schemeClr val="bg1"/>
            </a:solidFill>
          </a:ln>
        </p:spPr>
      </p:pic>
      <p:pic>
        <p:nvPicPr>
          <p:cNvPr id="2051" name="Picture 3" descr="C:\Users\Gerson\Desktop\8ikjiiuolol.png"/>
          <p:cNvPicPr>
            <a:picLocks noChangeAspect="1" noChangeArrowheads="1"/>
          </p:cNvPicPr>
          <p:nvPr/>
        </p:nvPicPr>
        <p:blipFill>
          <a:blip r:embed="rId3" cstate="print"/>
          <a:srcRect/>
          <a:stretch>
            <a:fillRect/>
          </a:stretch>
        </p:blipFill>
        <p:spPr bwMode="auto">
          <a:xfrm>
            <a:off x="5076056" y="2132856"/>
            <a:ext cx="3829050" cy="207645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1026" name="Picture 2" descr="C:\Users\Gerson\Desktop\dnbsdnbjkdfs.png"/>
          <p:cNvPicPr>
            <a:picLocks noChangeAspect="1" noChangeArrowheads="1"/>
          </p:cNvPicPr>
          <p:nvPr/>
        </p:nvPicPr>
        <p:blipFill>
          <a:blip r:embed="rId2" cstate="print"/>
          <a:srcRect/>
          <a:stretch>
            <a:fillRect/>
          </a:stretch>
        </p:blipFill>
        <p:spPr bwMode="auto">
          <a:xfrm>
            <a:off x="1907704" y="1340768"/>
            <a:ext cx="5256584" cy="5246397"/>
          </a:xfrm>
          <a:prstGeom prst="rect">
            <a:avLst/>
          </a:prstGeom>
          <a:noFill/>
        </p:spPr>
      </p:pic>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827088" y="1311151"/>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arcos:</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jkldsjnlkd.png"/>
          <p:cNvPicPr>
            <a:picLocks noChangeAspect="1" noChangeArrowheads="1"/>
          </p:cNvPicPr>
          <p:nvPr/>
        </p:nvPicPr>
        <p:blipFill>
          <a:blip r:embed="rId2" cstate="print"/>
          <a:srcRect/>
          <a:stretch>
            <a:fillRect/>
          </a:stretch>
        </p:blipFill>
        <p:spPr bwMode="auto">
          <a:xfrm>
            <a:off x="899592" y="1700807"/>
            <a:ext cx="4032449" cy="5158533"/>
          </a:xfrm>
          <a:prstGeom prst="rect">
            <a:avLst/>
          </a:prstGeom>
          <a:noFill/>
          <a:ln>
            <a:solidFill>
              <a:schemeClr val="bg1"/>
            </a:solidFill>
          </a:ln>
        </p:spPr>
      </p:pic>
      <p:pic>
        <p:nvPicPr>
          <p:cNvPr id="1027" name="Picture 3" descr="C:\Users\Gerson\Desktop\fjlkjnklf.png"/>
          <p:cNvPicPr>
            <a:picLocks noChangeAspect="1" noChangeArrowheads="1"/>
          </p:cNvPicPr>
          <p:nvPr/>
        </p:nvPicPr>
        <p:blipFill>
          <a:blip r:embed="rId3" cstate="print"/>
          <a:srcRect/>
          <a:stretch>
            <a:fillRect/>
          </a:stretch>
        </p:blipFill>
        <p:spPr bwMode="auto">
          <a:xfrm>
            <a:off x="4716016" y="1839167"/>
            <a:ext cx="4355976" cy="1733849"/>
          </a:xfrm>
          <a:prstGeom prst="rect">
            <a:avLst/>
          </a:prstGeom>
          <a:noFill/>
          <a:ln>
            <a:solidFill>
              <a:schemeClr val="bg1"/>
            </a:solidFill>
          </a:ln>
        </p:spPr>
      </p:pic>
      <p:pic>
        <p:nvPicPr>
          <p:cNvPr id="1028" name="Picture 4" descr="C:\Users\Gerson\Desktop\nkdnlkfsd.png"/>
          <p:cNvPicPr>
            <a:picLocks noChangeAspect="1" noChangeArrowheads="1"/>
          </p:cNvPicPr>
          <p:nvPr/>
        </p:nvPicPr>
        <p:blipFill>
          <a:blip r:embed="rId4" cstate="print"/>
          <a:srcRect/>
          <a:stretch>
            <a:fillRect/>
          </a:stretch>
        </p:blipFill>
        <p:spPr bwMode="auto">
          <a:xfrm>
            <a:off x="5435600" y="4155529"/>
            <a:ext cx="2857500" cy="2009775"/>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827088" y="1311151"/>
            <a:ext cx="7416800" cy="461665"/>
          </a:xfrm>
          <a:prstGeom prst="rect">
            <a:avLst/>
          </a:prstGeom>
          <a:noFill/>
          <a:ln w="9525">
            <a:solidFill>
              <a:schemeClr val="tx2"/>
            </a:solidFill>
            <a:miter lim="800000"/>
            <a:headEnd/>
            <a:tailEnd/>
          </a:ln>
        </p:spPr>
        <p:txBody>
          <a:bodyPr>
            <a:spAutoFit/>
          </a:bodyPr>
          <a:lstStyle/>
          <a:p>
            <a:pPr algn="just"/>
            <a:r>
              <a:rPr lang="pt-BR" sz="2400" dirty="0" smtClean="0">
                <a:solidFill>
                  <a:schemeClr val="bg1"/>
                </a:solidFill>
              </a:rPr>
              <a:t>Desenhando Polígonos:</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2050" name="Picture 2" descr="C:\Users\Gerson\Desktop\,mlnlcn.png"/>
          <p:cNvPicPr>
            <a:picLocks noChangeAspect="1" noChangeArrowheads="1"/>
          </p:cNvPicPr>
          <p:nvPr/>
        </p:nvPicPr>
        <p:blipFill>
          <a:blip r:embed="rId2" cstate="print"/>
          <a:srcRect/>
          <a:stretch>
            <a:fillRect/>
          </a:stretch>
        </p:blipFill>
        <p:spPr bwMode="auto">
          <a:xfrm>
            <a:off x="907528" y="1735410"/>
            <a:ext cx="4776470" cy="5122590"/>
          </a:xfrm>
          <a:prstGeom prst="rect">
            <a:avLst/>
          </a:prstGeom>
          <a:noFill/>
          <a:ln>
            <a:solidFill>
              <a:schemeClr val="bg1"/>
            </a:solidFill>
          </a:ln>
        </p:spPr>
      </p:pic>
      <p:pic>
        <p:nvPicPr>
          <p:cNvPr id="2051" name="Picture 3" descr="C:\Users\Gerson\Desktop\jkldnwlndf.png"/>
          <p:cNvPicPr>
            <a:picLocks noChangeAspect="1" noChangeArrowheads="1"/>
          </p:cNvPicPr>
          <p:nvPr/>
        </p:nvPicPr>
        <p:blipFill>
          <a:blip r:embed="rId3" cstate="print"/>
          <a:srcRect/>
          <a:stretch>
            <a:fillRect/>
          </a:stretch>
        </p:blipFill>
        <p:spPr bwMode="auto">
          <a:xfrm>
            <a:off x="4526657" y="5013176"/>
            <a:ext cx="4581847" cy="1797152"/>
          </a:xfrm>
          <a:prstGeom prst="rect">
            <a:avLst/>
          </a:prstGeom>
          <a:noFill/>
          <a:ln>
            <a:solidFill>
              <a:schemeClr val="bg1"/>
            </a:solidFill>
          </a:ln>
        </p:spPr>
      </p:pic>
      <p:pic>
        <p:nvPicPr>
          <p:cNvPr id="2052" name="Picture 4" descr="C:\Users\Gerson\Desktop\chjgbjhdgd.png"/>
          <p:cNvPicPr>
            <a:picLocks noChangeAspect="1" noChangeArrowheads="1"/>
          </p:cNvPicPr>
          <p:nvPr/>
        </p:nvPicPr>
        <p:blipFill>
          <a:blip r:embed="rId4" cstate="print"/>
          <a:srcRect/>
          <a:stretch>
            <a:fillRect/>
          </a:stretch>
        </p:blipFill>
        <p:spPr bwMode="auto">
          <a:xfrm>
            <a:off x="5724128" y="1687438"/>
            <a:ext cx="3314700" cy="253365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3074" name="Picture 2" descr="C:\Users\Gerson\Desktop\lkdsjkldf.png"/>
          <p:cNvPicPr>
            <a:picLocks noChangeAspect="1" noChangeArrowheads="1"/>
          </p:cNvPicPr>
          <p:nvPr/>
        </p:nvPicPr>
        <p:blipFill>
          <a:blip r:embed="rId2" cstate="print"/>
          <a:srcRect/>
          <a:stretch>
            <a:fillRect/>
          </a:stretch>
        </p:blipFill>
        <p:spPr bwMode="auto">
          <a:xfrm>
            <a:off x="179512" y="114205"/>
            <a:ext cx="5040560" cy="4898971"/>
          </a:xfrm>
          <a:prstGeom prst="rect">
            <a:avLst/>
          </a:prstGeom>
          <a:noFill/>
          <a:ln>
            <a:solidFill>
              <a:schemeClr val="bg1"/>
            </a:solidFill>
          </a:ln>
        </p:spPr>
      </p:pic>
      <p:pic>
        <p:nvPicPr>
          <p:cNvPr id="3075" name="Picture 3" descr="C:\Users\Gerson\Desktop\jplo.png"/>
          <p:cNvPicPr>
            <a:picLocks noChangeAspect="1" noChangeArrowheads="1"/>
          </p:cNvPicPr>
          <p:nvPr/>
        </p:nvPicPr>
        <p:blipFill>
          <a:blip r:embed="rId3" cstate="print"/>
          <a:srcRect/>
          <a:stretch>
            <a:fillRect/>
          </a:stretch>
        </p:blipFill>
        <p:spPr bwMode="auto">
          <a:xfrm>
            <a:off x="3854896" y="3501008"/>
            <a:ext cx="5181600" cy="3228975"/>
          </a:xfrm>
          <a:prstGeom prst="rect">
            <a:avLst/>
          </a:prstGeom>
          <a:noFill/>
          <a:ln>
            <a:solidFill>
              <a:schemeClr val="bg1"/>
            </a:solidFill>
          </a:ln>
        </p:spPr>
      </p:pic>
      <p:cxnSp>
        <p:nvCxnSpPr>
          <p:cNvPr id="10" name="Conector angulado 9"/>
          <p:cNvCxnSpPr>
            <a:stCxn id="3074" idx="3"/>
            <a:endCxn id="3075" idx="0"/>
          </p:cNvCxnSpPr>
          <p:nvPr/>
        </p:nvCxnSpPr>
        <p:spPr>
          <a:xfrm>
            <a:off x="5220072" y="2563691"/>
            <a:ext cx="1225624" cy="93731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CaixaDeTexto 15"/>
          <p:cNvSpPr txBox="1">
            <a:spLocks noChangeArrowheads="1"/>
          </p:cNvSpPr>
          <p:nvPr/>
        </p:nvSpPr>
        <p:spPr bwMode="auto">
          <a:xfrm>
            <a:off x="5436120" y="1959223"/>
            <a:ext cx="35283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Continuação de código</a:t>
            </a:r>
            <a:endParaRPr lang="pt-BR" sz="2400" dirty="0">
              <a:solidFill>
                <a:srgbClr val="C00000"/>
              </a:solidFill>
            </a:endParaRPr>
          </a:p>
        </p:txBody>
      </p:sp>
      <p:pic>
        <p:nvPicPr>
          <p:cNvPr id="3076" name="Picture 4" descr="C:\Users\Gerson\Desktop\hndslkjlfd.png"/>
          <p:cNvPicPr>
            <a:picLocks noChangeAspect="1" noChangeArrowheads="1"/>
          </p:cNvPicPr>
          <p:nvPr/>
        </p:nvPicPr>
        <p:blipFill>
          <a:blip r:embed="rId4" cstate="print"/>
          <a:srcRect/>
          <a:stretch>
            <a:fillRect/>
          </a:stretch>
        </p:blipFill>
        <p:spPr bwMode="auto">
          <a:xfrm>
            <a:off x="35496" y="5085184"/>
            <a:ext cx="3672408" cy="1720097"/>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4098" name="Picture 2" descr="C:\Users\Gerson\Desktop\kljkldd.png"/>
          <p:cNvPicPr>
            <a:picLocks noChangeAspect="1" noChangeArrowheads="1"/>
          </p:cNvPicPr>
          <p:nvPr/>
        </p:nvPicPr>
        <p:blipFill>
          <a:blip r:embed="rId2" cstate="print"/>
          <a:srcRect/>
          <a:stretch>
            <a:fillRect/>
          </a:stretch>
        </p:blipFill>
        <p:spPr bwMode="auto">
          <a:xfrm>
            <a:off x="107504" y="116632"/>
            <a:ext cx="5178549" cy="5337583"/>
          </a:xfrm>
          <a:prstGeom prst="rect">
            <a:avLst/>
          </a:prstGeom>
          <a:noFill/>
          <a:ln>
            <a:solidFill>
              <a:schemeClr val="bg1"/>
            </a:solidFill>
          </a:ln>
        </p:spPr>
      </p:pic>
      <p:pic>
        <p:nvPicPr>
          <p:cNvPr id="4100" name="Picture 4"/>
          <p:cNvPicPr>
            <a:picLocks noChangeAspect="1" noChangeArrowheads="1"/>
          </p:cNvPicPr>
          <p:nvPr/>
        </p:nvPicPr>
        <p:blipFill>
          <a:blip r:embed="rId3" cstate="print"/>
          <a:srcRect/>
          <a:stretch>
            <a:fillRect/>
          </a:stretch>
        </p:blipFill>
        <p:spPr bwMode="auto">
          <a:xfrm>
            <a:off x="5079429" y="2924944"/>
            <a:ext cx="4029075" cy="3800475"/>
          </a:xfrm>
          <a:prstGeom prst="rect">
            <a:avLst/>
          </a:prstGeom>
          <a:noFill/>
          <a:ln w="9525">
            <a:solidFill>
              <a:schemeClr val="bg1"/>
            </a:solidFill>
            <a:miter lim="800000"/>
            <a:headEnd/>
            <a:tailEnd/>
          </a:ln>
        </p:spPr>
      </p:pic>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5122" name="Picture 2" descr="C:\Users\Gerson\Desktop\lkjlçd.png"/>
          <p:cNvPicPr>
            <a:picLocks noChangeAspect="1" noChangeArrowheads="1"/>
          </p:cNvPicPr>
          <p:nvPr/>
        </p:nvPicPr>
        <p:blipFill>
          <a:blip r:embed="rId2" cstate="print"/>
          <a:srcRect/>
          <a:stretch>
            <a:fillRect/>
          </a:stretch>
        </p:blipFill>
        <p:spPr bwMode="auto">
          <a:xfrm>
            <a:off x="1907704" y="1268760"/>
            <a:ext cx="5328592" cy="5328592"/>
          </a:xfrm>
          <a:prstGeom prst="rect">
            <a:avLst/>
          </a:prstGeom>
          <a:noFill/>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aixaDeTexto 1"/>
          <p:cNvSpPr txBox="1">
            <a:spLocks noChangeArrowheads="1"/>
          </p:cNvSpPr>
          <p:nvPr/>
        </p:nvSpPr>
        <p:spPr bwMode="auto">
          <a:xfrm>
            <a:off x="857250" y="669925"/>
            <a:ext cx="7024688" cy="708025"/>
          </a:xfrm>
          <a:prstGeom prst="rect">
            <a:avLst/>
          </a:prstGeom>
          <a:noFill/>
          <a:ln w="9525">
            <a:noFill/>
            <a:miter lim="800000"/>
            <a:headEnd/>
            <a:tailEnd/>
          </a:ln>
        </p:spPr>
        <p:txBody>
          <a:bodyPr wrap="none">
            <a:spAutoFit/>
          </a:bodyPr>
          <a:lstStyle/>
          <a:p>
            <a:r>
              <a:rPr lang="pt-BR" sz="4000" b="1" dirty="0"/>
              <a:t>Apresentação da Disciplina.</a:t>
            </a:r>
          </a:p>
        </p:txBody>
      </p:sp>
      <p:sp>
        <p:nvSpPr>
          <p:cNvPr id="22531" name="CaixaDeTexto 15"/>
          <p:cNvSpPr txBox="1">
            <a:spLocks noChangeArrowheads="1"/>
          </p:cNvSpPr>
          <p:nvPr/>
        </p:nvSpPr>
        <p:spPr bwMode="auto">
          <a:xfrm>
            <a:off x="900113" y="1454150"/>
            <a:ext cx="1655762" cy="4619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Objetivos:</a:t>
            </a:r>
          </a:p>
        </p:txBody>
      </p:sp>
      <p:sp>
        <p:nvSpPr>
          <p:cNvPr id="22532" name="CaixaDeTexto 16"/>
          <p:cNvSpPr txBox="1">
            <a:spLocks noChangeArrowheads="1"/>
          </p:cNvSpPr>
          <p:nvPr/>
        </p:nvSpPr>
        <p:spPr bwMode="auto">
          <a:xfrm>
            <a:off x="1835150" y="2916238"/>
            <a:ext cx="6121400" cy="830997"/>
          </a:xfrm>
          <a:prstGeom prst="rect">
            <a:avLst/>
          </a:prstGeom>
          <a:noFill/>
          <a:ln w="9525">
            <a:solidFill>
              <a:schemeClr val="tx2"/>
            </a:solidFill>
            <a:miter lim="800000"/>
            <a:headEnd/>
            <a:tailEnd/>
          </a:ln>
        </p:spPr>
        <p:txBody>
          <a:bodyPr>
            <a:spAutoFit/>
          </a:bodyPr>
          <a:lstStyle/>
          <a:p>
            <a:pPr algn="just"/>
            <a:r>
              <a:rPr lang="pt-BR" sz="2400" dirty="0" smtClean="0"/>
              <a:t>Projetar e desenvolver pequenos jogos digitais.</a:t>
            </a:r>
            <a:endParaRPr lang="pt-BR" sz="2400" dirty="0">
              <a:solidFill>
                <a:srgbClr val="C00000"/>
              </a:solidFill>
            </a:endParaRPr>
          </a:p>
        </p:txBody>
      </p:sp>
      <p:sp>
        <p:nvSpPr>
          <p:cNvPr id="22533" name="CaixaDeTexto 4"/>
          <p:cNvSpPr txBox="1">
            <a:spLocks noChangeArrowheads="1"/>
          </p:cNvSpPr>
          <p:nvPr/>
        </p:nvSpPr>
        <p:spPr bwMode="auto">
          <a:xfrm>
            <a:off x="1260475" y="2420938"/>
            <a:ext cx="2232025" cy="461962"/>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Competências:</a:t>
            </a:r>
          </a:p>
        </p:txBody>
      </p:sp>
      <p:sp>
        <p:nvSpPr>
          <p:cNvPr id="22534" name="CaixaDeTexto 7"/>
          <p:cNvSpPr txBox="1">
            <a:spLocks noChangeArrowheads="1"/>
          </p:cNvSpPr>
          <p:nvPr/>
        </p:nvSpPr>
        <p:spPr bwMode="auto">
          <a:xfrm>
            <a:off x="1843088" y="3779838"/>
            <a:ext cx="6184900" cy="830997"/>
          </a:xfrm>
          <a:prstGeom prst="rect">
            <a:avLst/>
          </a:prstGeom>
          <a:noFill/>
          <a:ln w="9525">
            <a:solidFill>
              <a:schemeClr val="tx2"/>
            </a:solidFill>
            <a:miter lim="800000"/>
            <a:headEnd/>
            <a:tailEnd/>
          </a:ln>
        </p:spPr>
        <p:txBody>
          <a:bodyPr>
            <a:spAutoFit/>
          </a:bodyPr>
          <a:lstStyle/>
          <a:p>
            <a:pPr algn="just"/>
            <a:r>
              <a:rPr lang="pt-BR" sz="2400" dirty="0" smtClean="0"/>
              <a:t>Aplicar algoritmos de Inteligência Artificial à concepção de jogos digitais.</a:t>
            </a:r>
            <a:endParaRPr lang="pt-BR" sz="2400" dirty="0">
              <a:solidFill>
                <a:srgbClr val="C00000"/>
              </a:solidFill>
            </a:endParaRPr>
          </a:p>
        </p:txBody>
      </p:sp>
      <p:sp>
        <p:nvSpPr>
          <p:cNvPr id="22535" name="CaixaDeTexto 7"/>
          <p:cNvSpPr txBox="1">
            <a:spLocks noChangeArrowheads="1"/>
          </p:cNvSpPr>
          <p:nvPr/>
        </p:nvSpPr>
        <p:spPr bwMode="auto">
          <a:xfrm>
            <a:off x="1771650" y="4643438"/>
            <a:ext cx="6184900" cy="830997"/>
          </a:xfrm>
          <a:prstGeom prst="rect">
            <a:avLst/>
          </a:prstGeom>
          <a:noFill/>
          <a:ln w="9525">
            <a:solidFill>
              <a:schemeClr val="tx2"/>
            </a:solidFill>
            <a:miter lim="800000"/>
            <a:headEnd/>
            <a:tailEnd/>
          </a:ln>
        </p:spPr>
        <p:txBody>
          <a:bodyPr>
            <a:spAutoFit/>
          </a:bodyPr>
          <a:lstStyle/>
          <a:p>
            <a:pPr algn="just"/>
            <a:r>
              <a:rPr lang="pt-BR" sz="2400" dirty="0" smtClean="0"/>
              <a:t>Participar de equipes multidisciplinares de desenvolvimento de jogos.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Janelas Gráficas: Nos exemplos anteriores utilizamos e muito janelas gráficas.</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4" name="CaixaDeTexto 15"/>
          <p:cNvSpPr txBox="1">
            <a:spLocks noChangeArrowheads="1"/>
          </p:cNvSpPr>
          <p:nvPr/>
        </p:nvSpPr>
        <p:spPr bwMode="auto">
          <a:xfrm>
            <a:off x="539552" y="2309971"/>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Para se criar uma janela gráfica em Java é simples. Criamos uma classe que herda de </a:t>
            </a:r>
            <a:r>
              <a:rPr lang="pt-BR" sz="2400" dirty="0" err="1" smtClean="0">
                <a:solidFill>
                  <a:srgbClr val="C00000"/>
                </a:solidFill>
              </a:rPr>
              <a:t>JFrame</a:t>
            </a:r>
            <a:r>
              <a:rPr lang="pt-BR" sz="2400" dirty="0" smtClean="0">
                <a:solidFill>
                  <a:srgbClr val="C00000"/>
                </a:solidFill>
              </a:rPr>
              <a:t>.</a:t>
            </a:r>
            <a:endParaRPr lang="pt-BR" sz="2400" dirty="0">
              <a:solidFill>
                <a:srgbClr val="C00000"/>
              </a:solidFill>
            </a:endParaRPr>
          </a:p>
        </p:txBody>
      </p:sp>
      <p:sp>
        <p:nvSpPr>
          <p:cNvPr id="6" name="CaixaDeTexto 15"/>
          <p:cNvSpPr txBox="1">
            <a:spLocks noChangeArrowheads="1"/>
          </p:cNvSpPr>
          <p:nvPr/>
        </p:nvSpPr>
        <p:spPr bwMode="auto">
          <a:xfrm>
            <a:off x="539552" y="3246075"/>
            <a:ext cx="7920880"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Devido a herança, o método construtor pode ser usado para montar a interface gráfica. A própria classe pode ter um método </a:t>
            </a:r>
            <a:r>
              <a:rPr lang="pt-BR" sz="2400" dirty="0" err="1" smtClean="0">
                <a:solidFill>
                  <a:srgbClr val="C00000"/>
                </a:solidFill>
              </a:rPr>
              <a:t>main</a:t>
            </a:r>
            <a:r>
              <a:rPr lang="pt-BR" sz="2400" dirty="0" smtClean="0">
                <a:solidFill>
                  <a:schemeClr val="bg1"/>
                </a:solidFill>
              </a:rPr>
              <a:t> que simplesmente cria uma instância dela mesma.</a:t>
            </a:r>
            <a:endParaRPr lang="pt-BR" sz="2400" dirty="0">
              <a:solidFill>
                <a:srgbClr val="C00000"/>
              </a:solidFill>
            </a:endParaRPr>
          </a:p>
        </p:txBody>
      </p:sp>
      <p:sp>
        <p:nvSpPr>
          <p:cNvPr id="7" name="CaixaDeTexto 15"/>
          <p:cNvSpPr txBox="1">
            <a:spLocks noChangeArrowheads="1"/>
          </p:cNvSpPr>
          <p:nvPr/>
        </p:nvSpPr>
        <p:spPr bwMode="auto">
          <a:xfrm>
            <a:off x="539552" y="4883676"/>
            <a:ext cx="7920880"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Outra vantagem: poder usar os métodos do </a:t>
            </a:r>
            <a:r>
              <a:rPr lang="pt-BR" sz="2400" dirty="0" err="1" smtClean="0">
                <a:solidFill>
                  <a:schemeClr val="bg1"/>
                </a:solidFill>
              </a:rPr>
              <a:t>JFrame</a:t>
            </a:r>
            <a:r>
              <a:rPr lang="pt-BR" sz="2400" dirty="0" smtClean="0">
                <a:solidFill>
                  <a:schemeClr val="bg1"/>
                </a:solidFill>
              </a:rPr>
              <a:t> de forma personalizada, ou seja, podemos sobrescrever os métodos.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Exemplo:</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lijlkgr.png"/>
          <p:cNvPicPr>
            <a:picLocks noChangeAspect="1" noChangeArrowheads="1"/>
          </p:cNvPicPr>
          <p:nvPr/>
        </p:nvPicPr>
        <p:blipFill>
          <a:blip r:embed="rId2" cstate="print"/>
          <a:srcRect/>
          <a:stretch>
            <a:fillRect/>
          </a:stretch>
        </p:blipFill>
        <p:spPr bwMode="auto">
          <a:xfrm>
            <a:off x="611560" y="1947431"/>
            <a:ext cx="4176464" cy="2129641"/>
          </a:xfrm>
          <a:prstGeom prst="rect">
            <a:avLst/>
          </a:prstGeom>
          <a:noFill/>
          <a:ln>
            <a:solidFill>
              <a:schemeClr val="bg1"/>
            </a:solidFill>
          </a:ln>
        </p:spPr>
      </p:pic>
      <p:sp>
        <p:nvSpPr>
          <p:cNvPr id="8" name="CaixaDeTexto 15"/>
          <p:cNvSpPr txBox="1">
            <a:spLocks noChangeArrowheads="1"/>
          </p:cNvSpPr>
          <p:nvPr/>
        </p:nvSpPr>
        <p:spPr bwMode="auto">
          <a:xfrm>
            <a:off x="5076056" y="1877923"/>
            <a:ext cx="4067944"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Ao executar o código, nada aparece.</a:t>
            </a:r>
            <a:endParaRPr lang="pt-BR" sz="2400" dirty="0">
              <a:solidFill>
                <a:srgbClr val="C00000"/>
              </a:solidFill>
            </a:endParaRPr>
          </a:p>
        </p:txBody>
      </p:sp>
      <p:pic>
        <p:nvPicPr>
          <p:cNvPr id="1028" name="Picture 4" descr="C:\Users\Gerson\Desktop\jdkljlkdd.png"/>
          <p:cNvPicPr>
            <a:picLocks noChangeAspect="1" noChangeArrowheads="1"/>
          </p:cNvPicPr>
          <p:nvPr/>
        </p:nvPicPr>
        <p:blipFill>
          <a:blip r:embed="rId3" cstate="print"/>
          <a:srcRect/>
          <a:stretch>
            <a:fillRect/>
          </a:stretch>
        </p:blipFill>
        <p:spPr bwMode="auto">
          <a:xfrm>
            <a:off x="611560" y="4221088"/>
            <a:ext cx="4596966" cy="2448272"/>
          </a:xfrm>
          <a:prstGeom prst="rect">
            <a:avLst/>
          </a:prstGeom>
          <a:noFill/>
          <a:ln>
            <a:solidFill>
              <a:schemeClr val="bg1"/>
            </a:solidFill>
          </a:ln>
        </p:spPr>
      </p:pic>
      <p:sp>
        <p:nvSpPr>
          <p:cNvPr id="12" name="Chave direita 11"/>
          <p:cNvSpPr/>
          <p:nvPr/>
        </p:nvSpPr>
        <p:spPr>
          <a:xfrm>
            <a:off x="5328096" y="4869264"/>
            <a:ext cx="108000" cy="93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4" name="Conector angulado 12"/>
          <p:cNvCxnSpPr>
            <a:stCxn id="12" idx="1"/>
            <a:endCxn id="8" idx="2"/>
          </p:cNvCxnSpPr>
          <p:nvPr/>
        </p:nvCxnSpPr>
        <p:spPr>
          <a:xfrm rot="10800000" flipH="1">
            <a:off x="5436096" y="2708920"/>
            <a:ext cx="1673932" cy="2628344"/>
          </a:xfrm>
          <a:prstGeom prst="bentConnector4">
            <a:avLst>
              <a:gd name="adj1" fmla="val 65429"/>
              <a:gd name="adj2" fmla="val 5890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CaixaDeTexto 15"/>
          <p:cNvSpPr txBox="1">
            <a:spLocks noChangeArrowheads="1"/>
          </p:cNvSpPr>
          <p:nvPr/>
        </p:nvSpPr>
        <p:spPr bwMode="auto">
          <a:xfrm>
            <a:off x="5472608" y="5694347"/>
            <a:ext cx="341987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Métodos de aparência.</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Exemplo:</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2050" name="Picture 2" descr="C:\Users\Gerson\Desktop\iufhdpjkhvfr.png"/>
          <p:cNvPicPr>
            <a:picLocks noChangeAspect="1" noChangeArrowheads="1"/>
          </p:cNvPicPr>
          <p:nvPr/>
        </p:nvPicPr>
        <p:blipFill>
          <a:blip r:embed="rId2" cstate="print"/>
          <a:srcRect/>
          <a:stretch>
            <a:fillRect/>
          </a:stretch>
        </p:blipFill>
        <p:spPr bwMode="auto">
          <a:xfrm>
            <a:off x="602357" y="2447925"/>
            <a:ext cx="4761731" cy="2993392"/>
          </a:xfrm>
          <a:prstGeom prst="rect">
            <a:avLst/>
          </a:prstGeom>
          <a:noFill/>
          <a:ln>
            <a:solidFill>
              <a:schemeClr val="bg1"/>
            </a:solidFill>
          </a:ln>
        </p:spPr>
      </p:pic>
      <p:pic>
        <p:nvPicPr>
          <p:cNvPr id="2051" name="Picture 3" descr="C:\Users\Gerson\Desktop\opiuoiuo.png"/>
          <p:cNvPicPr>
            <a:picLocks noChangeAspect="1" noChangeArrowheads="1"/>
          </p:cNvPicPr>
          <p:nvPr/>
        </p:nvPicPr>
        <p:blipFill>
          <a:blip r:embed="rId3" cstate="print"/>
          <a:srcRect/>
          <a:stretch>
            <a:fillRect/>
          </a:stretch>
        </p:blipFill>
        <p:spPr bwMode="auto">
          <a:xfrm>
            <a:off x="7164288" y="2375917"/>
            <a:ext cx="1276350" cy="981075"/>
          </a:xfrm>
          <a:prstGeom prst="rect">
            <a:avLst/>
          </a:prstGeom>
          <a:noFill/>
          <a:ln>
            <a:solidFill>
              <a:schemeClr val="bg1"/>
            </a:solidFill>
          </a:ln>
        </p:spPr>
      </p:pic>
      <p:pic>
        <p:nvPicPr>
          <p:cNvPr id="2052" name="Picture 4" descr="C:\Users\Gerson\Desktop\ewljnlkçrjnlkg.png"/>
          <p:cNvPicPr>
            <a:picLocks noChangeAspect="1" noChangeArrowheads="1"/>
          </p:cNvPicPr>
          <p:nvPr/>
        </p:nvPicPr>
        <p:blipFill>
          <a:blip r:embed="rId4" cstate="print"/>
          <a:srcRect/>
          <a:stretch>
            <a:fillRect/>
          </a:stretch>
        </p:blipFill>
        <p:spPr bwMode="auto">
          <a:xfrm>
            <a:off x="6516216" y="3528045"/>
            <a:ext cx="1905000" cy="962025"/>
          </a:xfrm>
          <a:prstGeom prst="rect">
            <a:avLst/>
          </a:prstGeom>
          <a:noFill/>
          <a:ln>
            <a:solidFill>
              <a:schemeClr val="bg1"/>
            </a:solidFill>
          </a:ln>
        </p:spPr>
      </p:pic>
      <p:pic>
        <p:nvPicPr>
          <p:cNvPr id="2055" name="Picture 7" descr="C:\Users\Gerson\Desktop\poiupouip.png"/>
          <p:cNvPicPr>
            <a:picLocks noChangeAspect="1" noChangeArrowheads="1"/>
          </p:cNvPicPr>
          <p:nvPr/>
        </p:nvPicPr>
        <p:blipFill>
          <a:blip r:embed="rId5" cstate="print"/>
          <a:srcRect/>
          <a:stretch>
            <a:fillRect/>
          </a:stretch>
        </p:blipFill>
        <p:spPr bwMode="auto">
          <a:xfrm>
            <a:off x="5580112" y="4752181"/>
            <a:ext cx="2905125" cy="981075"/>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659160" y="1916832"/>
            <a:ext cx="5184576"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Exemplo, incluindo um componente:</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3074" name="Picture 2" descr="C:\Users\Gerson\Desktop\kjfdlkfg.png"/>
          <p:cNvPicPr>
            <a:picLocks noChangeAspect="1" noChangeArrowheads="1"/>
          </p:cNvPicPr>
          <p:nvPr/>
        </p:nvPicPr>
        <p:blipFill>
          <a:blip r:embed="rId2" cstate="print"/>
          <a:srcRect/>
          <a:stretch>
            <a:fillRect/>
          </a:stretch>
        </p:blipFill>
        <p:spPr bwMode="auto">
          <a:xfrm>
            <a:off x="731168" y="2378497"/>
            <a:ext cx="6336704" cy="3202916"/>
          </a:xfrm>
          <a:prstGeom prst="rect">
            <a:avLst/>
          </a:prstGeom>
          <a:noFill/>
          <a:ln>
            <a:solidFill>
              <a:schemeClr val="bg1"/>
            </a:solidFill>
          </a:ln>
        </p:spPr>
      </p:pic>
      <p:sp>
        <p:nvSpPr>
          <p:cNvPr id="9" name="Chave direita 8"/>
          <p:cNvSpPr/>
          <p:nvPr/>
        </p:nvSpPr>
        <p:spPr>
          <a:xfrm>
            <a:off x="7139880" y="3422657"/>
            <a:ext cx="108000" cy="39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0" name="Conector angulado 12"/>
          <p:cNvCxnSpPr>
            <a:stCxn id="9" idx="1"/>
            <a:endCxn id="13" idx="3"/>
          </p:cNvCxnSpPr>
          <p:nvPr/>
        </p:nvCxnSpPr>
        <p:spPr>
          <a:xfrm rot="10800000">
            <a:off x="5843736" y="2147665"/>
            <a:ext cx="1404144" cy="1472992"/>
          </a:xfrm>
          <a:prstGeom prst="bentConnector3">
            <a:avLst>
              <a:gd name="adj1" fmla="val -1998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descr="C:\Users\Gerson\Desktop\wfdiowqf23.png"/>
          <p:cNvPicPr>
            <a:picLocks noChangeAspect="1" noChangeArrowheads="1"/>
          </p:cNvPicPr>
          <p:nvPr/>
        </p:nvPicPr>
        <p:blipFill>
          <a:blip r:embed="rId3" cstate="print"/>
          <a:srcRect/>
          <a:stretch>
            <a:fillRect/>
          </a:stretch>
        </p:blipFill>
        <p:spPr bwMode="auto">
          <a:xfrm>
            <a:off x="6563816" y="4394721"/>
            <a:ext cx="1752600" cy="1000125"/>
          </a:xfrm>
          <a:prstGeom prst="rect">
            <a:avLst/>
          </a:prstGeom>
          <a:noFill/>
        </p:spPr>
      </p:pic>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Existem vários tipos de componentes de interfaces com usuários. Todos são podem ser personalizados por métodos ou por herança.</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8" name="CaixaDeTexto 15"/>
          <p:cNvSpPr txBox="1">
            <a:spLocks noChangeArrowheads="1"/>
          </p:cNvSpPr>
          <p:nvPr/>
        </p:nvSpPr>
        <p:spPr bwMode="auto">
          <a:xfrm>
            <a:off x="539552" y="3068960"/>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Ordem no procedimento para criar uma aplicação com interface gráfica:</a:t>
            </a:r>
            <a:endParaRPr lang="pt-BR" sz="2400" dirty="0">
              <a:solidFill>
                <a:srgbClr val="C00000"/>
              </a:solidFill>
            </a:endParaRPr>
          </a:p>
        </p:txBody>
      </p:sp>
      <p:sp>
        <p:nvSpPr>
          <p:cNvPr id="9" name="CaixaDeTexto 15"/>
          <p:cNvSpPr txBox="1">
            <a:spLocks noChangeArrowheads="1"/>
          </p:cNvSpPr>
          <p:nvPr/>
        </p:nvSpPr>
        <p:spPr bwMode="auto">
          <a:xfrm>
            <a:off x="539552" y="3933056"/>
            <a:ext cx="7920880" cy="1200329"/>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Primeiro criamos instâncias das classes dos componentes e as adicionamos ao </a:t>
            </a:r>
            <a:r>
              <a:rPr lang="pt-BR" sz="2400" dirty="0" err="1" smtClean="0">
                <a:solidFill>
                  <a:srgbClr val="C00000"/>
                </a:solidFill>
              </a:rPr>
              <a:t>JFrame</a:t>
            </a:r>
            <a:r>
              <a:rPr lang="pt-BR" sz="2400" dirty="0" smtClean="0">
                <a:solidFill>
                  <a:srgbClr val="C00000"/>
                </a:solidFill>
              </a:rPr>
              <a:t>. Podemos modificar atributos destas instâncias.</a:t>
            </a:r>
            <a:endParaRPr lang="pt-BR" sz="2400" dirty="0">
              <a:solidFill>
                <a:srgbClr val="C00000"/>
              </a:solidFill>
            </a:endParaRPr>
          </a:p>
        </p:txBody>
      </p:sp>
      <p:sp>
        <p:nvSpPr>
          <p:cNvPr id="10" name="CaixaDeTexto 15"/>
          <p:cNvSpPr txBox="1">
            <a:spLocks noChangeArrowheads="1"/>
          </p:cNvSpPr>
          <p:nvPr/>
        </p:nvSpPr>
        <p:spPr bwMode="auto">
          <a:xfrm>
            <a:off x="539552" y="5349409"/>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Registramos eventos que indicam o que fazer se houver interação com o componente.</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Os componentes são agrupados, através de layouts pré-estabelecidos.</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539552" y="2381979"/>
            <a:ext cx="7920880"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Os layouts são estabelecidos através de classes, portanto é possível personalizar um layout através de herança. Também é possível construir uma aplicação sem nenhum layout.</a:t>
            </a:r>
            <a:endParaRPr lang="pt-BR" sz="2400" dirty="0">
              <a:solidFill>
                <a:srgbClr val="C00000"/>
              </a:solidFill>
            </a:endParaRPr>
          </a:p>
        </p:txBody>
      </p:sp>
      <p:sp>
        <p:nvSpPr>
          <p:cNvPr id="11" name="CaixaDeTexto 15"/>
          <p:cNvSpPr txBox="1">
            <a:spLocks noChangeArrowheads="1"/>
          </p:cNvSpPr>
          <p:nvPr/>
        </p:nvSpPr>
        <p:spPr bwMode="auto">
          <a:xfrm>
            <a:off x="539552" y="4019580"/>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Para usar um layout, executamos um método para indicar o layout do painel de conteúdo da aplicação.</a:t>
            </a:r>
            <a:endParaRPr lang="pt-BR" sz="2400" dirty="0">
              <a:solidFill>
                <a:srgbClr val="C00000"/>
              </a:solidFill>
            </a:endParaRPr>
          </a:p>
        </p:txBody>
      </p:sp>
      <p:sp>
        <p:nvSpPr>
          <p:cNvPr id="12" name="CaixaDeTexto 15"/>
          <p:cNvSpPr txBox="1">
            <a:spLocks noChangeArrowheads="1"/>
          </p:cNvSpPr>
          <p:nvPr/>
        </p:nvSpPr>
        <p:spPr bwMode="auto">
          <a:xfrm>
            <a:off x="539552" y="5013176"/>
            <a:ext cx="7920880"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O layout também indica como os componentes serão rearranjados se o tamanho da janela mudar.</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4098" name="Picture 2" descr="C:\Users\Gerson\Desktop\jnrlkreklçg.png"/>
          <p:cNvPicPr>
            <a:picLocks noChangeAspect="1" noChangeArrowheads="1"/>
          </p:cNvPicPr>
          <p:nvPr/>
        </p:nvPicPr>
        <p:blipFill>
          <a:blip r:embed="rId2" cstate="print"/>
          <a:srcRect/>
          <a:stretch>
            <a:fillRect/>
          </a:stretch>
        </p:blipFill>
        <p:spPr bwMode="auto">
          <a:xfrm>
            <a:off x="239365" y="1404938"/>
            <a:ext cx="5916811" cy="5303670"/>
          </a:xfrm>
          <a:prstGeom prst="rect">
            <a:avLst/>
          </a:prstGeom>
          <a:noFill/>
          <a:ln>
            <a:solidFill>
              <a:schemeClr val="bg1"/>
            </a:solidFill>
          </a:ln>
        </p:spPr>
      </p:pic>
      <p:pic>
        <p:nvPicPr>
          <p:cNvPr id="4099" name="Picture 3" descr="C:\Users\Gerson\Desktop\dfgwegwe.png"/>
          <p:cNvPicPr>
            <a:picLocks noChangeAspect="1" noChangeArrowheads="1"/>
          </p:cNvPicPr>
          <p:nvPr/>
        </p:nvPicPr>
        <p:blipFill>
          <a:blip r:embed="rId3" cstate="print"/>
          <a:srcRect/>
          <a:stretch>
            <a:fillRect/>
          </a:stretch>
        </p:blipFill>
        <p:spPr bwMode="auto">
          <a:xfrm>
            <a:off x="6610415" y="1621979"/>
            <a:ext cx="2138049" cy="1086941"/>
          </a:xfrm>
          <a:prstGeom prst="rect">
            <a:avLst/>
          </a:prstGeom>
          <a:noFill/>
        </p:spPr>
      </p:pic>
      <p:pic>
        <p:nvPicPr>
          <p:cNvPr id="4100" name="Picture 4" descr="C:\Users\Gerson\Desktop\wsefwer.png"/>
          <p:cNvPicPr>
            <a:picLocks noChangeAspect="1" noChangeArrowheads="1"/>
          </p:cNvPicPr>
          <p:nvPr/>
        </p:nvPicPr>
        <p:blipFill>
          <a:blip r:embed="rId4" cstate="print"/>
          <a:srcRect/>
          <a:stretch>
            <a:fillRect/>
          </a:stretch>
        </p:blipFill>
        <p:spPr bwMode="auto">
          <a:xfrm>
            <a:off x="6577905" y="3212976"/>
            <a:ext cx="2314575" cy="1190625"/>
          </a:xfrm>
          <a:prstGeom prst="rect">
            <a:avLst/>
          </a:prstGeom>
          <a:noFill/>
          <a:ln>
            <a:solidFill>
              <a:schemeClr val="bg1"/>
            </a:solidFill>
          </a:ln>
        </p:spPr>
      </p:pic>
      <p:sp>
        <p:nvSpPr>
          <p:cNvPr id="10" name="Chave direita 9"/>
          <p:cNvSpPr/>
          <p:nvPr/>
        </p:nvSpPr>
        <p:spPr>
          <a:xfrm>
            <a:off x="4716016" y="3429000"/>
            <a:ext cx="108000" cy="86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4" name="Conector angulado 12"/>
          <p:cNvCxnSpPr>
            <a:stCxn id="10" idx="1"/>
            <a:endCxn id="4099" idx="1"/>
          </p:cNvCxnSpPr>
          <p:nvPr/>
        </p:nvCxnSpPr>
        <p:spPr>
          <a:xfrm rot="10800000" flipH="1">
            <a:off x="4824015" y="2165450"/>
            <a:ext cx="1786399" cy="1695550"/>
          </a:xfrm>
          <a:prstGeom prst="bentConnector3">
            <a:avLst>
              <a:gd name="adj1" fmla="val 52208"/>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angulado 12"/>
          <p:cNvCxnSpPr>
            <a:stCxn id="10" idx="1"/>
            <a:endCxn id="4100" idx="2"/>
          </p:cNvCxnSpPr>
          <p:nvPr/>
        </p:nvCxnSpPr>
        <p:spPr>
          <a:xfrm rot="10800000" flipH="1" flipV="1">
            <a:off x="4824015" y="3860999"/>
            <a:ext cx="2911177" cy="542601"/>
          </a:xfrm>
          <a:prstGeom prst="bentConnector4">
            <a:avLst>
              <a:gd name="adj1" fmla="val 50320"/>
              <a:gd name="adj2" fmla="val 14213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Chave direita 23"/>
          <p:cNvSpPr/>
          <p:nvPr/>
        </p:nvSpPr>
        <p:spPr>
          <a:xfrm>
            <a:off x="3599904" y="3069000"/>
            <a:ext cx="108000" cy="36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5122" name="Picture 2" descr="C:\Users\Gerson\Desktop\ojhkidfd.png"/>
          <p:cNvPicPr>
            <a:picLocks noChangeAspect="1" noChangeArrowheads="1"/>
          </p:cNvPicPr>
          <p:nvPr/>
        </p:nvPicPr>
        <p:blipFill>
          <a:blip r:embed="rId2" cstate="print"/>
          <a:srcRect/>
          <a:stretch>
            <a:fillRect/>
          </a:stretch>
        </p:blipFill>
        <p:spPr bwMode="auto">
          <a:xfrm>
            <a:off x="683567" y="1484784"/>
            <a:ext cx="5013721" cy="4968552"/>
          </a:xfrm>
          <a:prstGeom prst="rect">
            <a:avLst/>
          </a:prstGeom>
          <a:noFill/>
          <a:ln>
            <a:solidFill>
              <a:schemeClr val="bg1"/>
            </a:solidFill>
          </a:ln>
        </p:spPr>
      </p:pic>
      <p:sp>
        <p:nvSpPr>
          <p:cNvPr id="12" name="Chave direita 11"/>
          <p:cNvSpPr/>
          <p:nvPr/>
        </p:nvSpPr>
        <p:spPr>
          <a:xfrm>
            <a:off x="4283968" y="2852936"/>
            <a:ext cx="108000" cy="36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pic>
        <p:nvPicPr>
          <p:cNvPr id="5123" name="Picture 3" descr="C:\Users\Gerson\Desktop\ujojoijol.png"/>
          <p:cNvPicPr>
            <a:picLocks noChangeAspect="1" noChangeArrowheads="1"/>
          </p:cNvPicPr>
          <p:nvPr/>
        </p:nvPicPr>
        <p:blipFill>
          <a:blip r:embed="rId3" cstate="print"/>
          <a:srcRect/>
          <a:stretch>
            <a:fillRect/>
          </a:stretch>
        </p:blipFill>
        <p:spPr bwMode="auto">
          <a:xfrm>
            <a:off x="6012160" y="1916832"/>
            <a:ext cx="2867025" cy="723900"/>
          </a:xfrm>
          <a:prstGeom prst="rect">
            <a:avLst/>
          </a:prstGeom>
          <a:noFill/>
        </p:spPr>
      </p:pic>
      <p:pic>
        <p:nvPicPr>
          <p:cNvPr id="5124" name="Picture 4" descr="C:\Users\Gerson\Desktop\mljmdsçf.png"/>
          <p:cNvPicPr>
            <a:picLocks noChangeAspect="1" noChangeArrowheads="1"/>
          </p:cNvPicPr>
          <p:nvPr/>
        </p:nvPicPr>
        <p:blipFill>
          <a:blip r:embed="rId4" cstate="print"/>
          <a:srcRect/>
          <a:stretch>
            <a:fillRect/>
          </a:stretch>
        </p:blipFill>
        <p:spPr bwMode="auto">
          <a:xfrm>
            <a:off x="6084168" y="3645024"/>
            <a:ext cx="1857375" cy="866775"/>
          </a:xfrm>
          <a:prstGeom prst="rect">
            <a:avLst/>
          </a:prstGeom>
          <a:noFill/>
        </p:spPr>
      </p:pic>
      <p:cxnSp>
        <p:nvCxnSpPr>
          <p:cNvPr id="15" name="Conector angulado 12"/>
          <p:cNvCxnSpPr>
            <a:stCxn id="12" idx="1"/>
            <a:endCxn id="5123" idx="1"/>
          </p:cNvCxnSpPr>
          <p:nvPr/>
        </p:nvCxnSpPr>
        <p:spPr>
          <a:xfrm rot="10800000" flipH="1">
            <a:off x="4391968" y="2278782"/>
            <a:ext cx="1620192" cy="754154"/>
          </a:xfrm>
          <a:prstGeom prst="bentConnector3">
            <a:avLst>
              <a:gd name="adj1" fmla="val 3566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ector angulado 12"/>
          <p:cNvCxnSpPr>
            <a:stCxn id="12" idx="1"/>
            <a:endCxn id="5124" idx="0"/>
          </p:cNvCxnSpPr>
          <p:nvPr/>
        </p:nvCxnSpPr>
        <p:spPr>
          <a:xfrm rot="10800000" flipH="1" flipV="1">
            <a:off x="4391968" y="3032936"/>
            <a:ext cx="2620888" cy="612088"/>
          </a:xfrm>
          <a:prstGeom prst="bentConnector4">
            <a:avLst>
              <a:gd name="adj1" fmla="val 61056"/>
              <a:gd name="adj2" fmla="val 6470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6146" name="Picture 2" descr="C:\Users\Gerson\Desktop\ijhkljhlojhkl.png"/>
          <p:cNvPicPr>
            <a:picLocks noChangeAspect="1" noChangeArrowheads="1"/>
          </p:cNvPicPr>
          <p:nvPr/>
        </p:nvPicPr>
        <p:blipFill>
          <a:blip r:embed="rId2" cstate="print"/>
          <a:srcRect/>
          <a:stretch>
            <a:fillRect/>
          </a:stretch>
        </p:blipFill>
        <p:spPr bwMode="auto">
          <a:xfrm>
            <a:off x="2843808" y="1658228"/>
            <a:ext cx="5976664" cy="4939124"/>
          </a:xfrm>
          <a:prstGeom prst="rect">
            <a:avLst/>
          </a:prstGeom>
          <a:noFill/>
          <a:ln>
            <a:solidFill>
              <a:schemeClr val="bg1"/>
            </a:solidFill>
          </a:ln>
        </p:spPr>
      </p:pic>
      <p:pic>
        <p:nvPicPr>
          <p:cNvPr id="6147" name="Picture 3" descr="C:\Users\Gerson\Desktop\lpokylçju.png"/>
          <p:cNvPicPr>
            <a:picLocks noChangeAspect="1" noChangeArrowheads="1"/>
          </p:cNvPicPr>
          <p:nvPr/>
        </p:nvPicPr>
        <p:blipFill>
          <a:blip r:embed="rId3" cstate="print"/>
          <a:srcRect/>
          <a:stretch>
            <a:fillRect/>
          </a:stretch>
        </p:blipFill>
        <p:spPr bwMode="auto">
          <a:xfrm>
            <a:off x="179512" y="1628800"/>
            <a:ext cx="2381250" cy="1657350"/>
          </a:xfrm>
          <a:prstGeom prst="rect">
            <a:avLst/>
          </a:prstGeom>
          <a:noFill/>
          <a:ln>
            <a:solidFill>
              <a:schemeClr val="bg1"/>
            </a:solidFill>
          </a:ln>
        </p:spPr>
      </p:pic>
      <p:sp>
        <p:nvSpPr>
          <p:cNvPr id="11" name="Chave direita 10"/>
          <p:cNvSpPr/>
          <p:nvPr/>
        </p:nvSpPr>
        <p:spPr>
          <a:xfrm flipH="1">
            <a:off x="3419872" y="3429000"/>
            <a:ext cx="108000" cy="36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3" name="Conector angulado 12"/>
          <p:cNvCxnSpPr>
            <a:stCxn id="11" idx="1"/>
            <a:endCxn id="6147" idx="2"/>
          </p:cNvCxnSpPr>
          <p:nvPr/>
        </p:nvCxnSpPr>
        <p:spPr>
          <a:xfrm flipH="1" flipV="1">
            <a:off x="1370137" y="3286150"/>
            <a:ext cx="2049735" cy="322850"/>
          </a:xfrm>
          <a:prstGeom prst="bentConnector4">
            <a:avLst>
              <a:gd name="adj1" fmla="val 43445"/>
              <a:gd name="adj2" fmla="val -17153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830997"/>
          </a:xfrm>
          <a:prstGeom prst="rect">
            <a:avLst/>
          </a:prstGeom>
          <a:noFill/>
          <a:ln w="9525">
            <a:solidFill>
              <a:schemeClr val="tx2"/>
            </a:solidFill>
            <a:miter lim="800000"/>
            <a:headEnd/>
            <a:tailEnd/>
          </a:ln>
        </p:spPr>
        <p:txBody>
          <a:bodyPr wrap="square">
            <a:spAutoFit/>
          </a:bodyPr>
          <a:lstStyle/>
          <a:p>
            <a:pPr algn="just"/>
            <a:r>
              <a:rPr lang="pt-BR" sz="2400" dirty="0" err="1" smtClean="0">
                <a:solidFill>
                  <a:schemeClr val="bg1"/>
                </a:solidFill>
              </a:rPr>
              <a:t>BoxLayout</a:t>
            </a:r>
            <a:r>
              <a:rPr lang="pt-BR" sz="2400" dirty="0" smtClean="0">
                <a:solidFill>
                  <a:schemeClr val="bg1"/>
                </a:solidFill>
              </a:rPr>
              <a:t>: permite arranjar componentes em uma única linha ou coluna.</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539552" y="2348880"/>
            <a:ext cx="6624736" cy="830997"/>
          </a:xfrm>
          <a:prstGeom prst="rect">
            <a:avLst/>
          </a:prstGeom>
          <a:noFill/>
          <a:ln w="9525">
            <a:solidFill>
              <a:schemeClr val="tx2"/>
            </a:solidFill>
            <a:miter lim="800000"/>
            <a:headEnd/>
            <a:tailEnd/>
          </a:ln>
        </p:spPr>
        <p:txBody>
          <a:bodyPr wrap="square">
            <a:spAutoFit/>
          </a:bodyPr>
          <a:lstStyle/>
          <a:p>
            <a:pPr algn="just"/>
            <a:r>
              <a:rPr lang="pt-BR" sz="2400" dirty="0" err="1" smtClean="0">
                <a:solidFill>
                  <a:schemeClr val="bg1"/>
                </a:solidFill>
              </a:rPr>
              <a:t>CardLayout</a:t>
            </a:r>
            <a:r>
              <a:rPr lang="pt-BR" sz="2400" dirty="0" smtClean="0">
                <a:solidFill>
                  <a:schemeClr val="bg1"/>
                </a:solidFill>
              </a:rPr>
              <a:t>: permite empilhar conjuntos de componentes na direção z.</a:t>
            </a:r>
            <a:endParaRPr lang="pt-BR" sz="2400" dirty="0">
              <a:solidFill>
                <a:srgbClr val="C00000"/>
              </a:solidFill>
            </a:endParaRPr>
          </a:p>
        </p:txBody>
      </p:sp>
      <p:sp>
        <p:nvSpPr>
          <p:cNvPr id="8" name="CaixaDeTexto 15"/>
          <p:cNvSpPr txBox="1">
            <a:spLocks noChangeArrowheads="1"/>
          </p:cNvSpPr>
          <p:nvPr/>
        </p:nvSpPr>
        <p:spPr bwMode="auto">
          <a:xfrm>
            <a:off x="539552" y="3318083"/>
            <a:ext cx="7848872" cy="830997"/>
          </a:xfrm>
          <a:prstGeom prst="rect">
            <a:avLst/>
          </a:prstGeom>
          <a:noFill/>
          <a:ln w="9525">
            <a:solidFill>
              <a:schemeClr val="tx2"/>
            </a:solidFill>
            <a:miter lim="800000"/>
            <a:headEnd/>
            <a:tailEnd/>
          </a:ln>
        </p:spPr>
        <p:txBody>
          <a:bodyPr wrap="square">
            <a:spAutoFit/>
          </a:bodyPr>
          <a:lstStyle/>
          <a:p>
            <a:pPr algn="just"/>
            <a:r>
              <a:rPr lang="pt-BR" sz="2400" dirty="0" err="1" smtClean="0">
                <a:solidFill>
                  <a:schemeClr val="bg1"/>
                </a:solidFill>
              </a:rPr>
              <a:t>GridBagLayout</a:t>
            </a:r>
            <a:r>
              <a:rPr lang="pt-BR" sz="2400" dirty="0" smtClean="0">
                <a:solidFill>
                  <a:schemeClr val="bg1"/>
                </a:solidFill>
              </a:rPr>
              <a:t>: permite arranjo de componentes com proporções diferentes.</a:t>
            </a:r>
            <a:endParaRPr lang="pt-BR" sz="2400" dirty="0">
              <a:solidFill>
                <a:srgbClr val="C00000"/>
              </a:solidFill>
            </a:endParaRPr>
          </a:p>
        </p:txBody>
      </p:sp>
      <p:sp>
        <p:nvSpPr>
          <p:cNvPr id="9" name="CaixaDeTexto 15"/>
          <p:cNvSpPr txBox="1">
            <a:spLocks noChangeArrowheads="1"/>
          </p:cNvSpPr>
          <p:nvPr/>
        </p:nvSpPr>
        <p:spPr bwMode="auto">
          <a:xfrm>
            <a:off x="539552" y="4365104"/>
            <a:ext cx="8136904" cy="830997"/>
          </a:xfrm>
          <a:prstGeom prst="rect">
            <a:avLst/>
          </a:prstGeom>
          <a:noFill/>
          <a:ln w="9525">
            <a:solidFill>
              <a:schemeClr val="tx2"/>
            </a:solidFill>
            <a:miter lim="800000"/>
            <a:headEnd/>
            <a:tailEnd/>
          </a:ln>
        </p:spPr>
        <p:txBody>
          <a:bodyPr wrap="square">
            <a:spAutoFit/>
          </a:bodyPr>
          <a:lstStyle/>
          <a:p>
            <a:pPr algn="just"/>
            <a:r>
              <a:rPr lang="pt-BR" sz="2400" dirty="0" err="1" smtClean="0">
                <a:solidFill>
                  <a:schemeClr val="bg1"/>
                </a:solidFill>
              </a:rPr>
              <a:t>SpringLayout</a:t>
            </a:r>
            <a:r>
              <a:rPr lang="pt-BR" sz="2400" dirty="0" smtClean="0">
                <a:solidFill>
                  <a:schemeClr val="bg1"/>
                </a:solidFill>
              </a:rPr>
              <a:t>: permite arranjar componentes relativamente uns aos outros.</a:t>
            </a:r>
            <a:endParaRPr lang="pt-BR" sz="2400" dirty="0">
              <a:solidFill>
                <a:srgbClr val="C00000"/>
              </a:solidFill>
            </a:endParaRPr>
          </a:p>
        </p:txBody>
      </p:sp>
      <p:sp>
        <p:nvSpPr>
          <p:cNvPr id="10" name="CaixaDeTexto 15"/>
          <p:cNvSpPr txBox="1">
            <a:spLocks noChangeArrowheads="1"/>
          </p:cNvSpPr>
          <p:nvPr/>
        </p:nvSpPr>
        <p:spPr bwMode="auto">
          <a:xfrm>
            <a:off x="539552" y="5262299"/>
            <a:ext cx="8136904" cy="1569660"/>
          </a:xfrm>
          <a:prstGeom prst="rect">
            <a:avLst/>
          </a:prstGeom>
          <a:noFill/>
          <a:ln w="9525">
            <a:solidFill>
              <a:schemeClr val="tx2"/>
            </a:solidFill>
            <a:miter lim="800000"/>
            <a:headEnd/>
            <a:tailEnd/>
          </a:ln>
        </p:spPr>
        <p:txBody>
          <a:bodyPr wrap="square">
            <a:spAutoFit/>
          </a:bodyPr>
          <a:lstStyle/>
          <a:p>
            <a:pPr algn="just"/>
            <a:r>
              <a:rPr lang="pt-BR" sz="2400" dirty="0" smtClean="0">
                <a:solidFill>
                  <a:srgbClr val="C00000"/>
                </a:solidFill>
              </a:rPr>
              <a:t>Layouts podem ser combinados. Uma forma de se fazer isso é adicionando um objeto do tipo </a:t>
            </a:r>
            <a:r>
              <a:rPr lang="pt-BR" sz="2400" dirty="0" err="1" smtClean="0">
                <a:solidFill>
                  <a:srgbClr val="C00000"/>
                </a:solidFill>
              </a:rPr>
              <a:t>JPanel</a:t>
            </a:r>
            <a:r>
              <a:rPr lang="pt-BR" sz="2400" dirty="0" smtClean="0">
                <a:solidFill>
                  <a:srgbClr val="C00000"/>
                </a:solidFill>
              </a:rPr>
              <a:t> como componente, esse </a:t>
            </a:r>
            <a:r>
              <a:rPr lang="pt-BR" sz="2400" dirty="0" err="1" smtClean="0">
                <a:solidFill>
                  <a:srgbClr val="C00000"/>
                </a:solidFill>
              </a:rPr>
              <a:t>JPanel</a:t>
            </a:r>
            <a:r>
              <a:rPr lang="pt-BR" sz="2400" dirty="0" smtClean="0">
                <a:solidFill>
                  <a:srgbClr val="C00000"/>
                </a:solidFill>
              </a:rPr>
              <a:t> poderá ser personalizado com um layout próprio.</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aixaDeTexto 1"/>
          <p:cNvSpPr txBox="1">
            <a:spLocks noChangeArrowheads="1"/>
          </p:cNvSpPr>
          <p:nvPr/>
        </p:nvSpPr>
        <p:spPr bwMode="auto">
          <a:xfrm>
            <a:off x="857250" y="669925"/>
            <a:ext cx="7024688" cy="708025"/>
          </a:xfrm>
          <a:prstGeom prst="rect">
            <a:avLst/>
          </a:prstGeom>
          <a:noFill/>
          <a:ln w="9525">
            <a:noFill/>
            <a:miter lim="800000"/>
            <a:headEnd/>
            <a:tailEnd/>
          </a:ln>
        </p:spPr>
        <p:txBody>
          <a:bodyPr wrap="none">
            <a:spAutoFit/>
          </a:bodyPr>
          <a:lstStyle/>
          <a:p>
            <a:r>
              <a:rPr lang="pt-BR" sz="4000" b="1" dirty="0"/>
              <a:t>Apresentação da Disciplina.</a:t>
            </a:r>
          </a:p>
        </p:txBody>
      </p:sp>
      <p:sp>
        <p:nvSpPr>
          <p:cNvPr id="23555" name="CaixaDeTexto 15"/>
          <p:cNvSpPr txBox="1">
            <a:spLocks noChangeArrowheads="1"/>
          </p:cNvSpPr>
          <p:nvPr/>
        </p:nvSpPr>
        <p:spPr bwMode="auto">
          <a:xfrm>
            <a:off x="900113" y="1454150"/>
            <a:ext cx="1655762" cy="461963"/>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Objetivos:</a:t>
            </a:r>
          </a:p>
        </p:txBody>
      </p:sp>
      <p:sp>
        <p:nvSpPr>
          <p:cNvPr id="23556" name="CaixaDeTexto 16"/>
          <p:cNvSpPr txBox="1">
            <a:spLocks noChangeArrowheads="1"/>
          </p:cNvSpPr>
          <p:nvPr/>
        </p:nvSpPr>
        <p:spPr bwMode="auto">
          <a:xfrm>
            <a:off x="1692275" y="2771601"/>
            <a:ext cx="6480175" cy="461665"/>
          </a:xfrm>
          <a:prstGeom prst="rect">
            <a:avLst/>
          </a:prstGeom>
          <a:noFill/>
          <a:ln w="9525">
            <a:solidFill>
              <a:schemeClr val="tx2"/>
            </a:solidFill>
            <a:miter lim="800000"/>
            <a:headEnd/>
            <a:tailEnd/>
          </a:ln>
        </p:spPr>
        <p:txBody>
          <a:bodyPr>
            <a:spAutoFit/>
          </a:bodyPr>
          <a:lstStyle/>
          <a:p>
            <a:pPr algn="just"/>
            <a:r>
              <a:rPr lang="pt-BR" sz="2400" dirty="0" smtClean="0"/>
              <a:t>Conhecer as categorias de jogos.</a:t>
            </a:r>
            <a:endParaRPr lang="pt-BR" sz="2400" dirty="0">
              <a:solidFill>
                <a:srgbClr val="C00000"/>
              </a:solidFill>
            </a:endParaRPr>
          </a:p>
        </p:txBody>
      </p:sp>
      <p:sp>
        <p:nvSpPr>
          <p:cNvPr id="23557" name="CaixaDeTexto 4"/>
          <p:cNvSpPr txBox="1">
            <a:spLocks noChangeArrowheads="1"/>
          </p:cNvSpPr>
          <p:nvPr/>
        </p:nvSpPr>
        <p:spPr bwMode="auto">
          <a:xfrm>
            <a:off x="1260475" y="2204864"/>
            <a:ext cx="2232025" cy="461962"/>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Habilidades:</a:t>
            </a:r>
          </a:p>
        </p:txBody>
      </p:sp>
      <p:sp>
        <p:nvSpPr>
          <p:cNvPr id="7" name="CaixaDeTexto 16"/>
          <p:cNvSpPr txBox="1">
            <a:spLocks noChangeArrowheads="1"/>
          </p:cNvSpPr>
          <p:nvPr/>
        </p:nvSpPr>
        <p:spPr bwMode="auto">
          <a:xfrm>
            <a:off x="1691680" y="3285033"/>
            <a:ext cx="6912768" cy="830997"/>
          </a:xfrm>
          <a:prstGeom prst="rect">
            <a:avLst/>
          </a:prstGeom>
          <a:noFill/>
          <a:ln w="9525">
            <a:solidFill>
              <a:schemeClr val="tx2"/>
            </a:solidFill>
            <a:miter lim="800000"/>
            <a:headEnd/>
            <a:tailEnd/>
          </a:ln>
        </p:spPr>
        <p:txBody>
          <a:bodyPr wrap="square">
            <a:spAutoFit/>
          </a:bodyPr>
          <a:lstStyle/>
          <a:p>
            <a:pPr algn="just"/>
            <a:r>
              <a:rPr lang="pt-BR" sz="2400" dirty="0" smtClean="0"/>
              <a:t>Identificar e conhecer as etapas para produção de jogos digitais.</a:t>
            </a:r>
            <a:endParaRPr lang="pt-BR" sz="2400" dirty="0">
              <a:solidFill>
                <a:srgbClr val="C00000"/>
              </a:solidFill>
            </a:endParaRPr>
          </a:p>
        </p:txBody>
      </p:sp>
      <p:sp>
        <p:nvSpPr>
          <p:cNvPr id="8" name="CaixaDeTexto 16"/>
          <p:cNvSpPr txBox="1">
            <a:spLocks noChangeArrowheads="1"/>
          </p:cNvSpPr>
          <p:nvPr/>
        </p:nvSpPr>
        <p:spPr bwMode="auto">
          <a:xfrm>
            <a:off x="1691680" y="4139837"/>
            <a:ext cx="5112568" cy="830997"/>
          </a:xfrm>
          <a:prstGeom prst="rect">
            <a:avLst/>
          </a:prstGeom>
          <a:noFill/>
          <a:ln w="9525">
            <a:solidFill>
              <a:schemeClr val="tx2"/>
            </a:solidFill>
            <a:miter lim="800000"/>
            <a:headEnd/>
            <a:tailEnd/>
          </a:ln>
        </p:spPr>
        <p:txBody>
          <a:bodyPr wrap="square">
            <a:spAutoFit/>
          </a:bodyPr>
          <a:lstStyle/>
          <a:p>
            <a:pPr algn="just"/>
            <a:r>
              <a:rPr lang="pt-BR" sz="2400" dirty="0" smtClean="0"/>
              <a:t>Escolher algoritmos apropriados ao funcionamento do jogo.</a:t>
            </a:r>
            <a:endParaRPr lang="pt-BR" sz="2400" dirty="0">
              <a:solidFill>
                <a:srgbClr val="C00000"/>
              </a:solidFill>
            </a:endParaRPr>
          </a:p>
        </p:txBody>
      </p:sp>
      <p:sp>
        <p:nvSpPr>
          <p:cNvPr id="9" name="CaixaDeTexto 16"/>
          <p:cNvSpPr txBox="1">
            <a:spLocks noChangeArrowheads="1"/>
          </p:cNvSpPr>
          <p:nvPr/>
        </p:nvSpPr>
        <p:spPr bwMode="auto">
          <a:xfrm>
            <a:off x="1691680" y="5042842"/>
            <a:ext cx="6480720" cy="1200329"/>
          </a:xfrm>
          <a:prstGeom prst="rect">
            <a:avLst/>
          </a:prstGeom>
          <a:noFill/>
          <a:ln w="9525">
            <a:solidFill>
              <a:schemeClr val="tx2"/>
            </a:solidFill>
            <a:miter lim="800000"/>
            <a:headEnd/>
            <a:tailEnd/>
          </a:ln>
        </p:spPr>
        <p:txBody>
          <a:bodyPr wrap="square">
            <a:spAutoFit/>
          </a:bodyPr>
          <a:lstStyle/>
          <a:p>
            <a:pPr algn="just"/>
            <a:r>
              <a:rPr lang="pt-BR" sz="2400" dirty="0" smtClean="0"/>
              <a:t>Conhecer os recursos da linguagem de programação Java aplicadas ao contexto de produção de jogos.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Combinando layouts.</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oiftgpkçpktu.png"/>
          <p:cNvPicPr>
            <a:picLocks noChangeAspect="1" noChangeArrowheads="1"/>
          </p:cNvPicPr>
          <p:nvPr/>
        </p:nvPicPr>
        <p:blipFill>
          <a:blip r:embed="rId2" cstate="print"/>
          <a:srcRect/>
          <a:stretch>
            <a:fillRect/>
          </a:stretch>
        </p:blipFill>
        <p:spPr bwMode="auto">
          <a:xfrm>
            <a:off x="3569915" y="1581948"/>
            <a:ext cx="5466581" cy="5015404"/>
          </a:xfrm>
          <a:prstGeom prst="rect">
            <a:avLst/>
          </a:prstGeom>
          <a:noFill/>
          <a:ln>
            <a:solidFill>
              <a:schemeClr val="bg1"/>
            </a:solidFill>
          </a:ln>
        </p:spPr>
      </p:pic>
      <p:pic>
        <p:nvPicPr>
          <p:cNvPr id="1027" name="Picture 3" descr="C:\Users\Gerson\Desktop\jdkljgldg.png"/>
          <p:cNvPicPr>
            <a:picLocks noChangeAspect="1" noChangeArrowheads="1"/>
          </p:cNvPicPr>
          <p:nvPr/>
        </p:nvPicPr>
        <p:blipFill>
          <a:blip r:embed="rId3" cstate="print"/>
          <a:srcRect/>
          <a:stretch>
            <a:fillRect/>
          </a:stretch>
        </p:blipFill>
        <p:spPr bwMode="auto">
          <a:xfrm>
            <a:off x="656481" y="2060848"/>
            <a:ext cx="2619375" cy="1000125"/>
          </a:xfrm>
          <a:prstGeom prst="rect">
            <a:avLst/>
          </a:prstGeom>
          <a:noFill/>
          <a:ln>
            <a:solidFill>
              <a:schemeClr val="bg1"/>
            </a:solidFill>
          </a:ln>
        </p:spPr>
      </p:pic>
      <p:sp>
        <p:nvSpPr>
          <p:cNvPr id="11" name="Chave direita 10"/>
          <p:cNvSpPr/>
          <p:nvPr/>
        </p:nvSpPr>
        <p:spPr>
          <a:xfrm flipH="1">
            <a:off x="4103960" y="3499842"/>
            <a:ext cx="108000" cy="79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2" name="Conector angulado 12"/>
          <p:cNvCxnSpPr>
            <a:stCxn id="11" idx="1"/>
            <a:endCxn id="1027" idx="1"/>
          </p:cNvCxnSpPr>
          <p:nvPr/>
        </p:nvCxnSpPr>
        <p:spPr>
          <a:xfrm flipH="1" flipV="1">
            <a:off x="656481" y="2560911"/>
            <a:ext cx="3447479" cy="1334931"/>
          </a:xfrm>
          <a:prstGeom prst="bentConnector5">
            <a:avLst>
              <a:gd name="adj1" fmla="val 51563"/>
              <a:gd name="adj2" fmla="val 46102"/>
              <a:gd name="adj3" fmla="val 10663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Chave direita 16"/>
          <p:cNvSpPr/>
          <p:nvPr/>
        </p:nvSpPr>
        <p:spPr>
          <a:xfrm flipH="1">
            <a:off x="4103960" y="2888976"/>
            <a:ext cx="108000" cy="57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539552" y="1455167"/>
            <a:ext cx="79208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Adicionando um botão a aplicação.</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3075" name="Picture 3" descr="C:\Users\Gerson\Desktop\sadfasd.png"/>
          <p:cNvPicPr>
            <a:picLocks noChangeAspect="1" noChangeArrowheads="1"/>
          </p:cNvPicPr>
          <p:nvPr/>
        </p:nvPicPr>
        <p:blipFill>
          <a:blip r:embed="rId2" cstate="print"/>
          <a:srcRect/>
          <a:stretch>
            <a:fillRect/>
          </a:stretch>
        </p:blipFill>
        <p:spPr bwMode="auto">
          <a:xfrm>
            <a:off x="251520" y="1983829"/>
            <a:ext cx="4824536" cy="4717085"/>
          </a:xfrm>
          <a:prstGeom prst="rect">
            <a:avLst/>
          </a:prstGeom>
          <a:noFill/>
          <a:ln>
            <a:solidFill>
              <a:schemeClr val="bg1"/>
            </a:solidFill>
          </a:ln>
        </p:spPr>
      </p:pic>
      <p:sp>
        <p:nvSpPr>
          <p:cNvPr id="14" name="CaixaDeTexto 15"/>
          <p:cNvSpPr txBox="1">
            <a:spLocks noChangeArrowheads="1"/>
          </p:cNvSpPr>
          <p:nvPr/>
        </p:nvSpPr>
        <p:spPr bwMode="auto">
          <a:xfrm>
            <a:off x="5148064" y="5661248"/>
            <a:ext cx="3888432"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Neste caso ao se clicar nos botões nada acontece.</a:t>
            </a:r>
            <a:endParaRPr lang="pt-BR" sz="2400" dirty="0">
              <a:solidFill>
                <a:srgbClr val="C00000"/>
              </a:solidFill>
            </a:endParaRPr>
          </a:p>
        </p:txBody>
      </p:sp>
      <p:pic>
        <p:nvPicPr>
          <p:cNvPr id="3076" name="Picture 4" descr="C:\Users\Gerson\Desktop\zxzxsa.png"/>
          <p:cNvPicPr>
            <a:picLocks noChangeAspect="1" noChangeArrowheads="1"/>
          </p:cNvPicPr>
          <p:nvPr/>
        </p:nvPicPr>
        <p:blipFill>
          <a:blip r:embed="rId3" cstate="print"/>
          <a:srcRect/>
          <a:stretch>
            <a:fillRect/>
          </a:stretch>
        </p:blipFill>
        <p:spPr bwMode="auto">
          <a:xfrm>
            <a:off x="5364088" y="1989336"/>
            <a:ext cx="3456184" cy="719584"/>
          </a:xfrm>
          <a:prstGeom prst="rect">
            <a:avLst/>
          </a:prstGeom>
          <a:noFill/>
          <a:ln>
            <a:solidFill>
              <a:schemeClr val="bg1"/>
            </a:solidFill>
          </a:ln>
        </p:spPr>
      </p:pic>
      <p:sp>
        <p:nvSpPr>
          <p:cNvPr id="15" name="Chave direita 14"/>
          <p:cNvSpPr/>
          <p:nvPr/>
        </p:nvSpPr>
        <p:spPr>
          <a:xfrm>
            <a:off x="3527896" y="4149144"/>
            <a:ext cx="108000" cy="36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6" name="Conector angulado 12"/>
          <p:cNvCxnSpPr>
            <a:stCxn id="15" idx="1"/>
            <a:endCxn id="3076" idx="2"/>
          </p:cNvCxnSpPr>
          <p:nvPr/>
        </p:nvCxnSpPr>
        <p:spPr>
          <a:xfrm rot="10800000" flipH="1">
            <a:off x="3635896" y="2708920"/>
            <a:ext cx="3456284" cy="1620224"/>
          </a:xfrm>
          <a:prstGeom prst="bentConnector4">
            <a:avLst>
              <a:gd name="adj1" fmla="val 53011"/>
              <a:gd name="adj2" fmla="val 5555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5"/>
          <p:cNvSpPr txBox="1">
            <a:spLocks noChangeArrowheads="1"/>
          </p:cNvSpPr>
          <p:nvPr/>
        </p:nvSpPr>
        <p:spPr bwMode="auto">
          <a:xfrm>
            <a:off x="107504" y="1455167"/>
            <a:ext cx="3456384"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Adicionando evento ao o botão.</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4098" name="Picture 2" descr="C:\Users\Gerson\Desktop\jhfgjhfhgd.png"/>
          <p:cNvPicPr>
            <a:picLocks noChangeAspect="1" noChangeArrowheads="1"/>
          </p:cNvPicPr>
          <p:nvPr/>
        </p:nvPicPr>
        <p:blipFill>
          <a:blip r:embed="rId2" cstate="print"/>
          <a:srcRect/>
          <a:stretch>
            <a:fillRect/>
          </a:stretch>
        </p:blipFill>
        <p:spPr bwMode="auto">
          <a:xfrm>
            <a:off x="3707904" y="1340768"/>
            <a:ext cx="5328592" cy="5391404"/>
          </a:xfrm>
          <a:prstGeom prst="rect">
            <a:avLst/>
          </a:prstGeom>
          <a:noFill/>
          <a:ln>
            <a:solidFill>
              <a:schemeClr val="bg1"/>
            </a:solidFill>
          </a:ln>
        </p:spPr>
      </p:pic>
      <p:sp>
        <p:nvSpPr>
          <p:cNvPr id="10" name="Chave direita 9"/>
          <p:cNvSpPr/>
          <p:nvPr/>
        </p:nvSpPr>
        <p:spPr>
          <a:xfrm rot="16200000" flipH="1">
            <a:off x="8136384" y="1574857"/>
            <a:ext cx="108000" cy="122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1" name="Chave direita 10"/>
          <p:cNvSpPr/>
          <p:nvPr/>
        </p:nvSpPr>
        <p:spPr>
          <a:xfrm flipH="1">
            <a:off x="4283968" y="4401144"/>
            <a:ext cx="108000" cy="32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2" name="Chave direita 11"/>
          <p:cNvSpPr/>
          <p:nvPr/>
        </p:nvSpPr>
        <p:spPr>
          <a:xfrm rot="5400000" flipH="1" flipV="1">
            <a:off x="6264336" y="4401256"/>
            <a:ext cx="108000" cy="255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pic>
        <p:nvPicPr>
          <p:cNvPr id="4099" name="Picture 3" descr="C:\Users\Gerson\Desktop\wiueoqwe.png"/>
          <p:cNvPicPr>
            <a:picLocks noChangeAspect="1" noChangeArrowheads="1"/>
          </p:cNvPicPr>
          <p:nvPr/>
        </p:nvPicPr>
        <p:blipFill>
          <a:blip r:embed="rId3" cstate="print"/>
          <a:srcRect/>
          <a:stretch>
            <a:fillRect/>
          </a:stretch>
        </p:blipFill>
        <p:spPr bwMode="auto">
          <a:xfrm>
            <a:off x="201613" y="3354388"/>
            <a:ext cx="3171825" cy="771525"/>
          </a:xfrm>
          <a:prstGeom prst="rect">
            <a:avLst/>
          </a:prstGeom>
          <a:noFill/>
          <a:ln>
            <a:solidFill>
              <a:schemeClr val="bg1"/>
            </a:solidFill>
          </a:ln>
        </p:spPr>
      </p:pic>
      <p:pic>
        <p:nvPicPr>
          <p:cNvPr id="4100" name="Picture 4" descr="C:\Users\Gerson\Desktop\wojkpqjr.png"/>
          <p:cNvPicPr>
            <a:picLocks noChangeAspect="1" noChangeArrowheads="1"/>
          </p:cNvPicPr>
          <p:nvPr/>
        </p:nvPicPr>
        <p:blipFill>
          <a:blip r:embed="rId4" cstate="print"/>
          <a:srcRect/>
          <a:stretch>
            <a:fillRect/>
          </a:stretch>
        </p:blipFill>
        <p:spPr bwMode="auto">
          <a:xfrm>
            <a:off x="223664" y="4365104"/>
            <a:ext cx="3124200" cy="771525"/>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Gerson\Desktop\kjhjhk.png"/>
          <p:cNvPicPr>
            <a:picLocks noChangeAspect="1" noChangeArrowheads="1"/>
          </p:cNvPicPr>
          <p:nvPr/>
        </p:nvPicPr>
        <p:blipFill>
          <a:blip r:embed="rId2" cstate="print"/>
          <a:srcRect/>
          <a:stretch>
            <a:fillRect/>
          </a:stretch>
        </p:blipFill>
        <p:spPr bwMode="auto">
          <a:xfrm>
            <a:off x="179512" y="1818853"/>
            <a:ext cx="5711244" cy="4850507"/>
          </a:xfrm>
          <a:prstGeom prst="rect">
            <a:avLst/>
          </a:prstGeom>
          <a:noFill/>
          <a:ln>
            <a:solidFill>
              <a:schemeClr val="bg1"/>
            </a:solidFill>
          </a:ln>
        </p:spPr>
      </p:pic>
      <p:sp>
        <p:nvSpPr>
          <p:cNvPr id="13" name="CaixaDeTexto 15"/>
          <p:cNvSpPr txBox="1">
            <a:spLocks noChangeArrowheads="1"/>
          </p:cNvSpPr>
          <p:nvPr/>
        </p:nvSpPr>
        <p:spPr bwMode="auto">
          <a:xfrm>
            <a:off x="107504" y="1383159"/>
            <a:ext cx="8136904"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Adicionando evento ao o botão. Utilizando um </a:t>
            </a:r>
            <a:r>
              <a:rPr lang="pt-BR" sz="2400" dirty="0" err="1" smtClean="0">
                <a:solidFill>
                  <a:schemeClr val="bg1"/>
                </a:solidFill>
              </a:rPr>
              <a:t>JTextField</a:t>
            </a:r>
            <a:r>
              <a:rPr lang="pt-BR" sz="2400" dirty="0" smtClean="0">
                <a:solidFill>
                  <a:schemeClr val="bg1"/>
                </a:solidFill>
              </a:rPr>
              <a:t>.</a:t>
            </a:r>
            <a:endParaRPr lang="pt-BR" sz="2400" dirty="0">
              <a:solidFill>
                <a:srgbClr val="C00000"/>
              </a:solidFill>
            </a:endParaRPr>
          </a:p>
        </p:txBody>
      </p:sp>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djnawbd.png"/>
          <p:cNvPicPr>
            <a:picLocks noChangeAspect="1" noChangeArrowheads="1"/>
          </p:cNvPicPr>
          <p:nvPr/>
        </p:nvPicPr>
        <p:blipFill>
          <a:blip r:embed="rId3" cstate="print"/>
          <a:srcRect/>
          <a:stretch>
            <a:fillRect/>
          </a:stretch>
        </p:blipFill>
        <p:spPr bwMode="auto">
          <a:xfrm>
            <a:off x="4427984" y="3157339"/>
            <a:ext cx="4648200" cy="847725"/>
          </a:xfrm>
          <a:prstGeom prst="rect">
            <a:avLst/>
          </a:prstGeom>
          <a:noFill/>
          <a:ln>
            <a:solidFill>
              <a:schemeClr val="bg1"/>
            </a:solidFill>
          </a:ln>
        </p:spPr>
      </p:pic>
      <p:pic>
        <p:nvPicPr>
          <p:cNvPr id="1028" name="Picture 4" descr="C:\Users\Gerson\Desktop\ikpoio.png"/>
          <p:cNvPicPr>
            <a:picLocks noChangeAspect="1" noChangeArrowheads="1"/>
          </p:cNvPicPr>
          <p:nvPr/>
        </p:nvPicPr>
        <p:blipFill>
          <a:blip r:embed="rId4" cstate="print"/>
          <a:srcRect/>
          <a:stretch>
            <a:fillRect/>
          </a:stretch>
        </p:blipFill>
        <p:spPr bwMode="auto">
          <a:xfrm>
            <a:off x="4788024" y="4256112"/>
            <a:ext cx="4238625" cy="1352550"/>
          </a:xfrm>
          <a:prstGeom prst="rect">
            <a:avLst/>
          </a:prstGeom>
          <a:noFill/>
          <a:ln>
            <a:solidFill>
              <a:schemeClr val="bg1"/>
            </a:solidFill>
          </a:ln>
        </p:spPr>
      </p:pic>
      <p:pic>
        <p:nvPicPr>
          <p:cNvPr id="1029" name="Picture 5" descr="C:\Users\Gerson\Desktop\kpojkopjk.png"/>
          <p:cNvPicPr>
            <a:picLocks noChangeAspect="1" noChangeArrowheads="1"/>
          </p:cNvPicPr>
          <p:nvPr/>
        </p:nvPicPr>
        <p:blipFill>
          <a:blip r:embed="rId5" cstate="print"/>
          <a:srcRect/>
          <a:stretch>
            <a:fillRect/>
          </a:stretch>
        </p:blipFill>
        <p:spPr bwMode="auto">
          <a:xfrm>
            <a:off x="4850185" y="5824686"/>
            <a:ext cx="3057525" cy="628650"/>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2050" name="Picture 2" descr="C:\Users\Gerson\Desktop\wqqwqee.png"/>
          <p:cNvPicPr>
            <a:picLocks noChangeAspect="1" noChangeArrowheads="1"/>
          </p:cNvPicPr>
          <p:nvPr/>
        </p:nvPicPr>
        <p:blipFill>
          <a:blip r:embed="rId2" cstate="print"/>
          <a:srcRect/>
          <a:stretch>
            <a:fillRect/>
          </a:stretch>
        </p:blipFill>
        <p:spPr bwMode="auto">
          <a:xfrm>
            <a:off x="164876" y="1412775"/>
            <a:ext cx="6999412" cy="5317129"/>
          </a:xfrm>
          <a:prstGeom prst="rect">
            <a:avLst/>
          </a:prstGeom>
          <a:noFill/>
          <a:ln>
            <a:solidFill>
              <a:schemeClr val="bg1"/>
            </a:solidFill>
          </a:ln>
        </p:spPr>
      </p:pic>
      <p:pic>
        <p:nvPicPr>
          <p:cNvPr id="2051" name="Picture 3" descr="C:\Users\Gerson\Desktop\qwqw.png"/>
          <p:cNvPicPr>
            <a:picLocks noChangeAspect="1" noChangeArrowheads="1"/>
          </p:cNvPicPr>
          <p:nvPr/>
        </p:nvPicPr>
        <p:blipFill>
          <a:blip r:embed="rId3" cstate="print"/>
          <a:srcRect/>
          <a:stretch>
            <a:fillRect/>
          </a:stretch>
        </p:blipFill>
        <p:spPr bwMode="auto">
          <a:xfrm>
            <a:off x="4427984" y="3370684"/>
            <a:ext cx="4562476" cy="1714500"/>
          </a:xfrm>
          <a:prstGeom prst="rect">
            <a:avLst/>
          </a:prstGeom>
          <a:noFill/>
          <a:ln>
            <a:solidFill>
              <a:schemeClr val="bg1"/>
            </a:solidFill>
          </a:ln>
        </p:spPr>
      </p:pic>
      <p:pic>
        <p:nvPicPr>
          <p:cNvPr id="2052" name="Picture 4" descr="C:\Users\Gerson\Desktop\sadfsadf.png"/>
          <p:cNvPicPr>
            <a:picLocks noChangeAspect="1" noChangeArrowheads="1"/>
          </p:cNvPicPr>
          <p:nvPr/>
        </p:nvPicPr>
        <p:blipFill>
          <a:blip r:embed="rId4" cstate="print"/>
          <a:srcRect/>
          <a:stretch>
            <a:fillRect/>
          </a:stretch>
        </p:blipFill>
        <p:spPr bwMode="auto">
          <a:xfrm>
            <a:off x="6660232" y="4797152"/>
            <a:ext cx="2304256" cy="1875901"/>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2050" name="Picture 2" descr="C:\Users\Gerson\Desktop\nmbnmbnvn.png"/>
          <p:cNvPicPr>
            <a:picLocks noChangeAspect="1" noChangeArrowheads="1"/>
          </p:cNvPicPr>
          <p:nvPr/>
        </p:nvPicPr>
        <p:blipFill>
          <a:blip r:embed="rId2" cstate="print"/>
          <a:srcRect/>
          <a:stretch>
            <a:fillRect/>
          </a:stretch>
        </p:blipFill>
        <p:spPr bwMode="auto">
          <a:xfrm>
            <a:off x="1979712" y="1422995"/>
            <a:ext cx="5184576" cy="5154433"/>
          </a:xfrm>
          <a:prstGeom prst="rect">
            <a:avLst/>
          </a:prstGeom>
          <a:noFill/>
        </p:spPr>
      </p:pic>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1026" name="Picture 2" descr="C:\Users\Gerson\Desktop\shgufjhew.png"/>
          <p:cNvPicPr>
            <a:picLocks noChangeAspect="1" noChangeArrowheads="1"/>
          </p:cNvPicPr>
          <p:nvPr/>
        </p:nvPicPr>
        <p:blipFill>
          <a:blip r:embed="rId2" cstate="print"/>
          <a:srcRect/>
          <a:stretch>
            <a:fillRect/>
          </a:stretch>
        </p:blipFill>
        <p:spPr bwMode="auto">
          <a:xfrm>
            <a:off x="251520" y="1484784"/>
            <a:ext cx="5544616" cy="4906144"/>
          </a:xfrm>
          <a:prstGeom prst="rect">
            <a:avLst/>
          </a:prstGeom>
          <a:noFill/>
          <a:ln>
            <a:solidFill>
              <a:schemeClr val="bg1"/>
            </a:solidFill>
          </a:ln>
        </p:spPr>
      </p:pic>
      <p:pic>
        <p:nvPicPr>
          <p:cNvPr id="1029" name="Picture 5" descr="C:\Users\Gerson\Desktop\ashbvjkhaskd.png"/>
          <p:cNvPicPr>
            <a:picLocks noChangeAspect="1" noChangeArrowheads="1"/>
          </p:cNvPicPr>
          <p:nvPr/>
        </p:nvPicPr>
        <p:blipFill>
          <a:blip r:embed="rId3" cstate="print"/>
          <a:srcRect/>
          <a:stretch>
            <a:fillRect/>
          </a:stretch>
        </p:blipFill>
        <p:spPr bwMode="auto">
          <a:xfrm>
            <a:off x="6300192" y="1412776"/>
            <a:ext cx="2085975" cy="4391025"/>
          </a:xfrm>
          <a:prstGeom prst="rect">
            <a:avLst/>
          </a:prstGeom>
          <a:noFill/>
          <a:ln>
            <a:solidFill>
              <a:schemeClr val="bg1"/>
            </a:solidFill>
          </a:ln>
        </p:spPr>
      </p:pic>
      <p:sp>
        <p:nvSpPr>
          <p:cNvPr id="10" name="Chave direita 9"/>
          <p:cNvSpPr/>
          <p:nvPr/>
        </p:nvSpPr>
        <p:spPr>
          <a:xfrm rot="16200000" flipH="1">
            <a:off x="2159640" y="1952929"/>
            <a:ext cx="72000" cy="1728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1" name="Chave direita 10"/>
          <p:cNvSpPr/>
          <p:nvPr/>
        </p:nvSpPr>
        <p:spPr>
          <a:xfrm flipH="1">
            <a:off x="6156176" y="4365296"/>
            <a:ext cx="72000" cy="144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Gerson\Desktop\nkdlslkd.png"/>
          <p:cNvPicPr>
            <a:picLocks noChangeAspect="1" noChangeArrowheads="1"/>
          </p:cNvPicPr>
          <p:nvPr/>
        </p:nvPicPr>
        <p:blipFill>
          <a:blip r:embed="rId2" cstate="print"/>
          <a:srcRect/>
          <a:stretch>
            <a:fillRect/>
          </a:stretch>
        </p:blipFill>
        <p:spPr bwMode="auto">
          <a:xfrm>
            <a:off x="539552" y="1412777"/>
            <a:ext cx="6408712" cy="1703528"/>
          </a:xfrm>
          <a:prstGeom prst="rect">
            <a:avLst/>
          </a:prstGeom>
          <a:noFill/>
          <a:ln>
            <a:solidFill>
              <a:schemeClr val="bg1"/>
            </a:solidFill>
          </a:ln>
        </p:spPr>
      </p:pic>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pic>
        <p:nvPicPr>
          <p:cNvPr id="7" name="Picture 5" descr="C:\Users\Gerson\Desktop\ashbvjkhaskd.png"/>
          <p:cNvPicPr>
            <a:picLocks noChangeAspect="1" noChangeArrowheads="1"/>
          </p:cNvPicPr>
          <p:nvPr/>
        </p:nvPicPr>
        <p:blipFill>
          <a:blip r:embed="rId3" cstate="print"/>
          <a:srcRect/>
          <a:stretch>
            <a:fillRect/>
          </a:stretch>
        </p:blipFill>
        <p:spPr bwMode="auto">
          <a:xfrm>
            <a:off x="1036267" y="3645024"/>
            <a:ext cx="1231477" cy="2592288"/>
          </a:xfrm>
          <a:prstGeom prst="rect">
            <a:avLst/>
          </a:prstGeom>
          <a:noFill/>
          <a:ln>
            <a:solidFill>
              <a:schemeClr val="bg1"/>
            </a:solidFill>
          </a:ln>
        </p:spPr>
      </p:pic>
      <p:pic>
        <p:nvPicPr>
          <p:cNvPr id="2052" name="Picture 4" descr="C:\Users\Gerson\Desktop\jsdlkfjkldslçkfd.png"/>
          <p:cNvPicPr>
            <a:picLocks noChangeAspect="1" noChangeArrowheads="1"/>
          </p:cNvPicPr>
          <p:nvPr/>
        </p:nvPicPr>
        <p:blipFill>
          <a:blip r:embed="rId4" cstate="print"/>
          <a:srcRect/>
          <a:stretch>
            <a:fillRect/>
          </a:stretch>
        </p:blipFill>
        <p:spPr bwMode="auto">
          <a:xfrm>
            <a:off x="3186366" y="2420889"/>
            <a:ext cx="5850130" cy="4176463"/>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5508104" y="1445875"/>
            <a:ext cx="3096344"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Criando janelas para desenhar.</a:t>
            </a:r>
            <a:endParaRPr lang="pt-BR" sz="2400" dirty="0">
              <a:solidFill>
                <a:srgbClr val="C00000"/>
              </a:solidFill>
            </a:endParaRPr>
          </a:p>
        </p:txBody>
      </p:sp>
      <p:pic>
        <p:nvPicPr>
          <p:cNvPr id="3074" name="Picture 2" descr="C:\Users\Gerson\Desktop\jsjkdh.png"/>
          <p:cNvPicPr>
            <a:picLocks noChangeAspect="1" noChangeArrowheads="1"/>
          </p:cNvPicPr>
          <p:nvPr/>
        </p:nvPicPr>
        <p:blipFill>
          <a:blip r:embed="rId2" cstate="print"/>
          <a:srcRect/>
          <a:stretch>
            <a:fillRect/>
          </a:stretch>
        </p:blipFill>
        <p:spPr bwMode="auto">
          <a:xfrm>
            <a:off x="179513" y="1412776"/>
            <a:ext cx="4896544" cy="5302116"/>
          </a:xfrm>
          <a:prstGeom prst="rect">
            <a:avLst/>
          </a:prstGeom>
          <a:noFill/>
          <a:ln>
            <a:solidFill>
              <a:schemeClr val="bg1"/>
            </a:solidFill>
          </a:ln>
        </p:spPr>
      </p:pic>
      <p:pic>
        <p:nvPicPr>
          <p:cNvPr id="3075" name="Picture 3" descr="C:\Users\Gerson\Desktop\bmbmnjb.png"/>
          <p:cNvPicPr>
            <a:picLocks noChangeAspect="1" noChangeArrowheads="1"/>
          </p:cNvPicPr>
          <p:nvPr/>
        </p:nvPicPr>
        <p:blipFill>
          <a:blip r:embed="rId3" cstate="print"/>
          <a:srcRect/>
          <a:stretch>
            <a:fillRect/>
          </a:stretch>
        </p:blipFill>
        <p:spPr bwMode="auto">
          <a:xfrm>
            <a:off x="5264845" y="2366963"/>
            <a:ext cx="3627635" cy="3852356"/>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Gerson\Desktop\jdshjksd.png"/>
          <p:cNvPicPr>
            <a:picLocks noChangeAspect="1" noChangeArrowheads="1"/>
          </p:cNvPicPr>
          <p:nvPr/>
        </p:nvPicPr>
        <p:blipFill>
          <a:blip r:embed="rId2" cstate="print"/>
          <a:srcRect/>
          <a:stretch>
            <a:fillRect/>
          </a:stretch>
        </p:blipFill>
        <p:spPr bwMode="auto">
          <a:xfrm>
            <a:off x="107504" y="2314584"/>
            <a:ext cx="5400600" cy="4498792"/>
          </a:xfrm>
          <a:prstGeom prst="rect">
            <a:avLst/>
          </a:prstGeom>
          <a:noFill/>
          <a:ln>
            <a:solidFill>
              <a:schemeClr val="bg1"/>
            </a:solidFill>
          </a:ln>
        </p:spPr>
      </p:pic>
      <p:pic>
        <p:nvPicPr>
          <p:cNvPr id="7171" name="Picture 3" descr="C:\Users\Gerson\Desktop\uasgjuds.png"/>
          <p:cNvPicPr>
            <a:picLocks noChangeAspect="1" noChangeArrowheads="1"/>
          </p:cNvPicPr>
          <p:nvPr/>
        </p:nvPicPr>
        <p:blipFill>
          <a:blip r:embed="rId3" cstate="print"/>
          <a:srcRect/>
          <a:stretch>
            <a:fillRect/>
          </a:stretch>
        </p:blipFill>
        <p:spPr bwMode="auto">
          <a:xfrm>
            <a:off x="4355976" y="1488544"/>
            <a:ext cx="3888432" cy="1940456"/>
          </a:xfrm>
          <a:prstGeom prst="rect">
            <a:avLst/>
          </a:prstGeom>
          <a:noFill/>
          <a:ln>
            <a:solidFill>
              <a:schemeClr val="bg1"/>
            </a:solidFill>
          </a:ln>
        </p:spPr>
      </p:pic>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aixaDeTexto 1"/>
          <p:cNvSpPr txBox="1">
            <a:spLocks noChangeArrowheads="1"/>
          </p:cNvSpPr>
          <p:nvPr/>
        </p:nvSpPr>
        <p:spPr bwMode="auto">
          <a:xfrm>
            <a:off x="857250" y="669925"/>
            <a:ext cx="7024688" cy="708025"/>
          </a:xfrm>
          <a:prstGeom prst="rect">
            <a:avLst/>
          </a:prstGeom>
          <a:noFill/>
          <a:ln w="9525">
            <a:noFill/>
            <a:miter lim="800000"/>
            <a:headEnd/>
            <a:tailEnd/>
          </a:ln>
        </p:spPr>
        <p:txBody>
          <a:bodyPr wrap="none">
            <a:spAutoFit/>
          </a:bodyPr>
          <a:lstStyle/>
          <a:p>
            <a:r>
              <a:rPr lang="pt-BR" sz="4000" b="1" dirty="0"/>
              <a:t>Apresentação da Disciplina.</a:t>
            </a:r>
          </a:p>
        </p:txBody>
      </p:sp>
      <p:sp>
        <p:nvSpPr>
          <p:cNvPr id="24579" name="CaixaDeTexto 15"/>
          <p:cNvSpPr txBox="1">
            <a:spLocks noChangeArrowheads="1"/>
          </p:cNvSpPr>
          <p:nvPr/>
        </p:nvSpPr>
        <p:spPr bwMode="auto">
          <a:xfrm>
            <a:off x="971550" y="1700808"/>
            <a:ext cx="1655763" cy="461962"/>
          </a:xfrm>
          <a:prstGeom prst="rect">
            <a:avLst/>
          </a:prstGeom>
          <a:noFill/>
          <a:ln w="9525">
            <a:solidFill>
              <a:schemeClr val="tx2"/>
            </a:solidFill>
            <a:miter lim="800000"/>
            <a:headEnd/>
            <a:tailEnd/>
          </a:ln>
        </p:spPr>
        <p:txBody>
          <a:bodyPr>
            <a:spAutoFit/>
          </a:bodyPr>
          <a:lstStyle/>
          <a:p>
            <a:pPr algn="just"/>
            <a:r>
              <a:rPr lang="pt-BR" sz="2400" dirty="0">
                <a:solidFill>
                  <a:srgbClr val="C00000"/>
                </a:solidFill>
              </a:rPr>
              <a:t>Conteúdo:</a:t>
            </a:r>
          </a:p>
        </p:txBody>
      </p:sp>
      <p:sp>
        <p:nvSpPr>
          <p:cNvPr id="24580" name="CaixaDeTexto 16"/>
          <p:cNvSpPr txBox="1">
            <a:spLocks noChangeArrowheads="1"/>
          </p:cNvSpPr>
          <p:nvPr/>
        </p:nvSpPr>
        <p:spPr bwMode="auto">
          <a:xfrm>
            <a:off x="971550" y="2165945"/>
            <a:ext cx="6480175" cy="461665"/>
          </a:xfrm>
          <a:prstGeom prst="rect">
            <a:avLst/>
          </a:prstGeom>
          <a:noFill/>
          <a:ln w="9525">
            <a:solidFill>
              <a:schemeClr val="tx2"/>
            </a:solidFill>
            <a:miter lim="800000"/>
            <a:headEnd/>
            <a:tailEnd/>
          </a:ln>
        </p:spPr>
        <p:txBody>
          <a:bodyPr>
            <a:spAutoFit/>
          </a:bodyPr>
          <a:lstStyle/>
          <a:p>
            <a:pPr algn="just"/>
            <a:r>
              <a:rPr lang="pt-BR" sz="2400" dirty="0" smtClean="0"/>
              <a:t>Introdução a jogos.</a:t>
            </a:r>
            <a:endParaRPr lang="pt-BR" sz="2400" dirty="0">
              <a:solidFill>
                <a:srgbClr val="C00000"/>
              </a:solidFill>
            </a:endParaRPr>
          </a:p>
        </p:txBody>
      </p:sp>
      <p:sp>
        <p:nvSpPr>
          <p:cNvPr id="24581" name="CaixaDeTexto 16"/>
          <p:cNvSpPr txBox="1">
            <a:spLocks noChangeArrowheads="1"/>
          </p:cNvSpPr>
          <p:nvPr/>
        </p:nvSpPr>
        <p:spPr bwMode="auto">
          <a:xfrm>
            <a:off x="971550" y="3102123"/>
            <a:ext cx="6480175" cy="461665"/>
          </a:xfrm>
          <a:prstGeom prst="rect">
            <a:avLst/>
          </a:prstGeom>
          <a:noFill/>
          <a:ln w="9525">
            <a:solidFill>
              <a:schemeClr val="tx2"/>
            </a:solidFill>
            <a:miter lim="800000"/>
            <a:headEnd/>
            <a:tailEnd/>
          </a:ln>
        </p:spPr>
        <p:txBody>
          <a:bodyPr>
            <a:spAutoFit/>
          </a:bodyPr>
          <a:lstStyle/>
          <a:p>
            <a:pPr algn="just"/>
            <a:r>
              <a:rPr lang="pt-BR" sz="2400" dirty="0" smtClean="0"/>
              <a:t>História e evolução dos jogos digitais.</a:t>
            </a:r>
            <a:endParaRPr lang="pt-BR" sz="2400" dirty="0">
              <a:solidFill>
                <a:srgbClr val="C00000"/>
              </a:solidFill>
            </a:endParaRPr>
          </a:p>
        </p:txBody>
      </p:sp>
      <p:sp>
        <p:nvSpPr>
          <p:cNvPr id="8" name="CaixaDeTexto 16"/>
          <p:cNvSpPr txBox="1">
            <a:spLocks noChangeArrowheads="1"/>
          </p:cNvSpPr>
          <p:nvPr/>
        </p:nvSpPr>
        <p:spPr bwMode="auto">
          <a:xfrm>
            <a:off x="971600" y="2636242"/>
            <a:ext cx="6480175" cy="461665"/>
          </a:xfrm>
          <a:prstGeom prst="rect">
            <a:avLst/>
          </a:prstGeom>
          <a:noFill/>
          <a:ln w="9525">
            <a:solidFill>
              <a:schemeClr val="tx2"/>
            </a:solidFill>
            <a:miter lim="800000"/>
            <a:headEnd/>
            <a:tailEnd/>
          </a:ln>
        </p:spPr>
        <p:txBody>
          <a:bodyPr>
            <a:spAutoFit/>
          </a:bodyPr>
          <a:lstStyle/>
          <a:p>
            <a:pPr algn="just"/>
            <a:r>
              <a:rPr lang="pt-BR" sz="2400" dirty="0" smtClean="0"/>
              <a:t>Conceitos básicos.</a:t>
            </a:r>
            <a:endParaRPr lang="pt-BR" sz="2400" dirty="0">
              <a:solidFill>
                <a:srgbClr val="C00000"/>
              </a:solidFill>
            </a:endParaRPr>
          </a:p>
        </p:txBody>
      </p:sp>
      <p:sp>
        <p:nvSpPr>
          <p:cNvPr id="9" name="CaixaDeTexto 16"/>
          <p:cNvSpPr txBox="1">
            <a:spLocks noChangeArrowheads="1"/>
          </p:cNvSpPr>
          <p:nvPr/>
        </p:nvSpPr>
        <p:spPr bwMode="auto">
          <a:xfrm>
            <a:off x="971600" y="3572346"/>
            <a:ext cx="6480175" cy="461665"/>
          </a:xfrm>
          <a:prstGeom prst="rect">
            <a:avLst/>
          </a:prstGeom>
          <a:noFill/>
          <a:ln w="9525">
            <a:solidFill>
              <a:schemeClr val="tx2"/>
            </a:solidFill>
            <a:miter lim="800000"/>
            <a:headEnd/>
            <a:tailEnd/>
          </a:ln>
        </p:spPr>
        <p:txBody>
          <a:bodyPr>
            <a:spAutoFit/>
          </a:bodyPr>
          <a:lstStyle/>
          <a:p>
            <a:pPr algn="just"/>
            <a:r>
              <a:rPr lang="pt-BR" sz="2400" dirty="0" smtClean="0"/>
              <a:t>Categoria de jogos.</a:t>
            </a:r>
            <a:endParaRPr lang="pt-BR" sz="2400" dirty="0">
              <a:solidFill>
                <a:srgbClr val="C00000"/>
              </a:solidFill>
            </a:endParaRPr>
          </a:p>
        </p:txBody>
      </p:sp>
      <p:sp>
        <p:nvSpPr>
          <p:cNvPr id="10" name="CaixaDeTexto 16"/>
          <p:cNvSpPr txBox="1">
            <a:spLocks noChangeArrowheads="1"/>
          </p:cNvSpPr>
          <p:nvPr/>
        </p:nvSpPr>
        <p:spPr bwMode="auto">
          <a:xfrm>
            <a:off x="971600" y="4076402"/>
            <a:ext cx="6480175" cy="461665"/>
          </a:xfrm>
          <a:prstGeom prst="rect">
            <a:avLst/>
          </a:prstGeom>
          <a:noFill/>
          <a:ln w="9525">
            <a:solidFill>
              <a:schemeClr val="tx2"/>
            </a:solidFill>
            <a:miter lim="800000"/>
            <a:headEnd/>
            <a:tailEnd/>
          </a:ln>
        </p:spPr>
        <p:txBody>
          <a:bodyPr>
            <a:spAutoFit/>
          </a:bodyPr>
          <a:lstStyle/>
          <a:p>
            <a:pPr algn="just"/>
            <a:r>
              <a:rPr lang="pt-BR" sz="2400" dirty="0" smtClean="0"/>
              <a:t>Teoria de jogos – visão geral.</a:t>
            </a:r>
            <a:endParaRPr lang="pt-BR" sz="2400" dirty="0">
              <a:solidFill>
                <a:srgbClr val="C00000"/>
              </a:solidFill>
            </a:endParaRPr>
          </a:p>
        </p:txBody>
      </p:sp>
      <p:sp>
        <p:nvSpPr>
          <p:cNvPr id="11" name="CaixaDeTexto 16"/>
          <p:cNvSpPr txBox="1">
            <a:spLocks noChangeArrowheads="1"/>
          </p:cNvSpPr>
          <p:nvPr/>
        </p:nvSpPr>
        <p:spPr bwMode="auto">
          <a:xfrm>
            <a:off x="971600" y="4580458"/>
            <a:ext cx="6480175" cy="461665"/>
          </a:xfrm>
          <a:prstGeom prst="rect">
            <a:avLst/>
          </a:prstGeom>
          <a:noFill/>
          <a:ln w="9525">
            <a:solidFill>
              <a:schemeClr val="tx2"/>
            </a:solidFill>
            <a:miter lim="800000"/>
            <a:headEnd/>
            <a:tailEnd/>
          </a:ln>
        </p:spPr>
        <p:txBody>
          <a:bodyPr>
            <a:spAutoFit/>
          </a:bodyPr>
          <a:lstStyle/>
          <a:p>
            <a:pPr algn="just"/>
            <a:r>
              <a:rPr lang="pt-BR" sz="2400" dirty="0" smtClean="0"/>
              <a:t>Projeto de jogos.</a:t>
            </a:r>
            <a:endParaRPr lang="pt-BR" sz="2400" dirty="0">
              <a:solidFill>
                <a:srgbClr val="C00000"/>
              </a:solidFill>
            </a:endParaRPr>
          </a:p>
        </p:txBody>
      </p:sp>
      <p:sp>
        <p:nvSpPr>
          <p:cNvPr id="12" name="CaixaDeTexto 16"/>
          <p:cNvSpPr txBox="1">
            <a:spLocks noChangeArrowheads="1"/>
          </p:cNvSpPr>
          <p:nvPr/>
        </p:nvSpPr>
        <p:spPr bwMode="auto">
          <a:xfrm>
            <a:off x="972145" y="5084514"/>
            <a:ext cx="6480175" cy="461665"/>
          </a:xfrm>
          <a:prstGeom prst="rect">
            <a:avLst/>
          </a:prstGeom>
          <a:noFill/>
          <a:ln w="9525">
            <a:solidFill>
              <a:schemeClr val="tx2"/>
            </a:solidFill>
            <a:miter lim="800000"/>
            <a:headEnd/>
            <a:tailEnd/>
          </a:ln>
        </p:spPr>
        <p:txBody>
          <a:bodyPr>
            <a:spAutoFit/>
          </a:bodyPr>
          <a:lstStyle/>
          <a:p>
            <a:pPr algn="just"/>
            <a:r>
              <a:rPr lang="pt-BR" sz="2400" dirty="0" smtClean="0"/>
              <a:t>Roteiro do jogo, interface e interatividade.</a:t>
            </a:r>
            <a:endParaRPr lang="pt-BR" sz="2400" dirty="0">
              <a:solidFill>
                <a:srgbClr val="C00000"/>
              </a:solidFill>
            </a:endParaRPr>
          </a:p>
        </p:txBody>
      </p:sp>
      <p:sp>
        <p:nvSpPr>
          <p:cNvPr id="13" name="CaixaDeTexto 16"/>
          <p:cNvSpPr txBox="1">
            <a:spLocks noChangeArrowheads="1"/>
          </p:cNvSpPr>
          <p:nvPr/>
        </p:nvSpPr>
        <p:spPr bwMode="auto">
          <a:xfrm>
            <a:off x="971600" y="5588570"/>
            <a:ext cx="6480175" cy="461665"/>
          </a:xfrm>
          <a:prstGeom prst="rect">
            <a:avLst/>
          </a:prstGeom>
          <a:noFill/>
          <a:ln w="9525">
            <a:solidFill>
              <a:schemeClr val="tx2"/>
            </a:solidFill>
            <a:miter lim="800000"/>
            <a:headEnd/>
            <a:tailEnd/>
          </a:ln>
        </p:spPr>
        <p:txBody>
          <a:bodyPr>
            <a:spAutoFit/>
          </a:bodyPr>
          <a:lstStyle/>
          <a:p>
            <a:pPr algn="just"/>
            <a:r>
              <a:rPr lang="pt-BR" sz="2400" dirty="0" smtClean="0"/>
              <a:t>Implementação de jogos.</a:t>
            </a:r>
            <a:endParaRPr lang="pt-BR" sz="2400" dirty="0">
              <a:solidFill>
                <a:srgbClr val="C00000"/>
              </a:solidFill>
            </a:endParaRPr>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784887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Protótipo de tabuleiro para o jogo </a:t>
            </a:r>
            <a:r>
              <a:rPr lang="pt-BR" sz="2400" i="1" dirty="0" err="1" smtClean="0">
                <a:solidFill>
                  <a:schemeClr val="bg1"/>
                </a:solidFill>
              </a:rPr>
              <a:t>Reversi</a:t>
            </a:r>
            <a:r>
              <a:rPr lang="pt-BR" sz="2400" dirty="0" smtClean="0">
                <a:solidFill>
                  <a:schemeClr val="bg1"/>
                </a:solidFill>
              </a:rPr>
              <a:t>.</a:t>
            </a:r>
            <a:endParaRPr lang="pt-BR" sz="2400" dirty="0">
              <a:solidFill>
                <a:srgbClr val="C00000"/>
              </a:solidFill>
            </a:endParaRPr>
          </a:p>
        </p:txBody>
      </p:sp>
      <p:sp>
        <p:nvSpPr>
          <p:cNvPr id="6" name="CaixaDeTexto 15"/>
          <p:cNvSpPr txBox="1">
            <a:spLocks noChangeArrowheads="1"/>
          </p:cNvSpPr>
          <p:nvPr/>
        </p:nvSpPr>
        <p:spPr bwMode="auto">
          <a:xfrm>
            <a:off x="323528" y="1959223"/>
            <a:ext cx="8280920" cy="1200329"/>
          </a:xfrm>
          <a:prstGeom prst="rect">
            <a:avLst/>
          </a:prstGeom>
          <a:noFill/>
          <a:ln w="9525">
            <a:solidFill>
              <a:schemeClr val="tx2"/>
            </a:solidFill>
            <a:miter lim="800000"/>
            <a:headEnd/>
            <a:tailEnd/>
          </a:ln>
        </p:spPr>
        <p:txBody>
          <a:bodyPr wrap="square">
            <a:spAutoFit/>
          </a:bodyPr>
          <a:lstStyle/>
          <a:p>
            <a:pPr algn="just"/>
            <a:r>
              <a:rPr lang="pt-BR" sz="2400" dirty="0" smtClean="0"/>
              <a:t>O jogo inicia na posição mostrada na figura, em um tabuleiro consistindo em 64 quadrados em uma disposição 8x8</a:t>
            </a:r>
            <a:r>
              <a:rPr lang="pt-BR" sz="2400" dirty="0" smtClean="0">
                <a:solidFill>
                  <a:schemeClr val="bg1"/>
                </a:solidFill>
              </a:rPr>
              <a:t>.</a:t>
            </a:r>
            <a:endParaRPr lang="pt-BR" sz="2400" dirty="0">
              <a:solidFill>
                <a:srgbClr val="C00000"/>
              </a:solidFill>
            </a:endParaRPr>
          </a:p>
        </p:txBody>
      </p:sp>
      <p:pic>
        <p:nvPicPr>
          <p:cNvPr id="1026" name="Picture 2" descr="C:\Users\Gerson\Desktop\shdufhds.png"/>
          <p:cNvPicPr>
            <a:picLocks noChangeAspect="1" noChangeArrowheads="1"/>
          </p:cNvPicPr>
          <p:nvPr/>
        </p:nvPicPr>
        <p:blipFill>
          <a:blip r:embed="rId2" cstate="print"/>
          <a:srcRect/>
          <a:stretch>
            <a:fillRect/>
          </a:stretch>
        </p:blipFill>
        <p:spPr bwMode="auto">
          <a:xfrm>
            <a:off x="6660232" y="3068960"/>
            <a:ext cx="1962150" cy="1952625"/>
          </a:xfrm>
          <a:prstGeom prst="rect">
            <a:avLst/>
          </a:prstGeom>
          <a:noFill/>
          <a:ln>
            <a:solidFill>
              <a:schemeClr val="bg1"/>
            </a:solidFill>
          </a:ln>
        </p:spPr>
      </p:pic>
      <p:cxnSp>
        <p:nvCxnSpPr>
          <p:cNvPr id="9" name="Conector angulado 8"/>
          <p:cNvCxnSpPr>
            <a:stCxn id="6" idx="3"/>
            <a:endCxn id="1026" idx="1"/>
          </p:cNvCxnSpPr>
          <p:nvPr/>
        </p:nvCxnSpPr>
        <p:spPr>
          <a:xfrm flipH="1">
            <a:off x="6660232" y="2559388"/>
            <a:ext cx="1944216" cy="1485885"/>
          </a:xfrm>
          <a:prstGeom prst="bentConnector5">
            <a:avLst>
              <a:gd name="adj1" fmla="val -11758"/>
              <a:gd name="adj2" fmla="val 181091"/>
              <a:gd name="adj3" fmla="val 111758"/>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107504" y="3140968"/>
            <a:ext cx="6048672" cy="3785652"/>
          </a:xfrm>
          <a:prstGeom prst="rect">
            <a:avLst/>
          </a:prstGeom>
        </p:spPr>
        <p:txBody>
          <a:bodyPr wrap="square">
            <a:spAutoFit/>
          </a:bodyPr>
          <a:lstStyle/>
          <a:p>
            <a:r>
              <a:rPr lang="pt-BR" sz="2400" dirty="0" smtClean="0"/>
              <a:t>Cada peça do </a:t>
            </a:r>
            <a:r>
              <a:rPr lang="pt-BR" sz="2400" i="1" dirty="0" err="1" smtClean="0"/>
              <a:t>reversi</a:t>
            </a:r>
            <a:r>
              <a:rPr lang="pt-BR" sz="2400" dirty="0" smtClean="0"/>
              <a:t> tem um lado negro e um lado branco. Na sua vez, você coloca uma peça no tabuleiro com sua cor virada para cima. Você deve colocar a peça de forma que uma peça do oponente, ou uma sequência de peças do oponente, fique flanqueada por suas peças. Todas as peças adversárias que estiverem entre as suas peças mudam de cor, tornando-se suas. </a:t>
            </a:r>
            <a:endParaRPr lang="pt-BR" sz="2400" dirty="0"/>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Gerson\Desktop\kjcsghjfksdf.png"/>
          <p:cNvPicPr>
            <a:picLocks noChangeAspect="1" noChangeArrowheads="1"/>
          </p:cNvPicPr>
          <p:nvPr/>
        </p:nvPicPr>
        <p:blipFill>
          <a:blip r:embed="rId2" cstate="print"/>
          <a:srcRect/>
          <a:stretch>
            <a:fillRect/>
          </a:stretch>
        </p:blipFill>
        <p:spPr bwMode="auto">
          <a:xfrm>
            <a:off x="251519" y="2060848"/>
            <a:ext cx="7389207" cy="3816424"/>
          </a:xfrm>
          <a:prstGeom prst="rect">
            <a:avLst/>
          </a:prstGeom>
          <a:noFill/>
          <a:ln>
            <a:solidFill>
              <a:schemeClr val="bg1"/>
            </a:solidFill>
          </a:ln>
        </p:spPr>
      </p:pic>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784887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Classe peça, como herança a partir da classe </a:t>
            </a:r>
            <a:r>
              <a:rPr lang="pt-BR" sz="2400" dirty="0" err="1" smtClean="0">
                <a:solidFill>
                  <a:schemeClr val="bg1"/>
                </a:solidFill>
              </a:rPr>
              <a:t>JButton</a:t>
            </a:r>
            <a:r>
              <a:rPr lang="pt-BR" sz="2400" dirty="0" smtClean="0">
                <a:solidFill>
                  <a:schemeClr val="bg1"/>
                </a:solidFill>
              </a:rPr>
              <a:t>.</a:t>
            </a:r>
            <a:endParaRPr lang="pt-BR" sz="2400" dirty="0">
              <a:solidFill>
                <a:srgbClr val="C00000"/>
              </a:solidFill>
            </a:endParaRPr>
          </a:p>
        </p:txBody>
      </p:sp>
      <p:pic>
        <p:nvPicPr>
          <p:cNvPr id="2050" name="Picture 2" descr="C:\Users\Gerson\Desktop\dnlknlfnkld.png"/>
          <p:cNvPicPr>
            <a:picLocks noChangeAspect="1" noChangeArrowheads="1"/>
          </p:cNvPicPr>
          <p:nvPr/>
        </p:nvPicPr>
        <p:blipFill>
          <a:blip r:embed="rId3" cstate="print"/>
          <a:srcRect/>
          <a:stretch>
            <a:fillRect/>
          </a:stretch>
        </p:blipFill>
        <p:spPr bwMode="auto">
          <a:xfrm>
            <a:off x="4283968" y="2636912"/>
            <a:ext cx="4464496" cy="574379"/>
          </a:xfrm>
          <a:prstGeom prst="rect">
            <a:avLst/>
          </a:prstGeom>
          <a:noFill/>
          <a:ln>
            <a:solidFill>
              <a:schemeClr val="bg1"/>
            </a:solidFill>
          </a:ln>
        </p:spPr>
      </p:pic>
      <p:sp>
        <p:nvSpPr>
          <p:cNvPr id="11" name="CaixaDeTexto 15"/>
          <p:cNvSpPr txBox="1">
            <a:spLocks noChangeArrowheads="1"/>
          </p:cNvSpPr>
          <p:nvPr/>
        </p:nvSpPr>
        <p:spPr bwMode="auto">
          <a:xfrm>
            <a:off x="827584" y="5991671"/>
            <a:ext cx="7848872"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Alguns métodos na classe peça serão modificados para se adequar ao contexto da aplicação.</a:t>
            </a:r>
            <a:endParaRPr lang="pt-BR" sz="2400" dirty="0">
              <a:solidFill>
                <a:srgbClr val="C00000"/>
              </a:solidFill>
            </a:endParaRPr>
          </a:p>
        </p:txBody>
      </p:sp>
      <p:sp>
        <p:nvSpPr>
          <p:cNvPr id="12" name="Chave direita 11"/>
          <p:cNvSpPr/>
          <p:nvPr/>
        </p:nvSpPr>
        <p:spPr>
          <a:xfrm rot="10800000" flipH="1">
            <a:off x="2627785" y="3429023"/>
            <a:ext cx="72000" cy="2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4" name="Chave direita 13"/>
          <p:cNvSpPr/>
          <p:nvPr/>
        </p:nvSpPr>
        <p:spPr>
          <a:xfrm rot="10800000">
            <a:off x="467545" y="4581264"/>
            <a:ext cx="72000" cy="122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5" name="Conector angulado 8"/>
          <p:cNvCxnSpPr>
            <a:stCxn id="2050" idx="2"/>
            <a:endCxn id="12" idx="1"/>
          </p:cNvCxnSpPr>
          <p:nvPr/>
        </p:nvCxnSpPr>
        <p:spPr>
          <a:xfrm rot="5400000">
            <a:off x="4445135" y="1465942"/>
            <a:ext cx="325732" cy="3816431"/>
          </a:xfrm>
          <a:prstGeom prst="bentConnector4">
            <a:avLst>
              <a:gd name="adj1" fmla="val 100460"/>
              <a:gd name="adj2" fmla="val 3840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angulado 8"/>
          <p:cNvCxnSpPr>
            <a:stCxn id="14" idx="1"/>
            <a:endCxn id="11" idx="1"/>
          </p:cNvCxnSpPr>
          <p:nvPr/>
        </p:nvCxnSpPr>
        <p:spPr>
          <a:xfrm>
            <a:off x="467545" y="5193264"/>
            <a:ext cx="360039" cy="1213906"/>
          </a:xfrm>
          <a:prstGeom prst="bentConnector3">
            <a:avLst>
              <a:gd name="adj1" fmla="val -9025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As peças são brancas, pretas ou estão em vazio.</a:t>
            </a:r>
            <a:endParaRPr lang="pt-BR" sz="2400" dirty="0">
              <a:solidFill>
                <a:srgbClr val="C00000"/>
              </a:solidFill>
            </a:endParaRPr>
          </a:p>
        </p:txBody>
      </p:sp>
      <p:sp>
        <p:nvSpPr>
          <p:cNvPr id="11" name="CaixaDeTexto 15"/>
          <p:cNvSpPr txBox="1">
            <a:spLocks noChangeArrowheads="1"/>
          </p:cNvSpPr>
          <p:nvPr/>
        </p:nvSpPr>
        <p:spPr bwMode="auto">
          <a:xfrm>
            <a:off x="827584" y="5991671"/>
            <a:ext cx="7848872"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O método </a:t>
            </a:r>
            <a:r>
              <a:rPr lang="pt-BR" sz="2400" i="1" dirty="0" err="1" smtClean="0">
                <a:solidFill>
                  <a:schemeClr val="bg1"/>
                </a:solidFill>
              </a:rPr>
              <a:t>paintComponente</a:t>
            </a:r>
            <a:r>
              <a:rPr lang="pt-BR" sz="2400" dirty="0" smtClean="0">
                <a:solidFill>
                  <a:schemeClr val="bg1"/>
                </a:solidFill>
              </a:rPr>
              <a:t> também será modificado para desenhar a peça de forma adequada.</a:t>
            </a:r>
            <a:endParaRPr lang="pt-BR" sz="2400" dirty="0">
              <a:solidFill>
                <a:srgbClr val="C00000"/>
              </a:solidFill>
            </a:endParaRPr>
          </a:p>
        </p:txBody>
      </p:sp>
      <p:sp>
        <p:nvSpPr>
          <p:cNvPr id="14" name="Chave direita 13"/>
          <p:cNvSpPr/>
          <p:nvPr/>
        </p:nvSpPr>
        <p:spPr>
          <a:xfrm rot="10800000">
            <a:off x="611567" y="1989008"/>
            <a:ext cx="72000" cy="3348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20" name="Conector angulado 8"/>
          <p:cNvCxnSpPr>
            <a:stCxn id="14" idx="1"/>
            <a:endCxn id="11" idx="1"/>
          </p:cNvCxnSpPr>
          <p:nvPr/>
        </p:nvCxnSpPr>
        <p:spPr>
          <a:xfrm>
            <a:off x="611567" y="3663008"/>
            <a:ext cx="216017" cy="2744162"/>
          </a:xfrm>
          <a:prstGeom prst="bentConnector3">
            <a:avLst>
              <a:gd name="adj1" fmla="val -13321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Gerson\Desktop\sjhgjhfdsgf.png"/>
          <p:cNvPicPr>
            <a:picLocks noChangeAspect="1" noChangeArrowheads="1"/>
          </p:cNvPicPr>
          <p:nvPr/>
        </p:nvPicPr>
        <p:blipFill>
          <a:blip r:embed="rId2" cstate="print"/>
          <a:srcRect/>
          <a:stretch>
            <a:fillRect/>
          </a:stretch>
        </p:blipFill>
        <p:spPr bwMode="auto">
          <a:xfrm>
            <a:off x="827584" y="1958674"/>
            <a:ext cx="4752528" cy="3414542"/>
          </a:xfrm>
          <a:prstGeom prst="rect">
            <a:avLst/>
          </a:prstGeom>
          <a:noFill/>
          <a:ln>
            <a:solidFill>
              <a:schemeClr val="bg1"/>
            </a:solidFill>
          </a:ln>
        </p:spPr>
      </p:pic>
      <p:sp>
        <p:nvSpPr>
          <p:cNvPr id="18" name="Chave direita 17"/>
          <p:cNvSpPr/>
          <p:nvPr/>
        </p:nvSpPr>
        <p:spPr>
          <a:xfrm rot="10800000" flipH="1">
            <a:off x="4355977" y="3249071"/>
            <a:ext cx="72000" cy="828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9" name="Conector angulado 8"/>
          <p:cNvCxnSpPr>
            <a:stCxn id="18" idx="1"/>
            <a:endCxn id="7" idx="3"/>
          </p:cNvCxnSpPr>
          <p:nvPr/>
        </p:nvCxnSpPr>
        <p:spPr>
          <a:xfrm rot="10800000" flipH="1">
            <a:off x="4427976" y="1676709"/>
            <a:ext cx="3240367" cy="1986363"/>
          </a:xfrm>
          <a:prstGeom prst="bentConnector5">
            <a:avLst>
              <a:gd name="adj1" fmla="val 52331"/>
              <a:gd name="adj2" fmla="val 54611"/>
              <a:gd name="adj3" fmla="val 10705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descr="C:\Users\Gerson\Desktop\sdhjkfcds.png"/>
          <p:cNvPicPr>
            <a:picLocks noChangeAspect="1" noChangeArrowheads="1"/>
          </p:cNvPicPr>
          <p:nvPr/>
        </p:nvPicPr>
        <p:blipFill>
          <a:blip r:embed="rId3" cstate="print"/>
          <a:srcRect/>
          <a:stretch>
            <a:fillRect/>
          </a:stretch>
        </p:blipFill>
        <p:spPr bwMode="auto">
          <a:xfrm>
            <a:off x="5906552" y="3933056"/>
            <a:ext cx="2841912" cy="685204"/>
          </a:xfrm>
          <a:prstGeom prst="rect">
            <a:avLst/>
          </a:prstGeom>
          <a:noFill/>
          <a:ln>
            <a:solidFill>
              <a:schemeClr val="bg1"/>
            </a:solidFill>
          </a:ln>
        </p:spPr>
      </p:pic>
      <p:cxnSp>
        <p:nvCxnSpPr>
          <p:cNvPr id="25" name="Conector angulado 8"/>
          <p:cNvCxnSpPr>
            <a:stCxn id="3074" idx="2"/>
            <a:endCxn id="3075" idx="3"/>
          </p:cNvCxnSpPr>
          <p:nvPr/>
        </p:nvCxnSpPr>
        <p:spPr>
          <a:xfrm rot="5400000" flipH="1" flipV="1">
            <a:off x="5427377" y="2052129"/>
            <a:ext cx="1097558" cy="5544616"/>
          </a:xfrm>
          <a:prstGeom prst="bentConnector4">
            <a:avLst>
              <a:gd name="adj1" fmla="val -20828"/>
              <a:gd name="adj2" fmla="val 10412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6912768"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Uma vez criada a classe que representa a peça no jogo resta agora criar o tabuleiro.</a:t>
            </a:r>
            <a:endParaRPr lang="pt-BR" sz="2400" dirty="0">
              <a:solidFill>
                <a:srgbClr val="C00000"/>
              </a:solidFill>
            </a:endParaRPr>
          </a:p>
        </p:txBody>
      </p:sp>
      <p:pic>
        <p:nvPicPr>
          <p:cNvPr id="4098" name="Picture 2" descr="C:\Users\Gerson\Desktop\dhfkld.png"/>
          <p:cNvPicPr>
            <a:picLocks noChangeAspect="1" noChangeArrowheads="1"/>
          </p:cNvPicPr>
          <p:nvPr/>
        </p:nvPicPr>
        <p:blipFill>
          <a:blip r:embed="rId2" cstate="print"/>
          <a:srcRect/>
          <a:stretch>
            <a:fillRect/>
          </a:stretch>
        </p:blipFill>
        <p:spPr bwMode="auto">
          <a:xfrm>
            <a:off x="251520" y="2403432"/>
            <a:ext cx="4320480" cy="3905888"/>
          </a:xfrm>
          <a:prstGeom prst="rect">
            <a:avLst/>
          </a:prstGeom>
          <a:noFill/>
          <a:ln>
            <a:solidFill>
              <a:schemeClr val="bg1"/>
            </a:solidFill>
          </a:ln>
        </p:spPr>
      </p:pic>
      <p:sp>
        <p:nvSpPr>
          <p:cNvPr id="12" name="CaixaDeTexto 15"/>
          <p:cNvSpPr txBox="1">
            <a:spLocks noChangeArrowheads="1"/>
          </p:cNvSpPr>
          <p:nvPr/>
        </p:nvSpPr>
        <p:spPr bwMode="auto">
          <a:xfrm>
            <a:off x="5580112" y="3573016"/>
            <a:ext cx="1728192"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64 casas.</a:t>
            </a:r>
            <a:endParaRPr lang="pt-BR" sz="2400" dirty="0">
              <a:solidFill>
                <a:srgbClr val="C00000"/>
              </a:solidFill>
            </a:endParaRPr>
          </a:p>
        </p:txBody>
      </p:sp>
      <p:sp>
        <p:nvSpPr>
          <p:cNvPr id="13" name="CaixaDeTexto 15"/>
          <p:cNvSpPr txBox="1">
            <a:spLocks noChangeArrowheads="1"/>
          </p:cNvSpPr>
          <p:nvPr/>
        </p:nvSpPr>
        <p:spPr bwMode="auto">
          <a:xfrm>
            <a:off x="4788024" y="5766355"/>
            <a:ext cx="3995936" cy="830997"/>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As 4 casas no meio do tabuleiro começam cheias.</a:t>
            </a:r>
            <a:endParaRPr lang="pt-BR" sz="2400" dirty="0">
              <a:solidFill>
                <a:srgbClr val="C00000"/>
              </a:solidFill>
            </a:endParaRPr>
          </a:p>
        </p:txBody>
      </p:sp>
      <p:sp>
        <p:nvSpPr>
          <p:cNvPr id="15" name="Chave direita 14"/>
          <p:cNvSpPr/>
          <p:nvPr/>
        </p:nvSpPr>
        <p:spPr>
          <a:xfrm rot="10800000" flipH="1">
            <a:off x="4644016" y="5085184"/>
            <a:ext cx="72000" cy="828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6" name="Chave direita 15"/>
          <p:cNvSpPr/>
          <p:nvPr/>
        </p:nvSpPr>
        <p:spPr>
          <a:xfrm rot="10800000" flipH="1">
            <a:off x="4283976" y="3429152"/>
            <a:ext cx="72000" cy="1368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cxnSp>
        <p:nvCxnSpPr>
          <p:cNvPr id="17" name="Conector angulado 8"/>
          <p:cNvCxnSpPr>
            <a:stCxn id="15" idx="1"/>
            <a:endCxn id="13" idx="0"/>
          </p:cNvCxnSpPr>
          <p:nvPr/>
        </p:nvCxnSpPr>
        <p:spPr>
          <a:xfrm rot="10800000" flipH="1" flipV="1">
            <a:off x="4716016" y="5499183"/>
            <a:ext cx="2069976" cy="267171"/>
          </a:xfrm>
          <a:prstGeom prst="bentConnector4">
            <a:avLst>
              <a:gd name="adj1" fmla="val 27015"/>
              <a:gd name="adj2" fmla="val -24052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angulado 8"/>
          <p:cNvCxnSpPr>
            <a:stCxn id="16" idx="1"/>
            <a:endCxn id="12" idx="1"/>
          </p:cNvCxnSpPr>
          <p:nvPr/>
        </p:nvCxnSpPr>
        <p:spPr>
          <a:xfrm rot="10800000" flipH="1">
            <a:off x="4355976" y="3803850"/>
            <a:ext cx="1224136" cy="309303"/>
          </a:xfrm>
          <a:prstGeom prst="bentConnector5">
            <a:avLst>
              <a:gd name="adj1" fmla="val 43760"/>
              <a:gd name="adj2" fmla="val -146192"/>
              <a:gd name="adj3" fmla="val 8375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Criando a janela gráfica para o tabuleiro do jogo.</a:t>
            </a:r>
            <a:endParaRPr lang="pt-BR" sz="2400" dirty="0">
              <a:solidFill>
                <a:srgbClr val="C00000"/>
              </a:solidFill>
            </a:endParaRPr>
          </a:p>
        </p:txBody>
      </p:sp>
      <p:pic>
        <p:nvPicPr>
          <p:cNvPr id="5122" name="Picture 2" descr="C:\Users\Gerson\Desktop\dsjhhkjfd.png"/>
          <p:cNvPicPr>
            <a:picLocks noChangeAspect="1" noChangeArrowheads="1"/>
          </p:cNvPicPr>
          <p:nvPr/>
        </p:nvPicPr>
        <p:blipFill>
          <a:blip r:embed="rId2" cstate="print"/>
          <a:srcRect/>
          <a:stretch>
            <a:fillRect/>
          </a:stretch>
        </p:blipFill>
        <p:spPr bwMode="auto">
          <a:xfrm>
            <a:off x="179512" y="1916832"/>
            <a:ext cx="4851714" cy="2808312"/>
          </a:xfrm>
          <a:prstGeom prst="rect">
            <a:avLst/>
          </a:prstGeom>
          <a:noFill/>
          <a:ln>
            <a:solidFill>
              <a:schemeClr val="bg1"/>
            </a:solidFill>
          </a:ln>
        </p:spPr>
      </p:pic>
      <p:pic>
        <p:nvPicPr>
          <p:cNvPr id="5123" name="Picture 3" descr="C:\Users\Gerson\Desktop\jdsbjkfbds.png"/>
          <p:cNvPicPr>
            <a:picLocks noChangeAspect="1" noChangeArrowheads="1"/>
          </p:cNvPicPr>
          <p:nvPr/>
        </p:nvPicPr>
        <p:blipFill>
          <a:blip r:embed="rId3" cstate="print"/>
          <a:srcRect/>
          <a:stretch>
            <a:fillRect/>
          </a:stretch>
        </p:blipFill>
        <p:spPr bwMode="auto">
          <a:xfrm>
            <a:off x="5383820" y="1988840"/>
            <a:ext cx="3364644" cy="3523654"/>
          </a:xfrm>
          <a:prstGeom prst="rect">
            <a:avLst/>
          </a:prstGeom>
          <a:noFill/>
          <a:ln>
            <a:solidFill>
              <a:schemeClr val="bg1"/>
            </a:solidFill>
          </a:ln>
        </p:spPr>
      </p:pic>
      <p:sp>
        <p:nvSpPr>
          <p:cNvPr id="14" name="CaixaDeTexto 15"/>
          <p:cNvSpPr txBox="1">
            <a:spLocks noChangeArrowheads="1"/>
          </p:cNvSpPr>
          <p:nvPr/>
        </p:nvSpPr>
        <p:spPr bwMode="auto">
          <a:xfrm>
            <a:off x="179512" y="5805264"/>
            <a:ext cx="720080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É possível melhorar a aparência da janela gráfica.</a:t>
            </a:r>
            <a:endParaRPr lang="pt-BR" sz="2400" dirty="0">
              <a:solidFill>
                <a:srgbClr val="C00000"/>
              </a:solidFill>
            </a:endParaRPr>
          </a:p>
        </p:txBody>
      </p:sp>
      <p:cxnSp>
        <p:nvCxnSpPr>
          <p:cNvPr id="18" name="Conector angulado 8"/>
          <p:cNvCxnSpPr>
            <a:stCxn id="5122" idx="2"/>
            <a:endCxn id="5123" idx="2"/>
          </p:cNvCxnSpPr>
          <p:nvPr/>
        </p:nvCxnSpPr>
        <p:spPr>
          <a:xfrm rot="16200000" flipH="1">
            <a:off x="4442080" y="2888432"/>
            <a:ext cx="787350" cy="4460773"/>
          </a:xfrm>
          <a:prstGeom prst="bentConnector3">
            <a:avLst>
              <a:gd name="adj1" fmla="val 12903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aixaDeTexto 1"/>
          <p:cNvSpPr txBox="1">
            <a:spLocks noChangeArrowheads="1"/>
          </p:cNvSpPr>
          <p:nvPr/>
        </p:nvSpPr>
        <p:spPr bwMode="auto">
          <a:xfrm>
            <a:off x="684213" y="765175"/>
            <a:ext cx="7170737" cy="584200"/>
          </a:xfrm>
          <a:prstGeom prst="rect">
            <a:avLst/>
          </a:prstGeom>
          <a:noFill/>
          <a:ln w="9525">
            <a:noFill/>
            <a:miter lim="800000"/>
            <a:headEnd/>
            <a:tailEnd/>
          </a:ln>
        </p:spPr>
        <p:txBody>
          <a:bodyPr>
            <a:spAutoFit/>
          </a:bodyPr>
          <a:lstStyle/>
          <a:p>
            <a:r>
              <a:rPr lang="pt-BR" sz="3200" b="1"/>
              <a:t>Perguntas?</a:t>
            </a:r>
          </a:p>
        </p:txBody>
      </p:sp>
      <p:sp>
        <p:nvSpPr>
          <p:cNvPr id="129027" name="CaixaDeTexto 4"/>
          <p:cNvSpPr txBox="1">
            <a:spLocks noChangeArrowheads="1"/>
          </p:cNvSpPr>
          <p:nvPr/>
        </p:nvSpPr>
        <p:spPr bwMode="auto">
          <a:xfrm>
            <a:off x="5359400" y="6524625"/>
            <a:ext cx="1876425" cy="261938"/>
          </a:xfrm>
          <a:prstGeom prst="rect">
            <a:avLst/>
          </a:prstGeom>
          <a:noFill/>
          <a:ln w="9525">
            <a:noFill/>
            <a:miter lim="800000"/>
            <a:headEnd/>
            <a:tailEnd/>
          </a:ln>
        </p:spPr>
        <p:txBody>
          <a:bodyPr wrap="none">
            <a:spAutoFit/>
          </a:bodyPr>
          <a:lstStyle/>
          <a:p>
            <a:r>
              <a:rPr lang="pt-BR" sz="1100"/>
              <a:t>vidadeprogramador.com.br</a:t>
            </a:r>
          </a:p>
        </p:txBody>
      </p:sp>
      <p:pic>
        <p:nvPicPr>
          <p:cNvPr id="6146" name="Picture 2" descr="C:\Users\Gerson\Desktop\sjhvhjcs.png"/>
          <p:cNvPicPr>
            <a:picLocks noChangeAspect="1" noChangeArrowheads="1"/>
          </p:cNvPicPr>
          <p:nvPr/>
        </p:nvPicPr>
        <p:blipFill>
          <a:blip r:embed="rId2" cstate="print"/>
          <a:srcRect/>
          <a:stretch>
            <a:fillRect/>
          </a:stretch>
        </p:blipFill>
        <p:spPr bwMode="auto">
          <a:xfrm>
            <a:off x="1942305" y="1340768"/>
            <a:ext cx="5221983" cy="5201820"/>
          </a:xfrm>
          <a:prstGeom prst="rect">
            <a:avLst/>
          </a:prstGeom>
          <a:noFill/>
        </p:spPr>
      </p:pic>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1"/>
          <p:cNvSpPr txBox="1">
            <a:spLocks noChangeArrowheads="1"/>
          </p:cNvSpPr>
          <p:nvPr/>
        </p:nvSpPr>
        <p:spPr bwMode="auto">
          <a:xfrm>
            <a:off x="857250" y="669925"/>
            <a:ext cx="6954838" cy="769938"/>
          </a:xfrm>
          <a:prstGeom prst="rect">
            <a:avLst/>
          </a:prstGeom>
          <a:noFill/>
          <a:ln w="9525">
            <a:noFill/>
            <a:miter lim="800000"/>
            <a:headEnd/>
            <a:tailEnd/>
          </a:ln>
        </p:spPr>
        <p:txBody>
          <a:bodyPr>
            <a:spAutoFit/>
          </a:bodyPr>
          <a:lstStyle/>
          <a:p>
            <a:r>
              <a:rPr lang="pt-BR" sz="4400" b="1" dirty="0" smtClean="0"/>
              <a:t>Teoria para Jogos.</a:t>
            </a:r>
            <a:endParaRPr lang="pt-BR" sz="4400" b="1" dirty="0"/>
          </a:p>
        </p:txBody>
      </p:sp>
      <p:sp>
        <p:nvSpPr>
          <p:cNvPr id="7" name="CaixaDeTexto 15"/>
          <p:cNvSpPr txBox="1">
            <a:spLocks noChangeArrowheads="1"/>
          </p:cNvSpPr>
          <p:nvPr/>
        </p:nvSpPr>
        <p:spPr bwMode="auto">
          <a:xfrm>
            <a:off x="755576" y="1445875"/>
            <a:ext cx="6912768"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Criando a janela gráfica para um jogo interativo.</a:t>
            </a:r>
            <a:endParaRPr lang="pt-BR" sz="2400" dirty="0">
              <a:solidFill>
                <a:srgbClr val="C00000"/>
              </a:solidFill>
            </a:endParaRPr>
          </a:p>
        </p:txBody>
      </p:sp>
      <p:pic>
        <p:nvPicPr>
          <p:cNvPr id="1026" name="Picture 2" descr="C:\Users\Gerson\Desktop\jsdklfsldf.png"/>
          <p:cNvPicPr>
            <a:picLocks noChangeAspect="1" noChangeArrowheads="1"/>
          </p:cNvPicPr>
          <p:nvPr/>
        </p:nvPicPr>
        <p:blipFill>
          <a:blip r:embed="rId2" cstate="print"/>
          <a:srcRect/>
          <a:stretch>
            <a:fillRect/>
          </a:stretch>
        </p:blipFill>
        <p:spPr bwMode="auto">
          <a:xfrm>
            <a:off x="1475656" y="2060848"/>
            <a:ext cx="6375673" cy="4536504"/>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15"/>
          <p:cNvSpPr txBox="1">
            <a:spLocks noChangeArrowheads="1"/>
          </p:cNvSpPr>
          <p:nvPr/>
        </p:nvSpPr>
        <p:spPr bwMode="auto">
          <a:xfrm>
            <a:off x="3419872" y="476672"/>
            <a:ext cx="43204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Declaração da classe tanque.</a:t>
            </a:r>
            <a:endParaRPr lang="pt-BR" sz="2400" dirty="0">
              <a:solidFill>
                <a:srgbClr val="C00000"/>
              </a:solidFill>
            </a:endParaRPr>
          </a:p>
        </p:txBody>
      </p:sp>
      <p:pic>
        <p:nvPicPr>
          <p:cNvPr id="2050" name="Picture 2" descr="C:\Users\Gerson\Desktop\sbjkfcs.png"/>
          <p:cNvPicPr>
            <a:picLocks noChangeAspect="1" noChangeArrowheads="1"/>
          </p:cNvPicPr>
          <p:nvPr/>
        </p:nvPicPr>
        <p:blipFill>
          <a:blip r:embed="rId2" cstate="print"/>
          <a:srcRect/>
          <a:stretch>
            <a:fillRect/>
          </a:stretch>
        </p:blipFill>
        <p:spPr bwMode="auto">
          <a:xfrm>
            <a:off x="1907704" y="962372"/>
            <a:ext cx="5400600" cy="5733970"/>
          </a:xfrm>
          <a:prstGeom prst="rect">
            <a:avLst/>
          </a:prstGeom>
          <a:noFill/>
          <a:ln>
            <a:solidFill>
              <a:schemeClr val="bg1"/>
            </a:solidFill>
          </a:ln>
        </p:spPr>
      </p:pic>
      <p:sp>
        <p:nvSpPr>
          <p:cNvPr id="8" name="Chave direita 7"/>
          <p:cNvSpPr/>
          <p:nvPr/>
        </p:nvSpPr>
        <p:spPr>
          <a:xfrm rot="10800000" flipH="1">
            <a:off x="4716017" y="1556792"/>
            <a:ext cx="72000" cy="111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9" name="Chave direita 8"/>
          <p:cNvSpPr/>
          <p:nvPr/>
        </p:nvSpPr>
        <p:spPr>
          <a:xfrm rot="10800000" flipH="1">
            <a:off x="5508112" y="3861048"/>
            <a:ext cx="72000" cy="187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erson\Desktop\xcnvncs.png"/>
          <p:cNvPicPr>
            <a:picLocks noChangeAspect="1" noChangeArrowheads="1"/>
          </p:cNvPicPr>
          <p:nvPr/>
        </p:nvPicPr>
        <p:blipFill>
          <a:blip r:embed="rId2" cstate="print"/>
          <a:srcRect/>
          <a:stretch>
            <a:fillRect/>
          </a:stretch>
        </p:blipFill>
        <p:spPr bwMode="auto">
          <a:xfrm>
            <a:off x="323527" y="980728"/>
            <a:ext cx="5700361" cy="5688632"/>
          </a:xfrm>
          <a:prstGeom prst="rect">
            <a:avLst/>
          </a:prstGeom>
          <a:noFill/>
          <a:ln>
            <a:solidFill>
              <a:schemeClr val="bg1"/>
            </a:solidFill>
          </a:ln>
        </p:spPr>
      </p:pic>
      <p:sp>
        <p:nvSpPr>
          <p:cNvPr id="7" name="CaixaDeTexto 15"/>
          <p:cNvSpPr txBox="1">
            <a:spLocks noChangeArrowheads="1"/>
          </p:cNvSpPr>
          <p:nvPr/>
        </p:nvSpPr>
        <p:spPr bwMode="auto">
          <a:xfrm>
            <a:off x="3419872" y="476672"/>
            <a:ext cx="43204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Declaração da classe tanque.</a:t>
            </a:r>
            <a:endParaRPr lang="pt-BR" sz="2400" dirty="0">
              <a:solidFill>
                <a:srgbClr val="C00000"/>
              </a:solidFill>
            </a:endParaRPr>
          </a:p>
        </p:txBody>
      </p:sp>
      <p:sp>
        <p:nvSpPr>
          <p:cNvPr id="8" name="Chave direita 7"/>
          <p:cNvSpPr/>
          <p:nvPr/>
        </p:nvSpPr>
        <p:spPr>
          <a:xfrm rot="10800000" flipH="1">
            <a:off x="4572000" y="1052736"/>
            <a:ext cx="72000" cy="576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9" name="Chave direita 8"/>
          <p:cNvSpPr/>
          <p:nvPr/>
        </p:nvSpPr>
        <p:spPr>
          <a:xfrm rot="10800000" flipH="1">
            <a:off x="5436096" y="1844824"/>
            <a:ext cx="72000" cy="187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1" name="Chave direita 10"/>
          <p:cNvSpPr/>
          <p:nvPr/>
        </p:nvSpPr>
        <p:spPr>
          <a:xfrm rot="10800000" flipH="1">
            <a:off x="4139960" y="4725351"/>
            <a:ext cx="72000" cy="187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Gerson\Desktop\sxhkjcsdhf.png"/>
          <p:cNvPicPr>
            <a:picLocks noChangeAspect="1" noChangeArrowheads="1"/>
          </p:cNvPicPr>
          <p:nvPr/>
        </p:nvPicPr>
        <p:blipFill>
          <a:blip r:embed="rId2" cstate="print"/>
          <a:srcRect/>
          <a:stretch>
            <a:fillRect/>
          </a:stretch>
        </p:blipFill>
        <p:spPr bwMode="auto">
          <a:xfrm>
            <a:off x="252316" y="2348880"/>
            <a:ext cx="5759844" cy="4104456"/>
          </a:xfrm>
          <a:prstGeom prst="rect">
            <a:avLst/>
          </a:prstGeom>
          <a:noFill/>
          <a:ln>
            <a:solidFill>
              <a:schemeClr val="bg1"/>
            </a:solidFill>
          </a:ln>
        </p:spPr>
      </p:pic>
      <p:sp>
        <p:nvSpPr>
          <p:cNvPr id="7" name="CaixaDeTexto 15"/>
          <p:cNvSpPr txBox="1">
            <a:spLocks noChangeArrowheads="1"/>
          </p:cNvSpPr>
          <p:nvPr/>
        </p:nvSpPr>
        <p:spPr bwMode="auto">
          <a:xfrm>
            <a:off x="3419872" y="476672"/>
            <a:ext cx="4320480" cy="461665"/>
          </a:xfrm>
          <a:prstGeom prst="rect">
            <a:avLst/>
          </a:prstGeom>
          <a:noFill/>
          <a:ln w="9525">
            <a:solidFill>
              <a:schemeClr val="tx2"/>
            </a:solidFill>
            <a:miter lim="800000"/>
            <a:headEnd/>
            <a:tailEnd/>
          </a:ln>
        </p:spPr>
        <p:txBody>
          <a:bodyPr wrap="square">
            <a:spAutoFit/>
          </a:bodyPr>
          <a:lstStyle/>
          <a:p>
            <a:pPr algn="just"/>
            <a:r>
              <a:rPr lang="pt-BR" sz="2400" dirty="0" smtClean="0">
                <a:solidFill>
                  <a:schemeClr val="bg1"/>
                </a:solidFill>
              </a:rPr>
              <a:t>Declaração da classe tanque.</a:t>
            </a:r>
            <a:endParaRPr lang="pt-BR" sz="2400" dirty="0">
              <a:solidFill>
                <a:srgbClr val="C00000"/>
              </a:solidFill>
            </a:endParaRPr>
          </a:p>
        </p:txBody>
      </p:sp>
      <p:sp>
        <p:nvSpPr>
          <p:cNvPr id="9" name="Chave direita 8"/>
          <p:cNvSpPr/>
          <p:nvPr/>
        </p:nvSpPr>
        <p:spPr>
          <a:xfrm rot="10800000" flipH="1">
            <a:off x="3563889" y="2421008"/>
            <a:ext cx="72000" cy="1080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sp>
        <p:nvSpPr>
          <p:cNvPr id="11" name="Chave direita 10"/>
          <p:cNvSpPr/>
          <p:nvPr/>
        </p:nvSpPr>
        <p:spPr>
          <a:xfrm flipH="1">
            <a:off x="899592" y="4005272"/>
            <a:ext cx="72000" cy="151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ln>
                <a:solidFill>
                  <a:srgbClr val="C00000"/>
                </a:solidFill>
              </a:ln>
            </a:endParaRPr>
          </a:p>
        </p:txBody>
      </p:sp>
      <p:pic>
        <p:nvPicPr>
          <p:cNvPr id="4099" name="Picture 3" descr="C:\Users\Gerson\Desktop\sdjçlvjsdçf.png"/>
          <p:cNvPicPr>
            <a:picLocks noChangeAspect="1" noChangeArrowheads="1"/>
          </p:cNvPicPr>
          <p:nvPr/>
        </p:nvPicPr>
        <p:blipFill>
          <a:blip r:embed="rId3" cstate="print"/>
          <a:srcRect/>
          <a:stretch>
            <a:fillRect/>
          </a:stretch>
        </p:blipFill>
        <p:spPr bwMode="auto">
          <a:xfrm>
            <a:off x="3995936" y="1484784"/>
            <a:ext cx="4977333" cy="1872208"/>
          </a:xfrm>
          <a:prstGeom prst="rect">
            <a:avLst/>
          </a:prstGeom>
          <a:noFill/>
          <a:ln>
            <a:solidFill>
              <a:schemeClr val="bg1"/>
            </a:solidFill>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ETEP">
  <a:themeElements>
    <a:clrScheme name="Padrao DI">
      <a:dk1>
        <a:srgbClr val="002060"/>
      </a:dk1>
      <a:lt1>
        <a:srgbClr val="002060"/>
      </a:lt1>
      <a:dk2>
        <a:srgbClr val="FFFFFF"/>
      </a:dk2>
      <a:lt2>
        <a:srgbClr val="002060"/>
      </a:lt2>
      <a:accent1>
        <a:srgbClr val="FF6600"/>
      </a:accent1>
      <a:accent2>
        <a:srgbClr val="FF6600"/>
      </a:accent2>
      <a:accent3>
        <a:srgbClr val="FF6600"/>
      </a:accent3>
      <a:accent4>
        <a:srgbClr val="FF6600"/>
      </a:accent4>
      <a:accent5>
        <a:srgbClr val="FF6600"/>
      </a:accent5>
      <a:accent6>
        <a:srgbClr val="F79646"/>
      </a:accent6>
      <a:hlink>
        <a:srgbClr val="FF6600"/>
      </a:hlink>
      <a:folHlink>
        <a:srgbClr val="FF6600"/>
      </a:folHlink>
    </a:clrScheme>
    <a:fontScheme name="Personalizada 1">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1A50E3DA3AE984BBFF7D1CA0C4AF722" ma:contentTypeVersion="0" ma:contentTypeDescription="Crie um novo documento." ma:contentTypeScope="" ma:versionID="58a60d05ebdaeb95bafa2f8712c33a72">
  <xsd:schema xmlns:xsd="http://www.w3.org/2001/XMLSchema" xmlns:p="http://schemas.microsoft.com/office/2006/metadata/properties" targetNamespace="http://schemas.microsoft.com/office/2006/metadata/properties" ma:root="true" ma:fieldsID="e963a05e7430650b71a369cd4a499f7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8BE96AE-FB78-4C27-B3A4-4DB751832E1E}">
  <ds:schemaRefs>
    <ds:schemaRef ds:uri="http://schemas.microsoft.com/office/2006/metadata/properties"/>
  </ds:schemaRefs>
</ds:datastoreItem>
</file>

<file path=customXml/itemProps2.xml><?xml version="1.0" encoding="utf-8"?>
<ds:datastoreItem xmlns:ds="http://schemas.openxmlformats.org/officeDocument/2006/customXml" ds:itemID="{2C83F3FB-33AF-4AA6-9F30-AD2FD52DD3DE}">
  <ds:schemaRefs>
    <ds:schemaRef ds:uri="http://schemas.microsoft.com/sharepoint/v3/contenttype/forms"/>
  </ds:schemaRefs>
</ds:datastoreItem>
</file>

<file path=customXml/itemProps3.xml><?xml version="1.0" encoding="utf-8"?>
<ds:datastoreItem xmlns:ds="http://schemas.openxmlformats.org/officeDocument/2006/customXml" ds:itemID="{F3B4EB26-830B-4CE2-8A4B-4B6E715F02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Aula 001 - Introdução a Algoritmo e Estrutura de Dados - Cópia</Template>
  <TotalTime>5767</TotalTime>
  <Words>4746</Words>
  <Application>Microsoft Office PowerPoint</Application>
  <PresentationFormat>Apresentação na tela (4:3)</PresentationFormat>
  <Paragraphs>501</Paragraphs>
  <Slides>146</Slides>
  <Notes>0</Notes>
  <HiddenSlides>0</HiddenSlides>
  <MMClips>0</MMClips>
  <ScaleCrop>false</ScaleCrop>
  <HeadingPairs>
    <vt:vector size="4" baseType="variant">
      <vt:variant>
        <vt:lpstr>Tema</vt:lpstr>
      </vt:variant>
      <vt:variant>
        <vt:i4>1</vt:i4>
      </vt:variant>
      <vt:variant>
        <vt:lpstr>Títulos de slides</vt:lpstr>
      </vt:variant>
      <vt:variant>
        <vt:i4>146</vt:i4>
      </vt:variant>
    </vt:vector>
  </HeadingPairs>
  <TitlesOfParts>
    <vt:vector size="147" baseType="lpstr">
      <vt:lpstr>ETEP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paulo.burke</dc:creator>
  <cp:lastModifiedBy>Gerson</cp:lastModifiedBy>
  <cp:revision>1113</cp:revision>
  <dcterms:created xsi:type="dcterms:W3CDTF">2011-01-03T11:31:50Z</dcterms:created>
  <dcterms:modified xsi:type="dcterms:W3CDTF">2014-03-27T17:20:56Z</dcterms:modified>
</cp:coreProperties>
</file>