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E10EE-7AB2-326F-FE06-DF258008F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D56E6-B1F6-E3C7-1002-6E016EB95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8C9B4-3E24-1709-E598-672B4871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03713-D768-94E0-CEA7-D2BDCA05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3AE0E-635D-F1E9-1AC2-6EBC8B6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0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26942-D16A-3623-1BE5-4EC78DEC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539681-7E0A-748C-21E0-0F0C4486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ABAFDD-762A-FBEC-8211-C1F0C580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FDA55B-9094-B3E8-D57F-446B4891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CE20A-4212-44DC-D146-AF6F232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98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578253-9511-B3EF-1083-77541E088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05E82-7700-9EC3-59FC-E91EE2B3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ED635-1BD3-6785-E818-3893B83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24A42-C7DB-CAEB-43D6-463BC4BA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D9B3C-A7BE-9BE0-AF45-2927224E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8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5C2F-316A-7B33-D692-B647F40F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5B4D0-1F12-6ADC-6CD8-9669D11B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BDE98-5853-3F07-EFE0-07ECE602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690A43-864B-6609-4425-9C629BC8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2B00C-2E1F-12EE-272F-0ED65264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47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8A157-1BB4-DEF2-CE13-EBA33498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2342C-117F-DFFE-A4D4-C6D7E5B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8699D-0346-25F4-1424-277C8D8F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FA429-5709-05B2-8DDA-F801E3B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E8B96-963F-4C32-CC41-C9282BE9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90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3F037-2595-03C7-7F27-B765DA6D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7AF5C-E5B8-9253-B08E-D8AA00066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ADF88B-39D2-8630-8EE6-9DA0AF96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410A1C-8D41-B001-52C8-BE5A5C63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769304-F0F3-7BCE-93F4-291FA6D8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5D5D85-2E91-17BF-2959-83E3A55E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AA697-3ED4-3CF3-AD6B-5481F7A1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04094-6787-AD78-86FC-0D70A502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C7C32D-234E-25DB-3856-508D81D61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1B1D3F-068E-36D5-2785-91D41393C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C402BE-DF49-928D-1F82-2322C9A53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B9BFFF-8EB3-7785-A594-DA991C8D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AE1E13-8876-7D26-04B0-7663F93B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0D876D-C6A0-CC77-DF53-5EFE456E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3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B6AF1-E83C-7CC7-622B-2617C61C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2739D6-83E5-567B-5862-BA5AE4D2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15175C-20F7-EACF-7CBA-4A830CB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859CFE-1EF9-E319-53E6-1DE50B8C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7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AF2BE2-6ABE-1528-3DD7-ACC9ACD2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600BCD-E1AC-706C-A9D6-DEC0CC73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395F73-90CB-B277-4DED-8CC4BA64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7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6924-4181-6F1F-8541-15F33F98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CD623-F435-C563-7330-84E0C330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2E2037-D339-E928-A7DF-B6A88E6D6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24C990-6EC4-D4A9-52BF-91BDDD2D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A27DC1-9FCE-8770-55E7-46CE14D5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B50C28-0BC1-775E-B989-8BE0CA19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87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8436-A727-E45A-0C48-1843189A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CDA856-C663-D461-E670-70732C73F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BE6665-03C6-0BCC-D30A-192C71F8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3A6169-42FE-2358-DBCF-8C7C8FE7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82F03E-0AB0-7957-EB65-2CAA2AF8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5301BE-EB2B-A80D-CB76-42384676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0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65CF5B-2641-1288-E205-3FD07B8D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B76096-8D25-5D45-A3CD-1C67BB2A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2A477-0472-BED7-4AE0-4FD95439B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B5B2-7760-48F0-862E-4ED26A1701EF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8A76F-8EE0-1C4A-95D3-9AAA54CF2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A3974-0AA2-46D5-02AA-EA622B909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4437-C276-4052-A185-206D6934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7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338BDFE-E451-93E3-7AD0-87A56E61A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82299"/>
              </p:ext>
            </p:extLst>
          </p:nvPr>
        </p:nvGraphicFramePr>
        <p:xfrm>
          <a:off x="443947" y="202095"/>
          <a:ext cx="11304105" cy="6453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8035">
                  <a:extLst>
                    <a:ext uri="{9D8B030D-6E8A-4147-A177-3AD203B41FA5}">
                      <a16:colId xmlns:a16="http://schemas.microsoft.com/office/drawing/2014/main" val="3649347772"/>
                    </a:ext>
                  </a:extLst>
                </a:gridCol>
                <a:gridCol w="3768035">
                  <a:extLst>
                    <a:ext uri="{9D8B030D-6E8A-4147-A177-3AD203B41FA5}">
                      <a16:colId xmlns:a16="http://schemas.microsoft.com/office/drawing/2014/main" val="1104494271"/>
                    </a:ext>
                  </a:extLst>
                </a:gridCol>
                <a:gridCol w="3768035">
                  <a:extLst>
                    <a:ext uri="{9D8B030D-6E8A-4147-A177-3AD203B41FA5}">
                      <a16:colId xmlns:a16="http://schemas.microsoft.com/office/drawing/2014/main" val="3403721361"/>
                    </a:ext>
                  </a:extLst>
                </a:gridCol>
              </a:tblGrid>
              <a:tr h="564801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Título: Análise comparativa de ocorrências policiais e os gastos em segurança pública no estado do Rio de Janeiro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93440"/>
                  </a:ext>
                </a:extLst>
              </a:tr>
              <a:tr h="297125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8388"/>
                  </a:ext>
                </a:extLst>
              </a:tr>
              <a:tr h="291775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18892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AD90F0B0-C0BF-C5B4-CD05-235FFE4BADD0}"/>
              </a:ext>
            </a:extLst>
          </p:cNvPr>
          <p:cNvSpPr/>
          <p:nvPr/>
        </p:nvSpPr>
        <p:spPr>
          <a:xfrm>
            <a:off x="450579" y="781880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6E4059-6998-F774-F91C-D7995BB41F9C}"/>
              </a:ext>
            </a:extLst>
          </p:cNvPr>
          <p:cNvSpPr txBox="1"/>
          <p:nvPr/>
        </p:nvSpPr>
        <p:spPr>
          <a:xfrm>
            <a:off x="1033675" y="781880"/>
            <a:ext cx="31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Estabelecendo o Problema: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4B6F3A-DDE0-546B-6019-B46A82B33D22}"/>
              </a:ext>
            </a:extLst>
          </p:cNvPr>
          <p:cNvSpPr txBox="1"/>
          <p:nvPr/>
        </p:nvSpPr>
        <p:spPr>
          <a:xfrm>
            <a:off x="450579" y="1470991"/>
            <a:ext cx="3763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Problema proposto é o entendimento da relação entre os gastos do governo na área de segurança pública e a quantidade de casos de ocorrências registradas pelo Estado.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estudo busca identificar motivos para o cenário de caos e insegurança vivido pelo estado, mesmo com orçamentos de bilhões ao longo dos anos.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7D96739-F157-8DBA-E4E2-9652E592AEEE}"/>
              </a:ext>
            </a:extLst>
          </p:cNvPr>
          <p:cNvSpPr/>
          <p:nvPr/>
        </p:nvSpPr>
        <p:spPr>
          <a:xfrm>
            <a:off x="4214191" y="781880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492E63-2B76-2FAF-4662-0A33D49C163E}"/>
              </a:ext>
            </a:extLst>
          </p:cNvPr>
          <p:cNvSpPr txBox="1"/>
          <p:nvPr/>
        </p:nvSpPr>
        <p:spPr>
          <a:xfrm>
            <a:off x="4797287" y="781880"/>
            <a:ext cx="31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Resultados / Previsões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96BF90-91CB-17E7-EC16-62C72DCFBAE0}"/>
              </a:ext>
            </a:extLst>
          </p:cNvPr>
          <p:cNvSpPr txBox="1"/>
          <p:nvPr/>
        </p:nvSpPr>
        <p:spPr>
          <a:xfrm>
            <a:off x="4214191" y="1470991"/>
            <a:ext cx="37636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 série histórica de casos por mês, separados por diversas categorias durante os anos de 2016 até o final de 2021, é possível realizar métodos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previsão do cenário de violência dos primeiros meses do ano de 2022.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resultados mostram que não há uma relação direta entre os gastos do governo e os casos de violência, visto que a maior parte dos gastos é referente ao setor administrativo e não em equipamentos e setores de inteligência.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51E9DE2-BD8A-B1D6-8F1D-1D6568F9E2C4}"/>
              </a:ext>
            </a:extLst>
          </p:cNvPr>
          <p:cNvSpPr/>
          <p:nvPr/>
        </p:nvSpPr>
        <p:spPr>
          <a:xfrm>
            <a:off x="7984435" y="781880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ACE21A-28AE-FF29-2F2D-4B0384A8E8A6}"/>
              </a:ext>
            </a:extLst>
          </p:cNvPr>
          <p:cNvSpPr txBox="1"/>
          <p:nvPr/>
        </p:nvSpPr>
        <p:spPr>
          <a:xfrm>
            <a:off x="8567531" y="781880"/>
            <a:ext cx="31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Aquisição de Dados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DBC2E4-AFC2-B735-2998-A645AEB9885C}"/>
              </a:ext>
            </a:extLst>
          </p:cNvPr>
          <p:cNvSpPr txBox="1"/>
          <p:nvPr/>
        </p:nvSpPr>
        <p:spPr>
          <a:xfrm>
            <a:off x="7984435" y="1470991"/>
            <a:ext cx="37636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Todas as bases de dados utilizadas no estudo foram retiradas de sites oficiais do governo do estado.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dados orçamentários foram retirados do portal de transparência do governo, e os dados de casos policiais foram extraídos do portal do instituto de segurança pública do estado.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ideia inicial era utilizar a base de dados de um recorte histórico maior (trazendo dados de 2003 até 2021), porém os portais o portal orçamentário exibia erros durante as extrações, por isso o recorte foi limitado, porém suficiente para a análise proposta.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309A3ED-4A10-8335-6CB6-67F1A93E61F0}"/>
              </a:ext>
            </a:extLst>
          </p:cNvPr>
          <p:cNvSpPr/>
          <p:nvPr/>
        </p:nvSpPr>
        <p:spPr>
          <a:xfrm>
            <a:off x="450579" y="3756921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5944D2-D086-3745-2D1D-13E3A36B8281}"/>
              </a:ext>
            </a:extLst>
          </p:cNvPr>
          <p:cNvSpPr txBox="1"/>
          <p:nvPr/>
        </p:nvSpPr>
        <p:spPr>
          <a:xfrm>
            <a:off x="1033675" y="3756921"/>
            <a:ext cx="31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Modelagem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98827E-9234-8623-3DEE-AB3D235A48CA}"/>
              </a:ext>
            </a:extLst>
          </p:cNvPr>
          <p:cNvSpPr txBox="1"/>
          <p:nvPr/>
        </p:nvSpPr>
        <p:spPr>
          <a:xfrm>
            <a:off x="450579" y="4400588"/>
            <a:ext cx="376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modelos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Learning adequados para o problema proposto são os modelos referentes à análise de séries temporais, com base nas variáveis que podem ser utilizadas para auxiliar nas predições de resultados mais fieis possíveis com a realidade. Com base na utilização de identificação de sazonalidade, entendimento de linhas de tendência e ajustes por diferenciação de por meio de decomposição de sinais, foram identificados os modelos de SARIMA e regressão linear simples e múltipla predições dos meses iniciais do ano de 2022.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47A7903-391F-3BB9-72A4-F3AC3CE0A478}"/>
              </a:ext>
            </a:extLst>
          </p:cNvPr>
          <p:cNvSpPr/>
          <p:nvPr/>
        </p:nvSpPr>
        <p:spPr>
          <a:xfrm>
            <a:off x="4220823" y="3756921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12DDE8A-4152-F120-B4A7-D7F8CA418A18}"/>
              </a:ext>
            </a:extLst>
          </p:cNvPr>
          <p:cNvSpPr txBox="1"/>
          <p:nvPr/>
        </p:nvSpPr>
        <p:spPr>
          <a:xfrm>
            <a:off x="4803919" y="3756921"/>
            <a:ext cx="31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Avaliação do Modelo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88275D-2DED-EF66-06C6-5F0D1276FA6B}"/>
              </a:ext>
            </a:extLst>
          </p:cNvPr>
          <p:cNvSpPr txBox="1"/>
          <p:nvPr/>
        </p:nvSpPr>
        <p:spPr>
          <a:xfrm>
            <a:off x="4220823" y="4446032"/>
            <a:ext cx="3763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base na utilização dos modelos e suas predições foi possível identificar que os modelos de regressão linear e SARIMA trouxeram dados mais fiéis ao resultado real, enquanto a regressão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linenar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múltipla não trouxe dados adequados. Os ajustes realizados nas variáveis de controle como a sazonalidade do SARIMA fizeram os resultados tornarem-se ainda mais fiéis. Possivelmente com um recorte maior, os dados da predição poderiam ser ainda mais precisos.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ADF7B84-2747-212A-CC75-1D5C8E3C8AEB}"/>
              </a:ext>
            </a:extLst>
          </p:cNvPr>
          <p:cNvSpPr/>
          <p:nvPr/>
        </p:nvSpPr>
        <p:spPr>
          <a:xfrm>
            <a:off x="7997687" y="3756921"/>
            <a:ext cx="583096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FE8D867-324C-61C6-1CD6-ADD6913094B8}"/>
              </a:ext>
            </a:extLst>
          </p:cNvPr>
          <p:cNvSpPr txBox="1"/>
          <p:nvPr/>
        </p:nvSpPr>
        <p:spPr>
          <a:xfrm>
            <a:off x="8580783" y="3756921"/>
            <a:ext cx="318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Preparação de Dados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F56AC6-7B35-281B-E378-0298FC09F574}"/>
              </a:ext>
            </a:extLst>
          </p:cNvPr>
          <p:cNvSpPr txBox="1"/>
          <p:nvPr/>
        </p:nvSpPr>
        <p:spPr>
          <a:xfrm>
            <a:off x="7997687" y="4446032"/>
            <a:ext cx="3763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a utilização dos dados nos modelos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foi necessário realizar a filtragem pelos dados que seriam importantes para a predição (quantidade de ocorrências), a transformação de dados por meio de agrupamento por período mensal e o tratamento dos dados nulos, transformando-os em “0” para a quantidade de registros </a:t>
            </a:r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de ocorrências.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76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Santos</dc:creator>
  <cp:lastModifiedBy>Arthur Santos</cp:lastModifiedBy>
  <cp:revision>2</cp:revision>
  <dcterms:created xsi:type="dcterms:W3CDTF">2022-06-07T00:21:55Z</dcterms:created>
  <dcterms:modified xsi:type="dcterms:W3CDTF">2022-06-07T00:37:03Z</dcterms:modified>
</cp:coreProperties>
</file>