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2" r:id="rId13"/>
    <p:sldId id="268" r:id="rId14"/>
    <p:sldId id="269" r:id="rId15"/>
    <p:sldId id="270" r:id="rId16"/>
    <p:sldId id="271" r:id="rId17"/>
    <p:sldId id="267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5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91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45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2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7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23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5311-7A59-4C49-A420-8963A2D41B35}" type="datetimeFigureOut">
              <a:rPr lang="pt-BR" smtClean="0"/>
              <a:t>31/03/2014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3388-109C-4056-810D-C5564B3AD2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9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MMQD1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FACE - Faculdade de Economia, Administração 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Contabilidade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ADM/UnB - Departamento de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Administração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MMQD1 - Métodos e Modelos Quantitativos de Decisão (181102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Professor: Gustavo Basso</a:t>
            </a:r>
          </a:p>
        </p:txBody>
      </p:sp>
    </p:spTree>
    <p:extLst>
      <p:ext uri="{BB962C8B-B14F-4D97-AF65-F5344CB8AC3E}">
        <p14:creationId xmlns:p14="http://schemas.microsoft.com/office/powerpoint/2010/main" val="6673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>
                    <a:solidFill>
                      <a:srgbClr val="0070C0"/>
                    </a:solidFill>
                  </a:rPr>
                  <a:t>2) Restrições:</a:t>
                </a:r>
              </a:p>
              <a:p>
                <a:pPr lvl="1"/>
                <a:r>
                  <a:rPr lang="pt-BR" b="1" u="sng" dirty="0" smtClean="0"/>
                  <a:t>Forma Canônica</a:t>
                </a:r>
              </a:p>
              <a:p>
                <a:pPr lvl="2"/>
                <a:r>
                  <a:rPr lang="pt-BR" dirty="0" smtClean="0"/>
                  <a:t>Se </a:t>
                </a:r>
                <a:r>
                  <a:rPr lang="pt-BR" dirty="0"/>
                  <a:t>minimização</a:t>
                </a:r>
                <a:r>
                  <a:rPr lang="pt-BR" dirty="0" smtClean="0"/>
                  <a:t>: Restrições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pt-BR" b="0" dirty="0" smtClean="0"/>
              </a:p>
              <a:p>
                <a:pPr lvl="2"/>
                <a:r>
                  <a:rPr lang="pt-BR" dirty="0" smtClean="0"/>
                  <a:t>Se maximização: Restrições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pt-BR" dirty="0" smtClean="0"/>
              </a:p>
              <a:p>
                <a:pPr lvl="1"/>
                <a:r>
                  <a:rPr lang="pt-BR" dirty="0" smtClean="0"/>
                  <a:t>Modelo Exemplo</a:t>
                </a:r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299141"/>
                  </p:ext>
                </p:extLst>
              </p:nvPr>
            </p:nvGraphicFramePr>
            <p:xfrm>
              <a:off x="0" y="4175760"/>
              <a:ext cx="4538599" cy="26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Geral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3897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Maximizar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=−9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pt-BR" sz="2000" dirty="0" smtClean="0"/>
                        </a:p>
                        <a:p>
                          <a:pPr algn="l"/>
                          <a:r>
                            <a:rPr lang="pt-BR" sz="2000" dirty="0" smtClean="0"/>
                            <a:t>S.A.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≥20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≤0;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ℜ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299141"/>
                  </p:ext>
                </p:extLst>
              </p:nvPr>
            </p:nvGraphicFramePr>
            <p:xfrm>
              <a:off x="0" y="4175760"/>
              <a:ext cx="4538599" cy="2682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Geral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70104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60870" b="-2269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84615" r="-21138" b="-3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84615" r="-21138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84615" r="-21138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584615" r="-21138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085494"/>
                  </p:ext>
                </p:extLst>
              </p:nvPr>
            </p:nvGraphicFramePr>
            <p:xfrm>
              <a:off x="4605401" y="3779520"/>
              <a:ext cx="4538599" cy="3078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3897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Maximizar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=−9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pt-BR" sz="2000" dirty="0" smtClean="0"/>
                        </a:p>
                        <a:p>
                          <a:pPr algn="l"/>
                          <a:r>
                            <a:rPr lang="pt-BR" sz="2000" dirty="0" smtClean="0"/>
                            <a:t>S.A.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≤−20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(4)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≤0;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ℜ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085494"/>
                  </p:ext>
                </p:extLst>
              </p:nvPr>
            </p:nvGraphicFramePr>
            <p:xfrm>
              <a:off x="4605401" y="3779520"/>
              <a:ext cx="4538599" cy="3078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70104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60870" b="-2834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84615" r="-21138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84615" r="-21138" b="-3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84615" r="-21138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584615" r="-21138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(4)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684615" r="-21138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460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>
                    <a:solidFill>
                      <a:srgbClr val="0070C0"/>
                    </a:solidFill>
                  </a:rPr>
                  <a:t>2) Restrições:</a:t>
                </a:r>
              </a:p>
              <a:p>
                <a:pPr lvl="1"/>
                <a:r>
                  <a:rPr lang="pt-BR" b="1" u="sng" dirty="0" smtClean="0"/>
                  <a:t>Forma Padrão</a:t>
                </a:r>
              </a:p>
              <a:p>
                <a:pPr lvl="2"/>
                <a:r>
                  <a:rPr lang="pt-BR" dirty="0"/>
                  <a:t>Todas as restrições são de </a:t>
                </a:r>
                <a:r>
                  <a:rPr lang="pt-BR" dirty="0" smtClean="0"/>
                  <a:t>igualdade</a:t>
                </a:r>
              </a:p>
              <a:p>
                <a:pPr lvl="3"/>
                <a:r>
                  <a:rPr lang="pt-BR" dirty="0" smtClean="0"/>
                  <a:t>O que era inequação vira igualdade</a:t>
                </a:r>
              </a:p>
              <a:p>
                <a:pPr lvl="3"/>
                <a:r>
                  <a:rPr lang="pt-BR" dirty="0" smtClean="0"/>
                  <a:t>Como transformar uma inequação em igualdade?</a:t>
                </a:r>
              </a:p>
              <a:p>
                <a:pPr lvl="4"/>
                <a:r>
                  <a:rPr lang="pt-BR" dirty="0" smtClean="0"/>
                  <a:t>Caso a restrição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 smtClean="0"/>
                  <a:t>: adicionar uma </a:t>
                </a:r>
                <a:r>
                  <a:rPr lang="pt-BR" u="sng" dirty="0" smtClean="0"/>
                  <a:t>variável de folga</a:t>
                </a:r>
              </a:p>
              <a:p>
                <a:pPr lvl="4"/>
                <a:r>
                  <a:rPr lang="pt-BR" dirty="0" smtClean="0"/>
                  <a:t>Caso a restrição 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 smtClean="0"/>
                  <a:t>: adicionar uma </a:t>
                </a:r>
                <a:r>
                  <a:rPr lang="pt-BR" u="sng" dirty="0" smtClean="0"/>
                  <a:t>variável de excesso</a:t>
                </a:r>
              </a:p>
              <a:p>
                <a:pPr lvl="2"/>
                <a:r>
                  <a:rPr lang="pt-BR" dirty="0"/>
                  <a:t>Restrições à  direita sempre positivas</a:t>
                </a:r>
              </a:p>
              <a:p>
                <a:pPr lvl="2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44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0070C0"/>
                </a:solidFill>
              </a:rPr>
              <a:t>2) Restrições:</a:t>
            </a:r>
          </a:p>
          <a:p>
            <a:pPr lvl="1"/>
            <a:r>
              <a:rPr lang="pt-BR" b="1" u="sng" dirty="0" smtClean="0"/>
              <a:t>Forma Padrão</a:t>
            </a:r>
          </a:p>
          <a:p>
            <a:pPr lvl="2"/>
            <a:r>
              <a:rPr lang="pt-BR" dirty="0" smtClean="0"/>
              <a:t>Modelo Exemplo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530368"/>
                  </p:ext>
                </p:extLst>
              </p:nvPr>
            </p:nvGraphicFramePr>
            <p:xfrm>
              <a:off x="0" y="3253538"/>
              <a:ext cx="4538599" cy="3078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3897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Maximizar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=−9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pt-BR" sz="2000" dirty="0" smtClean="0"/>
                        </a:p>
                        <a:p>
                          <a:pPr algn="l"/>
                          <a:r>
                            <a:rPr lang="pt-BR" sz="2000" dirty="0" smtClean="0"/>
                            <a:t>S.A.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≤−20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(4)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≤0;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ℜ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530368"/>
                  </p:ext>
                </p:extLst>
              </p:nvPr>
            </p:nvGraphicFramePr>
            <p:xfrm>
              <a:off x="0" y="3253538"/>
              <a:ext cx="4538599" cy="3078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70104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60870" b="-28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284615" r="-21138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78788" r="-21138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486154" r="-21138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586154" r="-21138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(4)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686154" r="-21138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986638"/>
                  </p:ext>
                </p:extLst>
              </p:nvPr>
            </p:nvGraphicFramePr>
            <p:xfrm>
              <a:off x="4519485" y="3253538"/>
              <a:ext cx="4624515" cy="3078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0322"/>
                    <a:gridCol w="524193"/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Padrão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3897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dirty="0" smtClean="0"/>
                            <a:t>Maximizar </a:t>
                          </a:r>
                          <a14:m>
                            <m:oMath xmlns:m="http://schemas.openxmlformats.org/officeDocument/2006/math"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=−9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pt-BR" sz="2000" dirty="0" smtClean="0"/>
                        </a:p>
                        <a:p>
                          <a:pPr algn="l"/>
                          <a:r>
                            <a:rPr lang="pt-BR" sz="2000" dirty="0" smtClean="0"/>
                            <a:t>S.A.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=50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(4)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≤0;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ℜ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986638"/>
                  </p:ext>
                </p:extLst>
              </p:nvPr>
            </p:nvGraphicFramePr>
            <p:xfrm>
              <a:off x="4519485" y="3253538"/>
              <a:ext cx="4624515" cy="3078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00322"/>
                    <a:gridCol w="524193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Padrão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70104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60870" b="-28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84615" r="-12779" b="-4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78788" r="-12779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86154" r="-12779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586154" r="-12779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(4)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686154" b="-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878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b="1" dirty="0" smtClean="0">
                    <a:solidFill>
                      <a:srgbClr val="CC00FF"/>
                    </a:solidFill>
                  </a:rPr>
                  <a:t>3) Variáveis:</a:t>
                </a:r>
              </a:p>
              <a:p>
                <a:pPr lvl="1"/>
                <a:r>
                  <a:rPr lang="pt-BR" dirty="0" smtClean="0"/>
                  <a:t>Nos problemas, é comum já termos variáveis não-negativas</a:t>
                </a:r>
              </a:p>
              <a:p>
                <a:pPr lvl="2"/>
                <a:r>
                  <a:rPr lang="pt-BR" dirty="0" smtClean="0"/>
                  <a:t>Exemplos: Quantidade de tintas vendidas, horas trabalhadas, etc.</a:t>
                </a:r>
              </a:p>
              <a:p>
                <a:pPr lvl="2"/>
                <a:r>
                  <a:rPr lang="pt-BR" dirty="0" smtClean="0"/>
                  <a:t>Mas não necessariamente isso acontece nos problemas</a:t>
                </a:r>
              </a:p>
              <a:p>
                <a:pPr lvl="2"/>
                <a:r>
                  <a:rPr lang="pt-BR" dirty="0" smtClean="0"/>
                  <a:t>Variáveis podem ser também:</a:t>
                </a:r>
              </a:p>
              <a:p>
                <a:pPr lvl="3"/>
                <a:r>
                  <a:rPr lang="pt-BR" dirty="0" smtClean="0"/>
                  <a:t>Não-positivas: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pt-BR" b="0" dirty="0" smtClean="0"/>
              </a:p>
              <a:p>
                <a:pPr lvl="3"/>
                <a:r>
                  <a:rPr lang="pt-BR" dirty="0" smtClean="0"/>
                  <a:t>Irrestritas: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endParaRPr lang="pt-BR" b="0" dirty="0" smtClean="0"/>
              </a:p>
              <a:p>
                <a:pPr lvl="2"/>
                <a:r>
                  <a:rPr lang="pt-BR" dirty="0" smtClean="0"/>
                  <a:t>E se na especificação do problema, tivermos variáveis não-positivas ou irrestritas, o que fazer?</a:t>
                </a:r>
              </a:p>
              <a:p>
                <a:pPr lvl="1"/>
                <a:r>
                  <a:rPr lang="pt-BR" dirty="0" smtClean="0"/>
                  <a:t>Variáveis PRECISAM ser NÃO-NEGATIVAS SEMPRE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06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 smtClean="0">
                    <a:solidFill>
                      <a:srgbClr val="CC00FF"/>
                    </a:solidFill>
                  </a:rPr>
                  <a:t>3) Variáveis:</a:t>
                </a:r>
              </a:p>
              <a:p>
                <a:pPr lvl="1"/>
                <a:r>
                  <a:rPr lang="pt-BR" u="sng" dirty="0" smtClean="0"/>
                  <a:t>Variáveis Não-Positivas =&gt; Variáveis Não-Negativas</a:t>
                </a:r>
              </a:p>
              <a:p>
                <a:pPr lvl="1"/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pt-BR" dirty="0" smtClean="0"/>
                  <a:t> , então: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pt-BR" b="0" dirty="0" smtClean="0"/>
              </a:p>
              <a:p>
                <a:pPr lvl="2"/>
                <a:r>
                  <a:rPr lang="pt-BR" dirty="0" smtClean="0"/>
                  <a:t>Multiplica-se a variável não-positiva por (-1) e substitui por uma outra variável qualquer (outra letra)</a:t>
                </a:r>
              </a:p>
              <a:p>
                <a:pPr lvl="2"/>
                <a:r>
                  <a:rPr lang="pt-BR" dirty="0" smtClean="0"/>
                  <a:t>Trocar essa variável em todos os lugares que ela aparece no problema de PL (tanto na função objetivo quanto nas restrições)</a:t>
                </a:r>
              </a:p>
              <a:p>
                <a:pPr lvl="2"/>
                <a:r>
                  <a:rPr lang="pt-BR" dirty="0" smtClean="0"/>
                  <a:t>O valor ótimo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(que é a variável original do problema) se obtém pelo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(variável criada como artifício para criar a variável não-negativa)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98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 smtClean="0">
                    <a:solidFill>
                      <a:srgbClr val="CC00FF"/>
                    </a:solidFill>
                  </a:rPr>
                  <a:t>3) Variáveis:</a:t>
                </a:r>
              </a:p>
              <a:p>
                <a:pPr lvl="1"/>
                <a:r>
                  <a:rPr lang="pt-BR" u="sng" dirty="0" smtClean="0"/>
                  <a:t>Variáveis Irrestritas =&gt; Variáveis Não-Negativas</a:t>
                </a:r>
              </a:p>
              <a:p>
                <a:pPr lvl="1"/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pt-BR" dirty="0" smtClean="0"/>
                  <a:t> , então: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 smtClean="0"/>
                  <a:t>,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pt-BR" b="0" dirty="0" smtClean="0"/>
              </a:p>
              <a:p>
                <a:pPr lvl="2"/>
                <a:r>
                  <a:rPr lang="pt-BR" dirty="0" smtClean="0"/>
                  <a:t>Mesmo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sendo não-negativos, sua diferença poderá ser positiva, nula ou negativa.</a:t>
                </a:r>
              </a:p>
              <a:p>
                <a:pPr lvl="2"/>
                <a:r>
                  <a:rPr lang="pt-BR" dirty="0" smtClean="0"/>
                  <a:t>Garante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uma variável irrestrita</a:t>
                </a:r>
              </a:p>
              <a:p>
                <a:pPr lvl="2"/>
                <a:r>
                  <a:rPr lang="pt-BR" dirty="0"/>
                  <a:t>Trocar essa variável em todos os lugares que ela aparece no problema de PL (tanto na função objetivo quanto nas restrições)</a:t>
                </a:r>
              </a:p>
              <a:p>
                <a:pPr lvl="2"/>
                <a:r>
                  <a:rPr lang="pt-BR" dirty="0"/>
                  <a:t>O valor ótimo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(que é a variável original do problema) se obtém pelo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(</a:t>
                </a:r>
                <a:r>
                  <a:rPr lang="pt-BR" dirty="0" smtClean="0"/>
                  <a:t>variáveis criadas </a:t>
                </a:r>
                <a:r>
                  <a:rPr lang="pt-BR" dirty="0"/>
                  <a:t>como artifício para criar a variável não-negativa)</a:t>
                </a:r>
              </a:p>
              <a:p>
                <a:pPr lvl="2"/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b="-18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6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>
                <a:solidFill>
                  <a:srgbClr val="CC00FF"/>
                </a:solidFill>
              </a:rPr>
              <a:t>3) Variáveis:</a:t>
            </a:r>
          </a:p>
          <a:p>
            <a:endParaRPr lang="pt-BR" b="1" dirty="0">
              <a:solidFill>
                <a:srgbClr val="CC00FF"/>
              </a:solidFill>
            </a:endParaRPr>
          </a:p>
          <a:p>
            <a:endParaRPr lang="pt-BR" b="1" dirty="0" smtClean="0">
              <a:solidFill>
                <a:srgbClr val="CC00FF"/>
              </a:solidFill>
            </a:endParaRPr>
          </a:p>
          <a:p>
            <a:endParaRPr lang="pt-BR" b="1" dirty="0">
              <a:solidFill>
                <a:srgbClr val="CC00FF"/>
              </a:solidFill>
            </a:endParaRPr>
          </a:p>
          <a:p>
            <a:endParaRPr lang="pt-BR" b="1" dirty="0" smtClean="0">
              <a:solidFill>
                <a:srgbClr val="CC00FF"/>
              </a:solidFill>
            </a:endParaRPr>
          </a:p>
          <a:p>
            <a:endParaRPr lang="pt-BR" b="1" dirty="0">
              <a:solidFill>
                <a:srgbClr val="CC00FF"/>
              </a:solidFill>
            </a:endParaRPr>
          </a:p>
          <a:p>
            <a:endParaRPr lang="pt-BR" b="1" dirty="0" smtClean="0">
              <a:solidFill>
                <a:srgbClr val="CC00FF"/>
              </a:solidFill>
            </a:endParaRPr>
          </a:p>
          <a:p>
            <a:endParaRPr lang="pt-BR" b="1" dirty="0" smtClean="0">
              <a:solidFill>
                <a:srgbClr val="CC00FF"/>
              </a:solidFill>
            </a:endParaRPr>
          </a:p>
          <a:p>
            <a:endParaRPr lang="pt-BR" b="1" dirty="0" smtClean="0">
              <a:solidFill>
                <a:srgbClr val="CC00FF"/>
              </a:solidFill>
            </a:endParaRPr>
          </a:p>
          <a:p>
            <a:endParaRPr lang="pt-BR" b="1" dirty="0">
              <a:solidFill>
                <a:srgbClr val="CC00FF"/>
              </a:solidFill>
            </a:endParaRPr>
          </a:p>
          <a:p>
            <a:pPr marL="0" indent="0">
              <a:buNone/>
            </a:pPr>
            <a:r>
              <a:rPr lang="pt-BR" dirty="0" smtClean="0"/>
              <a:t>OBS: Esses recursos devem ser utilizados tanto para a </a:t>
            </a:r>
            <a:r>
              <a:rPr lang="pt-BR" u="sng" dirty="0" smtClean="0"/>
              <a:t>Forma Canônica </a:t>
            </a:r>
            <a:r>
              <a:rPr lang="pt-BR" dirty="0" smtClean="0"/>
              <a:t>quanto para a </a:t>
            </a:r>
            <a:r>
              <a:rPr lang="pt-BR" u="sng" dirty="0" smtClean="0"/>
              <a:t>Forma Padrão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6911"/>
                  </p:ext>
                </p:extLst>
              </p:nvPr>
            </p:nvGraphicFramePr>
            <p:xfrm>
              <a:off x="0" y="2243425"/>
              <a:ext cx="4538599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</a:p>
                        <a:p>
                          <a:pPr algn="ctr"/>
                          <a:r>
                            <a:rPr lang="pt-BR" sz="2000" b="1" dirty="0" smtClean="0"/>
                            <a:t>(sem correção nas variáveis)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3897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/>
                            <a:t>Maximizar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=−9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pt-BR" sz="1800" dirty="0" smtClean="0"/>
                        </a:p>
                        <a:p>
                          <a:pPr algn="l"/>
                          <a:r>
                            <a:rPr lang="pt-BR" sz="2000" dirty="0" smtClean="0"/>
                            <a:t>S.A.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≤−20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≤0;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ℜ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06911"/>
                  </p:ext>
                </p:extLst>
              </p:nvPr>
            </p:nvGraphicFramePr>
            <p:xfrm>
              <a:off x="0" y="2243425"/>
              <a:ext cx="4538599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48786"/>
                    <a:gridCol w="789813"/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</a:p>
                        <a:p>
                          <a:pPr algn="ctr"/>
                          <a:r>
                            <a:rPr lang="pt-BR" sz="2000" b="1" dirty="0" smtClean="0"/>
                            <a:t>(sem correção nas variáveis)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67056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09091" b="-2963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48485" r="-21138" b="-3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455385" r="-211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555385" r="-211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655385" r="-211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755385" r="-21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027386"/>
                  </p:ext>
                </p:extLst>
              </p:nvPr>
            </p:nvGraphicFramePr>
            <p:xfrm>
              <a:off x="4558474" y="2243425"/>
              <a:ext cx="4585526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1333"/>
                    <a:gridCol w="524193"/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</a:p>
                        <a:p>
                          <a:pPr algn="ctr"/>
                          <a:r>
                            <a:rPr lang="pt-BR" sz="2000" b="1" dirty="0" smtClean="0"/>
                            <a:t>(com correção nas variáveis)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3897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800" dirty="0" smtClean="0"/>
                            <a:t>Maximizar </a:t>
                          </a:r>
                          <a14:m>
                            <m:oMath xmlns:m="http://schemas.openxmlformats.org/officeDocument/2006/math"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pt-BR" sz="1800" dirty="0" smtClean="0"/>
                        </a:p>
                        <a:p>
                          <a:pPr algn="l"/>
                          <a:r>
                            <a:rPr lang="pt-BR" sz="2000" dirty="0" smtClean="0"/>
                            <a:t>S.A.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≤−20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±2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≤−15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4027386"/>
                  </p:ext>
                </p:extLst>
              </p:nvPr>
            </p:nvGraphicFramePr>
            <p:xfrm>
              <a:off x="4558474" y="2243425"/>
              <a:ext cx="4585526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1333"/>
                    <a:gridCol w="524193"/>
                  </a:tblGrid>
                  <a:tr h="701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000" b="1" dirty="0" smtClean="0"/>
                            <a:t>Forma Canônica</a:t>
                          </a:r>
                        </a:p>
                        <a:p>
                          <a:pPr algn="ctr"/>
                          <a:r>
                            <a:rPr lang="pt-BR" sz="2000" b="1" dirty="0" smtClean="0"/>
                            <a:t>(com correção nas variáveis)</a:t>
                          </a:r>
                          <a:endParaRPr lang="pt-BR" sz="2000" b="1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67056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9091" b="-3009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48485" r="-12894" b="-4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(1)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55385" r="-12894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(2)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555385" r="-12894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655385" r="-12894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000" dirty="0" smtClean="0"/>
                            <a:t>(3)</a:t>
                          </a:r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755385" r="-12894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000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448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Resumo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Geral:</a:t>
            </a:r>
          </a:p>
          <a:p>
            <a:pPr lvl="1"/>
            <a:r>
              <a:rPr lang="pt-BR" dirty="0"/>
              <a:t>Todas as variáveis </a:t>
            </a:r>
            <a:r>
              <a:rPr lang="pt-BR" dirty="0" smtClean="0"/>
              <a:t>somente na esquerda da inequação</a:t>
            </a:r>
          </a:p>
          <a:p>
            <a:pPr lvl="1"/>
            <a:r>
              <a:rPr lang="pt-BR" dirty="0" smtClean="0"/>
              <a:t>Variáveis não-negativas para todos os casos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2903100"/>
                  </p:ext>
                </p:extLst>
              </p:nvPr>
            </p:nvGraphicFramePr>
            <p:xfrm>
              <a:off x="1087029" y="3533654"/>
              <a:ext cx="6210999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7711"/>
                    <a:gridCol w="1586230"/>
                    <a:gridCol w="693900"/>
                    <a:gridCol w="603568"/>
                    <a:gridCol w="882904"/>
                    <a:gridCol w="69668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Problema de Programação Linear na</a:t>
                          </a:r>
                          <a:r>
                            <a:rPr lang="pt-BR" baseline="0" dirty="0" smtClean="0"/>
                            <a:t> forma...</a:t>
                          </a:r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Geral</a:t>
                          </a:r>
                          <a:endParaRPr lang="pt-B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Canônica</a:t>
                          </a:r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Padrão</a:t>
                          </a:r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Função Objetivo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Max</a:t>
                          </a:r>
                          <a:r>
                            <a:rPr lang="pt-BR" baseline="0" dirty="0" smtClean="0"/>
                            <a:t> ; Min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mtClean="0"/>
                            <a:t>Max</a:t>
                          </a:r>
                          <a:endParaRPr lang="pt-B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Min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Max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Min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Restrições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≤ ;≥ ;=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Lado</a:t>
                          </a:r>
                          <a:r>
                            <a:rPr lang="pt-BR" baseline="0" dirty="0" smtClean="0"/>
                            <a:t> Direito Restrições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pt-BR" dirty="0" smtClean="0"/>
                            <a:t> ou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pt-B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pt-BR" dirty="0" smtClean="0"/>
                            <a:t> ou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Somente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Variáveis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≥0;≤0 ;∈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ℜ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2903100"/>
                  </p:ext>
                </p:extLst>
              </p:nvPr>
            </p:nvGraphicFramePr>
            <p:xfrm>
              <a:off x="1087029" y="3533654"/>
              <a:ext cx="6210999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7711"/>
                    <a:gridCol w="1586230"/>
                    <a:gridCol w="693900"/>
                    <a:gridCol w="603568"/>
                    <a:gridCol w="882904"/>
                    <a:gridCol w="69668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Problema de Programação Linear na</a:t>
                          </a:r>
                          <a:r>
                            <a:rPr lang="pt-BR" baseline="0" dirty="0" smtClean="0"/>
                            <a:t> forma...</a:t>
                          </a:r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Geral</a:t>
                          </a:r>
                          <a:endParaRPr lang="pt-BR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Canônica</a:t>
                          </a:r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Padrão</a:t>
                          </a:r>
                          <a:endParaRPr lang="pt-B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Função Objetivo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Max</a:t>
                          </a:r>
                          <a:r>
                            <a:rPr lang="pt-BR" baseline="0" dirty="0" smtClean="0"/>
                            <a:t> ; Min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mtClean="0"/>
                            <a:t>Max</a:t>
                          </a:r>
                          <a:endParaRPr lang="pt-BR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Min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Max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Min</a:t>
                          </a:r>
                          <a:endParaRPr lang="pt-B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Restrições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0345" t="-306557" r="-182375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85841" t="-306557" r="-32123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62000" t="-306557" r="-263000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25517" t="-306557" r="-81379" b="-2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95614" t="-306557" r="-3509" b="-296721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Lado</a:t>
                          </a:r>
                          <a:r>
                            <a:rPr lang="pt-BR" baseline="0" dirty="0" smtClean="0"/>
                            <a:t> Direito Restrições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0345" t="-236190" r="-182375" b="-7238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7746" t="-236190" r="-123474" b="-723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94208" t="-236190" r="-1544" b="-7238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Variáveis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10345" t="-578689" r="-182375" b="-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7746" t="-578689" r="-123474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94208" t="-578689" r="-1544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156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Dicas Importantes:</a:t>
            </a:r>
            <a:endParaRPr lang="pt-BR" b="1" dirty="0" smtClean="0"/>
          </a:p>
          <a:p>
            <a:pPr lvl="1"/>
            <a:r>
              <a:rPr lang="pt-BR" dirty="0" smtClean="0"/>
              <a:t>Forma Canônica:</a:t>
            </a:r>
          </a:p>
          <a:p>
            <a:pPr lvl="2"/>
            <a:r>
              <a:rPr lang="pt-BR" dirty="0" smtClean="0"/>
              <a:t>Já coloque todos os exercícios na forma canônica (inclusive na prova). Irá te ajudar a resolver os problemas.</a:t>
            </a:r>
          </a:p>
          <a:p>
            <a:pPr lvl="2"/>
            <a:r>
              <a:rPr lang="pt-BR" dirty="0" smtClean="0"/>
              <a:t>É uma DICA, não é uma obrigação</a:t>
            </a:r>
          </a:p>
          <a:p>
            <a:pPr lvl="1"/>
            <a:r>
              <a:rPr lang="pt-BR" dirty="0" smtClean="0"/>
              <a:t>Forma Padrão:</a:t>
            </a:r>
          </a:p>
          <a:p>
            <a:pPr lvl="2"/>
            <a:r>
              <a:rPr lang="pt-BR" dirty="0" smtClean="0"/>
              <a:t>Treinem colocar os problemas na forma padrão (depois de passar para a forma canônica).</a:t>
            </a:r>
          </a:p>
          <a:p>
            <a:pPr lvl="2"/>
            <a:r>
              <a:rPr lang="pt-BR" dirty="0" smtClean="0"/>
              <a:t>Na prova: nas questões de modelagem, será pedido que coloque também na forma padrão</a:t>
            </a:r>
          </a:p>
        </p:txBody>
      </p:sp>
    </p:spTree>
    <p:extLst>
      <p:ext uri="{BB962C8B-B14F-4D97-AF65-F5344CB8AC3E}">
        <p14:creationId xmlns:p14="http://schemas.microsoft.com/office/powerpoint/2010/main" val="144472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Questão </a:t>
            </a:r>
            <a:r>
              <a:rPr lang="pt-BR" b="1" dirty="0">
                <a:solidFill>
                  <a:srgbClr val="FF0000"/>
                </a:solidFill>
              </a:rPr>
              <a:t>p</a:t>
            </a:r>
            <a:r>
              <a:rPr lang="pt-BR" b="1" dirty="0" smtClean="0">
                <a:solidFill>
                  <a:srgbClr val="FF0000"/>
                </a:solidFill>
              </a:rPr>
              <a:t>ara treino: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lanchonete </a:t>
            </a:r>
            <a:r>
              <a:rPr lang="pt-BR" dirty="0" err="1"/>
              <a:t>McBurguer</a:t>
            </a:r>
            <a:r>
              <a:rPr lang="pt-BR" dirty="0"/>
              <a:t> vende hambúrgueres e </a:t>
            </a:r>
            <a:r>
              <a:rPr lang="pt-BR" dirty="0" err="1"/>
              <a:t>cheesebúrgueres</a:t>
            </a:r>
            <a:r>
              <a:rPr lang="pt-BR" dirty="0"/>
              <a:t>. Um dos tipos de </a:t>
            </a:r>
            <a:r>
              <a:rPr lang="pt-BR" dirty="0" err="1"/>
              <a:t>hambúrgues</a:t>
            </a:r>
            <a:r>
              <a:rPr lang="pt-BR" dirty="0"/>
              <a:t> ("</a:t>
            </a:r>
            <a:r>
              <a:rPr lang="pt-BR" dirty="0" err="1"/>
              <a:t>quarterão</a:t>
            </a:r>
            <a:r>
              <a:rPr lang="pt-BR" dirty="0"/>
              <a:t>") usa  um quarto de libra de carne, e um </a:t>
            </a:r>
            <a:r>
              <a:rPr lang="pt-BR" dirty="0" err="1"/>
              <a:t>cheesebúrguer</a:t>
            </a:r>
            <a:r>
              <a:rPr lang="pt-BR" dirty="0"/>
              <a:t>, apenas 0,2 </a:t>
            </a:r>
            <a:r>
              <a:rPr lang="pt-BR" dirty="0" smtClean="0"/>
              <a:t>lb.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O </a:t>
            </a:r>
            <a:r>
              <a:rPr lang="pt-BR" dirty="0"/>
              <a:t>restaurante começa o dia com 200 </a:t>
            </a:r>
            <a:r>
              <a:rPr lang="pt-BR" dirty="0" err="1"/>
              <a:t>lb</a:t>
            </a:r>
            <a:r>
              <a:rPr lang="pt-BR" dirty="0"/>
              <a:t> de carne, mas pode pedir mais a um custo adicional de 25 centavos por libra para cobrir o custo da </a:t>
            </a:r>
            <a:r>
              <a:rPr lang="pt-BR" dirty="0" smtClean="0"/>
              <a:t>entrega.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Qualquer </a:t>
            </a:r>
            <a:r>
              <a:rPr lang="pt-BR" dirty="0"/>
              <a:t>sobra de carne ao final do dia é doada para instituições de caridade. Os lucros da </a:t>
            </a:r>
            <a:r>
              <a:rPr lang="pt-BR" dirty="0" err="1"/>
              <a:t>McBurguer</a:t>
            </a:r>
            <a:r>
              <a:rPr lang="pt-BR" dirty="0"/>
              <a:t> são de 20 centavos para um "</a:t>
            </a:r>
            <a:r>
              <a:rPr lang="pt-BR" dirty="0" err="1"/>
              <a:t>quarterão</a:t>
            </a:r>
            <a:r>
              <a:rPr lang="pt-BR" dirty="0"/>
              <a:t>" e 15 centavos para um </a:t>
            </a:r>
            <a:r>
              <a:rPr lang="pt-BR" dirty="0" err="1" smtClean="0"/>
              <a:t>cheesebúrguer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A </a:t>
            </a:r>
            <a:r>
              <a:rPr lang="pt-BR" dirty="0"/>
              <a:t>expectativa de vendas da </a:t>
            </a:r>
            <a:r>
              <a:rPr lang="pt-BR" dirty="0" err="1"/>
              <a:t>McBuguer</a:t>
            </a:r>
            <a:r>
              <a:rPr lang="pt-BR" dirty="0"/>
              <a:t> é de no máximo 900 sanduíches em qualquer dia. Quantos sanduíches de cada tipo a </a:t>
            </a:r>
            <a:r>
              <a:rPr lang="pt-BR" dirty="0" err="1"/>
              <a:t>McBurguer</a:t>
            </a:r>
            <a:r>
              <a:rPr lang="pt-BR" dirty="0"/>
              <a:t> deve planejar para o dia?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9203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Aprendemos a otimizar pelo método gráfico... Qual o problema?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Todos os problemas da vida possuem somente 2 variáveis de decisão?</a:t>
            </a:r>
          </a:p>
          <a:p>
            <a:r>
              <a:rPr lang="pt-BR" dirty="0" smtClean="0"/>
              <a:t>Já que temos computadores (processamento matemático), precisamos gastar tempo desenhando gráficos?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Simplex: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</a:t>
            </a:r>
            <a:r>
              <a:rPr lang="pt-BR" dirty="0"/>
              <a:t>a importância de um </a:t>
            </a:r>
            <a:r>
              <a:rPr lang="pt-BR" dirty="0" smtClean="0"/>
              <a:t>algoritmo </a:t>
            </a:r>
            <a:r>
              <a:rPr lang="pt-BR" dirty="0"/>
              <a:t>(no caso, o Simplex</a:t>
            </a:r>
            <a:r>
              <a:rPr lang="pt-BR" dirty="0" smtClean="0"/>
              <a:t>)?</a:t>
            </a:r>
          </a:p>
          <a:p>
            <a:pPr lvl="1"/>
            <a:r>
              <a:rPr lang="pt-BR" dirty="0"/>
              <a:t>Resolver uma infinidade de </a:t>
            </a:r>
            <a:r>
              <a:rPr lang="pt-BR" dirty="0" smtClean="0"/>
              <a:t>casos</a:t>
            </a:r>
          </a:p>
          <a:p>
            <a:pPr lvl="1"/>
            <a:r>
              <a:rPr lang="pt-BR" dirty="0"/>
              <a:t>Deixar rápido e fácil encontrar os </a:t>
            </a:r>
            <a:r>
              <a:rPr lang="pt-BR" dirty="0" smtClean="0"/>
              <a:t>resultados</a:t>
            </a:r>
          </a:p>
          <a:p>
            <a:pPr lvl="1"/>
            <a:r>
              <a:rPr lang="pt-BR" dirty="0"/>
              <a:t>Dado que nós somos "</a:t>
            </a:r>
            <a:r>
              <a:rPr lang="pt-BR" i="1" dirty="0" err="1"/>
              <a:t>problem</a:t>
            </a:r>
            <a:r>
              <a:rPr lang="pt-BR" i="1" dirty="0"/>
              <a:t> </a:t>
            </a:r>
            <a:r>
              <a:rPr lang="pt-BR" i="1" dirty="0" err="1"/>
              <a:t>solvers</a:t>
            </a:r>
            <a:r>
              <a:rPr lang="pt-BR" dirty="0"/>
              <a:t>"... Níveis de entendimento</a:t>
            </a:r>
            <a:r>
              <a:rPr lang="pt-BR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Tenta resolver no achismo (tentativa e erro</a:t>
            </a:r>
            <a:r>
              <a:rPr lang="pt-BR" dirty="0" smtClean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Desenvolve um método mais rápido e </a:t>
            </a:r>
            <a:r>
              <a:rPr lang="pt-BR" dirty="0" smtClean="0"/>
              <a:t>fácil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/>
              <a:t>Evolui esse método, desenvolve outros</a:t>
            </a:r>
            <a:r>
              <a:rPr lang="pt-BR" dirty="0" smtClean="0"/>
              <a:t>...</a:t>
            </a:r>
          </a:p>
          <a:p>
            <a:pPr lvl="1"/>
            <a:r>
              <a:rPr lang="pt-BR" dirty="0"/>
              <a:t>Processo de evolução é natural e envolve TODAS as áreas da vida</a:t>
            </a:r>
          </a:p>
        </p:txBody>
      </p:sp>
    </p:spTree>
    <p:extLst>
      <p:ext uri="{BB962C8B-B14F-4D97-AF65-F5344CB8AC3E}">
        <p14:creationId xmlns:p14="http://schemas.microsoft.com/office/powerpoint/2010/main" val="16131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Simplex: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aprender o Simplex e depois nunca mais usar</a:t>
            </a:r>
            <a:r>
              <a:rPr lang="pt-BR" dirty="0" smtClean="0"/>
              <a:t>?</a:t>
            </a:r>
          </a:p>
          <a:p>
            <a:pPr lvl="1"/>
            <a:r>
              <a:rPr lang="pt-BR" dirty="0"/>
              <a:t>Sim: O computador já tem esse </a:t>
            </a:r>
            <a:r>
              <a:rPr lang="pt-BR" dirty="0" smtClean="0"/>
              <a:t>algoritmo </a:t>
            </a:r>
            <a:r>
              <a:rPr lang="pt-BR" dirty="0"/>
              <a:t>(esse passo-a-passo) programado. Ele irá fazer pra vc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Não: Entender a essência do </a:t>
            </a:r>
            <a:r>
              <a:rPr lang="pt-BR" dirty="0" smtClean="0"/>
              <a:t>algoritmo </a:t>
            </a:r>
            <a:r>
              <a:rPr lang="pt-BR" dirty="0"/>
              <a:t>vai te ajudar a resolver esses e outros diversos problemas da vida (Discurso do Steve Jobs</a:t>
            </a:r>
            <a:r>
              <a:rPr lang="pt-BR" dirty="0" smtClean="0"/>
              <a:t>)</a:t>
            </a:r>
          </a:p>
          <a:p>
            <a:pPr lvl="2"/>
            <a:r>
              <a:rPr lang="pt-BR" dirty="0"/>
              <a:t>Mais fácil aprender outros </a:t>
            </a:r>
            <a:r>
              <a:rPr lang="pt-BR" dirty="0" smtClean="0"/>
              <a:t>algoritmos </a:t>
            </a:r>
            <a:r>
              <a:rPr lang="pt-BR" dirty="0"/>
              <a:t>lá na frente</a:t>
            </a:r>
          </a:p>
        </p:txBody>
      </p:sp>
    </p:spTree>
    <p:extLst>
      <p:ext uri="{BB962C8B-B14F-4D97-AF65-F5344CB8AC3E}">
        <p14:creationId xmlns:p14="http://schemas.microsoft.com/office/powerpoint/2010/main" val="7259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do Método </a:t>
            </a:r>
            <a:r>
              <a:rPr lang="pt-BR" dirty="0" smtClean="0"/>
              <a:t>Simplex...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Padronizar </a:t>
            </a:r>
            <a:r>
              <a:rPr lang="pt-BR" dirty="0"/>
              <a:t>a forma de entrada dos </a:t>
            </a:r>
            <a:r>
              <a:rPr lang="pt-BR" dirty="0" smtClean="0"/>
              <a:t>dados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Entender da onde veio o Simplex e o porquê do </a:t>
            </a:r>
            <a:r>
              <a:rPr lang="pt-BR" dirty="0" smtClean="0"/>
              <a:t>método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Aprender o método em </a:t>
            </a:r>
            <a:r>
              <a:rPr lang="pt-BR" dirty="0" smtClean="0"/>
              <a:t>si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3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smtClean="0"/>
              <a:t>como você trabalha com dados no </a:t>
            </a:r>
            <a:r>
              <a:rPr lang="pt-BR" dirty="0" err="1" smtClean="0"/>
              <a:t>excel</a:t>
            </a:r>
            <a:r>
              <a:rPr lang="pt-BR" dirty="0" smtClean="0"/>
              <a:t>?</a:t>
            </a:r>
          </a:p>
          <a:p>
            <a:r>
              <a:rPr lang="pt-BR" dirty="0"/>
              <a:t>Se o input é padronizado, o </a:t>
            </a:r>
            <a:r>
              <a:rPr lang="pt-BR" dirty="0" smtClean="0"/>
              <a:t>algoritmo </a:t>
            </a:r>
            <a:r>
              <a:rPr lang="pt-BR" dirty="0"/>
              <a:t>tende a atender qualquer problema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3 formas básicas:</a:t>
            </a:r>
          </a:p>
          <a:p>
            <a:pPr lvl="1"/>
            <a:r>
              <a:rPr lang="pt-BR" dirty="0" smtClean="0"/>
              <a:t>Forma Geral</a:t>
            </a:r>
          </a:p>
          <a:p>
            <a:pPr lvl="1"/>
            <a:r>
              <a:rPr lang="pt-BR" dirty="0" smtClean="0"/>
              <a:t>Forma Canônica</a:t>
            </a:r>
          </a:p>
          <a:p>
            <a:pPr lvl="1"/>
            <a:r>
              <a:rPr lang="pt-BR" dirty="0" smtClean="0"/>
              <a:t>Forma Padrão (usada pelo Simplex)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27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de Exemplo: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229973"/>
                  </p:ext>
                </p:extLst>
              </p:nvPr>
            </p:nvGraphicFramePr>
            <p:xfrm>
              <a:off x="1629197" y="2635081"/>
              <a:ext cx="5807383" cy="3340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1873"/>
                    <a:gridCol w="805510"/>
                  </a:tblGrid>
                  <a:tr h="62179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2500" dirty="0" smtClean="0"/>
                            <a:t>Minimizar </a:t>
                          </a:r>
                          <a14:m>
                            <m:oMath xmlns:m="http://schemas.openxmlformats.org/officeDocument/2006/math"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sSub>
                                <m:sSub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pt-BR" sz="2500" dirty="0" smtClean="0"/>
                        </a:p>
                        <a:p>
                          <a:pPr algn="l"/>
                          <a:r>
                            <a:rPr lang="pt-BR" sz="2500" dirty="0" smtClean="0"/>
                            <a:t>S.A.</a:t>
                          </a:r>
                          <a:endParaRPr lang="pt-BR" sz="25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pt-BR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500" dirty="0" smtClean="0"/>
                            <a:t>(1)</a:t>
                          </a:r>
                          <a:endParaRPr lang="pt-BR" sz="25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≥20</m:t>
                                </m:r>
                              </m:oMath>
                            </m:oMathPara>
                          </a14:m>
                          <a:endParaRPr lang="pt-BR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500" dirty="0" smtClean="0"/>
                            <a:t>(2)</a:t>
                          </a:r>
                          <a:endParaRPr lang="pt-BR" sz="25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pt-BR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sz="2500" dirty="0" smtClean="0"/>
                            <a:t>(3)</a:t>
                          </a:r>
                          <a:endParaRPr lang="pt-BR" sz="25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≤0;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ℜ</m:t>
                                </m:r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pt-BR" sz="25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pt-BR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25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229973"/>
                  </p:ext>
                </p:extLst>
              </p:nvPr>
            </p:nvGraphicFramePr>
            <p:xfrm>
              <a:off x="1629197" y="2635081"/>
              <a:ext cx="5807383" cy="33406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001873"/>
                    <a:gridCol w="805510"/>
                  </a:tblGrid>
                  <a:tr h="85344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5000" b="-292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 sz="28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144118" r="-16078" b="-3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500" dirty="0" smtClean="0"/>
                            <a:t>(1)</a:t>
                          </a:r>
                          <a:endParaRPr lang="pt-BR" sz="25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241748" r="-16078" b="-198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500" dirty="0" smtClean="0"/>
                            <a:t>(2)</a:t>
                          </a:r>
                          <a:endParaRPr lang="pt-BR" sz="25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345098" r="-160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2500" dirty="0" smtClean="0"/>
                            <a:t>(3)</a:t>
                          </a:r>
                          <a:endParaRPr lang="pt-BR" sz="2500" dirty="0"/>
                        </a:p>
                      </a:txBody>
                      <a:tcPr/>
                    </a:tc>
                  </a:tr>
                  <a:tr h="621794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445098" r="-1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 sz="25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30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b="1" dirty="0" smtClean="0">
                    <a:solidFill>
                      <a:schemeClr val="accent6"/>
                    </a:solidFill>
                  </a:rPr>
                  <a:t>1) Função Objetivo:</a:t>
                </a:r>
              </a:p>
              <a:p>
                <a:pPr lvl="1"/>
                <a:r>
                  <a:rPr lang="pt-BR" dirty="0" smtClean="0"/>
                  <a:t>Forma Geral, Canônica ou Padrão:</a:t>
                </a:r>
              </a:p>
              <a:p>
                <a:pPr lvl="2"/>
                <a:r>
                  <a:rPr lang="pt-BR" dirty="0" smtClean="0"/>
                  <a:t>Basicamente </a:t>
                </a:r>
                <a:r>
                  <a:rPr lang="pt-BR" dirty="0"/>
                  <a:t>a mesma </a:t>
                </a:r>
                <a:r>
                  <a:rPr lang="pt-BR" dirty="0" smtClean="0"/>
                  <a:t>coisa</a:t>
                </a:r>
              </a:p>
              <a:p>
                <a:pPr lvl="1"/>
                <a:r>
                  <a:rPr lang="pt-BR" dirty="0"/>
                  <a:t>Pode-se inverter, se </a:t>
                </a:r>
                <a:r>
                  <a:rPr lang="pt-BR" dirty="0" smtClean="0"/>
                  <a:t>quiser</a:t>
                </a:r>
              </a:p>
              <a:p>
                <a:pPr lvl="2"/>
                <a:r>
                  <a:rPr lang="pt-BR" dirty="0"/>
                  <a:t>Se Z é Max, então -Z é </a:t>
                </a:r>
                <a:r>
                  <a:rPr lang="pt-BR" dirty="0" smtClean="0"/>
                  <a:t>Min</a:t>
                </a:r>
              </a:p>
              <a:p>
                <a:pPr lvl="1"/>
                <a:r>
                  <a:rPr lang="pt-BR" dirty="0" smtClean="0"/>
                  <a:t>Exemplo:</a:t>
                </a:r>
              </a:p>
              <a:p>
                <a:pPr lvl="2"/>
                <a:r>
                  <a:rPr lang="pt-BR" dirty="0" smtClean="0"/>
                  <a:t>Se G = -F</a:t>
                </a:r>
              </a:p>
              <a:p>
                <a:pPr lvl="2"/>
                <a:r>
                  <a:rPr lang="pt-BR" dirty="0" smtClean="0"/>
                  <a:t>Min F </a:t>
                </a:r>
                <a:r>
                  <a:rPr lang="pt-BR" dirty="0" smtClean="0">
                    <a:sym typeface="Wingdings" panose="05000000000000000000" pitchFamily="2" charset="2"/>
                  </a:rPr>
                  <a:t> Max G</a:t>
                </a: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/>
                  <a:t>Minimizar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=9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−8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=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Maximizar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=−9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4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Antes do Método Simplex:</a:t>
            </a:r>
            <a:br>
              <a:rPr lang="pt-BR" dirty="0"/>
            </a:br>
            <a:r>
              <a:rPr lang="pt-BR" sz="3300" b="1" dirty="0"/>
              <a:t>Padronizar a forma de entrada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2</a:t>
            </a:r>
            <a:r>
              <a:rPr lang="pt-BR" b="1" dirty="0" smtClean="0">
                <a:solidFill>
                  <a:srgbClr val="0070C0"/>
                </a:solidFill>
              </a:rPr>
              <a:t>) Restrições:</a:t>
            </a:r>
          </a:p>
          <a:p>
            <a:pPr lvl="1"/>
            <a:r>
              <a:rPr lang="pt-BR" dirty="0"/>
              <a:t>Todas as variáveis na </a:t>
            </a:r>
            <a:r>
              <a:rPr lang="pt-BR" dirty="0" smtClean="0"/>
              <a:t>esquerda</a:t>
            </a:r>
          </a:p>
          <a:p>
            <a:pPr lvl="2"/>
            <a:r>
              <a:rPr lang="pt-BR" dirty="0" smtClean="0"/>
              <a:t>Analogamente, na direita somente números</a:t>
            </a:r>
          </a:p>
          <a:p>
            <a:pPr lvl="1"/>
            <a:r>
              <a:rPr lang="pt-BR" dirty="0" smtClean="0"/>
              <a:t>Variáveis não-negativas para todos os casos (detalharemos a seguir...)</a:t>
            </a:r>
          </a:p>
          <a:p>
            <a:pPr lvl="1"/>
            <a:r>
              <a:rPr lang="pt-BR" dirty="0" smtClean="0"/>
              <a:t>Forma Canônica</a:t>
            </a:r>
          </a:p>
          <a:p>
            <a:pPr lvl="1"/>
            <a:r>
              <a:rPr lang="pt-BR" dirty="0" smtClean="0"/>
              <a:t>Forma Padrão (usada pelo Simplex)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8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896</Words>
  <Application>Microsoft Office PowerPoint</Application>
  <PresentationFormat>Apresentação na tela (4:3)</PresentationFormat>
  <Paragraphs>237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Tema do Office</vt:lpstr>
      <vt:lpstr>MMQD1</vt:lpstr>
      <vt:lpstr>Aprendemos a otimizar pelo método gráfico... Qual o problema?</vt:lpstr>
      <vt:lpstr>O Método Simplex: Objetivo</vt:lpstr>
      <vt:lpstr>O Método Simplex: Objetivo</vt:lpstr>
      <vt:lpstr>Antes do Método Simplex...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  <vt:lpstr>Antes do Método Simplex: Padronizar a forma de entrada dos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Linear Método Gráfico</dc:title>
  <dc:creator>Gustavo Basso</dc:creator>
  <cp:lastModifiedBy>Gustavo Basso</cp:lastModifiedBy>
  <cp:revision>34</cp:revision>
  <dcterms:created xsi:type="dcterms:W3CDTF">2013-09-03T02:05:43Z</dcterms:created>
  <dcterms:modified xsi:type="dcterms:W3CDTF">2014-03-31T21:11:13Z</dcterms:modified>
</cp:coreProperties>
</file>