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6900E45-D2A2-455A-AE4B-993F673C8F42}">
  <a:tblStyle styleId="{56900E45-D2A2-455A-AE4B-993F673C8F4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9EFF7"/>
          </a:solidFill>
        </a:fill>
      </a:tcStyle>
    </a:wholeTbl>
    <a:band1H>
      <a:tcStyle>
        <a:fill>
          <a:solidFill>
            <a:srgbClr val="D0DEEF"/>
          </a:solidFill>
        </a:fill>
      </a:tcStyle>
    </a:band1H>
    <a:band1V>
      <a:tcStyle>
        <a:fill>
          <a:solidFill>
            <a:srgbClr val="D0DEEF"/>
          </a:solidFill>
        </a:fill>
      </a:tcStyle>
    </a:band1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 styleId="{E8F03143-1B94-48E9-A9CC-B5D2DB9221BD}" styleName="Table_1"/>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nalyticsvidhya.com/blog/2016/01/complete-tutorial-ridge-lasso-regression-python/"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 name="Shape 28"/>
        <p:cNvGrpSpPr/>
        <p:nvPr/>
      </p:nvGrpSpPr>
      <p:grpSpPr>
        <a:xfrm>
          <a:off x="0" y="0"/>
          <a:ext cx="0" cy="0"/>
          <a:chOff x="0" y="0"/>
          <a:chExt cx="0" cy="0"/>
        </a:xfrm>
      </p:grpSpPr>
      <p:sp>
        <p:nvSpPr>
          <p:cNvPr id="29" name="Shape 2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 name="Shape 3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rgbClr val="000000"/>
                </a:solidFill>
                <a:latin typeface="Calibri"/>
                <a:ea typeface="Calibri"/>
                <a:cs typeface="Calibri"/>
                <a:sym typeface="Calibri"/>
              </a:rPr>
              <a:t>Though this is pyccd walkthrough, it needs to </a:t>
            </a:r>
            <a:r>
              <a:rPr lang="en-US">
                <a:solidFill>
                  <a:srgbClr val="000000"/>
                </a:solidFill>
              </a:rPr>
              <a:t>be synced with</a:t>
            </a:r>
            <a:r>
              <a:rPr b="0" i="0" lang="en-US" sz="1200" u="none" cap="none" strike="noStrike">
                <a:solidFill>
                  <a:srgbClr val="000000"/>
                </a:solidFill>
                <a:latin typeface="Calibri"/>
                <a:ea typeface="Calibri"/>
                <a:cs typeface="Calibri"/>
                <a:sym typeface="Calibri"/>
              </a:rPr>
              <a:t>: pyccd ADD (including work flow diagram) and pyccd pseudo-code for pseudo-code review and documentation</a:t>
            </a:r>
            <a:r>
              <a:rPr lang="en-US">
                <a:solidFill>
                  <a:srgbClr val="000000"/>
                </a:solidFill>
              </a:rPr>
              <a:t>, before public release.</a:t>
            </a:r>
          </a:p>
          <a:p>
            <a:pPr indent="0" lvl="0" marL="0" marR="0" rtl="0" algn="l">
              <a:spcBef>
                <a:spcPts val="0"/>
              </a:spcBef>
              <a:buSzPct val="25000"/>
              <a:buNone/>
            </a:pPr>
            <a:r>
              <a:t/>
            </a:r>
            <a:endParaRPr b="0" i="0" sz="1200" u="none" cap="none" strike="noStrike">
              <a:solidFill>
                <a:srgbClr val="000000"/>
              </a:solidFill>
              <a:latin typeface="Calibri"/>
              <a:ea typeface="Calibri"/>
              <a:cs typeface="Calibri"/>
              <a:sym typeface="Calibri"/>
            </a:endParaRPr>
          </a:p>
          <a:p>
            <a:pPr indent="0" lvl="0" marL="0" marR="0" rtl="0" algn="l">
              <a:spcBef>
                <a:spcPts val="0"/>
              </a:spcBef>
              <a:buSzPct val="25000"/>
              <a:buNone/>
            </a:pPr>
            <a:r>
              <a:rPr b="0" i="0" lang="en-US" sz="1200" u="none" cap="none" strike="noStrike">
                <a:solidFill>
                  <a:srgbClr val="000000"/>
                </a:solidFill>
                <a:latin typeface="Calibri"/>
                <a:ea typeface="Calibri"/>
                <a:cs typeface="Calibri"/>
                <a:sym typeface="Calibri"/>
              </a:rPr>
              <a:t>Target audience is science evaluation team: </a:t>
            </a:r>
          </a:p>
          <a:p>
            <a:pPr indent="0" lvl="0" marL="0" marR="0" rtl="0" algn="l">
              <a:spcBef>
                <a:spcPts val="0"/>
              </a:spcBef>
              <a:buSzPct val="25000"/>
              <a:buNone/>
            </a:pPr>
            <a:r>
              <a:rPr b="0" i="0" lang="en-US" sz="1200" u="none" cap="none" strike="noStrike">
                <a:solidFill>
                  <a:srgbClr val="000000"/>
                </a:solidFill>
                <a:latin typeface="Calibri"/>
                <a:ea typeface="Calibri"/>
                <a:cs typeface="Calibri"/>
                <a:sym typeface="Calibri"/>
              </a:rPr>
              <a:t>George Xian</a:t>
            </a:r>
          </a:p>
          <a:p>
            <a:pPr indent="0" lvl="0" marL="0" marR="0" rtl="0" algn="l">
              <a:spcBef>
                <a:spcPts val="0"/>
              </a:spcBef>
              <a:buSzPct val="25000"/>
              <a:buNone/>
            </a:pPr>
            <a:r>
              <a:rPr b="0" i="0" lang="en-US" sz="1200" u="none" cap="none" strike="noStrike">
                <a:solidFill>
                  <a:srgbClr val="000000"/>
                </a:solidFill>
                <a:latin typeface="Calibri"/>
                <a:ea typeface="Calibri"/>
                <a:cs typeface="Calibri"/>
                <a:sym typeface="Calibri"/>
              </a:rPr>
              <a:t>Quiang Zhou</a:t>
            </a:r>
          </a:p>
          <a:p>
            <a:pPr indent="0" lvl="0" marL="0" marR="0" rtl="0" algn="l">
              <a:spcBef>
                <a:spcPts val="0"/>
              </a:spcBef>
              <a:buSzPct val="25000"/>
              <a:buNone/>
            </a:pPr>
            <a:r>
              <a:rPr b="0" i="0" lang="en-US" sz="1200" u="none" cap="none" strike="noStrike">
                <a:solidFill>
                  <a:srgbClr val="000000"/>
                </a:solidFill>
                <a:latin typeface="Calibri"/>
                <a:ea typeface="Calibri"/>
                <a:cs typeface="Calibri"/>
                <a:sym typeface="Calibri"/>
              </a:rPr>
              <a:t>Alisa Gallant</a:t>
            </a:r>
          </a:p>
          <a:p>
            <a:pPr indent="0" lvl="0" marL="0" marR="0" rtl="0" algn="l">
              <a:spcBef>
                <a:spcPts val="0"/>
              </a:spcBef>
              <a:buSzPct val="25000"/>
              <a:buNone/>
            </a:pPr>
            <a:r>
              <a:rPr b="0" i="0" lang="en-US" sz="1200" u="none" cap="none" strike="noStrike">
                <a:solidFill>
                  <a:srgbClr val="000000"/>
                </a:solidFill>
                <a:latin typeface="Calibri"/>
                <a:ea typeface="Calibri"/>
                <a:cs typeface="Calibri"/>
                <a:sym typeface="Calibri"/>
              </a:rPr>
              <a:t>Daryn Dockter</a:t>
            </a:r>
          </a:p>
          <a:p>
            <a:pPr indent="0" lvl="0" marL="0" marR="0" rtl="0" algn="l">
              <a:spcBef>
                <a:spcPts val="0"/>
              </a:spcBef>
              <a:buSzPct val="25000"/>
              <a:buNone/>
            </a:pPr>
            <a:r>
              <a:rPr b="0" i="0" lang="en-US" sz="1200" u="none" cap="none" strike="noStrike">
                <a:solidFill>
                  <a:schemeClr val="lt1"/>
                </a:solidFill>
                <a:latin typeface="Calibri"/>
                <a:ea typeface="Calibri"/>
                <a:cs typeface="Calibri"/>
                <a:sym typeface="Calibri"/>
              </a:rPr>
              <a:t>Ryan Recker</a:t>
            </a:r>
          </a:p>
          <a:p>
            <a:pPr indent="0" lvl="0" marL="0" marR="0" rtl="0" algn="l">
              <a:spcBef>
                <a:spcPts val="0"/>
              </a:spcBef>
              <a:buSzPct val="25000"/>
              <a:buNone/>
            </a:pPr>
            <a:r>
              <a:rPr b="0" i="0" lang="en-US" sz="1200" u="none" cap="none" strike="noStrike">
                <a:solidFill>
                  <a:schemeClr val="lt1"/>
                </a:solidFill>
                <a:latin typeface="Calibri"/>
                <a:ea typeface="Calibri"/>
                <a:cs typeface="Calibri"/>
                <a:sym typeface="Calibri"/>
              </a:rPr>
              <a:t>James Vogelman</a:t>
            </a:r>
          </a:p>
          <a:p>
            <a:pPr indent="0" lvl="0" marL="0" marR="0" rtl="0" algn="l">
              <a:spcBef>
                <a:spcPts val="0"/>
              </a:spcBef>
              <a:buSzPct val="25000"/>
              <a:buNone/>
            </a:pPr>
            <a:r>
              <a:t/>
            </a:r>
            <a:endParaRPr b="0" i="0" sz="1200" u="none" cap="none" strike="noStrike">
              <a:solidFill>
                <a:schemeClr val="lt1"/>
              </a:solidFill>
              <a:latin typeface="Calibri"/>
              <a:ea typeface="Calibri"/>
              <a:cs typeface="Calibri"/>
              <a:sym typeface="Calibri"/>
            </a:endParaRPr>
          </a:p>
        </p:txBody>
      </p:sp>
      <p:sp>
        <p:nvSpPr>
          <p:cNvPr id="31" name="Shape 3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2" name="Shape 13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a:solidFill>
                  <a:srgbClr val="000000"/>
                </a:solidFill>
              </a:rPr>
              <a:t>Variogram is a description of the spatial continuity of the data,  usually the squares of the differences.  Madogram is instead the abs of the diffs, and the distance between points is constant, so irrelevant, and not included in calculations.</a:t>
            </a:r>
          </a:p>
          <a:p>
            <a:pPr indent="0" lvl="0" marL="0" marR="0" rtl="0" algn="l">
              <a:spcBef>
                <a:spcPts val="0"/>
              </a:spcBef>
              <a:buSzPct val="25000"/>
              <a:buNone/>
            </a:pPr>
            <a:r>
              <a:t/>
            </a:r>
            <a:endParaRPr>
              <a:solidFill>
                <a:srgbClr val="000000"/>
              </a:solidFill>
            </a:endParaRPr>
          </a:p>
          <a:p>
            <a:pPr indent="0" lvl="0" marL="0" marR="0" rtl="0" algn="l">
              <a:spcBef>
                <a:spcPts val="0"/>
              </a:spcBef>
              <a:buSzPct val="25000"/>
              <a:buNone/>
            </a:pPr>
            <a:r>
              <a:rPr lang="en-US">
                <a:solidFill>
                  <a:srgbClr val="000000"/>
                </a:solidFill>
              </a:rPr>
              <a:t>http://www.gammadesign.com/gswinhelp/other_autocorrelation_measures/madograms.htm</a:t>
            </a:r>
          </a:p>
        </p:txBody>
      </p:sp>
      <p:sp>
        <p:nvSpPr>
          <p:cNvPr id="133" name="Shape 13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2" name="Shape 17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rgbClr val="000000"/>
                </a:solidFill>
                <a:latin typeface="Calibri"/>
                <a:ea typeface="Calibri"/>
                <a:cs typeface="Calibri"/>
                <a:sym typeface="Calibri"/>
              </a:rPr>
              <a:t>Lasso regression is mathematical model to do curve fitting of points</a:t>
            </a:r>
          </a:p>
          <a:p>
            <a:pPr indent="0" lvl="0" marL="0" marR="0" rtl="0" algn="l">
              <a:spcBef>
                <a:spcPts val="0"/>
              </a:spcBef>
              <a:buSzPct val="25000"/>
              <a:buNone/>
            </a:pPr>
            <a:r>
              <a:rPr b="0" i="0" lang="en-US" sz="1200" u="none" cap="none" strike="noStrike">
                <a:solidFill>
                  <a:srgbClr val="000000"/>
                </a:solidFill>
                <a:latin typeface="Calibri"/>
                <a:ea typeface="Calibri"/>
                <a:cs typeface="Calibri"/>
                <a:sym typeface="Calibri"/>
              </a:rPr>
              <a:t>Why lasso?  Python module call is a standard all python apps/modules adhere to.  Calculations are documented and consistent across platforms and applications.</a:t>
            </a:r>
          </a:p>
          <a:p>
            <a:pPr indent="0" lvl="0" marL="0" marR="0" rtl="0" algn="l">
              <a:spcBef>
                <a:spcPts val="0"/>
              </a:spcBef>
              <a:buSzPct val="25000"/>
              <a:buNone/>
            </a:pPr>
            <a:r>
              <a:t/>
            </a:r>
            <a:endParaRPr>
              <a:solidFill>
                <a:srgbClr val="000000"/>
              </a:solidFill>
            </a:endParaRPr>
          </a:p>
          <a:p>
            <a:pPr indent="0" lvl="0" marL="0" marR="0" rtl="0" algn="l">
              <a:spcBef>
                <a:spcPts val="0"/>
              </a:spcBef>
              <a:buSzPct val="25000"/>
              <a:buNone/>
            </a:pPr>
            <a:r>
              <a:rPr lang="en-US" u="sng">
                <a:solidFill>
                  <a:schemeClr val="hlink"/>
                </a:solidFill>
                <a:hlinkClick r:id="rId2"/>
              </a:rPr>
              <a:t>https://www.analyticsvidhya.com/blog/2016/01/complete-tutorial-ridge-lasso-regression-python/</a:t>
            </a:r>
          </a:p>
          <a:p>
            <a:pPr indent="0" lvl="0" marL="0" marR="0" rtl="0" algn="l">
              <a:spcBef>
                <a:spcPts val="0"/>
              </a:spcBef>
              <a:buSzPct val="25000"/>
              <a:buNone/>
            </a:pPr>
            <a:r>
              <a:t/>
            </a:r>
            <a:endParaRPr>
              <a:solidFill>
                <a:srgbClr val="000000"/>
              </a:solidFill>
            </a:endParaRPr>
          </a:p>
          <a:p>
            <a:pPr indent="0" lvl="0" marL="0" marR="0" rtl="0" algn="l">
              <a:spcBef>
                <a:spcPts val="0"/>
              </a:spcBef>
              <a:buSzPct val="25000"/>
              <a:buNone/>
            </a:pPr>
            <a:r>
              <a:rPr lang="en-US">
                <a:solidFill>
                  <a:srgbClr val="000000"/>
                </a:solidFill>
              </a:rPr>
              <a:t>“gives much better output than traditional step-wise regression, requiring fewer parameters and can be automated to a large extent”</a:t>
            </a:r>
          </a:p>
          <a:p>
            <a:pPr indent="0" lvl="0" marL="0" marR="0" rtl="0" algn="l">
              <a:spcBef>
                <a:spcPts val="0"/>
              </a:spcBef>
              <a:buSzPct val="25000"/>
              <a:buNone/>
            </a:pPr>
            <a:r>
              <a:t/>
            </a:r>
            <a:endParaRPr>
              <a:solidFill>
                <a:srgbClr val="000000"/>
              </a:solidFill>
            </a:endParaRPr>
          </a:p>
          <a:p>
            <a:pPr lvl="0" rtl="0">
              <a:spcBef>
                <a:spcPts val="0"/>
              </a:spcBef>
              <a:buSzPct val="25000"/>
              <a:buNone/>
            </a:pPr>
            <a:r>
              <a:rPr lang="en-US" sz="1400">
                <a:solidFill>
                  <a:srgbClr val="000000"/>
                </a:solidFill>
              </a:rPr>
              <a:t>Least Absolute Shrinkage and Selection Operator</a:t>
            </a:r>
          </a:p>
          <a:p>
            <a:pPr lvl="0" rtl="0">
              <a:spcBef>
                <a:spcPts val="0"/>
              </a:spcBef>
              <a:buSzPct val="25000"/>
              <a:buNone/>
            </a:pPr>
            <a:r>
              <a:rPr lang="en-US" sz="1400">
                <a:solidFill>
                  <a:srgbClr val="000000"/>
                </a:solidFill>
              </a:rPr>
              <a:t>“Regression with regularization”</a:t>
            </a:r>
          </a:p>
          <a:p>
            <a:pPr lvl="0" rtl="0">
              <a:spcBef>
                <a:spcPts val="0"/>
              </a:spcBef>
              <a:buClr>
                <a:schemeClr val="lt1"/>
              </a:buClr>
              <a:buSzPct val="25000"/>
              <a:buFont typeface="Arial"/>
              <a:buNone/>
            </a:pPr>
            <a:r>
              <a:rPr lang="en-US" sz="1400">
                <a:solidFill>
                  <a:srgbClr val="000000"/>
                </a:solidFill>
              </a:rPr>
              <a:t>size of coefficients is penalized, we don’t want to underfit or overfit</a:t>
            </a:r>
          </a:p>
          <a:p>
            <a:pPr indent="0" lvl="0" marL="0" marR="0" rtl="0" algn="l">
              <a:spcBef>
                <a:spcPts val="0"/>
              </a:spcBef>
              <a:buSzPct val="25000"/>
              <a:buNone/>
            </a:pPr>
            <a:r>
              <a:t/>
            </a:r>
            <a:endParaRPr>
              <a:solidFill>
                <a:srgbClr val="000000"/>
              </a:solidFill>
            </a:endParaRPr>
          </a:p>
          <a:p>
            <a:pPr indent="0" lvl="0" marL="0" marR="0" rtl="0" algn="l">
              <a:spcBef>
                <a:spcPts val="0"/>
              </a:spcBef>
              <a:buSzPct val="25000"/>
              <a:buNone/>
            </a:pPr>
            <a:r>
              <a:t/>
            </a:r>
            <a:endParaRPr>
              <a:solidFill>
                <a:srgbClr val="000000"/>
              </a:solidFill>
            </a:endParaRPr>
          </a:p>
        </p:txBody>
      </p:sp>
      <p:sp>
        <p:nvSpPr>
          <p:cNvPr id="173" name="Shape 17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rPr lang="en-US"/>
              <a:t>Some example visualizations to help understand each sinusoid component that comprise a full 8 coefficient fit.</a:t>
            </a:r>
          </a:p>
          <a:p>
            <a:pPr lvl="0">
              <a:spcBef>
                <a:spcPts val="0"/>
              </a:spcBef>
              <a:buNone/>
            </a:pPr>
            <a:r>
              <a:t/>
            </a:r>
            <a:endParaRPr/>
          </a:p>
        </p:txBody>
      </p:sp>
      <p:sp>
        <p:nvSpPr>
          <p:cNvPr id="182" name="Shape 18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rPr lang="en-US"/>
              <a:t>OLS should be fairly straightforward for everyone.  Chris Holden (BU) is investigating perhaps more accurate solution - “Robust Linear Models”.</a:t>
            </a:r>
          </a:p>
        </p:txBody>
      </p:sp>
      <p:sp>
        <p:nvSpPr>
          <p:cNvPr id="192" name="Shape 19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rPr lang="en-US"/>
              <a:t>“Time-series mask”</a:t>
            </a:r>
          </a:p>
        </p:txBody>
      </p:sp>
      <p:sp>
        <p:nvSpPr>
          <p:cNvPr id="200" name="Shape 200"/>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rPr lang="en-US"/>
              <a:t>pseudo-code, not actual code, but exposure to the former will occur occasionally, so introduce here.</a:t>
            </a:r>
          </a:p>
        </p:txBody>
      </p:sp>
      <p:sp>
        <p:nvSpPr>
          <p:cNvPr id="207" name="Shape 207"/>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4" name="Shape 21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a:solidFill>
                  <a:srgbClr val="000000"/>
                </a:solidFill>
              </a:rPr>
              <a:t>Get the first 2 simple scenarios out of the way.</a:t>
            </a:r>
          </a:p>
        </p:txBody>
      </p:sp>
      <p:sp>
        <p:nvSpPr>
          <p:cNvPr id="215" name="Shape 21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2" name="Shape 22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a:solidFill>
                  <a:srgbClr val="000000"/>
                </a:solidFill>
              </a:rPr>
              <a:t>“g</a:t>
            </a:r>
            <a:r>
              <a:rPr b="0" i="0" lang="en-US" sz="1200" u="none" cap="none" strike="noStrike">
                <a:solidFill>
                  <a:srgbClr val="000000"/>
                </a:solidFill>
                <a:latin typeface="Calibri"/>
                <a:ea typeface="Calibri"/>
                <a:cs typeface="Calibri"/>
                <a:sym typeface="Calibri"/>
              </a:rPr>
              <a:t>eneralized curve fit</a:t>
            </a:r>
            <a:r>
              <a:rPr lang="en-US">
                <a:solidFill>
                  <a:srgbClr val="000000"/>
                </a:solidFill>
              </a:rPr>
              <a:t>”</a:t>
            </a:r>
            <a:r>
              <a:rPr b="0" i="0" lang="en-US" sz="1200" u="none" cap="none" strike="noStrike">
                <a:solidFill>
                  <a:srgbClr val="000000"/>
                </a:solidFill>
                <a:latin typeface="Calibri"/>
                <a:ea typeface="Calibri"/>
                <a:cs typeface="Calibri"/>
                <a:sym typeface="Calibri"/>
              </a:rPr>
              <a:t> </a:t>
            </a:r>
            <a:r>
              <a:rPr lang="en-US">
                <a:solidFill>
                  <a:srgbClr val="000000"/>
                </a:solidFill>
              </a:rPr>
              <a:t>is</a:t>
            </a:r>
            <a:r>
              <a:rPr b="0" i="0" lang="en-US" sz="1200" u="none" cap="none" strike="noStrike">
                <a:solidFill>
                  <a:srgbClr val="000000"/>
                </a:solidFill>
                <a:latin typeface="Calibri"/>
                <a:ea typeface="Calibri"/>
                <a:cs typeface="Calibri"/>
                <a:sym typeface="Calibri"/>
              </a:rPr>
              <a:t> lasso </a:t>
            </a:r>
            <a:r>
              <a:rPr lang="en-US">
                <a:solidFill>
                  <a:srgbClr val="000000"/>
                </a:solidFill>
              </a:rPr>
              <a:t>regression</a:t>
            </a:r>
            <a:r>
              <a:rPr b="0" i="0" lang="en-US" sz="1200" u="none" cap="none" strike="noStrike">
                <a:solidFill>
                  <a:srgbClr val="000000"/>
                </a:solidFill>
                <a:latin typeface="Calibri"/>
                <a:ea typeface="Calibri"/>
                <a:cs typeface="Calibri"/>
                <a:sym typeface="Calibri"/>
              </a:rPr>
              <a:t>, described in more detail later</a:t>
            </a:r>
          </a:p>
          <a:p>
            <a:pPr indent="0" lvl="0" marL="0" marR="0" rtl="0" algn="l">
              <a:spcBef>
                <a:spcPts val="0"/>
              </a:spcBef>
              <a:buSzPct val="25000"/>
              <a:buNone/>
            </a:pPr>
            <a:r>
              <a:rPr lang="en-US">
                <a:solidFill>
                  <a:srgbClr val="000000"/>
                </a:solidFill>
              </a:rPr>
              <a:t>Query Z</a:t>
            </a:r>
            <a:r>
              <a:rPr b="0" i="0" lang="en-US" sz="1200" u="none" cap="none" strike="noStrike">
                <a:solidFill>
                  <a:srgbClr val="000000"/>
                </a:solidFill>
                <a:latin typeface="Calibri"/>
                <a:ea typeface="Calibri"/>
                <a:cs typeface="Calibri"/>
                <a:sym typeface="Calibri"/>
              </a:rPr>
              <a:t>he for explanation of why 400 above, why that </a:t>
            </a:r>
            <a:r>
              <a:rPr lang="en-US">
                <a:solidFill>
                  <a:srgbClr val="000000"/>
                </a:solidFill>
              </a:rPr>
              <a:t>value (400), and why not below?</a:t>
            </a:r>
          </a:p>
        </p:txBody>
      </p:sp>
      <p:sp>
        <p:nvSpPr>
          <p:cNvPr id="223" name="Shape 22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0" name="Shape 23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lvl="0" rtl="0">
              <a:lnSpc>
                <a:spcPct val="70000"/>
              </a:lnSpc>
              <a:spcBef>
                <a:spcPts val="1000"/>
              </a:spcBef>
              <a:buClr>
                <a:schemeClr val="lt1"/>
              </a:buClr>
              <a:buSzPct val="25000"/>
              <a:buFont typeface="Arial"/>
              <a:buNone/>
            </a:pPr>
            <a:r>
              <a:rPr lang="en-US" sz="1540">
                <a:solidFill>
                  <a:srgbClr val="000000"/>
                </a:solidFill>
              </a:rPr>
              <a:t>so you can’t shoot yourself in the foot.  Can be requested from the API with all these filters already enacted, but users may get data from who knows where.  This is incorporated for safety’s sake, but should never have to be used in “operational/production” processing.</a:t>
            </a:r>
          </a:p>
          <a:p>
            <a:pPr lvl="0" rtl="0">
              <a:lnSpc>
                <a:spcPct val="70000"/>
              </a:lnSpc>
              <a:spcBef>
                <a:spcPts val="1000"/>
              </a:spcBef>
              <a:buClr>
                <a:schemeClr val="lt1"/>
              </a:buClr>
              <a:buSzPct val="25000"/>
              <a:buFont typeface="Arial"/>
              <a:buNone/>
            </a:pPr>
            <a:r>
              <a:rPr lang="en-US" sz="1540">
                <a:solidFill>
                  <a:srgbClr val="000000"/>
                </a:solidFill>
              </a:rPr>
              <a:t>*Input observations are inferred to be in temporal order</a:t>
            </a:r>
          </a:p>
          <a:p>
            <a:pPr indent="0" lvl="0" marL="0" marR="0" rtl="0" algn="l">
              <a:spcBef>
                <a:spcPts val="0"/>
              </a:spcBef>
              <a:buSzPct val="25000"/>
              <a:buNone/>
            </a:pPr>
            <a:r>
              <a:rPr b="0" i="0" lang="en-US" sz="1200" u="none" cap="none" strike="noStrike">
                <a:solidFill>
                  <a:srgbClr val="000000"/>
                </a:solidFill>
                <a:latin typeface="Calibri"/>
                <a:ea typeface="Calibri"/>
                <a:cs typeface="Calibri"/>
                <a:sym typeface="Calibri"/>
              </a:rPr>
              <a:t>Code is currently inefficien</a:t>
            </a:r>
            <a:r>
              <a:rPr lang="en-US">
                <a:solidFill>
                  <a:srgbClr val="000000"/>
                </a:solidFill>
              </a:rPr>
              <a:t>t</a:t>
            </a:r>
            <a:r>
              <a:rPr b="0" i="0" lang="en-US" sz="1200" u="none" cap="none" strike="noStrike">
                <a:solidFill>
                  <a:srgbClr val="000000"/>
                </a:solidFill>
                <a:latin typeface="Calibri"/>
                <a:ea typeface="Calibri"/>
                <a:cs typeface="Calibri"/>
                <a:sym typeface="Calibri"/>
              </a:rPr>
              <a:t> in filtering at start and in procedure</a:t>
            </a:r>
            <a:r>
              <a:rPr lang="en-US">
                <a:solidFill>
                  <a:srgbClr val="000000"/>
                </a:solidFill>
              </a:rPr>
              <a:t>, but we are n</a:t>
            </a:r>
            <a:r>
              <a:rPr b="0" i="0" lang="en-US" sz="1200" u="none" cap="none" strike="noStrike">
                <a:solidFill>
                  <a:srgbClr val="000000"/>
                </a:solidFill>
                <a:latin typeface="Calibri"/>
                <a:ea typeface="Calibri"/>
                <a:cs typeface="Calibri"/>
                <a:sym typeface="Calibri"/>
              </a:rPr>
              <a:t>ot talking about implementation details</a:t>
            </a:r>
            <a:r>
              <a:rPr lang="en-US">
                <a:solidFill>
                  <a:srgbClr val="000000"/>
                </a:solidFill>
              </a:rPr>
              <a:t> here</a:t>
            </a:r>
            <a:r>
              <a:rPr b="0" i="0" lang="en-US" sz="1200" u="none" cap="none" strike="noStrike">
                <a:solidFill>
                  <a:srgbClr val="000000"/>
                </a:solidFill>
                <a:latin typeface="Calibri"/>
                <a:ea typeface="Calibri"/>
                <a:cs typeface="Calibri"/>
                <a:sym typeface="Calibri"/>
              </a:rPr>
              <a:t>, we are describing functionality.</a:t>
            </a:r>
          </a:p>
        </p:txBody>
      </p:sp>
      <p:sp>
        <p:nvSpPr>
          <p:cNvPr id="231" name="Shape 23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rPr lang="en-US"/>
              <a:t>Animation</a:t>
            </a:r>
          </a:p>
        </p:txBody>
      </p:sp>
      <p:sp>
        <p:nvSpPr>
          <p:cNvPr id="239" name="Shape 239"/>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 name="Shape 35"/>
        <p:cNvGrpSpPr/>
        <p:nvPr/>
      </p:nvGrpSpPr>
      <p:grpSpPr>
        <a:xfrm>
          <a:off x="0" y="0"/>
          <a:ext cx="0" cy="0"/>
          <a:chOff x="0" y="0"/>
          <a:chExt cx="0" cy="0"/>
        </a:xfrm>
      </p:grpSpPr>
      <p:sp>
        <p:nvSpPr>
          <p:cNvPr id="36" name="Shape 3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 name="Shape 3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rgbClr val="000000"/>
                </a:solidFill>
                <a:latin typeface="Calibri"/>
                <a:ea typeface="Calibri"/>
                <a:cs typeface="Calibri"/>
                <a:sym typeface="Calibri"/>
              </a:rPr>
              <a:t>Attempt to Introduce </a:t>
            </a:r>
            <a:r>
              <a:rPr lang="en-US">
                <a:solidFill>
                  <a:srgbClr val="000000"/>
                </a:solidFill>
              </a:rPr>
              <a:t>c</a:t>
            </a:r>
            <a:r>
              <a:rPr b="0" i="0" lang="en-US" sz="1200" u="none" cap="none" strike="noStrike">
                <a:solidFill>
                  <a:srgbClr val="000000"/>
                </a:solidFill>
                <a:latin typeface="Calibri"/>
                <a:ea typeface="Calibri"/>
                <a:cs typeface="Calibri"/>
                <a:sym typeface="Calibri"/>
              </a:rPr>
              <a:t>larity, </a:t>
            </a:r>
            <a:r>
              <a:rPr lang="en-US">
                <a:solidFill>
                  <a:srgbClr val="000000"/>
                </a:solidFill>
              </a:rPr>
              <a:t>u</a:t>
            </a:r>
            <a:r>
              <a:rPr b="0" i="0" lang="en-US" sz="1200" u="none" cap="none" strike="noStrike">
                <a:solidFill>
                  <a:srgbClr val="000000"/>
                </a:solidFill>
                <a:latin typeface="Calibri"/>
                <a:ea typeface="Calibri"/>
                <a:cs typeface="Calibri"/>
                <a:sym typeface="Calibri"/>
              </a:rPr>
              <a:t>nderstanding of </a:t>
            </a:r>
            <a:r>
              <a:rPr lang="en-US">
                <a:solidFill>
                  <a:srgbClr val="000000"/>
                </a:solidFill>
              </a:rPr>
              <a:t>a</a:t>
            </a:r>
            <a:r>
              <a:rPr b="0" i="0" lang="en-US" sz="1200" u="none" cap="none" strike="noStrike">
                <a:solidFill>
                  <a:srgbClr val="000000"/>
                </a:solidFill>
                <a:latin typeface="Calibri"/>
                <a:ea typeface="Calibri"/>
                <a:cs typeface="Calibri"/>
                <a:sym typeface="Calibri"/>
              </a:rPr>
              <a:t>lgorithm, NOT software imp</a:t>
            </a:r>
            <a:r>
              <a:rPr lang="en-US">
                <a:solidFill>
                  <a:srgbClr val="000000"/>
                </a:solidFill>
              </a:rPr>
              <a:t>lementation/version details</a:t>
            </a:r>
          </a:p>
        </p:txBody>
      </p:sp>
      <p:sp>
        <p:nvSpPr>
          <p:cNvPr id="38" name="Shape 3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rPr lang="en-US"/>
              <a:t>Changed “Update stop, break, Include Observation” changed to “Update Fit Window, Include Observation”.  Kelcy?</a:t>
            </a:r>
          </a:p>
          <a:p>
            <a:pPr lvl="0">
              <a:spcBef>
                <a:spcPts val="0"/>
              </a:spcBef>
              <a:buNone/>
            </a:pPr>
            <a:r>
              <a:rPr lang="en-US"/>
              <a:t>Flow Chart to be incorporated into ADD.</a:t>
            </a:r>
          </a:p>
          <a:p>
            <a:pPr lvl="0" rtl="0">
              <a:spcBef>
                <a:spcPts val="0"/>
              </a:spcBef>
              <a:buNone/>
            </a:pPr>
            <a:r>
              <a:t/>
            </a:r>
            <a:endParaRPr/>
          </a:p>
        </p:txBody>
      </p:sp>
      <p:sp>
        <p:nvSpPr>
          <p:cNvPr id="309" name="Shape 309"/>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US"/>
              <a:t>Init: Assess Observation Window Data, establish stable time frame for calculating a model</a:t>
            </a:r>
          </a:p>
        </p:txBody>
      </p:sp>
      <p:sp>
        <p:nvSpPr>
          <p:cNvPr id="362" name="Shape 36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415" name="Shape 415"/>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US"/>
              <a:t>Build Initial Curve Fit: data has been filtered by Tmask</a:t>
            </a:r>
          </a:p>
        </p:txBody>
      </p:sp>
      <p:sp>
        <p:nvSpPr>
          <p:cNvPr id="470" name="Shape 47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0" name="Shape 520"/>
        <p:cNvGrpSpPr/>
        <p:nvPr/>
      </p:nvGrpSpPr>
      <p:grpSpPr>
        <a:xfrm>
          <a:off x="0" y="0"/>
          <a:ext cx="0" cy="0"/>
          <a:chOff x="0" y="0"/>
          <a:chExt cx="0" cy="0"/>
        </a:xfrm>
      </p:grpSpPr>
      <p:sp>
        <p:nvSpPr>
          <p:cNvPr id="521" name="Shape 52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522" name="Shape 52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523" name="Shape 523"/>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5" name="Shape 575"/>
        <p:cNvGrpSpPr/>
        <p:nvPr/>
      </p:nvGrpSpPr>
      <p:grpSpPr>
        <a:xfrm>
          <a:off x="0" y="0"/>
          <a:ext cx="0" cy="0"/>
          <a:chOff x="0" y="0"/>
          <a:chExt cx="0" cy="0"/>
        </a:xfrm>
      </p:grpSpPr>
      <p:sp>
        <p:nvSpPr>
          <p:cNvPr id="576" name="Shape 57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577" name="Shape 57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US"/>
              <a:t>Stable?: Predicted Values within Threshold?</a:t>
            </a:r>
          </a:p>
        </p:txBody>
      </p:sp>
      <p:sp>
        <p:nvSpPr>
          <p:cNvPr id="578" name="Shape 578"/>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8" name="Shape 628"/>
        <p:cNvGrpSpPr/>
        <p:nvPr/>
      </p:nvGrpSpPr>
      <p:grpSpPr>
        <a:xfrm>
          <a:off x="0" y="0"/>
          <a:ext cx="0" cy="0"/>
          <a:chOff x="0" y="0"/>
          <a:chExt cx="0" cy="0"/>
        </a:xfrm>
      </p:grpSpPr>
      <p:sp>
        <p:nvSpPr>
          <p:cNvPr id="629" name="Shape 62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630" name="Shape 63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631" name="Shape 63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3" name="Shape 683"/>
        <p:cNvGrpSpPr/>
        <p:nvPr/>
      </p:nvGrpSpPr>
      <p:grpSpPr>
        <a:xfrm>
          <a:off x="0" y="0"/>
          <a:ext cx="0" cy="0"/>
          <a:chOff x="0" y="0"/>
          <a:chExt cx="0" cy="0"/>
        </a:xfrm>
      </p:grpSpPr>
      <p:sp>
        <p:nvSpPr>
          <p:cNvPr id="684" name="Shape 68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685" name="Shape 68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686" name="Shape 686"/>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0" name="Shape 740"/>
        <p:cNvGrpSpPr/>
        <p:nvPr/>
      </p:nvGrpSpPr>
      <p:grpSpPr>
        <a:xfrm>
          <a:off x="0" y="0"/>
          <a:ext cx="0" cy="0"/>
          <a:chOff x="0" y="0"/>
          <a:chExt cx="0" cy="0"/>
        </a:xfrm>
      </p:grpSpPr>
      <p:sp>
        <p:nvSpPr>
          <p:cNvPr id="741" name="Shape 74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742" name="Shape 74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US"/>
              <a:t>Lookback: look bacwkard in time at previous values (Left of break)</a:t>
            </a:r>
          </a:p>
        </p:txBody>
      </p:sp>
      <p:sp>
        <p:nvSpPr>
          <p:cNvPr id="743" name="Shape 743"/>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3" name="Shape 793"/>
        <p:cNvGrpSpPr/>
        <p:nvPr/>
      </p:nvGrpSpPr>
      <p:grpSpPr>
        <a:xfrm>
          <a:off x="0" y="0"/>
          <a:ext cx="0" cy="0"/>
          <a:chOff x="0" y="0"/>
          <a:chExt cx="0" cy="0"/>
        </a:xfrm>
      </p:grpSpPr>
      <p:sp>
        <p:nvSpPr>
          <p:cNvPr id="794" name="Shape 79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795" name="Shape 79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796" name="Shape 796"/>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 name="Shape 4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Calibri"/>
              <a:buNone/>
            </a:pPr>
            <a:r>
              <a:rPr b="0" i="0" lang="en-US" sz="1200" u="none" cap="none" strike="noStrike">
                <a:solidFill>
                  <a:srgbClr val="000000"/>
                </a:solidFill>
                <a:latin typeface="Calibri"/>
                <a:ea typeface="Calibri"/>
                <a:cs typeface="Calibri"/>
                <a:sym typeface="Calibri"/>
              </a:rPr>
              <a:t>Python is interpreted, modular, standard mathematics modules, performs operations on entire arrays/data-sets, mature GUI tools, github repository, automated generation of performance analysis and accompanying documentation; </a:t>
            </a:r>
            <a:r>
              <a:rPr lang="en-US">
                <a:solidFill>
                  <a:srgbClr val="000000"/>
                </a:solidFill>
              </a:rPr>
              <a:t>- pyccd has drastically reduced LOC, is vastly less complex</a:t>
            </a:r>
          </a:p>
          <a:p>
            <a:pPr indent="0" lvl="0" marL="0" marR="0" rtl="0" algn="l">
              <a:spcBef>
                <a:spcPts val="0"/>
              </a:spcBef>
              <a:buSzPct val="25000"/>
              <a:buNone/>
            </a:pPr>
            <a:r>
              <a:t/>
            </a:r>
            <a:endParaRPr b="0" i="0" sz="1200" u="none" cap="none" strike="noStrike">
              <a:solidFill>
                <a:srgbClr val="000000"/>
              </a:solidFill>
              <a:latin typeface="Calibri"/>
              <a:ea typeface="Calibri"/>
              <a:cs typeface="Calibri"/>
              <a:sym typeface="Calibri"/>
            </a:endParaRPr>
          </a:p>
          <a:p>
            <a:pPr indent="0" lvl="0" marL="0" marR="0" rtl="0" algn="l">
              <a:spcBef>
                <a:spcPts val="0"/>
              </a:spcBef>
              <a:buSzPct val="25000"/>
              <a:buNone/>
            </a:pPr>
            <a:r>
              <a:t/>
            </a:r>
            <a:endParaRPr b="0" i="0" sz="1200" u="none" cap="none" strike="noStrike">
              <a:solidFill>
                <a:srgbClr val="000000"/>
              </a:solidFill>
              <a:latin typeface="Calibri"/>
              <a:ea typeface="Calibri"/>
              <a:cs typeface="Calibri"/>
              <a:sym typeface="Calibri"/>
            </a:endParaRPr>
          </a:p>
          <a:p>
            <a:pPr indent="0" lvl="0" marL="0" marR="0" rtl="0" algn="l">
              <a:spcBef>
                <a:spcPts val="0"/>
              </a:spcBef>
              <a:buSzPct val="25000"/>
              <a:buNone/>
            </a:pPr>
            <a:r>
              <a:rPr b="0" i="0" lang="en-US" sz="1200" u="none" cap="none" strike="noStrike">
                <a:solidFill>
                  <a:srgbClr val="000000"/>
                </a:solidFill>
                <a:latin typeface="Calibri"/>
                <a:ea typeface="Calibri"/>
                <a:cs typeface="Calibri"/>
                <a:sym typeface="Calibri"/>
              </a:rPr>
              <a:t>Provide understanding of Continuous Change Detection (CCD) algorithm as implemented to aid evaluation, analysis, and recommendations for updates</a:t>
            </a:r>
          </a:p>
          <a:p>
            <a:pPr indent="0" lvl="0" marL="0" marR="0" rtl="0" algn="l">
              <a:spcBef>
                <a:spcPts val="0"/>
              </a:spcBef>
              <a:buSzPct val="25000"/>
              <a:buNone/>
            </a:pPr>
            <a:r>
              <a:rPr b="0" i="0" lang="en-US" sz="1200" u="none" cap="none" strike="noStrike">
                <a:solidFill>
                  <a:srgbClr val="000000"/>
                </a:solidFill>
                <a:latin typeface="Calibri"/>
                <a:ea typeface="Calibri"/>
                <a:cs typeface="Calibri"/>
                <a:sym typeface="Calibri"/>
              </a:rPr>
              <a:t>Originally developed in Matlab</a:t>
            </a:r>
          </a:p>
          <a:p>
            <a:pPr indent="0" lvl="0" marL="0" marR="0" rtl="0" algn="l">
              <a:spcBef>
                <a:spcPts val="0"/>
              </a:spcBef>
              <a:buSzPct val="25000"/>
              <a:buNone/>
            </a:pPr>
            <a:r>
              <a:rPr b="0" i="0" lang="en-US" sz="1200" u="none" cap="none" strike="noStrike">
                <a:solidFill>
                  <a:srgbClr val="000000"/>
                </a:solidFill>
                <a:latin typeface="Calibri"/>
                <a:ea typeface="Calibri"/>
                <a:cs typeface="Calibri"/>
                <a:sym typeface="Calibri"/>
              </a:rPr>
              <a:t>Ported to open source (C), eliminating licensing restrictions and cost, enabling port to any HPC system</a:t>
            </a:r>
          </a:p>
          <a:p>
            <a:pPr indent="0" lvl="0" marL="0" marR="0" rtl="0" algn="l">
              <a:spcBef>
                <a:spcPts val="0"/>
              </a:spcBef>
              <a:buSzPct val="25000"/>
              <a:buNone/>
            </a:pPr>
            <a:r>
              <a:rPr b="0" i="0" lang="en-US" sz="1200" u="none" cap="none" strike="noStrike">
                <a:solidFill>
                  <a:srgbClr val="000000"/>
                </a:solidFill>
                <a:latin typeface="Calibri"/>
                <a:ea typeface="Calibri"/>
                <a:cs typeface="Calibri"/>
                <a:sym typeface="Calibri"/>
              </a:rPr>
              <a:t>Implemented in python for lcmap Information Warehouse + Data Store interaction and SEE processing</a:t>
            </a:r>
          </a:p>
          <a:p>
            <a:pPr indent="0" lvl="0" marL="0" marR="0" rtl="0" algn="l">
              <a:spcBef>
                <a:spcPts val="0"/>
              </a:spcBef>
              <a:buSzPct val="25000"/>
              <a:buNone/>
            </a:pPr>
            <a:r>
              <a:rPr b="0" i="0" lang="en-US" sz="1200" u="none" cap="none" strike="noStrike">
                <a:solidFill>
                  <a:srgbClr val="000000"/>
                </a:solidFill>
                <a:latin typeface="Calibri"/>
                <a:ea typeface="Calibri"/>
                <a:cs typeface="Calibri"/>
                <a:sym typeface="Calibri"/>
              </a:rPr>
              <a:t>python and associated tools common to HPC systems</a:t>
            </a:r>
          </a:p>
          <a:p>
            <a:pPr indent="0" lvl="0" marL="0" marR="0" rtl="0" algn="l">
              <a:spcBef>
                <a:spcPts val="0"/>
              </a:spcBef>
              <a:buSzPct val="25000"/>
              <a:buNone/>
            </a:pPr>
            <a:r>
              <a:rPr b="0" i="0" lang="en-US" sz="1200" u="none" cap="none" strike="noStrike">
                <a:solidFill>
                  <a:srgbClr val="000000"/>
                </a:solidFill>
                <a:latin typeface="Calibri"/>
                <a:ea typeface="Calibri"/>
                <a:cs typeface="Calibri"/>
                <a:sym typeface="Calibri"/>
              </a:rPr>
              <a:t>Python is interpreted, not compiled language, open-source, modular, standard mathematics modules, performs operations on entire arrays/data-sets, mature GUI tools, github repository, generation of accompanying documentation</a:t>
            </a:r>
          </a:p>
          <a:p>
            <a:pPr indent="0" lvl="0" marL="0" marR="0" rtl="0" algn="l">
              <a:spcBef>
                <a:spcPts val="0"/>
              </a:spcBef>
              <a:buSzPct val="25000"/>
              <a:buNone/>
            </a:pPr>
            <a:r>
              <a:rPr b="0" i="0" lang="en-US" sz="1200" u="none" cap="none" strike="noStrike">
                <a:solidFill>
                  <a:srgbClr val="000000"/>
                </a:solidFill>
                <a:latin typeface="Calibri"/>
                <a:ea typeface="Calibri"/>
                <a:cs typeface="Calibri"/>
                <a:sym typeface="Calibri"/>
              </a:rPr>
              <a:t>Efficiently communications with API - Interactive – no longer requires creating/downloading/managing/pre-processing data – ARD taken care of, focus on science, not data management!</a:t>
            </a:r>
          </a:p>
          <a:p>
            <a:pPr indent="0" lvl="0" marL="0" marR="0" rtl="0" algn="l">
              <a:spcBef>
                <a:spcPts val="0"/>
              </a:spcBef>
              <a:buSzPct val="25000"/>
              <a:buNone/>
            </a:pPr>
            <a:r>
              <a:rPr b="0" i="0" lang="en-US" sz="1200" u="none" cap="none" strike="noStrike">
                <a:solidFill>
                  <a:srgbClr val="000000"/>
                </a:solidFill>
                <a:latin typeface="Calibri"/>
                <a:ea typeface="Calibri"/>
                <a:cs typeface="Calibri"/>
                <a:sym typeface="Calibri"/>
              </a:rPr>
              <a:t>Results (coefficients, etc.) stored back to the IW for subsequent on-demand retrieval, but only when ccd is request</a:t>
            </a:r>
            <a:r>
              <a:rPr lang="en-US">
                <a:solidFill>
                  <a:srgbClr val="000000"/>
                </a:solidFill>
              </a:rPr>
              <a:t>ed to be run.  We are not operational yet.</a:t>
            </a:r>
          </a:p>
          <a:p>
            <a:pPr indent="0" lvl="0" marL="0" marR="0" rtl="0" algn="l">
              <a:spcBef>
                <a:spcPts val="0"/>
              </a:spcBef>
              <a:buSzPct val="25000"/>
              <a:buNone/>
            </a:pPr>
            <a:r>
              <a:t/>
            </a:r>
            <a:endParaRPr b="0" i="0" sz="1200" u="none" cap="none" strike="noStrike">
              <a:solidFill>
                <a:schemeClr val="lt1"/>
              </a:solidFill>
              <a:latin typeface="Calibri"/>
              <a:ea typeface="Calibri"/>
              <a:cs typeface="Calibri"/>
              <a:sym typeface="Calibri"/>
            </a:endParaRPr>
          </a:p>
        </p:txBody>
      </p:sp>
      <p:sp>
        <p:nvSpPr>
          <p:cNvPr id="46" name="Shape 4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8" name="Shape 848"/>
        <p:cNvGrpSpPr/>
        <p:nvPr/>
      </p:nvGrpSpPr>
      <p:grpSpPr>
        <a:xfrm>
          <a:off x="0" y="0"/>
          <a:ext cx="0" cy="0"/>
          <a:chOff x="0" y="0"/>
          <a:chExt cx="0" cy="0"/>
        </a:xfrm>
      </p:grpSpPr>
      <p:sp>
        <p:nvSpPr>
          <p:cNvPr id="849" name="Shape 84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850" name="Shape 85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rPr lang="en-US"/>
              <a:t>This contains amination objects.</a:t>
            </a:r>
          </a:p>
          <a:p>
            <a:pPr lvl="0" rtl="0">
              <a:spcBef>
                <a:spcPts val="0"/>
              </a:spcBef>
              <a:buNone/>
            </a:pPr>
            <a:r>
              <a:rPr lang="en-US"/>
              <a:t>Encountering a break/change (an observation that does NOT fit model/curve of the current Model Window) causes the peek window to stop.</a:t>
            </a:r>
          </a:p>
        </p:txBody>
      </p:sp>
      <p:sp>
        <p:nvSpPr>
          <p:cNvPr id="851" name="Shape 851"/>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9" name="Shape 1009"/>
        <p:cNvGrpSpPr/>
        <p:nvPr/>
      </p:nvGrpSpPr>
      <p:grpSpPr>
        <a:xfrm>
          <a:off x="0" y="0"/>
          <a:ext cx="0" cy="0"/>
          <a:chOff x="0" y="0"/>
          <a:chExt cx="0" cy="0"/>
        </a:xfrm>
      </p:grpSpPr>
      <p:sp>
        <p:nvSpPr>
          <p:cNvPr id="1010" name="Shape 101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011" name="Shape 101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US"/>
              <a:t>Detect Start: “Detect Start of current model window” (matlab version has one more initial model fit before passing to Continuous Monitoring, if none of the look-back observations fit, and the number greater than six, see if they can be their own model)</a:t>
            </a:r>
          </a:p>
        </p:txBody>
      </p:sp>
      <p:sp>
        <p:nvSpPr>
          <p:cNvPr id="1012" name="Shape 101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2" name="Shape 1062"/>
        <p:cNvGrpSpPr/>
        <p:nvPr/>
      </p:nvGrpSpPr>
      <p:grpSpPr>
        <a:xfrm>
          <a:off x="0" y="0"/>
          <a:ext cx="0" cy="0"/>
          <a:chOff x="0" y="0"/>
          <a:chExt cx="0" cy="0"/>
        </a:xfrm>
      </p:grpSpPr>
      <p:sp>
        <p:nvSpPr>
          <p:cNvPr id="1063" name="Shape 106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064" name="Shape 106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065" name="Shape 1065"/>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7" name="Shape 1117"/>
        <p:cNvGrpSpPr/>
        <p:nvPr/>
      </p:nvGrpSpPr>
      <p:grpSpPr>
        <a:xfrm>
          <a:off x="0" y="0"/>
          <a:ext cx="0" cy="0"/>
          <a:chOff x="0" y="0"/>
          <a:chExt cx="0" cy="0"/>
        </a:xfrm>
      </p:grpSpPr>
      <p:sp>
        <p:nvSpPr>
          <p:cNvPr id="1118" name="Shape 111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119" name="Shape 111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rPr lang="en-US"/>
              <a:t>Example values for descriptive purposes only.</a:t>
            </a:r>
          </a:p>
        </p:txBody>
      </p:sp>
      <p:sp>
        <p:nvSpPr>
          <p:cNvPr id="1120" name="Shape 112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3" name="Shape 1173"/>
        <p:cNvGrpSpPr/>
        <p:nvPr/>
      </p:nvGrpSpPr>
      <p:grpSpPr>
        <a:xfrm>
          <a:off x="0" y="0"/>
          <a:ext cx="0" cy="0"/>
          <a:chOff x="0" y="0"/>
          <a:chExt cx="0" cy="0"/>
        </a:xfrm>
      </p:grpSpPr>
      <p:sp>
        <p:nvSpPr>
          <p:cNvPr id="1174" name="Shape 117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175" name="Shape 117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176" name="Shape 1176"/>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6" name="Shape 1226"/>
        <p:cNvGrpSpPr/>
        <p:nvPr/>
      </p:nvGrpSpPr>
      <p:grpSpPr>
        <a:xfrm>
          <a:off x="0" y="0"/>
          <a:ext cx="0" cy="0"/>
          <a:chOff x="0" y="0"/>
          <a:chExt cx="0" cy="0"/>
        </a:xfrm>
      </p:grpSpPr>
      <p:sp>
        <p:nvSpPr>
          <p:cNvPr id="1227" name="Shape 122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228" name="Shape 122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US"/>
              <a:t>Continuous Monitoring: process subsequent observations, no tmask filtering in place</a:t>
            </a:r>
          </a:p>
        </p:txBody>
      </p:sp>
      <p:sp>
        <p:nvSpPr>
          <p:cNvPr id="1229" name="Shape 1229"/>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9" name="Shape 1279"/>
        <p:cNvGrpSpPr/>
        <p:nvPr/>
      </p:nvGrpSpPr>
      <p:grpSpPr>
        <a:xfrm>
          <a:off x="0" y="0"/>
          <a:ext cx="0" cy="0"/>
          <a:chOff x="0" y="0"/>
          <a:chExt cx="0" cy="0"/>
        </a:xfrm>
      </p:grpSpPr>
      <p:sp>
        <p:nvSpPr>
          <p:cNvPr id="1280" name="Shape 128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281" name="Shape 128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282" name="Shape 128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4" name="Shape 1334"/>
        <p:cNvGrpSpPr/>
        <p:nvPr/>
      </p:nvGrpSpPr>
      <p:grpSpPr>
        <a:xfrm>
          <a:off x="0" y="0"/>
          <a:ext cx="0" cy="0"/>
          <a:chOff x="0" y="0"/>
          <a:chExt cx="0" cy="0"/>
        </a:xfrm>
      </p:grpSpPr>
      <p:sp>
        <p:nvSpPr>
          <p:cNvPr id="1335" name="Shape 133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336" name="Shape 133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337" name="Shape 1337"/>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7" name="Shape 1387"/>
        <p:cNvGrpSpPr/>
        <p:nvPr/>
      </p:nvGrpSpPr>
      <p:grpSpPr>
        <a:xfrm>
          <a:off x="0" y="0"/>
          <a:ext cx="0" cy="0"/>
          <a:chOff x="0" y="0"/>
          <a:chExt cx="0" cy="0"/>
        </a:xfrm>
      </p:grpSpPr>
      <p:sp>
        <p:nvSpPr>
          <p:cNvPr id="1388" name="Shape 138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389" name="Shape 138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390" name="Shape 139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2" name="Shape 1442"/>
        <p:cNvGrpSpPr/>
        <p:nvPr/>
      </p:nvGrpSpPr>
      <p:grpSpPr>
        <a:xfrm>
          <a:off x="0" y="0"/>
          <a:ext cx="0" cy="0"/>
          <a:chOff x="0" y="0"/>
          <a:chExt cx="0" cy="0"/>
        </a:xfrm>
      </p:grpSpPr>
      <p:sp>
        <p:nvSpPr>
          <p:cNvPr id="1443" name="Shape 144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444" name="Shape 144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rPr lang="en-US"/>
              <a:t>Contains animation objects</a:t>
            </a:r>
          </a:p>
          <a:p>
            <a:pPr lvl="0" rtl="0">
              <a:spcBef>
                <a:spcPts val="0"/>
              </a:spcBef>
              <a:buNone/>
            </a:pPr>
            <a:r>
              <a:rPr lang="en-US"/>
              <a:t>The peek window stop if a) an observation is encountered that does not fit the model/curve of the current Model Window, or b) elapsed time of 1.33 times that of the Model Window.  Hence, 2 different X axes and labels.</a:t>
            </a:r>
          </a:p>
        </p:txBody>
      </p:sp>
      <p:sp>
        <p:nvSpPr>
          <p:cNvPr id="1445" name="Shape 1445"/>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rPr lang="en-US"/>
              <a:t>if desired, able to include &lt; 20% clear “scenes”, though those 20% of pixels have some chance of being contaminated by clouds/shadows.  What a great idea for the topic of a future research project using API/IW+DS!</a:t>
            </a:r>
          </a:p>
        </p:txBody>
      </p:sp>
      <p:sp>
        <p:nvSpPr>
          <p:cNvPr id="53" name="Shape 5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1" name="Shape 1611"/>
        <p:cNvGrpSpPr/>
        <p:nvPr/>
      </p:nvGrpSpPr>
      <p:grpSpPr>
        <a:xfrm>
          <a:off x="0" y="0"/>
          <a:ext cx="0" cy="0"/>
          <a:chOff x="0" y="0"/>
          <a:chExt cx="0" cy="0"/>
        </a:xfrm>
      </p:grpSpPr>
      <p:sp>
        <p:nvSpPr>
          <p:cNvPr id="1612" name="Shape 161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613" name="Shape 161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614" name="Shape 1614"/>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4" name="Shape 1664"/>
        <p:cNvGrpSpPr/>
        <p:nvPr/>
      </p:nvGrpSpPr>
      <p:grpSpPr>
        <a:xfrm>
          <a:off x="0" y="0"/>
          <a:ext cx="0" cy="0"/>
          <a:chOff x="0" y="0"/>
          <a:chExt cx="0" cy="0"/>
        </a:xfrm>
      </p:grpSpPr>
      <p:sp>
        <p:nvSpPr>
          <p:cNvPr id="1665" name="Shape 166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666" name="Shape 166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667" name="Shape 1667"/>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9" name="Shape 1719"/>
        <p:cNvGrpSpPr/>
        <p:nvPr/>
      </p:nvGrpSpPr>
      <p:grpSpPr>
        <a:xfrm>
          <a:off x="0" y="0"/>
          <a:ext cx="0" cy="0"/>
          <a:chOff x="0" y="0"/>
          <a:chExt cx="0" cy="0"/>
        </a:xfrm>
      </p:grpSpPr>
      <p:sp>
        <p:nvSpPr>
          <p:cNvPr id="1720" name="Shape 172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721" name="Shape 172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722" name="Shape 172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2" name="Shape 1772"/>
        <p:cNvGrpSpPr/>
        <p:nvPr/>
      </p:nvGrpSpPr>
      <p:grpSpPr>
        <a:xfrm>
          <a:off x="0" y="0"/>
          <a:ext cx="0" cy="0"/>
          <a:chOff x="0" y="0"/>
          <a:chExt cx="0" cy="0"/>
        </a:xfrm>
      </p:grpSpPr>
      <p:sp>
        <p:nvSpPr>
          <p:cNvPr id="1773" name="Shape 177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774" name="Shape 177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775" name="Shape 1775"/>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7" name="Shape 1827"/>
        <p:cNvGrpSpPr/>
        <p:nvPr/>
      </p:nvGrpSpPr>
      <p:grpSpPr>
        <a:xfrm>
          <a:off x="0" y="0"/>
          <a:ext cx="0" cy="0"/>
          <a:chOff x="0" y="0"/>
          <a:chExt cx="0" cy="0"/>
        </a:xfrm>
      </p:grpSpPr>
      <p:sp>
        <p:nvSpPr>
          <p:cNvPr id="1828" name="Shape 182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829" name="Shape 182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830" name="Shape 183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0" name="Shape 1880"/>
        <p:cNvGrpSpPr/>
        <p:nvPr/>
      </p:nvGrpSpPr>
      <p:grpSpPr>
        <a:xfrm>
          <a:off x="0" y="0"/>
          <a:ext cx="0" cy="0"/>
          <a:chOff x="0" y="0"/>
          <a:chExt cx="0" cy="0"/>
        </a:xfrm>
      </p:grpSpPr>
      <p:sp>
        <p:nvSpPr>
          <p:cNvPr id="1881" name="Shape 188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882" name="Shape 188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883" name="Shape 1883"/>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3" name="Shape 1933"/>
        <p:cNvGrpSpPr/>
        <p:nvPr/>
      </p:nvGrpSpPr>
      <p:grpSpPr>
        <a:xfrm>
          <a:off x="0" y="0"/>
          <a:ext cx="0" cy="0"/>
          <a:chOff x="0" y="0"/>
          <a:chExt cx="0" cy="0"/>
        </a:xfrm>
      </p:grpSpPr>
      <p:sp>
        <p:nvSpPr>
          <p:cNvPr id="1934" name="Shape 193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935" name="Shape 193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936" name="Shape 1936"/>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6" name="Shape 1986"/>
        <p:cNvGrpSpPr/>
        <p:nvPr/>
      </p:nvGrpSpPr>
      <p:grpSpPr>
        <a:xfrm>
          <a:off x="0" y="0"/>
          <a:ext cx="0" cy="0"/>
          <a:chOff x="0" y="0"/>
          <a:chExt cx="0" cy="0"/>
        </a:xfrm>
      </p:grpSpPr>
      <p:sp>
        <p:nvSpPr>
          <p:cNvPr id="1987" name="Shape 198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988" name="Shape 198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989" name="Shape 1989"/>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1" name="Shape 2041"/>
        <p:cNvGrpSpPr/>
        <p:nvPr/>
      </p:nvGrpSpPr>
      <p:grpSpPr>
        <a:xfrm>
          <a:off x="0" y="0"/>
          <a:ext cx="0" cy="0"/>
          <a:chOff x="0" y="0"/>
          <a:chExt cx="0" cy="0"/>
        </a:xfrm>
      </p:grpSpPr>
      <p:sp>
        <p:nvSpPr>
          <p:cNvPr id="2042" name="Shape 204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043" name="Shape 204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044" name="Shape 2044"/>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4" name="Shape 2094"/>
        <p:cNvGrpSpPr/>
        <p:nvPr/>
      </p:nvGrpSpPr>
      <p:grpSpPr>
        <a:xfrm>
          <a:off x="0" y="0"/>
          <a:ext cx="0" cy="0"/>
          <a:chOff x="0" y="0"/>
          <a:chExt cx="0" cy="0"/>
        </a:xfrm>
      </p:grpSpPr>
      <p:sp>
        <p:nvSpPr>
          <p:cNvPr id="2095" name="Shape 209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096" name="Shape 209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097" name="Shape 2097"/>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0" name="Shape 6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rgbClr val="000000"/>
                </a:solidFill>
                <a:latin typeface="Calibri"/>
                <a:ea typeface="Calibri"/>
                <a:cs typeface="Calibri"/>
                <a:sym typeface="Calibri"/>
              </a:rPr>
              <a:t>19.70 * 2 = potentially 39.40% more coverage.</a:t>
            </a:r>
          </a:p>
        </p:txBody>
      </p:sp>
      <p:sp>
        <p:nvSpPr>
          <p:cNvPr id="61" name="Shape 6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Calibri"/>
                <a:ea typeface="Calibri"/>
                <a:cs typeface="Calibri"/>
                <a:sym typeface="Calibri"/>
              </a:rPr>
              <a:t>‹#›</a:t>
            </a:fld>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9" name="Shape 2149"/>
        <p:cNvGrpSpPr/>
        <p:nvPr/>
      </p:nvGrpSpPr>
      <p:grpSpPr>
        <a:xfrm>
          <a:off x="0" y="0"/>
          <a:ext cx="0" cy="0"/>
          <a:chOff x="0" y="0"/>
          <a:chExt cx="0" cy="0"/>
        </a:xfrm>
      </p:grpSpPr>
      <p:sp>
        <p:nvSpPr>
          <p:cNvPr id="2150" name="Shape 2150"/>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151" name="Shape 215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152" name="Shape 2152"/>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2" name="Shape 2202"/>
        <p:cNvGrpSpPr/>
        <p:nvPr/>
      </p:nvGrpSpPr>
      <p:grpSpPr>
        <a:xfrm>
          <a:off x="0" y="0"/>
          <a:ext cx="0" cy="0"/>
          <a:chOff x="0" y="0"/>
          <a:chExt cx="0" cy="0"/>
        </a:xfrm>
      </p:grpSpPr>
      <p:sp>
        <p:nvSpPr>
          <p:cNvPr id="2203" name="Shape 220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204" name="Shape 220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rPr lang="en-US"/>
              <a:t>x/y location will be handled by the API/invocation capability.</a:t>
            </a:r>
          </a:p>
        </p:txBody>
      </p:sp>
      <p:sp>
        <p:nvSpPr>
          <p:cNvPr id="2205" name="Shape 2205"/>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7" name="Shape 2257"/>
        <p:cNvGrpSpPr/>
        <p:nvPr/>
      </p:nvGrpSpPr>
      <p:grpSpPr>
        <a:xfrm>
          <a:off x="0" y="0"/>
          <a:ext cx="0" cy="0"/>
          <a:chOff x="0" y="0"/>
          <a:chExt cx="0" cy="0"/>
        </a:xfrm>
      </p:grpSpPr>
      <p:sp>
        <p:nvSpPr>
          <p:cNvPr id="2258" name="Shape 225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259" name="Shape 2259"/>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260" name="Shape 2260"/>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5" name="Shape 2265"/>
        <p:cNvGrpSpPr/>
        <p:nvPr/>
      </p:nvGrpSpPr>
      <p:grpSpPr>
        <a:xfrm>
          <a:off x="0" y="0"/>
          <a:ext cx="0" cy="0"/>
          <a:chOff x="0" y="0"/>
          <a:chExt cx="0" cy="0"/>
        </a:xfrm>
      </p:grpSpPr>
      <p:sp>
        <p:nvSpPr>
          <p:cNvPr id="2266" name="Shape 226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267" name="Shape 2267"/>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2" name="Shape 2272"/>
        <p:cNvGrpSpPr/>
        <p:nvPr/>
      </p:nvGrpSpPr>
      <p:grpSpPr>
        <a:xfrm>
          <a:off x="0" y="0"/>
          <a:ext cx="0" cy="0"/>
          <a:chOff x="0" y="0"/>
          <a:chExt cx="0" cy="0"/>
        </a:xfrm>
      </p:grpSpPr>
      <p:sp>
        <p:nvSpPr>
          <p:cNvPr id="2273" name="Shape 227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2274" name="Shape 227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a:spcBef>
                <a:spcPts val="0"/>
              </a:spcBef>
              <a:buNone/>
            </a:pPr>
            <a:r>
              <a:t/>
            </a:r>
            <a:endParaRPr/>
          </a:p>
        </p:txBody>
      </p:sp>
      <p:sp>
        <p:nvSpPr>
          <p:cNvPr id="2275" name="Shape 2275"/>
          <p:cNvSpPr txBox="1"/>
          <p:nvPr>
            <p:ph idx="12" type="sldNum"/>
          </p:nvPr>
        </p:nvSpPr>
        <p:spPr>
          <a:xfrm>
            <a:off x="3884612" y="8685213"/>
            <a:ext cx="2971800" cy="4587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0" name="Shape 7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rgbClr val="000000"/>
                </a:solidFill>
                <a:latin typeface="Calibri"/>
                <a:ea typeface="Calibri"/>
                <a:cs typeface="Calibri"/>
                <a:sym typeface="Calibri"/>
              </a:rPr>
              <a:t>temporal layers, not spatial mosaic</a:t>
            </a:r>
          </a:p>
          <a:p>
            <a:pPr indent="0" lvl="0" marL="0" marR="0" rtl="0" algn="l">
              <a:spcBef>
                <a:spcPts val="0"/>
              </a:spcBef>
              <a:buSzPct val="25000"/>
              <a:buNone/>
            </a:pPr>
            <a:r>
              <a:rPr lang="en-US">
                <a:solidFill>
                  <a:srgbClr val="000000"/>
                </a:solidFill>
              </a:rPr>
              <a:t>Spatially more dense, AND temporally more dense</a:t>
            </a:r>
          </a:p>
          <a:p>
            <a:pPr indent="0" lvl="0" marL="0" marR="0" rtl="0" algn="l">
              <a:spcBef>
                <a:spcPts val="0"/>
              </a:spcBef>
              <a:buSzPct val="25000"/>
              <a:buNone/>
            </a:pPr>
            <a:r>
              <a:rPr b="0" i="0" lang="en-US" sz="1200" u="none" cap="none" strike="noStrike">
                <a:solidFill>
                  <a:srgbClr val="000000"/>
                </a:solidFill>
                <a:latin typeface="Calibri"/>
                <a:ea typeface="Calibri"/>
                <a:cs typeface="Calibri"/>
                <a:sym typeface="Calibri"/>
              </a:rPr>
              <a:t>This is done </a:t>
            </a:r>
            <a:r>
              <a:rPr lang="en-US">
                <a:solidFill>
                  <a:srgbClr val="000000"/>
                </a:solidFill>
              </a:rPr>
              <a:t>For </a:t>
            </a:r>
            <a:r>
              <a:rPr b="0" i="0" lang="en-US" sz="1200" u="none" cap="none" strike="noStrike">
                <a:solidFill>
                  <a:srgbClr val="000000"/>
                </a:solidFill>
                <a:latin typeface="Calibri"/>
                <a:ea typeface="Calibri"/>
                <a:cs typeface="Calibri"/>
                <a:sym typeface="Calibri"/>
              </a:rPr>
              <a:t>you, no data management required by user to obtain temporal stacks of pixels/data.</a:t>
            </a:r>
          </a:p>
        </p:txBody>
      </p:sp>
      <p:sp>
        <p:nvSpPr>
          <p:cNvPr id="71" name="Shape 7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6" name="Shape 10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rgbClr val="000000"/>
                </a:solidFill>
                <a:latin typeface="Calibri"/>
                <a:ea typeface="Calibri"/>
                <a:cs typeface="Calibri"/>
                <a:sym typeface="Calibri"/>
              </a:rPr>
              <a:t>Current “best guess”, will update code/pseudo-code upon suggestion and approval.  However, keep in mind this will be open source, released to the </a:t>
            </a:r>
            <a:r>
              <a:rPr lang="en-US">
                <a:solidFill>
                  <a:srgbClr val="000000"/>
                </a:solidFill>
              </a:rPr>
              <a:t>public</a:t>
            </a:r>
            <a:r>
              <a:rPr b="0" i="0" lang="en-US" sz="1200" u="none" cap="none" strike="noStrike">
                <a:solidFill>
                  <a:srgbClr val="000000"/>
                </a:solidFill>
                <a:latin typeface="Calibri"/>
                <a:ea typeface="Calibri"/>
                <a:cs typeface="Calibri"/>
                <a:sym typeface="Calibri"/>
              </a:rPr>
              <a:t>, not just a </a:t>
            </a:r>
            <a:r>
              <a:rPr lang="en-US">
                <a:solidFill>
                  <a:srgbClr val="000000"/>
                </a:solidFill>
              </a:rPr>
              <a:t>few </a:t>
            </a:r>
            <a:r>
              <a:rPr b="0" i="0" lang="en-US" sz="1200" u="none" cap="none" strike="noStrike">
                <a:solidFill>
                  <a:srgbClr val="000000"/>
                </a:solidFill>
                <a:latin typeface="Calibri"/>
                <a:ea typeface="Calibri"/>
                <a:cs typeface="Calibri"/>
                <a:sym typeface="Calibri"/>
              </a:rPr>
              <a:t>internal users.  Goal is to encourage collaborative efforts.  Termin</a:t>
            </a:r>
            <a:r>
              <a:rPr lang="en-US">
                <a:solidFill>
                  <a:srgbClr val="000000"/>
                </a:solidFill>
              </a:rPr>
              <a:t>ology is hopefully near the middle of a continuum with software engineers at one end and science algorithm experts at the other.</a:t>
            </a:r>
          </a:p>
        </p:txBody>
      </p:sp>
      <p:sp>
        <p:nvSpPr>
          <p:cNvPr id="107" name="Shape 10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4" name="Shape 11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lvl="0" rtl="0">
              <a:spcBef>
                <a:spcPts val="0"/>
              </a:spcBef>
              <a:buClr>
                <a:schemeClr val="lt1"/>
              </a:buClr>
              <a:buSzPct val="25000"/>
              <a:buFont typeface="Calibri"/>
              <a:buNone/>
            </a:pPr>
            <a:r>
              <a:rPr lang="en-US">
                <a:solidFill>
                  <a:srgbClr val="000000"/>
                </a:solidFill>
              </a:rPr>
              <a:t>Parameters may be a mis-nomer.  In practice, these values are in a .yaml file, which is read, and can be adjusted, but these are not actual “command line arguments”.</a:t>
            </a:r>
          </a:p>
        </p:txBody>
      </p:sp>
      <p:sp>
        <p:nvSpPr>
          <p:cNvPr id="115" name="Shape 11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4" name="Shape 12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a:solidFill>
                  <a:srgbClr val="000000"/>
                </a:solidFill>
              </a:rPr>
              <a:t>Brief Refresher.</a:t>
            </a:r>
          </a:p>
        </p:txBody>
      </p:sp>
      <p:sp>
        <p:nvSpPr>
          <p:cNvPr id="125" name="Shape 12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 Id="rId3" Type="http://schemas.openxmlformats.org/officeDocument/2006/relationships/image" Target="../media/image00.png"/><Relationship Id="rId4" Type="http://schemas.openxmlformats.org/officeDocument/2006/relationships/image" Target="../media/image0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13" name="Shape 13"/>
        <p:cNvGrpSpPr/>
        <p:nvPr/>
      </p:nvGrpSpPr>
      <p:grpSpPr>
        <a:xfrm>
          <a:off x="0" y="0"/>
          <a:ext cx="0" cy="0"/>
          <a:chOff x="0" y="0"/>
          <a:chExt cx="0" cy="0"/>
        </a:xfrm>
      </p:grpSpPr>
      <p:sp>
        <p:nvSpPr>
          <p:cNvPr id="14" name="Shape 14"/>
          <p:cNvSpPr txBox="1"/>
          <p:nvPr>
            <p:ph type="ctrTitle"/>
          </p:nvPr>
        </p:nvSpPr>
        <p:spPr>
          <a:xfrm>
            <a:off x="628650" y="2340511"/>
            <a:ext cx="7772400" cy="1049400"/>
          </a:xfrm>
          <a:prstGeom prst="rect">
            <a:avLst/>
          </a:prstGeom>
          <a:noFill/>
          <a:ln>
            <a:noFill/>
          </a:ln>
        </p:spPr>
        <p:txBody>
          <a:bodyPr anchorCtr="0" anchor="b" bIns="91425" lIns="91425" rIns="91425" tIns="91425"/>
          <a:lstStyle>
            <a:lvl1pPr indent="0" lvl="0" marL="0" marR="0" rtl="0" algn="ctr">
              <a:lnSpc>
                <a:spcPct val="90000"/>
              </a:lnSpc>
              <a:spcBef>
                <a:spcPts val="0"/>
              </a:spcBef>
              <a:buClr>
                <a:schemeClr val="lt1"/>
              </a:buClr>
              <a:buFont typeface="Calibri"/>
              <a:buNone/>
              <a:defRPr b="0" i="0" sz="48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 name="Shape 15"/>
          <p:cNvSpPr txBox="1"/>
          <p:nvPr>
            <p:ph idx="1" type="subTitle"/>
          </p:nvPr>
        </p:nvSpPr>
        <p:spPr>
          <a:xfrm>
            <a:off x="5734050" y="5443528"/>
            <a:ext cx="2781300" cy="642944"/>
          </a:xfrm>
          <a:prstGeom prst="rect">
            <a:avLst/>
          </a:prstGeom>
          <a:noFill/>
          <a:ln>
            <a:noFill/>
          </a:ln>
        </p:spPr>
        <p:txBody>
          <a:bodyPr anchorCtr="0" anchor="t" bIns="91425" lIns="91425" rIns="91425" tIns="91425"/>
          <a:lstStyle>
            <a:lvl1pPr indent="0" lvl="0" marL="0" marR="0" rtl="0" algn="ctr">
              <a:lnSpc>
                <a:spcPct val="90000"/>
              </a:lnSpc>
              <a:spcBef>
                <a:spcPts val="1000"/>
              </a:spcBef>
              <a:buClr>
                <a:schemeClr val="lt1"/>
              </a:buClr>
              <a:buFont typeface="Arial"/>
              <a:buNone/>
              <a:defRPr b="0" i="0" sz="1800" u="none" cap="none" strike="noStrike">
                <a:solidFill>
                  <a:schemeClr val="lt1"/>
                </a:solidFill>
                <a:latin typeface="Calibri"/>
                <a:ea typeface="Calibri"/>
                <a:cs typeface="Calibri"/>
                <a:sym typeface="Calibri"/>
              </a:defRPr>
            </a:lvl1pPr>
            <a:lvl2pPr indent="0" lvl="1" marL="457200" marR="0" rtl="0" algn="ctr">
              <a:lnSpc>
                <a:spcPct val="90000"/>
              </a:lnSpc>
              <a:spcBef>
                <a:spcPts val="500"/>
              </a:spcBef>
              <a:buClr>
                <a:schemeClr val="lt1"/>
              </a:buClr>
              <a:buFont typeface="Arial"/>
              <a:buNone/>
              <a:defRPr b="0" i="0" sz="2000" u="none" cap="none" strike="noStrike">
                <a:solidFill>
                  <a:schemeClr val="lt1"/>
                </a:solidFill>
                <a:latin typeface="Calibri"/>
                <a:ea typeface="Calibri"/>
                <a:cs typeface="Calibri"/>
                <a:sym typeface="Calibri"/>
              </a:defRPr>
            </a:lvl2pPr>
            <a:lvl3pPr indent="0" lvl="2" marL="914400" marR="0" rtl="0" algn="ctr">
              <a:lnSpc>
                <a:spcPct val="90000"/>
              </a:lnSpc>
              <a:spcBef>
                <a:spcPts val="500"/>
              </a:spcBef>
              <a:buClr>
                <a:schemeClr val="lt1"/>
              </a:buClr>
              <a:buFont typeface="Arial"/>
              <a:buNone/>
              <a:defRPr b="0" i="0" sz="1800" u="none" cap="none" strike="noStrike">
                <a:solidFill>
                  <a:schemeClr val="lt1"/>
                </a:solidFill>
                <a:latin typeface="Calibri"/>
                <a:ea typeface="Calibri"/>
                <a:cs typeface="Calibri"/>
                <a:sym typeface="Calibri"/>
              </a:defRPr>
            </a:lvl3pPr>
            <a:lvl4pPr indent="0" lvl="3" marL="1371600" marR="0" rtl="0" algn="ctr">
              <a:lnSpc>
                <a:spcPct val="90000"/>
              </a:lnSpc>
              <a:spcBef>
                <a:spcPts val="500"/>
              </a:spcBef>
              <a:buClr>
                <a:schemeClr val="lt1"/>
              </a:buClr>
              <a:buFont typeface="Arial"/>
              <a:buNone/>
              <a:defRPr b="0" i="0" sz="1600" u="none" cap="none" strike="noStrike">
                <a:solidFill>
                  <a:schemeClr val="lt1"/>
                </a:solidFill>
                <a:latin typeface="Calibri"/>
                <a:ea typeface="Calibri"/>
                <a:cs typeface="Calibri"/>
                <a:sym typeface="Calibri"/>
              </a:defRPr>
            </a:lvl4pPr>
            <a:lvl5pPr indent="0" lvl="4" marL="1828800" marR="0" rtl="0" algn="ctr">
              <a:lnSpc>
                <a:spcPct val="90000"/>
              </a:lnSpc>
              <a:spcBef>
                <a:spcPts val="500"/>
              </a:spcBef>
              <a:buClr>
                <a:schemeClr val="lt1"/>
              </a:buClr>
              <a:buFont typeface="Arial"/>
              <a:buNone/>
              <a:defRPr b="0" i="0" sz="1600" u="none" cap="none" strike="noStrike">
                <a:solidFill>
                  <a:schemeClr val="lt1"/>
                </a:solidFill>
                <a:latin typeface="Calibri"/>
                <a:ea typeface="Calibri"/>
                <a:cs typeface="Calibri"/>
                <a:sym typeface="Calibri"/>
              </a:defRPr>
            </a:lvl5pPr>
            <a:lvl6pPr indent="0" lvl="5" marL="2286000" marR="0" rtl="0" algn="ctr">
              <a:lnSpc>
                <a:spcPct val="90000"/>
              </a:lnSpc>
              <a:spcBef>
                <a:spcPts val="500"/>
              </a:spcBef>
              <a:buClr>
                <a:schemeClr val="lt1"/>
              </a:buClr>
              <a:buFont typeface="Arial"/>
              <a:buNone/>
              <a:defRPr b="0" i="0" sz="1600" u="none" cap="none" strike="noStrike">
                <a:solidFill>
                  <a:schemeClr val="lt1"/>
                </a:solidFill>
                <a:latin typeface="Calibri"/>
                <a:ea typeface="Calibri"/>
                <a:cs typeface="Calibri"/>
                <a:sym typeface="Calibri"/>
              </a:defRPr>
            </a:lvl6pPr>
            <a:lvl7pPr indent="0" lvl="6" marL="2743200" marR="0" rtl="0" algn="ctr">
              <a:lnSpc>
                <a:spcPct val="90000"/>
              </a:lnSpc>
              <a:spcBef>
                <a:spcPts val="500"/>
              </a:spcBef>
              <a:buClr>
                <a:schemeClr val="lt1"/>
              </a:buClr>
              <a:buFont typeface="Arial"/>
              <a:buNone/>
              <a:defRPr b="0" i="0" sz="1600" u="none" cap="none" strike="noStrike">
                <a:solidFill>
                  <a:schemeClr val="lt1"/>
                </a:solidFill>
                <a:latin typeface="Calibri"/>
                <a:ea typeface="Calibri"/>
                <a:cs typeface="Calibri"/>
                <a:sym typeface="Calibri"/>
              </a:defRPr>
            </a:lvl7pPr>
            <a:lvl8pPr indent="0" lvl="7" marL="3200400" marR="0" rtl="0" algn="ctr">
              <a:lnSpc>
                <a:spcPct val="90000"/>
              </a:lnSpc>
              <a:spcBef>
                <a:spcPts val="500"/>
              </a:spcBef>
              <a:buClr>
                <a:schemeClr val="lt1"/>
              </a:buClr>
              <a:buFont typeface="Arial"/>
              <a:buNone/>
              <a:defRPr b="0" i="0" sz="1600" u="none" cap="none" strike="noStrike">
                <a:solidFill>
                  <a:schemeClr val="lt1"/>
                </a:solidFill>
                <a:latin typeface="Calibri"/>
                <a:ea typeface="Calibri"/>
                <a:cs typeface="Calibri"/>
                <a:sym typeface="Calibri"/>
              </a:defRPr>
            </a:lvl8pPr>
            <a:lvl9pPr indent="0" lvl="8" marL="3657600" marR="0" rtl="0" algn="ctr">
              <a:lnSpc>
                <a:spcPct val="90000"/>
              </a:lnSpc>
              <a:spcBef>
                <a:spcPts val="500"/>
              </a:spcBef>
              <a:buClr>
                <a:schemeClr val="lt1"/>
              </a:buClr>
              <a:buFont typeface="Arial"/>
              <a:buNone/>
              <a:defRPr b="0" i="0" sz="1600" u="none" cap="none" strike="noStrike">
                <a:solidFill>
                  <a:schemeClr val="lt1"/>
                </a:solidFill>
                <a:latin typeface="Calibri"/>
                <a:ea typeface="Calibri"/>
                <a:cs typeface="Calibri"/>
                <a:sym typeface="Calibri"/>
              </a:defRPr>
            </a:lvl9pPr>
          </a:lstStyle>
          <a:p/>
        </p:txBody>
      </p:sp>
      <p:sp>
        <p:nvSpPr>
          <p:cNvPr id="16" name="Shape 16"/>
          <p:cNvSpPr txBox="1"/>
          <p:nvPr>
            <p:ph idx="12" type="sldNum"/>
          </p:nvPr>
        </p:nvSpPr>
        <p:spPr>
          <a:xfrm>
            <a:off x="6457950" y="6356351"/>
            <a:ext cx="2057400" cy="365125"/>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pic>
        <p:nvPicPr>
          <p:cNvPr id="17" name="Shape 17"/>
          <p:cNvPicPr preferRelativeResize="0"/>
          <p:nvPr/>
        </p:nvPicPr>
        <p:blipFill rotWithShape="1">
          <a:blip r:embed="rId2">
            <a:alphaModFix/>
          </a:blip>
          <a:srcRect b="0" l="0" r="0" t="0"/>
          <a:stretch/>
        </p:blipFill>
        <p:spPr>
          <a:xfrm>
            <a:off x="628650" y="3384121"/>
            <a:ext cx="7886700" cy="1857600"/>
          </a:xfrm>
          <a:prstGeom prst="rect">
            <a:avLst/>
          </a:prstGeom>
          <a:noFill/>
          <a:ln>
            <a:noFill/>
          </a:ln>
        </p:spPr>
      </p:pic>
      <p:pic>
        <p:nvPicPr>
          <p:cNvPr id="18" name="Shape 18"/>
          <p:cNvPicPr preferRelativeResize="0"/>
          <p:nvPr/>
        </p:nvPicPr>
        <p:blipFill>
          <a:blip r:embed="rId3">
            <a:alphaModFix/>
          </a:blip>
          <a:stretch>
            <a:fillRect/>
          </a:stretch>
        </p:blipFill>
        <p:spPr>
          <a:xfrm>
            <a:off x="628650" y="201875"/>
            <a:ext cx="2456329" cy="914399"/>
          </a:xfrm>
          <a:prstGeom prst="rect">
            <a:avLst/>
          </a:prstGeom>
          <a:noFill/>
          <a:ln>
            <a:noFill/>
          </a:ln>
        </p:spPr>
      </p:pic>
      <p:sp>
        <p:nvSpPr>
          <p:cNvPr id="19" name="Shape 19"/>
          <p:cNvSpPr txBox="1"/>
          <p:nvPr/>
        </p:nvSpPr>
        <p:spPr>
          <a:xfrm>
            <a:off x="552450" y="1438525"/>
            <a:ext cx="7886700" cy="914400"/>
          </a:xfrm>
          <a:prstGeom prst="rect">
            <a:avLst/>
          </a:prstGeom>
          <a:noFill/>
          <a:ln>
            <a:noFill/>
          </a:ln>
        </p:spPr>
        <p:txBody>
          <a:bodyPr anchorCtr="0" anchor="t" bIns="45700" lIns="91425" rIns="91425" tIns="45700">
            <a:noAutofit/>
          </a:bodyPr>
          <a:lstStyle/>
          <a:p>
            <a:pPr indent="0" lvl="0" marL="0" marR="0" rtl="0" algn="l">
              <a:lnSpc>
                <a:spcPct val="70000"/>
              </a:lnSpc>
              <a:spcBef>
                <a:spcPts val="0"/>
              </a:spcBef>
              <a:spcAft>
                <a:spcPts val="0"/>
              </a:spcAft>
              <a:buClr>
                <a:schemeClr val="lt1"/>
              </a:buClr>
              <a:buSzPct val="25000"/>
              <a:buFont typeface="Calibri"/>
              <a:buNone/>
            </a:pPr>
            <a:r>
              <a:rPr b="1" i="0" lang="en-US" sz="2400" u="none" cap="none" strike="noStrike">
                <a:solidFill>
                  <a:schemeClr val="lt1"/>
                </a:solidFill>
                <a:latin typeface="Calibri"/>
                <a:ea typeface="Calibri"/>
                <a:cs typeface="Calibri"/>
                <a:sym typeface="Calibri"/>
              </a:rPr>
              <a:t>Climate and Land Use Change</a:t>
            </a:r>
          </a:p>
          <a:p>
            <a:pPr indent="0" lvl="0" marL="0" marR="0" rtl="0" algn="l">
              <a:lnSpc>
                <a:spcPct val="70000"/>
              </a:lnSpc>
              <a:spcBef>
                <a:spcPts val="0"/>
              </a:spcBef>
              <a:buClr>
                <a:schemeClr val="lt1"/>
              </a:buClr>
              <a:buSzPct val="25000"/>
              <a:buFont typeface="Calibri"/>
              <a:buNone/>
            </a:pPr>
            <a:r>
              <a:rPr b="1" i="0" lang="en-US" sz="2400" u="none" cap="none" strike="noStrike">
                <a:solidFill>
                  <a:schemeClr val="lt1"/>
                </a:solidFill>
                <a:latin typeface="Calibri"/>
                <a:ea typeface="Calibri"/>
                <a:cs typeface="Calibri"/>
                <a:sym typeface="Calibri"/>
              </a:rPr>
              <a:t>Earth Resources Observation and Science (EROS) Center</a:t>
            </a:r>
          </a:p>
        </p:txBody>
      </p:sp>
      <p:sp>
        <p:nvSpPr>
          <p:cNvPr id="20" name="Shape 20"/>
          <p:cNvSpPr txBox="1"/>
          <p:nvPr/>
        </p:nvSpPr>
        <p:spPr>
          <a:xfrm>
            <a:off x="626000" y="6134625"/>
            <a:ext cx="2706600" cy="468300"/>
          </a:xfrm>
          <a:prstGeom prst="rect">
            <a:avLst/>
          </a:prstGeom>
          <a:noFill/>
          <a:ln>
            <a:noFill/>
          </a:ln>
        </p:spPr>
        <p:txBody>
          <a:bodyPr anchorCtr="0" anchor="t" bIns="91425" lIns="91425" rIns="91425" tIns="91425">
            <a:noAutofit/>
          </a:bodyPr>
          <a:lstStyle/>
          <a:p>
            <a:pPr lvl="0">
              <a:spcBef>
                <a:spcPts val="0"/>
              </a:spcBef>
              <a:buNone/>
            </a:pPr>
            <a:r>
              <a:rPr lang="en-US"/>
              <a:t>U.S.</a:t>
            </a:r>
          </a:p>
        </p:txBody>
      </p:sp>
      <p:pic>
        <p:nvPicPr>
          <p:cNvPr id="21" name="Shape 21"/>
          <p:cNvPicPr preferRelativeResize="0"/>
          <p:nvPr/>
        </p:nvPicPr>
        <p:blipFill>
          <a:blip r:embed="rId4">
            <a:alphaModFix/>
          </a:blip>
          <a:stretch>
            <a:fillRect/>
          </a:stretch>
        </p:blipFill>
        <p:spPr>
          <a:xfrm>
            <a:off x="7696775" y="6398725"/>
            <a:ext cx="761424" cy="3169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bg>
      <p:bgPr>
        <a:solidFill>
          <a:schemeClr val="dk1"/>
        </a:solidFill>
      </p:bgPr>
    </p:bg>
    <p:spTree>
      <p:nvGrpSpPr>
        <p:cNvPr id="22" name="Shape 22"/>
        <p:cNvGrpSpPr/>
        <p:nvPr/>
      </p:nvGrpSpPr>
      <p:grpSpPr>
        <a:xfrm>
          <a:off x="0" y="0"/>
          <a:ext cx="0" cy="0"/>
          <a:chOff x="0" y="0"/>
          <a:chExt cx="0" cy="0"/>
        </a:xfrm>
      </p:grpSpPr>
      <p:sp>
        <p:nvSpPr>
          <p:cNvPr id="23" name="Shape 23"/>
          <p:cNvSpPr txBox="1"/>
          <p:nvPr>
            <p:ph type="title"/>
          </p:nvPr>
        </p:nvSpPr>
        <p:spPr>
          <a:xfrm>
            <a:off x="628650" y="365125"/>
            <a:ext cx="7886700" cy="1325700"/>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Calibri"/>
              <a:buNone/>
              <a:defRPr b="0" i="0" sz="4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4" name="Shape 24"/>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lt1"/>
              </a:buClr>
              <a:buSzPct val="100000"/>
              <a:buFont typeface="Arial"/>
              <a:buChar char="•"/>
              <a:defRPr b="0" i="0" sz="2800" u="none" cap="none" strike="noStrike">
                <a:solidFill>
                  <a:schemeClr val="lt1"/>
                </a:solidFill>
                <a:latin typeface="Calibri"/>
                <a:ea typeface="Calibri"/>
                <a:cs typeface="Calibri"/>
                <a:sym typeface="Calibri"/>
              </a:defRPr>
            </a:lvl1pPr>
            <a:lvl2pPr indent="-76200" lvl="1" marL="685800" marR="0" rtl="0" algn="l">
              <a:lnSpc>
                <a:spcPct val="90000"/>
              </a:lnSpc>
              <a:spcBef>
                <a:spcPts val="50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2pPr>
            <a:lvl3pPr indent="-101600" lvl="2" marL="1143000" marR="0" rtl="0" algn="l">
              <a:lnSpc>
                <a:spcPct val="90000"/>
              </a:lnSpc>
              <a:spcBef>
                <a:spcPts val="5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3pPr>
            <a:lvl4pPr indent="-114300" lvl="3" marL="1600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4pPr>
            <a:lvl5pPr indent="-114300" lvl="4" marL="20574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5pPr>
            <a:lvl6pPr indent="-114300" lvl="5" marL="25146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6pPr>
            <a:lvl7pPr indent="-114300" lvl="6" marL="29718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7pPr>
            <a:lvl8pPr indent="-114300" lvl="7" marL="34290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8pPr>
            <a:lvl9pPr indent="-114300" lvl="8" marL="3886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9pPr>
          </a:lstStyle>
          <a:p/>
        </p:txBody>
      </p:sp>
      <p:sp>
        <p:nvSpPr>
          <p:cNvPr id="25" name="Shape 25"/>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lang="en-US" sz="800"/>
              <a:t>Slide </a:t>
            </a:r>
            <a:fld id="{00000000-1234-1234-1234-123412341234}" type="slidenum">
              <a:rPr b="0" i="0" lang="en-US" sz="800" u="none" cap="none" strike="noStrike">
                <a:solidFill>
                  <a:schemeClr val="lt1"/>
                </a:solidFill>
                <a:latin typeface="Calibri"/>
                <a:ea typeface="Calibri"/>
                <a:cs typeface="Calibri"/>
                <a:sym typeface="Calibri"/>
              </a:rPr>
              <a:t>‹#›</a:t>
            </a:fld>
          </a:p>
        </p:txBody>
      </p:sp>
      <p:sp>
        <p:nvSpPr>
          <p:cNvPr id="26" name="Shape 26"/>
          <p:cNvSpPr txBox="1"/>
          <p:nvPr/>
        </p:nvSpPr>
        <p:spPr>
          <a:xfrm>
            <a:off x="1888075" y="5634025"/>
            <a:ext cx="4572000" cy="5334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27" name="Shape 27"/>
          <p:cNvPicPr preferRelativeResize="0"/>
          <p:nvPr/>
        </p:nvPicPr>
        <p:blipFill>
          <a:blip r:embed="rId2">
            <a:alphaModFix/>
          </a:blip>
          <a:stretch>
            <a:fillRect/>
          </a:stretch>
        </p:blipFill>
        <p:spPr>
          <a:xfrm>
            <a:off x="197399" y="6394849"/>
            <a:ext cx="642925" cy="23932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628650" y="365126"/>
            <a:ext cx="7886700" cy="1325562"/>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Calibri"/>
              <a:buNone/>
              <a:defRPr b="0" i="0" sz="4400" u="none" cap="none" strike="noStrike">
                <a:solidFill>
                  <a:schemeClr val="lt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628650" y="1825625"/>
            <a:ext cx="78867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lt1"/>
              </a:buClr>
              <a:buSzPct val="100000"/>
              <a:buFont typeface="Arial"/>
              <a:buChar char="•"/>
              <a:defRPr b="0" i="0" sz="2800" u="none" cap="none" strike="noStrike">
                <a:solidFill>
                  <a:schemeClr val="lt1"/>
                </a:solidFill>
                <a:latin typeface="Calibri"/>
                <a:ea typeface="Calibri"/>
                <a:cs typeface="Calibri"/>
                <a:sym typeface="Calibri"/>
              </a:defRPr>
            </a:lvl1pPr>
            <a:lvl2pPr indent="-76200" lvl="1" marL="685800" marR="0" rtl="0" algn="l">
              <a:lnSpc>
                <a:spcPct val="90000"/>
              </a:lnSpc>
              <a:spcBef>
                <a:spcPts val="500"/>
              </a:spcBef>
              <a:buClr>
                <a:schemeClr val="lt1"/>
              </a:buClr>
              <a:buSzPct val="100000"/>
              <a:buFont typeface="Arial"/>
              <a:buChar char="•"/>
              <a:defRPr b="0" i="0" sz="2400" u="none" cap="none" strike="noStrike">
                <a:solidFill>
                  <a:schemeClr val="lt1"/>
                </a:solidFill>
                <a:latin typeface="Calibri"/>
                <a:ea typeface="Calibri"/>
                <a:cs typeface="Calibri"/>
                <a:sym typeface="Calibri"/>
              </a:defRPr>
            </a:lvl2pPr>
            <a:lvl3pPr indent="-101600" lvl="2" marL="1143000" marR="0" rtl="0" algn="l">
              <a:lnSpc>
                <a:spcPct val="90000"/>
              </a:lnSpc>
              <a:spcBef>
                <a:spcPts val="500"/>
              </a:spcBef>
              <a:buClr>
                <a:schemeClr val="lt1"/>
              </a:buClr>
              <a:buSzPct val="100000"/>
              <a:buFont typeface="Arial"/>
              <a:buChar char="•"/>
              <a:defRPr b="0" i="0" sz="2000" u="none" cap="none" strike="noStrike">
                <a:solidFill>
                  <a:schemeClr val="lt1"/>
                </a:solidFill>
                <a:latin typeface="Calibri"/>
                <a:ea typeface="Calibri"/>
                <a:cs typeface="Calibri"/>
                <a:sym typeface="Calibri"/>
              </a:defRPr>
            </a:lvl3pPr>
            <a:lvl4pPr indent="-114300" lvl="3" marL="1600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4pPr>
            <a:lvl5pPr indent="-114300" lvl="4" marL="20574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5pPr>
            <a:lvl6pPr indent="-114300" lvl="5" marL="25146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6pPr>
            <a:lvl7pPr indent="-114300" lvl="6" marL="29718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7pPr>
            <a:lvl8pPr indent="-114300" lvl="7" marL="34290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8pPr>
            <a:lvl9pPr indent="-114300" lvl="8" marL="3886200" marR="0" rtl="0" algn="l">
              <a:lnSpc>
                <a:spcPct val="90000"/>
              </a:lnSpc>
              <a:spcBef>
                <a:spcPts val="500"/>
              </a:spcBef>
              <a:buClr>
                <a:schemeClr val="lt1"/>
              </a:buClr>
              <a:buSzPct val="1000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Shape 12"/>
          <p:cNvSpPr txBox="1"/>
          <p:nvPr>
            <p:ph idx="12" type="sldNum"/>
          </p:nvPr>
        </p:nvSpPr>
        <p:spPr>
          <a:xfrm>
            <a:off x="6457950" y="6356351"/>
            <a:ext cx="2057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www.sciencedirect.com/science/article/pii/S0034425714000248" TargetMode="External"/><Relationship Id="rId4" Type="http://schemas.openxmlformats.org/officeDocument/2006/relationships/hyperlink" Target="http://www.sciencedirect.com/science/article/pii/S0034425715000590" TargetMode="External"/><Relationship Id="rId9" Type="http://schemas.openxmlformats.org/officeDocument/2006/relationships/hyperlink" Target="https://github.com/USGS-EROS/lcmap-pyccd/tree/develop" TargetMode="External"/><Relationship Id="rId5" Type="http://schemas.openxmlformats.org/officeDocument/2006/relationships/hyperlink" Target="http://www.sciencedirect.com/science/article/pii/S0034425712000387" TargetMode="External"/><Relationship Id="rId6" Type="http://schemas.openxmlformats.org/officeDocument/2006/relationships/hyperlink" Target="https://drive.google.com/drive/folders/0B5wwu78kdogOfmZIWGI1S2dNRE5LeDVNeGxDU1phUndyTHpMbUVuNFdFNTZBV2RsbVhqMjQ" TargetMode="External"/><Relationship Id="rId7" Type="http://schemas.openxmlformats.org/officeDocument/2006/relationships/hyperlink" Target="https://drive.google.com/a/doi.gov/file/d/0B5wwu78kdogONnN5N1BGTjFvdGM/view?usp=sharing" TargetMode="External"/><Relationship Id="rId8" Type="http://schemas.openxmlformats.org/officeDocument/2006/relationships/hyperlink" Target="https://drive.google.com/drive/folders/0BzELHvbrg1pDREJlTF8xOHBZbEU?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6.jpg"/><Relationship Id="rId4" Type="http://schemas.openxmlformats.org/officeDocument/2006/relationships/image" Target="../media/image05.jpg"/><Relationship Id="rId5" Type="http://schemas.openxmlformats.org/officeDocument/2006/relationships/image" Target="../media/image09.jpg"/><Relationship Id="rId6" Type="http://schemas.openxmlformats.org/officeDocument/2006/relationships/image" Target="../media/image07.png"/><Relationship Id="rId7" Type="http://schemas.openxmlformats.org/officeDocument/2006/relationships/image" Target="../media/image08.jpg"/><Relationship Id="rId8"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x="0" y="0"/>
          <a:ext cx="0" cy="0"/>
          <a:chOff x="0" y="0"/>
          <a:chExt cx="0" cy="0"/>
        </a:xfrm>
      </p:grpSpPr>
      <p:sp>
        <p:nvSpPr>
          <p:cNvPr id="33" name="Shape 33"/>
          <p:cNvSpPr txBox="1"/>
          <p:nvPr>
            <p:ph idx="1" type="subTitle"/>
          </p:nvPr>
        </p:nvSpPr>
        <p:spPr>
          <a:xfrm>
            <a:off x="628275" y="5291125"/>
            <a:ext cx="7865400" cy="965700"/>
          </a:xfrm>
          <a:prstGeom prst="rect">
            <a:avLst/>
          </a:prstGeom>
          <a:noFill/>
          <a:ln>
            <a:noFill/>
          </a:ln>
        </p:spPr>
        <p:txBody>
          <a:bodyPr anchorCtr="0" anchor="t" bIns="45700" lIns="91425" rIns="91425" tIns="45700">
            <a:noAutofit/>
          </a:bodyPr>
          <a:lstStyle/>
          <a:p>
            <a:pPr indent="0" lvl="0" marL="0" marR="0" rtl="0" algn="ctr">
              <a:lnSpc>
                <a:spcPct val="115000"/>
              </a:lnSpc>
              <a:spcBef>
                <a:spcPts val="0"/>
              </a:spcBef>
              <a:spcAft>
                <a:spcPts val="0"/>
              </a:spcAft>
              <a:buClr>
                <a:schemeClr val="lt1"/>
              </a:buClr>
              <a:buSzPct val="25000"/>
              <a:buFont typeface="Arial"/>
              <a:buNone/>
            </a:pPr>
            <a:r>
              <a:rPr b="0" i="0" lang="en-US" sz="1800" u="none" cap="none" strike="noStrike">
                <a:solidFill>
                  <a:schemeClr val="lt1"/>
                </a:solidFill>
                <a:latin typeface="Calibri"/>
                <a:ea typeface="Calibri"/>
                <a:cs typeface="Calibri"/>
                <a:sym typeface="Calibri"/>
              </a:rPr>
              <a:t>Brian Davis</a:t>
            </a:r>
            <a:r>
              <a:rPr b="0" baseline="30000" i="0" lang="en-US" sz="1800" u="none" cap="none" strike="noStrike">
                <a:solidFill>
                  <a:schemeClr val="lt1"/>
                </a:solidFill>
                <a:latin typeface="Calibri"/>
                <a:ea typeface="Calibri"/>
                <a:cs typeface="Calibri"/>
                <a:sym typeface="Calibri"/>
              </a:rPr>
              <a:t>1</a:t>
            </a:r>
            <a:r>
              <a:rPr b="0" i="0" lang="en-US" sz="1800" u="none" cap="none" strike="noStrike">
                <a:solidFill>
                  <a:schemeClr val="lt1"/>
                </a:solidFill>
                <a:latin typeface="Calibri"/>
                <a:ea typeface="Calibri"/>
                <a:cs typeface="Calibri"/>
                <a:sym typeface="Calibri"/>
              </a:rPr>
              <a:t>, </a:t>
            </a:r>
            <a:r>
              <a:rPr lang="en-US"/>
              <a:t>Song Guo</a:t>
            </a:r>
            <a:r>
              <a:rPr baseline="30000" lang="en-US"/>
              <a:t>1</a:t>
            </a:r>
            <a:r>
              <a:rPr lang="en-US"/>
              <a:t>, K</a:t>
            </a:r>
            <a:r>
              <a:rPr b="0" i="0" lang="en-US" sz="1800" u="none" cap="none" strike="noStrike">
                <a:solidFill>
                  <a:schemeClr val="lt1"/>
                </a:solidFill>
                <a:latin typeface="Calibri"/>
                <a:ea typeface="Calibri"/>
                <a:cs typeface="Calibri"/>
                <a:sym typeface="Calibri"/>
              </a:rPr>
              <a:t>elcy Smith</a:t>
            </a:r>
            <a:r>
              <a:rPr b="0" baseline="30000" i="0" lang="en-US" sz="1800" u="none" cap="none" strike="noStrike">
                <a:solidFill>
                  <a:schemeClr val="lt1"/>
                </a:solidFill>
                <a:latin typeface="Calibri"/>
                <a:ea typeface="Calibri"/>
                <a:cs typeface="Calibri"/>
                <a:sym typeface="Calibri"/>
              </a:rPr>
              <a:t>1</a:t>
            </a:r>
          </a:p>
          <a:p>
            <a:pPr indent="0" lvl="0" marL="0" marR="0" rtl="0">
              <a:lnSpc>
                <a:spcPct val="100000"/>
              </a:lnSpc>
              <a:spcBef>
                <a:spcPts val="0"/>
              </a:spcBef>
              <a:spcAft>
                <a:spcPts val="0"/>
              </a:spcAft>
              <a:buClr>
                <a:schemeClr val="lt1"/>
              </a:buClr>
              <a:buSzPct val="25000"/>
              <a:buFont typeface="Arial"/>
              <a:buNone/>
            </a:pPr>
            <a:r>
              <a:rPr baseline="30000" lang="en-US" sz="2400"/>
              <a:t>January 5, 2017</a:t>
            </a:r>
          </a:p>
          <a:p>
            <a:pPr indent="0" lvl="0" marL="0" marR="0" rtl="0" algn="l">
              <a:lnSpc>
                <a:spcPct val="100000"/>
              </a:lnSpc>
              <a:spcBef>
                <a:spcPts val="0"/>
              </a:spcBef>
              <a:buClr>
                <a:schemeClr val="lt1"/>
              </a:buClr>
              <a:buSzPct val="25000"/>
              <a:buFont typeface="Arial"/>
              <a:buNone/>
            </a:pPr>
            <a:r>
              <a:rPr b="0" baseline="30000" i="0" lang="en-US" sz="1000" u="none" cap="none" strike="noStrike">
                <a:solidFill>
                  <a:schemeClr val="lt1"/>
                </a:solidFill>
                <a:latin typeface="Calibri"/>
                <a:ea typeface="Calibri"/>
                <a:cs typeface="Calibri"/>
                <a:sym typeface="Calibri"/>
              </a:rPr>
              <a:t>1</a:t>
            </a:r>
            <a:r>
              <a:rPr b="0" i="0" lang="en-US" sz="1000" u="none" cap="none" strike="noStrike">
                <a:solidFill>
                  <a:schemeClr val="lt1"/>
                </a:solidFill>
                <a:latin typeface="Calibri"/>
                <a:ea typeface="Calibri"/>
                <a:cs typeface="Calibri"/>
                <a:sym typeface="Calibri"/>
              </a:rPr>
              <a:t> SGT, Inc., Contractor to the USGS EROS Center. 47914 252nd Street, Sioux Falls, SD 57198. Work performed under USGS contract G15PC00012.</a:t>
            </a:r>
          </a:p>
        </p:txBody>
      </p:sp>
      <p:sp>
        <p:nvSpPr>
          <p:cNvPr id="34" name="Shape 34"/>
          <p:cNvSpPr txBox="1"/>
          <p:nvPr>
            <p:ph idx="1" type="subTitle"/>
          </p:nvPr>
        </p:nvSpPr>
        <p:spPr>
          <a:xfrm>
            <a:off x="526625" y="6348875"/>
            <a:ext cx="2142000" cy="3735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buClr>
                <a:schemeClr val="lt1"/>
              </a:buClr>
              <a:buSzPct val="25000"/>
              <a:buFont typeface="Arial"/>
              <a:buNone/>
            </a:pPr>
            <a:r>
              <a:rPr lang="en-US" sz="1000"/>
              <a:t>U.S. Department of the Interior</a:t>
            </a:r>
          </a:p>
          <a:p>
            <a:pPr indent="0" lvl="0" marL="0" marR="0" rtl="0" algn="l">
              <a:lnSpc>
                <a:spcPct val="100000"/>
              </a:lnSpc>
              <a:spcBef>
                <a:spcPts val="0"/>
              </a:spcBef>
              <a:buClr>
                <a:schemeClr val="lt1"/>
              </a:buClr>
              <a:buSzPct val="25000"/>
              <a:buFont typeface="Arial"/>
              <a:buNone/>
            </a:pPr>
            <a:r>
              <a:rPr lang="en-US" sz="1000"/>
              <a:t>U.S. Geological Survey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628650" y="365125"/>
            <a:ext cx="7886700" cy="13257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lt1"/>
              </a:buClr>
              <a:buSzPct val="25000"/>
              <a:buFont typeface="Calibri"/>
              <a:buNone/>
            </a:pPr>
            <a:r>
              <a:rPr b="0" i="0" lang="en-US" sz="3600" u="none" cap="none" strike="noStrike">
                <a:solidFill>
                  <a:schemeClr val="lt1"/>
                </a:solidFill>
                <a:latin typeface="Calibri"/>
                <a:ea typeface="Calibri"/>
                <a:cs typeface="Calibri"/>
                <a:sym typeface="Calibri"/>
              </a:rPr>
              <a:t>Variogram (Me</a:t>
            </a:r>
            <a:r>
              <a:rPr lang="en-US" sz="3600"/>
              <a:t>di</a:t>
            </a:r>
            <a:r>
              <a:rPr b="0" i="0" lang="en-US" sz="3600" u="none" cap="none" strike="noStrike">
                <a:solidFill>
                  <a:schemeClr val="lt1"/>
                </a:solidFill>
                <a:latin typeface="Calibri"/>
                <a:ea typeface="Calibri"/>
                <a:cs typeface="Calibri"/>
                <a:sym typeface="Calibri"/>
              </a:rPr>
              <a:t>an Madogram) Example</a:t>
            </a:r>
          </a:p>
        </p:txBody>
      </p:sp>
      <p:sp>
        <p:nvSpPr>
          <p:cNvPr id="136" name="Shape 136"/>
          <p:cNvSpPr txBox="1"/>
          <p:nvPr>
            <p:ph idx="1" type="body"/>
          </p:nvPr>
        </p:nvSpPr>
        <p:spPr>
          <a:xfrm>
            <a:off x="628650" y="1825625"/>
            <a:ext cx="7886700" cy="4351200"/>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lt1"/>
              </a:buClr>
              <a:buSzPct val="25000"/>
              <a:buFont typeface="Arial"/>
              <a:buNone/>
            </a:pPr>
            <a:r>
              <a:rPr b="0" i="0" lang="en-US" sz="2800" u="none" cap="none" strike="noStrike">
                <a:solidFill>
                  <a:schemeClr val="lt1"/>
                </a:solidFill>
                <a:latin typeface="Calibri"/>
                <a:ea typeface="Calibri"/>
                <a:cs typeface="Calibri"/>
                <a:sym typeface="Calibri"/>
              </a:rPr>
              <a:t>Example Red Band DN Values</a:t>
            </a:r>
          </a:p>
          <a:p>
            <a:pPr indent="0" lvl="0" marL="0" marR="0" rtl="0" algn="ctr">
              <a:lnSpc>
                <a:spcPct val="90000"/>
              </a:lnSpc>
              <a:spcBef>
                <a:spcPts val="0"/>
              </a:spcBef>
              <a:spcAft>
                <a:spcPts val="0"/>
              </a:spcAft>
              <a:buClr>
                <a:schemeClr val="lt1"/>
              </a:buClr>
              <a:buSzPct val="25000"/>
              <a:buFont typeface="Arial"/>
              <a:buNone/>
            </a:pPr>
            <a:r>
              <a:t/>
            </a:r>
            <a:endParaRPr/>
          </a:p>
          <a:p>
            <a:pPr indent="0" lvl="0" marL="0" marR="0" rtl="0" algn="ctr">
              <a:lnSpc>
                <a:spcPct val="90000"/>
              </a:lnSpc>
              <a:spcBef>
                <a:spcPts val="0"/>
              </a:spcBef>
              <a:spcAft>
                <a:spcPts val="0"/>
              </a:spcAft>
              <a:buClr>
                <a:schemeClr val="lt1"/>
              </a:buClr>
              <a:buSzPct val="25000"/>
              <a:buFont typeface="Arial"/>
              <a:buNone/>
            </a:pPr>
            <a:r>
              <a:t/>
            </a:r>
            <a:endParaRPr/>
          </a:p>
          <a:p>
            <a:pPr indent="0" lvl="0" marL="0" marR="0" rtl="0" algn="ctr">
              <a:lnSpc>
                <a:spcPct val="90000"/>
              </a:lnSpc>
              <a:spcBef>
                <a:spcPts val="1000"/>
              </a:spcBef>
              <a:spcAft>
                <a:spcPts val="0"/>
              </a:spcAft>
              <a:buClr>
                <a:schemeClr val="lt1"/>
              </a:buClr>
              <a:buSzPct val="25000"/>
              <a:buFont typeface="Arial"/>
              <a:buNone/>
            </a:pPr>
            <a:r>
              <a:t/>
            </a:r>
            <a:endParaRPr b="0" i="0" sz="2800" u="none" cap="none" strike="noStrike">
              <a:solidFill>
                <a:schemeClr val="lt1"/>
              </a:solidFill>
              <a:latin typeface="Calibri"/>
              <a:ea typeface="Calibri"/>
              <a:cs typeface="Calibri"/>
              <a:sym typeface="Calibri"/>
            </a:endParaRPr>
          </a:p>
          <a:p>
            <a:pPr indent="0" lvl="0" marL="0" marR="0" rtl="0" algn="l">
              <a:lnSpc>
                <a:spcPct val="90000"/>
              </a:lnSpc>
              <a:spcBef>
                <a:spcPts val="1000"/>
              </a:spcBef>
              <a:spcAft>
                <a:spcPts val="0"/>
              </a:spcAft>
              <a:buClr>
                <a:schemeClr val="lt1"/>
              </a:buClr>
              <a:buSzPct val="25000"/>
              <a:buFont typeface="Arial"/>
              <a:buNone/>
            </a:pPr>
            <a:r>
              <a:t/>
            </a:r>
            <a:endParaRPr b="0" i="0" sz="1400" u="none" cap="none" strike="noStrike">
              <a:solidFill>
                <a:schemeClr val="lt1"/>
              </a:solidFill>
              <a:latin typeface="Calibri"/>
              <a:ea typeface="Calibri"/>
              <a:cs typeface="Calibri"/>
              <a:sym typeface="Calibri"/>
            </a:endParaRPr>
          </a:p>
          <a:p>
            <a:pPr indent="0" lvl="0" marL="0" marR="0" rtl="0" algn="ctr">
              <a:lnSpc>
                <a:spcPct val="90000"/>
              </a:lnSpc>
              <a:spcBef>
                <a:spcPts val="1000"/>
              </a:spcBef>
              <a:spcAft>
                <a:spcPts val="0"/>
              </a:spcAft>
              <a:buClr>
                <a:schemeClr val="lt1"/>
              </a:buClr>
              <a:buSzPct val="25000"/>
              <a:buFont typeface="Arial"/>
              <a:buNone/>
            </a:pPr>
            <a:r>
              <a:t/>
            </a:r>
            <a:endParaRPr/>
          </a:p>
          <a:p>
            <a:pPr indent="0" lvl="0" marL="0" marR="0" rtl="0" algn="ctr">
              <a:lnSpc>
                <a:spcPct val="90000"/>
              </a:lnSpc>
              <a:spcBef>
                <a:spcPts val="1000"/>
              </a:spcBef>
              <a:spcAft>
                <a:spcPts val="0"/>
              </a:spcAft>
              <a:buClr>
                <a:schemeClr val="lt1"/>
              </a:buClr>
              <a:buSzPct val="25000"/>
              <a:buFont typeface="Arial"/>
              <a:buNone/>
            </a:pPr>
            <a:r>
              <a:rPr b="0" i="0" lang="en-US" sz="2800" u="none" cap="none" strike="noStrike">
                <a:solidFill>
                  <a:schemeClr val="lt1"/>
                </a:solidFill>
                <a:latin typeface="Calibri"/>
                <a:ea typeface="Calibri"/>
                <a:cs typeface="Calibri"/>
                <a:sym typeface="Calibri"/>
              </a:rPr>
              <a:t>Absolute value of differences of </a:t>
            </a:r>
            <a:r>
              <a:rPr lang="en-US"/>
              <a:t>consecutive pixels</a:t>
            </a:r>
          </a:p>
          <a:p>
            <a:pPr indent="0" lvl="0" marL="0" marR="0" rtl="0" algn="ctr">
              <a:lnSpc>
                <a:spcPct val="90000"/>
              </a:lnSpc>
              <a:spcBef>
                <a:spcPts val="1000"/>
              </a:spcBef>
              <a:spcAft>
                <a:spcPts val="0"/>
              </a:spcAft>
              <a:buClr>
                <a:schemeClr val="lt1"/>
              </a:buClr>
              <a:buSzPct val="25000"/>
              <a:buFont typeface="Arial"/>
              <a:buNone/>
            </a:pPr>
            <a:r>
              <a:rPr b="0" i="0" lang="en-US" sz="2800" u="none" cap="none" strike="noStrike">
                <a:solidFill>
                  <a:schemeClr val="lt1"/>
                </a:solidFill>
                <a:latin typeface="Calibri"/>
                <a:ea typeface="Calibri"/>
                <a:cs typeface="Calibri"/>
                <a:sym typeface="Calibri"/>
              </a:rPr>
              <a:t>Median of differences:</a:t>
            </a:r>
            <a:r>
              <a:rPr lang="en-US"/>
              <a:t> </a:t>
            </a:r>
            <a:r>
              <a:rPr b="0" i="0" lang="en-US" sz="2800" u="none" cap="none" strike="noStrike">
                <a:solidFill>
                  <a:schemeClr val="lt1"/>
                </a:solidFill>
                <a:latin typeface="Calibri"/>
                <a:ea typeface="Calibri"/>
                <a:cs typeface="Calibri"/>
                <a:sym typeface="Calibri"/>
              </a:rPr>
              <a:t>676</a:t>
            </a:r>
          </a:p>
          <a:p>
            <a:pPr indent="0" lvl="0" marL="0" marR="0" rtl="0" algn="ctr">
              <a:lnSpc>
                <a:spcPct val="90000"/>
              </a:lnSpc>
              <a:spcBef>
                <a:spcPts val="1000"/>
              </a:spcBef>
              <a:spcAft>
                <a:spcPts val="0"/>
              </a:spcAft>
              <a:buClr>
                <a:schemeClr val="lt1"/>
              </a:buClr>
              <a:buSzPct val="25000"/>
              <a:buFont typeface="Arial"/>
              <a:buNone/>
            </a:pPr>
            <a:r>
              <a:t/>
            </a:r>
            <a:endParaRPr/>
          </a:p>
          <a:p>
            <a:pPr indent="0" lvl="0" marL="0" marR="0" rtl="0">
              <a:lnSpc>
                <a:spcPct val="90000"/>
              </a:lnSpc>
              <a:spcBef>
                <a:spcPts val="1000"/>
              </a:spcBef>
              <a:spcAft>
                <a:spcPts val="0"/>
              </a:spcAft>
              <a:buClr>
                <a:schemeClr val="lt1"/>
              </a:buClr>
              <a:buSzPct val="25000"/>
              <a:buFont typeface="Arial"/>
              <a:buNone/>
            </a:pPr>
            <a:r>
              <a:rPr lang="en-US" sz="1200"/>
              <a:t>note: Individual Variograms calculated independently for each band</a:t>
            </a:r>
          </a:p>
        </p:txBody>
      </p:sp>
      <p:graphicFrame>
        <p:nvGraphicFramePr>
          <p:cNvPr id="137" name="Shape 137"/>
          <p:cNvGraphicFramePr/>
          <p:nvPr/>
        </p:nvGraphicFramePr>
        <p:xfrm>
          <a:off x="1278194" y="3046360"/>
          <a:ext cx="3000000" cy="3000000"/>
        </p:xfrm>
        <a:graphic>
          <a:graphicData uri="http://schemas.openxmlformats.org/drawingml/2006/table">
            <a:tbl>
              <a:tblPr bandRow="1" firstRow="1">
                <a:noFill/>
                <a:tableStyleId>{56900E45-D2A2-455A-AE4B-993F673C8F42}</a:tableStyleId>
              </a:tblPr>
              <a:tblGrid>
                <a:gridCol w="598875"/>
                <a:gridCol w="598875"/>
                <a:gridCol w="598875"/>
                <a:gridCol w="598875"/>
                <a:gridCol w="598875"/>
                <a:gridCol w="598875"/>
                <a:gridCol w="598875"/>
                <a:gridCol w="598875"/>
                <a:gridCol w="598875"/>
                <a:gridCol w="598875"/>
                <a:gridCol w="598875"/>
              </a:tblGrid>
              <a:tr h="370850">
                <a:tc>
                  <a:txBody>
                    <a:bodyPr>
                      <a:noAutofit/>
                    </a:bodyPr>
                    <a:lstStyle/>
                    <a:p>
                      <a:pPr indent="0" lvl="0" marL="0" marR="0" rtl="0" algn="ctr">
                        <a:spcBef>
                          <a:spcPts val="0"/>
                        </a:spcBef>
                        <a:buSzPct val="25000"/>
                        <a:buNone/>
                      </a:pPr>
                      <a:r>
                        <a:rPr lang="en-US" sz="1600"/>
                        <a:t>418</a:t>
                      </a:r>
                    </a:p>
                  </a:txBody>
                  <a:tcPr marT="45725" marB="45725" marR="91450" marL="91450">
                    <a:solidFill>
                      <a:schemeClr val="dk1"/>
                    </a:solidFill>
                  </a:tcPr>
                </a:tc>
                <a:tc>
                  <a:txBody>
                    <a:bodyPr>
                      <a:noAutofit/>
                    </a:bodyPr>
                    <a:lstStyle/>
                    <a:p>
                      <a:pPr indent="0" lvl="0" marL="0" marR="0" rtl="0" algn="ctr">
                        <a:spcBef>
                          <a:spcPts val="0"/>
                        </a:spcBef>
                        <a:buSzPct val="25000"/>
                        <a:buNone/>
                      </a:pPr>
                      <a:r>
                        <a:rPr lang="en-US" sz="1600"/>
                        <a:t>449</a:t>
                      </a:r>
                    </a:p>
                  </a:txBody>
                  <a:tcPr marT="45725" marB="45725" marR="91450" marL="91450">
                    <a:solidFill>
                      <a:schemeClr val="dk1"/>
                    </a:solidFill>
                  </a:tcPr>
                </a:tc>
                <a:tc>
                  <a:txBody>
                    <a:bodyPr>
                      <a:noAutofit/>
                    </a:bodyPr>
                    <a:lstStyle/>
                    <a:p>
                      <a:pPr indent="0" lvl="0" marL="0" marR="0" rtl="0" algn="ctr">
                        <a:spcBef>
                          <a:spcPts val="0"/>
                        </a:spcBef>
                        <a:buSzPct val="25000"/>
                        <a:buNone/>
                      </a:pPr>
                      <a:r>
                        <a:rPr lang="en-US" sz="1600"/>
                        <a:t>1125</a:t>
                      </a:r>
                    </a:p>
                  </a:txBody>
                  <a:tcPr marT="45725" marB="45725" marR="91450" marL="91450">
                    <a:solidFill>
                      <a:schemeClr val="dk1"/>
                    </a:solidFill>
                  </a:tcPr>
                </a:tc>
                <a:tc>
                  <a:txBody>
                    <a:bodyPr>
                      <a:noAutofit/>
                    </a:bodyPr>
                    <a:lstStyle/>
                    <a:p>
                      <a:pPr indent="0" lvl="0" marL="0" marR="0" rtl="0" algn="ctr">
                        <a:spcBef>
                          <a:spcPts val="0"/>
                        </a:spcBef>
                        <a:buSzPct val="25000"/>
                        <a:buNone/>
                      </a:pPr>
                      <a:r>
                        <a:rPr lang="en-US" sz="1600"/>
                        <a:t>1069</a:t>
                      </a:r>
                    </a:p>
                  </a:txBody>
                  <a:tcPr marT="45725" marB="45725" marR="91450" marL="91450">
                    <a:solidFill>
                      <a:schemeClr val="dk1"/>
                    </a:solidFill>
                  </a:tcPr>
                </a:tc>
                <a:tc>
                  <a:txBody>
                    <a:bodyPr>
                      <a:noAutofit/>
                    </a:bodyPr>
                    <a:lstStyle/>
                    <a:p>
                      <a:pPr indent="0" lvl="0" marL="0" marR="0" rtl="0" algn="ctr">
                        <a:spcBef>
                          <a:spcPts val="0"/>
                        </a:spcBef>
                        <a:buSzPct val="25000"/>
                        <a:buNone/>
                      </a:pPr>
                      <a:r>
                        <a:rPr lang="en-US" sz="1600"/>
                        <a:t>340</a:t>
                      </a:r>
                    </a:p>
                  </a:txBody>
                  <a:tcPr marT="45725" marB="45725" marR="91450" marL="91450">
                    <a:solidFill>
                      <a:schemeClr val="dk1"/>
                    </a:solidFill>
                  </a:tcPr>
                </a:tc>
                <a:tc>
                  <a:txBody>
                    <a:bodyPr>
                      <a:noAutofit/>
                    </a:bodyPr>
                    <a:lstStyle/>
                    <a:p>
                      <a:pPr indent="0" lvl="0" marL="0" marR="0" rtl="0" algn="ctr">
                        <a:spcBef>
                          <a:spcPts val="0"/>
                        </a:spcBef>
                        <a:buSzPct val="25000"/>
                        <a:buNone/>
                      </a:pPr>
                      <a:r>
                        <a:rPr lang="en-US" sz="1600"/>
                        <a:t>422</a:t>
                      </a:r>
                    </a:p>
                  </a:txBody>
                  <a:tcPr marT="45725" marB="45725" marR="91450" marL="91450">
                    <a:solidFill>
                      <a:schemeClr val="dk1"/>
                    </a:solidFill>
                  </a:tcPr>
                </a:tc>
                <a:tc>
                  <a:txBody>
                    <a:bodyPr>
                      <a:noAutofit/>
                    </a:bodyPr>
                    <a:lstStyle/>
                    <a:p>
                      <a:pPr indent="0" lvl="0" marL="0" marR="0" rtl="0" algn="ctr">
                        <a:spcBef>
                          <a:spcPts val="0"/>
                        </a:spcBef>
                        <a:buSzPct val="25000"/>
                        <a:buNone/>
                      </a:pPr>
                      <a:r>
                        <a:rPr lang="en-US" sz="1600"/>
                        <a:t>1304</a:t>
                      </a:r>
                    </a:p>
                  </a:txBody>
                  <a:tcPr marT="45725" marB="45725" marR="91450" marL="91450">
                    <a:solidFill>
                      <a:schemeClr val="dk1"/>
                    </a:solidFill>
                  </a:tcPr>
                </a:tc>
                <a:tc>
                  <a:txBody>
                    <a:bodyPr>
                      <a:noAutofit/>
                    </a:bodyPr>
                    <a:lstStyle/>
                    <a:p>
                      <a:pPr indent="0" lvl="0" marL="0" marR="0" rtl="0" algn="ctr">
                        <a:spcBef>
                          <a:spcPts val="0"/>
                        </a:spcBef>
                        <a:buSzPct val="25000"/>
                        <a:buNone/>
                      </a:pPr>
                      <a:r>
                        <a:rPr lang="en-US" sz="1600"/>
                        <a:t>1585</a:t>
                      </a:r>
                    </a:p>
                  </a:txBody>
                  <a:tcPr marT="45725" marB="45725" marR="91450" marL="91450">
                    <a:solidFill>
                      <a:schemeClr val="dk1"/>
                    </a:solidFill>
                  </a:tcPr>
                </a:tc>
                <a:tc>
                  <a:txBody>
                    <a:bodyPr>
                      <a:noAutofit/>
                    </a:bodyPr>
                    <a:lstStyle/>
                    <a:p>
                      <a:pPr indent="0" lvl="0" marL="0" marR="0" rtl="0" algn="ctr">
                        <a:spcBef>
                          <a:spcPts val="0"/>
                        </a:spcBef>
                        <a:buSzPct val="25000"/>
                        <a:buNone/>
                      </a:pPr>
                      <a:r>
                        <a:rPr lang="en-US" sz="1600"/>
                        <a:t>5035</a:t>
                      </a:r>
                    </a:p>
                  </a:txBody>
                  <a:tcPr marT="45725" marB="45725" marR="91450" marL="91450">
                    <a:solidFill>
                      <a:schemeClr val="dk1"/>
                    </a:solidFill>
                  </a:tcPr>
                </a:tc>
                <a:tc>
                  <a:txBody>
                    <a:bodyPr>
                      <a:noAutofit/>
                    </a:bodyPr>
                    <a:lstStyle/>
                    <a:p>
                      <a:pPr indent="0" lvl="0" marL="0" marR="0" rtl="0" algn="ctr">
                        <a:spcBef>
                          <a:spcPts val="0"/>
                        </a:spcBef>
                        <a:buSzPct val="25000"/>
                        <a:buNone/>
                      </a:pPr>
                      <a:r>
                        <a:rPr lang="en-US" sz="1600"/>
                        <a:t>498</a:t>
                      </a:r>
                    </a:p>
                  </a:txBody>
                  <a:tcPr marT="45725" marB="45725" marR="91450" marL="91450">
                    <a:solidFill>
                      <a:schemeClr val="dk1"/>
                    </a:solidFill>
                  </a:tcPr>
                </a:tc>
                <a:tc>
                  <a:txBody>
                    <a:bodyPr>
                      <a:noAutofit/>
                    </a:bodyPr>
                    <a:lstStyle/>
                    <a:p>
                      <a:pPr indent="0" lvl="0" marL="0" marR="0" rtl="0" algn="ctr">
                        <a:spcBef>
                          <a:spcPts val="0"/>
                        </a:spcBef>
                        <a:buSzPct val="25000"/>
                        <a:buNone/>
                      </a:pPr>
                      <a:r>
                        <a:rPr lang="en-US" sz="1600"/>
                        <a:t>……</a:t>
                      </a:r>
                    </a:p>
                  </a:txBody>
                  <a:tcPr marT="45725" marB="45725" marR="91450" marL="91450">
                    <a:solidFill>
                      <a:schemeClr val="dk1"/>
                    </a:solidFill>
                  </a:tcPr>
                </a:tc>
              </a:tr>
            </a:tbl>
          </a:graphicData>
        </a:graphic>
      </p:graphicFrame>
      <p:graphicFrame>
        <p:nvGraphicFramePr>
          <p:cNvPr id="138" name="Shape 138"/>
          <p:cNvGraphicFramePr/>
          <p:nvPr/>
        </p:nvGraphicFramePr>
        <p:xfrm>
          <a:off x="1602655" y="3865036"/>
          <a:ext cx="3000000" cy="3000000"/>
        </p:xfrm>
        <a:graphic>
          <a:graphicData uri="http://schemas.openxmlformats.org/drawingml/2006/table">
            <a:tbl>
              <a:tblPr bandRow="1" firstRow="1">
                <a:noFill/>
                <a:tableStyleId>{56900E45-D2A2-455A-AE4B-993F673C8F42}</a:tableStyleId>
              </a:tblPr>
              <a:tblGrid>
                <a:gridCol w="595825"/>
                <a:gridCol w="595825"/>
                <a:gridCol w="595825"/>
                <a:gridCol w="595825"/>
                <a:gridCol w="595825"/>
                <a:gridCol w="595825"/>
                <a:gridCol w="595825"/>
                <a:gridCol w="595825"/>
                <a:gridCol w="595825"/>
                <a:gridCol w="595825"/>
              </a:tblGrid>
              <a:tr h="370850">
                <a:tc>
                  <a:txBody>
                    <a:bodyPr>
                      <a:noAutofit/>
                    </a:bodyPr>
                    <a:lstStyle/>
                    <a:p>
                      <a:pPr indent="0" lvl="0" marL="0" marR="0" rtl="0" algn="ctr">
                        <a:spcBef>
                          <a:spcPts val="0"/>
                        </a:spcBef>
                        <a:buSzPct val="25000"/>
                        <a:buNone/>
                      </a:pPr>
                      <a:r>
                        <a:rPr lang="en-US" sz="1600"/>
                        <a:t>31</a:t>
                      </a:r>
                    </a:p>
                  </a:txBody>
                  <a:tcPr marT="45725" marB="45725" marR="91450" marL="91450">
                    <a:solidFill>
                      <a:schemeClr val="dk1"/>
                    </a:solidFill>
                  </a:tcPr>
                </a:tc>
                <a:tc>
                  <a:txBody>
                    <a:bodyPr>
                      <a:noAutofit/>
                    </a:bodyPr>
                    <a:lstStyle/>
                    <a:p>
                      <a:pPr indent="0" lvl="0" marL="0" marR="0" rtl="0" algn="ctr">
                        <a:spcBef>
                          <a:spcPts val="0"/>
                        </a:spcBef>
                        <a:buSzPct val="25000"/>
                        <a:buNone/>
                      </a:pPr>
                      <a:r>
                        <a:rPr lang="en-US" sz="1600"/>
                        <a:t>676</a:t>
                      </a:r>
                    </a:p>
                  </a:txBody>
                  <a:tcPr marT="45725" marB="45725" marR="91450" marL="91450">
                    <a:solidFill>
                      <a:schemeClr val="dk1"/>
                    </a:solidFill>
                  </a:tcPr>
                </a:tc>
                <a:tc>
                  <a:txBody>
                    <a:bodyPr>
                      <a:noAutofit/>
                    </a:bodyPr>
                    <a:lstStyle/>
                    <a:p>
                      <a:pPr indent="0" lvl="0" marL="0" marR="0" rtl="0" algn="ctr">
                        <a:spcBef>
                          <a:spcPts val="0"/>
                        </a:spcBef>
                        <a:buSzPct val="25000"/>
                        <a:buNone/>
                      </a:pPr>
                      <a:r>
                        <a:rPr lang="en-US" sz="1600"/>
                        <a:t>56</a:t>
                      </a:r>
                    </a:p>
                  </a:txBody>
                  <a:tcPr marT="45725" marB="45725" marR="91450" marL="91450">
                    <a:solidFill>
                      <a:schemeClr val="dk1"/>
                    </a:solidFill>
                  </a:tcPr>
                </a:tc>
                <a:tc>
                  <a:txBody>
                    <a:bodyPr>
                      <a:noAutofit/>
                    </a:bodyPr>
                    <a:lstStyle/>
                    <a:p>
                      <a:pPr indent="0" lvl="0" marL="0" marR="0" rtl="0" algn="ctr">
                        <a:spcBef>
                          <a:spcPts val="0"/>
                        </a:spcBef>
                        <a:buSzPct val="25000"/>
                        <a:buNone/>
                      </a:pPr>
                      <a:r>
                        <a:rPr lang="en-US" sz="1600"/>
                        <a:t>729</a:t>
                      </a:r>
                    </a:p>
                  </a:txBody>
                  <a:tcPr marT="45725" marB="45725" marR="91450" marL="91450">
                    <a:solidFill>
                      <a:schemeClr val="dk1"/>
                    </a:solidFill>
                  </a:tcPr>
                </a:tc>
                <a:tc>
                  <a:txBody>
                    <a:bodyPr>
                      <a:noAutofit/>
                    </a:bodyPr>
                    <a:lstStyle/>
                    <a:p>
                      <a:pPr indent="0" lvl="0" marL="0" marR="0" rtl="0" algn="ctr">
                        <a:spcBef>
                          <a:spcPts val="0"/>
                        </a:spcBef>
                        <a:buSzPct val="25000"/>
                        <a:buNone/>
                      </a:pPr>
                      <a:r>
                        <a:rPr lang="en-US" sz="1600"/>
                        <a:t>82</a:t>
                      </a:r>
                    </a:p>
                  </a:txBody>
                  <a:tcPr marT="45725" marB="45725" marR="91450" marL="91450">
                    <a:solidFill>
                      <a:schemeClr val="dk1"/>
                    </a:solidFill>
                  </a:tcPr>
                </a:tc>
                <a:tc>
                  <a:txBody>
                    <a:bodyPr>
                      <a:noAutofit/>
                    </a:bodyPr>
                    <a:lstStyle/>
                    <a:p>
                      <a:pPr indent="0" lvl="0" marL="0" marR="0" rtl="0" algn="ctr">
                        <a:spcBef>
                          <a:spcPts val="0"/>
                        </a:spcBef>
                        <a:buSzPct val="25000"/>
                        <a:buNone/>
                      </a:pPr>
                      <a:r>
                        <a:rPr lang="en-US" sz="1600"/>
                        <a:t>882</a:t>
                      </a:r>
                    </a:p>
                  </a:txBody>
                  <a:tcPr marT="45725" marB="45725" marR="91450" marL="91450">
                    <a:solidFill>
                      <a:schemeClr val="dk1"/>
                    </a:solidFill>
                  </a:tcPr>
                </a:tc>
                <a:tc>
                  <a:txBody>
                    <a:bodyPr>
                      <a:noAutofit/>
                    </a:bodyPr>
                    <a:lstStyle/>
                    <a:p>
                      <a:pPr indent="0" lvl="0" marL="0" marR="0" rtl="0" algn="ctr">
                        <a:spcBef>
                          <a:spcPts val="0"/>
                        </a:spcBef>
                        <a:buSzPct val="25000"/>
                        <a:buNone/>
                      </a:pPr>
                      <a:r>
                        <a:rPr lang="en-US" sz="1600"/>
                        <a:t>281</a:t>
                      </a:r>
                    </a:p>
                  </a:txBody>
                  <a:tcPr marT="45725" marB="45725" marR="91450" marL="91450">
                    <a:solidFill>
                      <a:schemeClr val="dk1"/>
                    </a:solidFill>
                  </a:tcPr>
                </a:tc>
                <a:tc>
                  <a:txBody>
                    <a:bodyPr>
                      <a:noAutofit/>
                    </a:bodyPr>
                    <a:lstStyle/>
                    <a:p>
                      <a:pPr indent="0" lvl="0" marL="0" marR="0" rtl="0" algn="ctr">
                        <a:spcBef>
                          <a:spcPts val="0"/>
                        </a:spcBef>
                        <a:buSzPct val="25000"/>
                        <a:buNone/>
                      </a:pPr>
                      <a:r>
                        <a:rPr lang="en-US" sz="1600"/>
                        <a:t>3450</a:t>
                      </a:r>
                    </a:p>
                  </a:txBody>
                  <a:tcPr marT="45725" marB="45725" marR="91450" marL="91450">
                    <a:solidFill>
                      <a:schemeClr val="dk1"/>
                    </a:solidFill>
                  </a:tcPr>
                </a:tc>
                <a:tc>
                  <a:txBody>
                    <a:bodyPr>
                      <a:noAutofit/>
                    </a:bodyPr>
                    <a:lstStyle/>
                    <a:p>
                      <a:pPr indent="0" lvl="0" marL="0" marR="0" rtl="0" algn="ctr">
                        <a:spcBef>
                          <a:spcPts val="0"/>
                        </a:spcBef>
                        <a:buSzPct val="25000"/>
                        <a:buNone/>
                      </a:pPr>
                      <a:r>
                        <a:rPr lang="en-US" sz="1600"/>
                        <a:t>4357</a:t>
                      </a:r>
                    </a:p>
                  </a:txBody>
                  <a:tcPr marT="45725" marB="45725" marR="91450" marL="91450">
                    <a:solidFill>
                      <a:schemeClr val="dk1"/>
                    </a:solidFill>
                  </a:tcPr>
                </a:tc>
                <a:tc>
                  <a:txBody>
                    <a:bodyPr>
                      <a:noAutofit/>
                    </a:bodyPr>
                    <a:lstStyle/>
                    <a:p>
                      <a:pPr indent="0" lvl="0" marL="0" marR="0" rtl="0" algn="ctr">
                        <a:spcBef>
                          <a:spcPts val="0"/>
                        </a:spcBef>
                        <a:buSzPct val="25000"/>
                        <a:buNone/>
                      </a:pPr>
                      <a:r>
                        <a:rPr lang="en-US" sz="1600"/>
                        <a:t>……</a:t>
                      </a:r>
                    </a:p>
                  </a:txBody>
                  <a:tcPr marT="45725" marB="45725" marR="91450" marL="91450">
                    <a:solidFill>
                      <a:schemeClr val="dk1"/>
                    </a:solidFill>
                  </a:tcPr>
                </a:tc>
              </a:tr>
            </a:tbl>
          </a:graphicData>
        </a:graphic>
      </p:graphicFrame>
      <p:grpSp>
        <p:nvGrpSpPr>
          <p:cNvPr id="139" name="Shape 139"/>
          <p:cNvGrpSpPr/>
          <p:nvPr/>
        </p:nvGrpSpPr>
        <p:grpSpPr>
          <a:xfrm>
            <a:off x="1602605" y="3514165"/>
            <a:ext cx="5304545" cy="245806"/>
            <a:chOff x="1602605" y="2828365"/>
            <a:chExt cx="5304545" cy="245806"/>
          </a:xfrm>
        </p:grpSpPr>
        <p:grpSp>
          <p:nvGrpSpPr>
            <p:cNvPr id="140" name="Shape 140"/>
            <p:cNvGrpSpPr/>
            <p:nvPr/>
          </p:nvGrpSpPr>
          <p:grpSpPr>
            <a:xfrm>
              <a:off x="1602605" y="2828365"/>
              <a:ext cx="506346" cy="245806"/>
              <a:chOff x="1632155" y="2831690"/>
              <a:chExt cx="457197" cy="245806"/>
            </a:xfrm>
          </p:grpSpPr>
          <p:cxnSp>
            <p:nvCxnSpPr>
              <p:cNvPr id="141" name="Shape 141"/>
              <p:cNvCxnSpPr/>
              <p:nvPr/>
            </p:nvCxnSpPr>
            <p:spPr>
              <a:xfrm rot="10800000">
                <a:off x="1632155" y="2831690"/>
                <a:ext cx="226142" cy="245806"/>
              </a:xfrm>
              <a:prstGeom prst="straightConnector1">
                <a:avLst/>
              </a:prstGeom>
              <a:noFill/>
              <a:ln cap="flat" cmpd="sng" w="12700">
                <a:solidFill>
                  <a:schemeClr val="lt1"/>
                </a:solidFill>
                <a:prstDash val="solid"/>
                <a:miter/>
                <a:headEnd len="med" w="med" type="none"/>
                <a:tailEnd len="med" w="med" type="none"/>
              </a:ln>
            </p:spPr>
          </p:cxnSp>
          <p:cxnSp>
            <p:nvCxnSpPr>
              <p:cNvPr id="142" name="Shape 142"/>
              <p:cNvCxnSpPr/>
              <p:nvPr/>
            </p:nvCxnSpPr>
            <p:spPr>
              <a:xfrm flipH="1" rot="10800000">
                <a:off x="1863210" y="2831690"/>
                <a:ext cx="226142" cy="245806"/>
              </a:xfrm>
              <a:prstGeom prst="straightConnector1">
                <a:avLst/>
              </a:prstGeom>
              <a:noFill/>
              <a:ln cap="flat" cmpd="sng" w="12700">
                <a:solidFill>
                  <a:schemeClr val="lt1"/>
                </a:solidFill>
                <a:prstDash val="solid"/>
                <a:miter/>
                <a:headEnd len="med" w="med" type="none"/>
                <a:tailEnd len="med" w="med" type="none"/>
              </a:ln>
            </p:spPr>
          </p:cxnSp>
        </p:grpSp>
        <p:grpSp>
          <p:nvGrpSpPr>
            <p:cNvPr id="143" name="Shape 143"/>
            <p:cNvGrpSpPr/>
            <p:nvPr/>
          </p:nvGrpSpPr>
          <p:grpSpPr>
            <a:xfrm>
              <a:off x="2231923" y="2828365"/>
              <a:ext cx="457197" cy="245806"/>
              <a:chOff x="1632155" y="2831690"/>
              <a:chExt cx="457197" cy="245806"/>
            </a:xfrm>
          </p:grpSpPr>
          <p:cxnSp>
            <p:nvCxnSpPr>
              <p:cNvPr id="144" name="Shape 144"/>
              <p:cNvCxnSpPr/>
              <p:nvPr/>
            </p:nvCxnSpPr>
            <p:spPr>
              <a:xfrm rot="10800000">
                <a:off x="1632155" y="2831690"/>
                <a:ext cx="226142" cy="245806"/>
              </a:xfrm>
              <a:prstGeom prst="straightConnector1">
                <a:avLst/>
              </a:prstGeom>
              <a:noFill/>
              <a:ln cap="flat" cmpd="sng" w="12700">
                <a:solidFill>
                  <a:schemeClr val="lt1"/>
                </a:solidFill>
                <a:prstDash val="solid"/>
                <a:miter/>
                <a:headEnd len="med" w="med" type="none"/>
                <a:tailEnd len="med" w="med" type="none"/>
              </a:ln>
            </p:spPr>
          </p:cxnSp>
          <p:cxnSp>
            <p:nvCxnSpPr>
              <p:cNvPr id="145" name="Shape 145"/>
              <p:cNvCxnSpPr/>
              <p:nvPr/>
            </p:nvCxnSpPr>
            <p:spPr>
              <a:xfrm flipH="1" rot="10800000">
                <a:off x="1863210" y="2831690"/>
                <a:ext cx="226142" cy="245806"/>
              </a:xfrm>
              <a:prstGeom prst="straightConnector1">
                <a:avLst/>
              </a:prstGeom>
              <a:noFill/>
              <a:ln cap="flat" cmpd="sng" w="12700">
                <a:solidFill>
                  <a:schemeClr val="lt1"/>
                </a:solidFill>
                <a:prstDash val="solid"/>
                <a:miter/>
                <a:headEnd len="med" w="med" type="none"/>
                <a:tailEnd len="med" w="med" type="none"/>
              </a:ln>
            </p:spPr>
          </p:cxnSp>
        </p:grpSp>
        <p:grpSp>
          <p:nvGrpSpPr>
            <p:cNvPr id="146" name="Shape 146"/>
            <p:cNvGrpSpPr/>
            <p:nvPr/>
          </p:nvGrpSpPr>
          <p:grpSpPr>
            <a:xfrm>
              <a:off x="6449953" y="2828365"/>
              <a:ext cx="457197" cy="245806"/>
              <a:chOff x="1632155" y="2831690"/>
              <a:chExt cx="457197" cy="245806"/>
            </a:xfrm>
          </p:grpSpPr>
          <p:cxnSp>
            <p:nvCxnSpPr>
              <p:cNvPr id="147" name="Shape 147"/>
              <p:cNvCxnSpPr/>
              <p:nvPr/>
            </p:nvCxnSpPr>
            <p:spPr>
              <a:xfrm rot="10800000">
                <a:off x="1632155" y="2831690"/>
                <a:ext cx="226142" cy="245806"/>
              </a:xfrm>
              <a:prstGeom prst="straightConnector1">
                <a:avLst/>
              </a:prstGeom>
              <a:noFill/>
              <a:ln cap="flat" cmpd="sng" w="12700">
                <a:solidFill>
                  <a:schemeClr val="lt1"/>
                </a:solidFill>
                <a:prstDash val="solid"/>
                <a:miter/>
                <a:headEnd len="med" w="med" type="none"/>
                <a:tailEnd len="med" w="med" type="none"/>
              </a:ln>
            </p:spPr>
          </p:cxnSp>
          <p:cxnSp>
            <p:nvCxnSpPr>
              <p:cNvPr id="148" name="Shape 148"/>
              <p:cNvCxnSpPr/>
              <p:nvPr/>
            </p:nvCxnSpPr>
            <p:spPr>
              <a:xfrm flipH="1" rot="10800000">
                <a:off x="1863210" y="2831690"/>
                <a:ext cx="226142" cy="245806"/>
              </a:xfrm>
              <a:prstGeom prst="straightConnector1">
                <a:avLst/>
              </a:prstGeom>
              <a:noFill/>
              <a:ln cap="flat" cmpd="sng" w="12700">
                <a:solidFill>
                  <a:schemeClr val="lt1"/>
                </a:solidFill>
                <a:prstDash val="solid"/>
                <a:miter/>
                <a:headEnd len="med" w="med" type="none"/>
                <a:tailEnd len="med" w="med" type="none"/>
              </a:ln>
            </p:spPr>
          </p:cxnSp>
        </p:grpSp>
        <p:grpSp>
          <p:nvGrpSpPr>
            <p:cNvPr id="149" name="Shape 149"/>
            <p:cNvGrpSpPr/>
            <p:nvPr/>
          </p:nvGrpSpPr>
          <p:grpSpPr>
            <a:xfrm>
              <a:off x="5852642" y="2828365"/>
              <a:ext cx="457197" cy="245806"/>
              <a:chOff x="1632155" y="2831690"/>
              <a:chExt cx="457197" cy="245806"/>
            </a:xfrm>
          </p:grpSpPr>
          <p:cxnSp>
            <p:nvCxnSpPr>
              <p:cNvPr id="150" name="Shape 150"/>
              <p:cNvCxnSpPr/>
              <p:nvPr/>
            </p:nvCxnSpPr>
            <p:spPr>
              <a:xfrm rot="10800000">
                <a:off x="1632155" y="2831690"/>
                <a:ext cx="226142" cy="245806"/>
              </a:xfrm>
              <a:prstGeom prst="straightConnector1">
                <a:avLst/>
              </a:prstGeom>
              <a:noFill/>
              <a:ln cap="flat" cmpd="sng" w="12700">
                <a:solidFill>
                  <a:schemeClr val="lt1"/>
                </a:solidFill>
                <a:prstDash val="solid"/>
                <a:miter/>
                <a:headEnd len="med" w="med" type="none"/>
                <a:tailEnd len="med" w="med" type="none"/>
              </a:ln>
            </p:spPr>
          </p:cxnSp>
          <p:cxnSp>
            <p:nvCxnSpPr>
              <p:cNvPr id="151" name="Shape 151"/>
              <p:cNvCxnSpPr/>
              <p:nvPr/>
            </p:nvCxnSpPr>
            <p:spPr>
              <a:xfrm flipH="1" rot="10800000">
                <a:off x="1863210" y="2831690"/>
                <a:ext cx="226142" cy="245806"/>
              </a:xfrm>
              <a:prstGeom prst="straightConnector1">
                <a:avLst/>
              </a:prstGeom>
              <a:noFill/>
              <a:ln cap="flat" cmpd="sng" w="12700">
                <a:solidFill>
                  <a:schemeClr val="lt1"/>
                </a:solidFill>
                <a:prstDash val="solid"/>
                <a:miter/>
                <a:headEnd len="med" w="med" type="none"/>
                <a:tailEnd len="med" w="med" type="none"/>
              </a:ln>
            </p:spPr>
          </p:cxnSp>
        </p:grpSp>
        <p:grpSp>
          <p:nvGrpSpPr>
            <p:cNvPr id="152" name="Shape 152"/>
            <p:cNvGrpSpPr/>
            <p:nvPr/>
          </p:nvGrpSpPr>
          <p:grpSpPr>
            <a:xfrm>
              <a:off x="5250417" y="2828365"/>
              <a:ext cx="457197" cy="245806"/>
              <a:chOff x="1632155" y="2831690"/>
              <a:chExt cx="457197" cy="245806"/>
            </a:xfrm>
          </p:grpSpPr>
          <p:cxnSp>
            <p:nvCxnSpPr>
              <p:cNvPr id="153" name="Shape 153"/>
              <p:cNvCxnSpPr/>
              <p:nvPr/>
            </p:nvCxnSpPr>
            <p:spPr>
              <a:xfrm rot="10800000">
                <a:off x="1632155" y="2831690"/>
                <a:ext cx="226142" cy="245806"/>
              </a:xfrm>
              <a:prstGeom prst="straightConnector1">
                <a:avLst/>
              </a:prstGeom>
              <a:noFill/>
              <a:ln cap="flat" cmpd="sng" w="12700">
                <a:solidFill>
                  <a:schemeClr val="lt1"/>
                </a:solidFill>
                <a:prstDash val="solid"/>
                <a:miter/>
                <a:headEnd len="med" w="med" type="none"/>
                <a:tailEnd len="med" w="med" type="none"/>
              </a:ln>
            </p:spPr>
          </p:cxnSp>
          <p:cxnSp>
            <p:nvCxnSpPr>
              <p:cNvPr id="154" name="Shape 154"/>
              <p:cNvCxnSpPr/>
              <p:nvPr/>
            </p:nvCxnSpPr>
            <p:spPr>
              <a:xfrm flipH="1" rot="10800000">
                <a:off x="1863210" y="2831690"/>
                <a:ext cx="226142" cy="245806"/>
              </a:xfrm>
              <a:prstGeom prst="straightConnector1">
                <a:avLst/>
              </a:prstGeom>
              <a:noFill/>
              <a:ln cap="flat" cmpd="sng" w="12700">
                <a:solidFill>
                  <a:schemeClr val="lt1"/>
                </a:solidFill>
                <a:prstDash val="solid"/>
                <a:miter/>
                <a:headEnd len="med" w="med" type="none"/>
                <a:tailEnd len="med" w="med" type="none"/>
              </a:ln>
            </p:spPr>
          </p:cxnSp>
        </p:grpSp>
        <p:grpSp>
          <p:nvGrpSpPr>
            <p:cNvPr id="155" name="Shape 155"/>
            <p:cNvGrpSpPr/>
            <p:nvPr/>
          </p:nvGrpSpPr>
          <p:grpSpPr>
            <a:xfrm>
              <a:off x="4660488" y="2828365"/>
              <a:ext cx="457197" cy="245806"/>
              <a:chOff x="1632155" y="2831690"/>
              <a:chExt cx="457197" cy="245806"/>
            </a:xfrm>
          </p:grpSpPr>
          <p:cxnSp>
            <p:nvCxnSpPr>
              <p:cNvPr id="156" name="Shape 156"/>
              <p:cNvCxnSpPr/>
              <p:nvPr/>
            </p:nvCxnSpPr>
            <p:spPr>
              <a:xfrm rot="10800000">
                <a:off x="1632155" y="2831690"/>
                <a:ext cx="226142" cy="245806"/>
              </a:xfrm>
              <a:prstGeom prst="straightConnector1">
                <a:avLst/>
              </a:prstGeom>
              <a:noFill/>
              <a:ln cap="flat" cmpd="sng" w="12700">
                <a:solidFill>
                  <a:schemeClr val="lt1"/>
                </a:solidFill>
                <a:prstDash val="solid"/>
                <a:miter/>
                <a:headEnd len="med" w="med" type="none"/>
                <a:tailEnd len="med" w="med" type="none"/>
              </a:ln>
            </p:spPr>
          </p:cxnSp>
          <p:cxnSp>
            <p:nvCxnSpPr>
              <p:cNvPr id="157" name="Shape 157"/>
              <p:cNvCxnSpPr/>
              <p:nvPr/>
            </p:nvCxnSpPr>
            <p:spPr>
              <a:xfrm flipH="1" rot="10800000">
                <a:off x="1863210" y="2831690"/>
                <a:ext cx="226142" cy="245806"/>
              </a:xfrm>
              <a:prstGeom prst="straightConnector1">
                <a:avLst/>
              </a:prstGeom>
              <a:noFill/>
              <a:ln cap="flat" cmpd="sng" w="12700">
                <a:solidFill>
                  <a:schemeClr val="lt1"/>
                </a:solidFill>
                <a:prstDash val="solid"/>
                <a:miter/>
                <a:headEnd len="med" w="med" type="none"/>
                <a:tailEnd len="med" w="med" type="none"/>
              </a:ln>
            </p:spPr>
          </p:cxnSp>
        </p:grpSp>
        <p:grpSp>
          <p:nvGrpSpPr>
            <p:cNvPr id="158" name="Shape 158"/>
            <p:cNvGrpSpPr/>
            <p:nvPr/>
          </p:nvGrpSpPr>
          <p:grpSpPr>
            <a:xfrm>
              <a:off x="4070558" y="2828365"/>
              <a:ext cx="457197" cy="245806"/>
              <a:chOff x="1632155" y="2831690"/>
              <a:chExt cx="457197" cy="245806"/>
            </a:xfrm>
          </p:grpSpPr>
          <p:cxnSp>
            <p:nvCxnSpPr>
              <p:cNvPr id="159" name="Shape 159"/>
              <p:cNvCxnSpPr/>
              <p:nvPr/>
            </p:nvCxnSpPr>
            <p:spPr>
              <a:xfrm rot="10800000">
                <a:off x="1632155" y="2831690"/>
                <a:ext cx="226142" cy="245806"/>
              </a:xfrm>
              <a:prstGeom prst="straightConnector1">
                <a:avLst/>
              </a:prstGeom>
              <a:noFill/>
              <a:ln cap="flat" cmpd="sng" w="12700">
                <a:solidFill>
                  <a:schemeClr val="lt1"/>
                </a:solidFill>
                <a:prstDash val="solid"/>
                <a:miter/>
                <a:headEnd len="med" w="med" type="none"/>
                <a:tailEnd len="med" w="med" type="none"/>
              </a:ln>
            </p:spPr>
          </p:cxnSp>
          <p:cxnSp>
            <p:nvCxnSpPr>
              <p:cNvPr id="160" name="Shape 160"/>
              <p:cNvCxnSpPr/>
              <p:nvPr/>
            </p:nvCxnSpPr>
            <p:spPr>
              <a:xfrm flipH="1" rot="10800000">
                <a:off x="1863210" y="2831690"/>
                <a:ext cx="226142" cy="245806"/>
              </a:xfrm>
              <a:prstGeom prst="straightConnector1">
                <a:avLst/>
              </a:prstGeom>
              <a:noFill/>
              <a:ln cap="flat" cmpd="sng" w="12700">
                <a:solidFill>
                  <a:schemeClr val="lt1"/>
                </a:solidFill>
                <a:prstDash val="solid"/>
                <a:miter/>
                <a:headEnd len="med" w="med" type="none"/>
                <a:tailEnd len="med" w="med" type="none"/>
              </a:ln>
            </p:spPr>
          </p:cxnSp>
        </p:grpSp>
        <p:grpSp>
          <p:nvGrpSpPr>
            <p:cNvPr id="161" name="Shape 161"/>
            <p:cNvGrpSpPr/>
            <p:nvPr/>
          </p:nvGrpSpPr>
          <p:grpSpPr>
            <a:xfrm>
              <a:off x="3461570" y="2828365"/>
              <a:ext cx="457197" cy="245806"/>
              <a:chOff x="1632155" y="2831690"/>
              <a:chExt cx="457197" cy="245806"/>
            </a:xfrm>
          </p:grpSpPr>
          <p:cxnSp>
            <p:nvCxnSpPr>
              <p:cNvPr id="162" name="Shape 162"/>
              <p:cNvCxnSpPr/>
              <p:nvPr/>
            </p:nvCxnSpPr>
            <p:spPr>
              <a:xfrm rot="10800000">
                <a:off x="1632155" y="2831690"/>
                <a:ext cx="226142" cy="245806"/>
              </a:xfrm>
              <a:prstGeom prst="straightConnector1">
                <a:avLst/>
              </a:prstGeom>
              <a:noFill/>
              <a:ln cap="flat" cmpd="sng" w="12700">
                <a:solidFill>
                  <a:schemeClr val="lt1"/>
                </a:solidFill>
                <a:prstDash val="solid"/>
                <a:miter/>
                <a:headEnd len="med" w="med" type="none"/>
                <a:tailEnd len="med" w="med" type="none"/>
              </a:ln>
            </p:spPr>
          </p:cxnSp>
          <p:cxnSp>
            <p:nvCxnSpPr>
              <p:cNvPr id="163" name="Shape 163"/>
              <p:cNvCxnSpPr/>
              <p:nvPr/>
            </p:nvCxnSpPr>
            <p:spPr>
              <a:xfrm flipH="1" rot="10800000">
                <a:off x="1863210" y="2831690"/>
                <a:ext cx="226142" cy="245806"/>
              </a:xfrm>
              <a:prstGeom prst="straightConnector1">
                <a:avLst/>
              </a:prstGeom>
              <a:noFill/>
              <a:ln cap="flat" cmpd="sng" w="12700">
                <a:solidFill>
                  <a:schemeClr val="lt1"/>
                </a:solidFill>
                <a:prstDash val="solid"/>
                <a:miter/>
                <a:headEnd len="med" w="med" type="none"/>
                <a:tailEnd len="med" w="med" type="none"/>
              </a:ln>
            </p:spPr>
          </p:cxnSp>
        </p:grpSp>
        <p:grpSp>
          <p:nvGrpSpPr>
            <p:cNvPr id="164" name="Shape 164"/>
            <p:cNvGrpSpPr/>
            <p:nvPr/>
          </p:nvGrpSpPr>
          <p:grpSpPr>
            <a:xfrm>
              <a:off x="2839682" y="2828365"/>
              <a:ext cx="457197" cy="245806"/>
              <a:chOff x="1632155" y="2831690"/>
              <a:chExt cx="457197" cy="245806"/>
            </a:xfrm>
          </p:grpSpPr>
          <p:cxnSp>
            <p:nvCxnSpPr>
              <p:cNvPr id="165" name="Shape 165"/>
              <p:cNvCxnSpPr/>
              <p:nvPr/>
            </p:nvCxnSpPr>
            <p:spPr>
              <a:xfrm rot="10800000">
                <a:off x="1632155" y="2831690"/>
                <a:ext cx="226142" cy="245806"/>
              </a:xfrm>
              <a:prstGeom prst="straightConnector1">
                <a:avLst/>
              </a:prstGeom>
              <a:noFill/>
              <a:ln cap="flat" cmpd="sng" w="12700">
                <a:solidFill>
                  <a:schemeClr val="lt1"/>
                </a:solidFill>
                <a:prstDash val="solid"/>
                <a:miter/>
                <a:headEnd len="med" w="med" type="none"/>
                <a:tailEnd len="med" w="med" type="none"/>
              </a:ln>
            </p:spPr>
          </p:cxnSp>
          <p:cxnSp>
            <p:nvCxnSpPr>
              <p:cNvPr id="166" name="Shape 166"/>
              <p:cNvCxnSpPr/>
              <p:nvPr/>
            </p:nvCxnSpPr>
            <p:spPr>
              <a:xfrm flipH="1" rot="10800000">
                <a:off x="1863210" y="2831690"/>
                <a:ext cx="226142" cy="245806"/>
              </a:xfrm>
              <a:prstGeom prst="straightConnector1">
                <a:avLst/>
              </a:prstGeom>
              <a:noFill/>
              <a:ln cap="flat" cmpd="sng" w="12700">
                <a:solidFill>
                  <a:schemeClr val="lt1"/>
                </a:solidFill>
                <a:prstDash val="solid"/>
                <a:miter/>
                <a:headEnd len="med" w="med" type="none"/>
                <a:tailEnd len="med" w="med" type="none"/>
              </a:ln>
            </p:spPr>
          </p:cxnSp>
        </p:grpSp>
      </p:grpSp>
      <p:sp>
        <p:nvSpPr>
          <p:cNvPr id="167" name="Shape 167"/>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cxnSp>
        <p:nvCxnSpPr>
          <p:cNvPr id="168" name="Shape 168"/>
          <p:cNvCxnSpPr/>
          <p:nvPr/>
        </p:nvCxnSpPr>
        <p:spPr>
          <a:xfrm>
            <a:off x="1302575" y="2671225"/>
            <a:ext cx="6566100" cy="0"/>
          </a:xfrm>
          <a:prstGeom prst="straightConnector1">
            <a:avLst/>
          </a:prstGeom>
          <a:noFill/>
          <a:ln cap="flat" cmpd="sng" w="38100">
            <a:solidFill>
              <a:srgbClr val="FFFFFF"/>
            </a:solidFill>
            <a:prstDash val="solid"/>
            <a:round/>
            <a:headEnd len="lg" w="lg" type="none"/>
            <a:tailEnd len="lg" w="lg" type="triangle"/>
          </a:ln>
        </p:spPr>
      </p:cxnSp>
      <p:sp>
        <p:nvSpPr>
          <p:cNvPr id="169" name="Shape 169"/>
          <p:cNvSpPr txBox="1"/>
          <p:nvPr/>
        </p:nvSpPr>
        <p:spPr>
          <a:xfrm>
            <a:off x="4227175" y="2476550"/>
            <a:ext cx="584100" cy="365100"/>
          </a:xfrm>
          <a:prstGeom prst="rect">
            <a:avLst/>
          </a:prstGeom>
          <a:solidFill>
            <a:srgbClr val="000000"/>
          </a:solidFill>
          <a:ln>
            <a:noFill/>
          </a:ln>
        </p:spPr>
        <p:txBody>
          <a:bodyPr anchorCtr="0" anchor="t" bIns="91425" lIns="91425" rIns="91425" tIns="91425">
            <a:noAutofit/>
          </a:bodyPr>
          <a:lstStyle/>
          <a:p>
            <a:pPr lvl="0">
              <a:spcBef>
                <a:spcPts val="0"/>
              </a:spcBef>
              <a:buNone/>
            </a:pPr>
            <a:r>
              <a:rPr lang="en-US">
                <a:solidFill>
                  <a:srgbClr val="FFFFFF"/>
                </a:solidFill>
              </a:rPr>
              <a:t>Time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628650" y="365125"/>
            <a:ext cx="78867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Calibri"/>
              <a:buNone/>
            </a:pPr>
            <a:r>
              <a:rPr lang="en-US"/>
              <a:t>LASSO</a:t>
            </a:r>
            <a:r>
              <a:rPr b="0" i="0" lang="en-US" sz="4400" u="none" cap="none" strike="noStrike">
                <a:solidFill>
                  <a:schemeClr val="lt1"/>
                </a:solidFill>
                <a:latin typeface="Calibri"/>
                <a:ea typeface="Calibri"/>
                <a:cs typeface="Calibri"/>
                <a:sym typeface="Calibri"/>
              </a:rPr>
              <a:t> </a:t>
            </a:r>
            <a:r>
              <a:rPr lang="en-US"/>
              <a:t>R</a:t>
            </a:r>
            <a:r>
              <a:rPr b="0" i="0" lang="en-US" sz="4400" u="none" cap="none" strike="noStrike">
                <a:solidFill>
                  <a:schemeClr val="lt1"/>
                </a:solidFill>
                <a:latin typeface="Calibri"/>
                <a:ea typeface="Calibri"/>
                <a:cs typeface="Calibri"/>
                <a:sym typeface="Calibri"/>
              </a:rPr>
              <a:t>egression</a:t>
            </a:r>
          </a:p>
        </p:txBody>
      </p:sp>
      <p:sp>
        <p:nvSpPr>
          <p:cNvPr id="176" name="Shape 176"/>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pic>
        <p:nvPicPr>
          <p:cNvPr id="177" name="Shape 177"/>
          <p:cNvPicPr preferRelativeResize="0"/>
          <p:nvPr/>
        </p:nvPicPr>
        <p:blipFill>
          <a:blip r:embed="rId3">
            <a:alphaModFix/>
          </a:blip>
          <a:stretch>
            <a:fillRect/>
          </a:stretch>
        </p:blipFill>
        <p:spPr>
          <a:xfrm>
            <a:off x="628650" y="1825625"/>
            <a:ext cx="7886700" cy="914400"/>
          </a:xfrm>
          <a:prstGeom prst="rect">
            <a:avLst/>
          </a:prstGeom>
          <a:noFill/>
          <a:ln>
            <a:noFill/>
          </a:ln>
        </p:spPr>
      </p:pic>
      <p:sp>
        <p:nvSpPr>
          <p:cNvPr id="178" name="Shape 178"/>
          <p:cNvSpPr txBox="1"/>
          <p:nvPr/>
        </p:nvSpPr>
        <p:spPr>
          <a:xfrm>
            <a:off x="628650" y="2786375"/>
            <a:ext cx="7886700" cy="3355500"/>
          </a:xfrm>
          <a:prstGeom prst="rect">
            <a:avLst/>
          </a:prstGeom>
          <a:noFill/>
          <a:ln>
            <a:noFill/>
          </a:ln>
        </p:spPr>
        <p:txBody>
          <a:bodyPr anchorCtr="0" anchor="t" bIns="91425" lIns="91425" rIns="91425" tIns="91425">
            <a:noAutofit/>
          </a:bodyPr>
          <a:lstStyle/>
          <a:p>
            <a:pPr lvl="0">
              <a:spcBef>
                <a:spcPts val="0"/>
              </a:spcBef>
              <a:buNone/>
            </a:pPr>
            <a:r>
              <a:rPr lang="en-US">
                <a:solidFill>
                  <a:srgbClr val="F7F7F7"/>
                </a:solidFill>
              </a:rPr>
              <a:t>C		constant or intercept</a:t>
            </a:r>
          </a:p>
          <a:p>
            <a:pPr lvl="0">
              <a:spcBef>
                <a:spcPts val="0"/>
              </a:spcBef>
              <a:buNone/>
            </a:pPr>
            <a:r>
              <a:rPr lang="en-US">
                <a:solidFill>
                  <a:srgbClr val="F7F7F7"/>
                </a:solidFill>
              </a:rPr>
              <a:t>C</a:t>
            </a:r>
            <a:r>
              <a:rPr baseline="-25000" lang="en-US">
                <a:solidFill>
                  <a:srgbClr val="F7F7F7"/>
                </a:solidFill>
              </a:rPr>
              <a:t>1</a:t>
            </a:r>
            <a:r>
              <a:rPr lang="en-US">
                <a:solidFill>
                  <a:srgbClr val="F7F7F7"/>
                </a:solidFill>
              </a:rPr>
              <a:t>		</a:t>
            </a:r>
            <a:r>
              <a:rPr lang="en-US">
                <a:solidFill>
                  <a:srgbClr val="F7F7F7"/>
                </a:solidFill>
              </a:rPr>
              <a:t>slope or trend line</a:t>
            </a:r>
          </a:p>
          <a:p>
            <a:pPr lvl="0">
              <a:spcBef>
                <a:spcPts val="0"/>
              </a:spcBef>
              <a:buNone/>
            </a:pPr>
            <a:r>
              <a:rPr lang="en-US">
                <a:solidFill>
                  <a:srgbClr val="F7F7F7"/>
                </a:solidFill>
              </a:rPr>
              <a:t>C</a:t>
            </a:r>
            <a:r>
              <a:rPr baseline="-25000" lang="en-US">
                <a:solidFill>
                  <a:srgbClr val="F7F7F7"/>
                </a:solidFill>
              </a:rPr>
              <a:t>2</a:t>
            </a:r>
            <a:r>
              <a:rPr lang="en-US">
                <a:solidFill>
                  <a:srgbClr val="F7F7F7"/>
                </a:solidFill>
              </a:rPr>
              <a:t> thru C</a:t>
            </a:r>
            <a:r>
              <a:rPr baseline="-25000" lang="en-US">
                <a:solidFill>
                  <a:srgbClr val="F7F7F7"/>
                </a:solidFill>
              </a:rPr>
              <a:t>7</a:t>
            </a:r>
            <a:r>
              <a:rPr lang="en-US">
                <a:solidFill>
                  <a:srgbClr val="F7F7F7"/>
                </a:solidFill>
              </a:rPr>
              <a:t>	</a:t>
            </a:r>
            <a:r>
              <a:rPr lang="en-US">
                <a:solidFill>
                  <a:srgbClr val="F7F7F7"/>
                </a:solidFill>
              </a:rPr>
              <a:t>sinusoid amplitudes</a:t>
            </a:r>
          </a:p>
          <a:p>
            <a:pPr lvl="0">
              <a:spcBef>
                <a:spcPts val="0"/>
              </a:spcBef>
              <a:buNone/>
            </a:pPr>
            <a:r>
              <a:t/>
            </a:r>
            <a:endParaRPr>
              <a:solidFill>
                <a:srgbClr val="F7F7F7"/>
              </a:solidFill>
            </a:endParaRPr>
          </a:p>
          <a:p>
            <a:pPr lvl="0">
              <a:spcBef>
                <a:spcPts val="0"/>
              </a:spcBef>
              <a:buNone/>
            </a:pPr>
            <a:r>
              <a:rPr lang="en-US">
                <a:solidFill>
                  <a:srgbClr val="F7F7F7"/>
                </a:solidFill>
              </a:rPr>
              <a:t>4 Coefficients defined as (referred to as a generalized fit):</a:t>
            </a:r>
          </a:p>
          <a:p>
            <a:pPr lvl="0">
              <a:spcBef>
                <a:spcPts val="0"/>
              </a:spcBef>
              <a:buNone/>
            </a:pPr>
            <a:r>
              <a:rPr lang="en-US">
                <a:solidFill>
                  <a:srgbClr val="F7F7F7"/>
                </a:solidFill>
              </a:rPr>
              <a:t>C + C</a:t>
            </a:r>
            <a:r>
              <a:rPr baseline="-25000" lang="en-US">
                <a:solidFill>
                  <a:srgbClr val="F7F7F7"/>
                </a:solidFill>
              </a:rPr>
              <a:t>1</a:t>
            </a:r>
            <a:r>
              <a:rPr lang="en-US">
                <a:solidFill>
                  <a:srgbClr val="F7F7F7"/>
                </a:solidFill>
              </a:rPr>
              <a:t> + C</a:t>
            </a:r>
            <a:r>
              <a:rPr baseline="-25000" lang="en-US">
                <a:solidFill>
                  <a:srgbClr val="F7F7F7"/>
                </a:solidFill>
              </a:rPr>
              <a:t>2</a:t>
            </a:r>
            <a:r>
              <a:rPr lang="en-US">
                <a:solidFill>
                  <a:srgbClr val="F7F7F7"/>
                </a:solidFill>
              </a:rPr>
              <a:t> + C</a:t>
            </a:r>
            <a:r>
              <a:rPr baseline="-25000" lang="en-US">
                <a:solidFill>
                  <a:srgbClr val="F7F7F7"/>
                </a:solidFill>
              </a:rPr>
              <a:t>3</a:t>
            </a:r>
          </a:p>
          <a:p>
            <a:pPr lvl="0">
              <a:spcBef>
                <a:spcPts val="0"/>
              </a:spcBef>
              <a:buNone/>
            </a:pPr>
            <a:r>
              <a:t/>
            </a:r>
            <a:endParaRPr>
              <a:solidFill>
                <a:srgbClr val="F7F7F7"/>
              </a:solidFill>
            </a:endParaRPr>
          </a:p>
          <a:p>
            <a:pPr lvl="0">
              <a:spcBef>
                <a:spcPts val="0"/>
              </a:spcBef>
              <a:buNone/>
            </a:pPr>
            <a:r>
              <a:rPr lang="en-US">
                <a:solidFill>
                  <a:srgbClr val="F7F7F7"/>
                </a:solidFill>
              </a:rPr>
              <a:t>6 Coefficients adds:</a:t>
            </a:r>
          </a:p>
          <a:p>
            <a:pPr lvl="0">
              <a:spcBef>
                <a:spcPts val="0"/>
              </a:spcBef>
              <a:buNone/>
            </a:pPr>
            <a:r>
              <a:rPr lang="en-US">
                <a:solidFill>
                  <a:srgbClr val="F7F7F7"/>
                </a:solidFill>
              </a:rPr>
              <a:t>C</a:t>
            </a:r>
            <a:r>
              <a:rPr baseline="-25000" lang="en-US">
                <a:solidFill>
                  <a:srgbClr val="F7F7F7"/>
                </a:solidFill>
              </a:rPr>
              <a:t>4</a:t>
            </a:r>
            <a:r>
              <a:rPr lang="en-US">
                <a:solidFill>
                  <a:srgbClr val="F7F7F7"/>
                </a:solidFill>
              </a:rPr>
              <a:t> + C</a:t>
            </a:r>
            <a:r>
              <a:rPr baseline="-25000" lang="en-US">
                <a:solidFill>
                  <a:srgbClr val="F7F7F7"/>
                </a:solidFill>
              </a:rPr>
              <a:t>5</a:t>
            </a:r>
          </a:p>
          <a:p>
            <a:pPr lvl="0">
              <a:spcBef>
                <a:spcPts val="0"/>
              </a:spcBef>
              <a:buNone/>
            </a:pPr>
            <a:r>
              <a:t/>
            </a:r>
            <a:endParaRPr>
              <a:solidFill>
                <a:srgbClr val="F7F7F7"/>
              </a:solidFill>
            </a:endParaRPr>
          </a:p>
          <a:p>
            <a:pPr lvl="0">
              <a:spcBef>
                <a:spcPts val="0"/>
              </a:spcBef>
              <a:buNone/>
            </a:pPr>
            <a:r>
              <a:rPr lang="en-US">
                <a:solidFill>
                  <a:srgbClr val="F7F7F7"/>
                </a:solidFill>
              </a:rPr>
              <a:t>8 further adds:</a:t>
            </a:r>
          </a:p>
          <a:p>
            <a:pPr lvl="0">
              <a:spcBef>
                <a:spcPts val="0"/>
              </a:spcBef>
              <a:buNone/>
            </a:pPr>
            <a:r>
              <a:rPr lang="en-US">
                <a:solidFill>
                  <a:srgbClr val="F7F7F7"/>
                </a:solidFill>
              </a:rPr>
              <a:t>C</a:t>
            </a:r>
            <a:r>
              <a:rPr baseline="-25000" lang="en-US">
                <a:solidFill>
                  <a:srgbClr val="F7F7F7"/>
                </a:solidFill>
              </a:rPr>
              <a:t>6</a:t>
            </a:r>
            <a:r>
              <a:rPr lang="en-US">
                <a:solidFill>
                  <a:srgbClr val="F7F7F7"/>
                </a:solidFill>
              </a:rPr>
              <a:t> + C</a:t>
            </a:r>
            <a:r>
              <a:rPr baseline="-25000" lang="en-US">
                <a:solidFill>
                  <a:srgbClr val="F7F7F7"/>
                </a:solidFill>
              </a:rPr>
              <a:t>7</a:t>
            </a:r>
          </a:p>
          <a:p>
            <a:pPr lvl="0">
              <a:spcBef>
                <a:spcPts val="0"/>
              </a:spcBef>
              <a:buNone/>
            </a:pPr>
            <a:r>
              <a:t/>
            </a:r>
            <a:endParaRPr baseline="-25000">
              <a:solidFill>
                <a:srgbClr val="F7F7F7"/>
              </a:solidFill>
            </a:endParaRPr>
          </a:p>
          <a:p>
            <a:pPr lvl="0">
              <a:spcBef>
                <a:spcPts val="0"/>
              </a:spcBef>
              <a:buNone/>
            </a:pPr>
            <a:r>
              <a:rPr lang="en-US">
                <a:solidFill>
                  <a:srgbClr val="F7F7F7"/>
                </a:solidFill>
              </a:rPr>
              <a:t>Minimum number of observations required for a fit is defined as:</a:t>
            </a:r>
          </a:p>
          <a:p>
            <a:pPr lvl="0">
              <a:spcBef>
                <a:spcPts val="0"/>
              </a:spcBef>
              <a:buNone/>
            </a:pPr>
            <a:r>
              <a:rPr lang="en-US">
                <a:solidFill>
                  <a:srgbClr val="F7F7F7"/>
                </a:solidFill>
              </a:rPr>
              <a:t>number of coefficients (4,6,8) * NUM_OBS_FACTOR (3)</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628650" y="365125"/>
            <a:ext cx="7886700" cy="1325700"/>
          </a:xfrm>
          <a:prstGeom prst="rect">
            <a:avLst/>
          </a:prstGeom>
        </p:spPr>
        <p:txBody>
          <a:bodyPr anchorCtr="0" anchor="ctr" bIns="91425" lIns="91425" rIns="91425" tIns="91425">
            <a:noAutofit/>
          </a:bodyPr>
          <a:lstStyle/>
          <a:p>
            <a:pPr lvl="0" algn="ctr">
              <a:spcBef>
                <a:spcPts val="0"/>
              </a:spcBef>
              <a:buNone/>
            </a:pPr>
            <a:r>
              <a:rPr lang="en-US"/>
              <a:t>Sine Wave Visualization</a:t>
            </a:r>
          </a:p>
        </p:txBody>
      </p:sp>
      <p:sp>
        <p:nvSpPr>
          <p:cNvPr id="185" name="Shape 185"/>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pic>
        <p:nvPicPr>
          <p:cNvPr id="186" name="Shape 186"/>
          <p:cNvPicPr preferRelativeResize="0"/>
          <p:nvPr/>
        </p:nvPicPr>
        <p:blipFill>
          <a:blip r:embed="rId3">
            <a:alphaModFix/>
          </a:blip>
          <a:stretch>
            <a:fillRect/>
          </a:stretch>
        </p:blipFill>
        <p:spPr>
          <a:xfrm>
            <a:off x="628649" y="1690825"/>
            <a:ext cx="2345457" cy="1325699"/>
          </a:xfrm>
          <a:prstGeom prst="rect">
            <a:avLst/>
          </a:prstGeom>
          <a:noFill/>
          <a:ln>
            <a:noFill/>
          </a:ln>
        </p:spPr>
      </p:pic>
      <p:pic>
        <p:nvPicPr>
          <p:cNvPr id="187" name="Shape 187"/>
          <p:cNvPicPr preferRelativeResize="0"/>
          <p:nvPr/>
        </p:nvPicPr>
        <p:blipFill>
          <a:blip r:embed="rId4">
            <a:alphaModFix/>
          </a:blip>
          <a:stretch>
            <a:fillRect/>
          </a:stretch>
        </p:blipFill>
        <p:spPr>
          <a:xfrm>
            <a:off x="3250775" y="2250613"/>
            <a:ext cx="5264574" cy="2917900"/>
          </a:xfrm>
          <a:prstGeom prst="rect">
            <a:avLst/>
          </a:prstGeom>
          <a:noFill/>
          <a:ln>
            <a:noFill/>
          </a:ln>
        </p:spPr>
      </p:pic>
      <p:pic>
        <p:nvPicPr>
          <p:cNvPr id="188" name="Shape 188"/>
          <p:cNvPicPr preferRelativeResize="0"/>
          <p:nvPr/>
        </p:nvPicPr>
        <p:blipFill>
          <a:blip r:embed="rId5">
            <a:alphaModFix/>
          </a:blip>
          <a:stretch>
            <a:fillRect/>
          </a:stretch>
        </p:blipFill>
        <p:spPr>
          <a:xfrm>
            <a:off x="628649" y="3036925"/>
            <a:ext cx="2345450" cy="1345276"/>
          </a:xfrm>
          <a:prstGeom prst="rect">
            <a:avLst/>
          </a:prstGeom>
          <a:noFill/>
          <a:ln>
            <a:noFill/>
          </a:ln>
        </p:spPr>
      </p:pic>
      <p:pic>
        <p:nvPicPr>
          <p:cNvPr id="189" name="Shape 189"/>
          <p:cNvPicPr preferRelativeResize="0"/>
          <p:nvPr/>
        </p:nvPicPr>
        <p:blipFill>
          <a:blip r:embed="rId6">
            <a:alphaModFix/>
          </a:blip>
          <a:stretch>
            <a:fillRect/>
          </a:stretch>
        </p:blipFill>
        <p:spPr>
          <a:xfrm>
            <a:off x="628649" y="4402599"/>
            <a:ext cx="2345450" cy="13610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628650" y="365125"/>
            <a:ext cx="78867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Calibri"/>
              <a:buNone/>
            </a:pPr>
            <a:r>
              <a:rPr lang="en-US"/>
              <a:t>Robust Regression</a:t>
            </a:r>
            <a:br>
              <a:rPr b="0" i="0" lang="en-US" sz="4400" u="none" cap="none" strike="noStrike">
                <a:solidFill>
                  <a:schemeClr val="lt1"/>
                </a:solidFill>
                <a:latin typeface="Calibri"/>
                <a:ea typeface="Calibri"/>
                <a:cs typeface="Calibri"/>
                <a:sym typeface="Calibri"/>
              </a:rPr>
            </a:br>
            <a:r>
              <a:rPr b="0" i="0" lang="en-US" sz="2400" u="none" cap="none" strike="noStrike">
                <a:solidFill>
                  <a:schemeClr val="lt1"/>
                </a:solidFill>
                <a:latin typeface="Calibri"/>
                <a:ea typeface="Calibri"/>
                <a:cs typeface="Calibri"/>
                <a:sym typeface="Calibri"/>
              </a:rPr>
              <a:t>(</a:t>
            </a:r>
            <a:r>
              <a:rPr lang="en-US" sz="2400"/>
              <a:t>Ordinary Least Squares</a:t>
            </a:r>
            <a:r>
              <a:rPr b="0" i="0" lang="en-US" sz="2400" u="none" cap="none" strike="noStrike">
                <a:solidFill>
                  <a:schemeClr val="lt1"/>
                </a:solidFill>
                <a:latin typeface="Calibri"/>
                <a:ea typeface="Calibri"/>
                <a:cs typeface="Calibri"/>
                <a:sym typeface="Calibri"/>
              </a:rPr>
              <a:t>)</a:t>
            </a:r>
          </a:p>
        </p:txBody>
      </p:sp>
      <p:sp>
        <p:nvSpPr>
          <p:cNvPr id="195" name="Shape 195"/>
          <p:cNvSpPr txBox="1"/>
          <p:nvPr>
            <p:ph idx="1" type="body"/>
          </p:nvPr>
        </p:nvSpPr>
        <p:spPr>
          <a:xfrm>
            <a:off x="628650" y="2662369"/>
            <a:ext cx="7886700" cy="2321099"/>
          </a:xfrm>
          <a:prstGeom prst="rect">
            <a:avLst/>
          </a:prstGeom>
          <a:noFill/>
          <a:ln>
            <a:noFill/>
          </a:ln>
        </p:spPr>
        <p:txBody>
          <a:bodyPr anchorCtr="0" anchor="t" bIns="45700" lIns="91425" rIns="91425" tIns="45700">
            <a:noAutofit/>
          </a:bodyPr>
          <a:lstStyle/>
          <a:p>
            <a:pPr indent="0" lvl="0" marL="0" marR="0" rtl="0" algn="l">
              <a:lnSpc>
                <a:spcPct val="80000"/>
              </a:lnSpc>
              <a:spcBef>
                <a:spcPts val="1000"/>
              </a:spcBef>
              <a:spcAft>
                <a:spcPts val="0"/>
              </a:spcAft>
              <a:buClr>
                <a:schemeClr val="lt1"/>
              </a:buClr>
              <a:buSzPct val="25000"/>
              <a:buFont typeface="Arial"/>
              <a:buNone/>
            </a:pPr>
            <a:r>
              <a:rPr lang="en-US" sz="2590"/>
              <a:t>Number of years refers to the span of years represented by the model window, rounded up</a:t>
            </a:r>
          </a:p>
          <a:p>
            <a:pPr indent="0" lvl="0" marL="0" marR="0" rtl="0" algn="l">
              <a:lnSpc>
                <a:spcPct val="80000"/>
              </a:lnSpc>
              <a:spcBef>
                <a:spcPts val="1000"/>
              </a:spcBef>
              <a:spcAft>
                <a:spcPts val="0"/>
              </a:spcAft>
              <a:buClr>
                <a:schemeClr val="lt1"/>
              </a:buClr>
              <a:buSzPct val="25000"/>
              <a:buFont typeface="Arial"/>
              <a:buNone/>
            </a:pPr>
            <a:r>
              <a:t/>
            </a:r>
            <a:endParaRPr b="0" i="0" sz="2590" u="none" cap="none" strike="noStrike">
              <a:solidFill>
                <a:schemeClr val="lt1"/>
              </a:solidFill>
              <a:latin typeface="Calibri"/>
              <a:ea typeface="Calibri"/>
              <a:cs typeface="Calibri"/>
              <a:sym typeface="Calibri"/>
            </a:endParaRPr>
          </a:p>
        </p:txBody>
      </p:sp>
      <p:sp>
        <p:nvSpPr>
          <p:cNvPr id="196" name="Shape 196"/>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pic>
        <p:nvPicPr>
          <p:cNvPr id="197" name="Shape 197"/>
          <p:cNvPicPr preferRelativeResize="0"/>
          <p:nvPr/>
        </p:nvPicPr>
        <p:blipFill>
          <a:blip r:embed="rId3">
            <a:alphaModFix/>
          </a:blip>
          <a:stretch>
            <a:fillRect/>
          </a:stretch>
        </p:blipFill>
        <p:spPr>
          <a:xfrm>
            <a:off x="628650" y="1690825"/>
            <a:ext cx="7886700" cy="971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628650" y="365125"/>
            <a:ext cx="78867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Calibri"/>
              <a:buNone/>
            </a:pPr>
            <a:r>
              <a:rPr b="0" i="0" lang="en-US" sz="4400" u="none" cap="none" strike="noStrike">
                <a:solidFill>
                  <a:schemeClr val="lt1"/>
                </a:solidFill>
                <a:latin typeface="Calibri"/>
                <a:ea typeface="Calibri"/>
                <a:cs typeface="Calibri"/>
                <a:sym typeface="Calibri"/>
              </a:rPr>
              <a:t>Tmask</a:t>
            </a:r>
          </a:p>
        </p:txBody>
      </p:sp>
      <p:sp>
        <p:nvSpPr>
          <p:cNvPr id="203" name="Shape 203"/>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buClr>
                <a:schemeClr val="lt1"/>
              </a:buClr>
              <a:buSzPct val="100000"/>
              <a:buFont typeface="Arial"/>
              <a:buNone/>
            </a:pPr>
            <a:r>
              <a:rPr lang="en-US"/>
              <a:t>Use the Robust Regression method to fit curves for the green and SWIR1 bands, for a given observation window.</a:t>
            </a:r>
          </a:p>
          <a:p>
            <a:pPr indent="-228600" lvl="0" marL="228600" marR="0" rtl="0" algn="l">
              <a:lnSpc>
                <a:spcPct val="90000"/>
              </a:lnSpc>
              <a:spcBef>
                <a:spcPts val="0"/>
              </a:spcBef>
              <a:buClr>
                <a:schemeClr val="lt1"/>
              </a:buClr>
              <a:buSzPct val="100000"/>
              <a:buFont typeface="Arial"/>
              <a:buNone/>
            </a:pPr>
            <a:r>
              <a:t/>
            </a:r>
            <a:endParaRPr/>
          </a:p>
          <a:p>
            <a:pPr indent="-228600" lvl="0" marL="228600" marR="0" rtl="0" algn="l">
              <a:lnSpc>
                <a:spcPct val="90000"/>
              </a:lnSpc>
              <a:spcBef>
                <a:spcPts val="0"/>
              </a:spcBef>
              <a:buClr>
                <a:schemeClr val="lt1"/>
              </a:buClr>
              <a:buSzPct val="100000"/>
              <a:buFont typeface="Arial"/>
              <a:buNone/>
            </a:pPr>
            <a:r>
              <a:rPr lang="en-US"/>
              <a:t>If any residual is &gt; the Tmask Threshold</a:t>
            </a:r>
          </a:p>
          <a:p>
            <a:pPr indent="-228600" lvl="0" marL="1143000" marR="0" rtl="0" algn="l">
              <a:lnSpc>
                <a:spcPct val="90000"/>
              </a:lnSpc>
              <a:spcBef>
                <a:spcPts val="0"/>
              </a:spcBef>
              <a:buClr>
                <a:schemeClr val="lt1"/>
              </a:buClr>
              <a:buSzPct val="100000"/>
              <a:buFont typeface="Arial"/>
              <a:buNone/>
            </a:pPr>
            <a:r>
              <a:rPr lang="en-US"/>
              <a:t>( 4.89  * variogram value),</a:t>
            </a:r>
          </a:p>
          <a:p>
            <a:pPr indent="-228600" lvl="0" marL="685800" marR="0" rtl="0" algn="l">
              <a:lnSpc>
                <a:spcPct val="90000"/>
              </a:lnSpc>
              <a:spcBef>
                <a:spcPts val="0"/>
              </a:spcBef>
              <a:buClr>
                <a:schemeClr val="lt1"/>
              </a:buClr>
              <a:buSzPct val="100000"/>
              <a:buFont typeface="Arial"/>
              <a:buNone/>
            </a:pPr>
            <a:r>
              <a:rPr lang="en-US"/>
              <a:t>mark the observation as an outlier and update the Persistent Processing Mask</a:t>
            </a:r>
          </a:p>
        </p:txBody>
      </p:sp>
      <p:sp>
        <p:nvSpPr>
          <p:cNvPr id="204" name="Shape 204"/>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628650" y="365125"/>
            <a:ext cx="78867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Calibri"/>
              <a:buNone/>
            </a:pPr>
            <a:r>
              <a:rPr b="0" i="0" lang="en-US" sz="4400" u="none" cap="none" strike="noStrike">
                <a:solidFill>
                  <a:schemeClr val="lt1"/>
                </a:solidFill>
                <a:latin typeface="Calibri"/>
                <a:ea typeface="Calibri"/>
                <a:cs typeface="Calibri"/>
                <a:sym typeface="Calibri"/>
              </a:rPr>
              <a:t>main</a:t>
            </a:r>
          </a:p>
        </p:txBody>
      </p:sp>
      <p:sp>
        <p:nvSpPr>
          <p:cNvPr id="210" name="Shape 210"/>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lt1"/>
              </a:buClr>
              <a:buSzPct val="25000"/>
              <a:buFont typeface="Arial"/>
              <a:buNone/>
            </a:pPr>
            <a:r>
              <a:rPr lang="en-US" sz="2400"/>
              <a:t>i</a:t>
            </a:r>
            <a:r>
              <a:rPr b="0" i="0" lang="en-US" sz="2400" u="none" cap="none" strike="noStrike">
                <a:solidFill>
                  <a:schemeClr val="lt1"/>
                </a:solidFill>
                <a:latin typeface="Calibri"/>
                <a:ea typeface="Calibri"/>
                <a:cs typeface="Calibri"/>
                <a:sym typeface="Calibri"/>
              </a:rPr>
              <a:t>f the percentage of clear pixels </a:t>
            </a:r>
            <a:r>
              <a:rPr lang="en-US" sz="2400"/>
              <a:t>&lt;</a:t>
            </a:r>
            <a:r>
              <a:rPr b="0" i="0" lang="en-US" sz="2400" u="none" cap="none" strike="noStrike">
                <a:solidFill>
                  <a:schemeClr val="lt1"/>
                </a:solidFill>
                <a:latin typeface="Calibri"/>
                <a:ea typeface="Calibri"/>
                <a:cs typeface="Calibri"/>
                <a:sym typeface="Calibri"/>
              </a:rPr>
              <a:t> clear threshold:</a:t>
            </a:r>
          </a:p>
          <a:p>
            <a:pPr indent="0" lvl="0" marL="457200" marR="0" rtl="0" algn="l">
              <a:lnSpc>
                <a:spcPct val="80000"/>
              </a:lnSpc>
              <a:spcBef>
                <a:spcPts val="0"/>
              </a:spcBef>
              <a:spcAft>
                <a:spcPts val="0"/>
              </a:spcAft>
              <a:buClr>
                <a:schemeClr val="lt1"/>
              </a:buClr>
              <a:buSzPct val="25000"/>
              <a:buFont typeface="Arial"/>
              <a:buNone/>
            </a:pPr>
            <a:r>
              <a:rPr lang="en-US" sz="2400"/>
              <a:t>i</a:t>
            </a:r>
            <a:r>
              <a:rPr b="0" i="0" lang="en-US" sz="2400" u="none" cap="none" strike="noStrike">
                <a:solidFill>
                  <a:schemeClr val="lt1"/>
                </a:solidFill>
                <a:latin typeface="Calibri"/>
                <a:ea typeface="Calibri"/>
                <a:cs typeface="Calibri"/>
                <a:sym typeface="Calibri"/>
              </a:rPr>
              <a:t>f the percentage of snow </a:t>
            </a:r>
            <a:r>
              <a:rPr lang="en-US" sz="2400"/>
              <a:t>&gt;</a:t>
            </a:r>
            <a:r>
              <a:rPr b="0" i="0" lang="en-US" sz="2400" u="none" cap="none" strike="noStrike">
                <a:solidFill>
                  <a:schemeClr val="lt1"/>
                </a:solidFill>
                <a:latin typeface="Calibri"/>
                <a:ea typeface="Calibri"/>
                <a:cs typeface="Calibri"/>
                <a:sym typeface="Calibri"/>
              </a:rPr>
              <a:t> snow threshold:</a:t>
            </a:r>
          </a:p>
          <a:p>
            <a:pPr indent="0" lvl="0" marL="914400" marR="0" rtl="0" algn="l">
              <a:lnSpc>
                <a:spcPct val="80000"/>
              </a:lnSpc>
              <a:spcBef>
                <a:spcPts val="0"/>
              </a:spcBef>
              <a:spcAft>
                <a:spcPts val="0"/>
              </a:spcAft>
              <a:buClr>
                <a:schemeClr val="lt1"/>
              </a:buClr>
              <a:buSzPct val="25000"/>
              <a:buFont typeface="Arial"/>
              <a:buNone/>
            </a:pPr>
            <a:r>
              <a:rPr b="0" i="0" lang="en-US" sz="2400" u="sng" cap="none" strike="noStrike">
                <a:solidFill>
                  <a:schemeClr val="lt1"/>
                </a:solidFill>
                <a:latin typeface="Calibri"/>
                <a:ea typeface="Calibri"/>
                <a:cs typeface="Calibri"/>
                <a:sym typeface="Calibri"/>
              </a:rPr>
              <a:t>Persistent Snow Procedure</a:t>
            </a:r>
          </a:p>
          <a:p>
            <a:pPr indent="0" lvl="0" marL="457200" marR="0" rtl="0" algn="l">
              <a:lnSpc>
                <a:spcPct val="80000"/>
              </a:lnSpc>
              <a:spcBef>
                <a:spcPts val="0"/>
              </a:spcBef>
              <a:spcAft>
                <a:spcPts val="0"/>
              </a:spcAft>
              <a:buClr>
                <a:schemeClr val="lt1"/>
              </a:buClr>
              <a:buSzPct val="25000"/>
              <a:buFont typeface="Arial"/>
              <a:buNone/>
            </a:pPr>
            <a:r>
              <a:rPr lang="en-US" sz="2400"/>
              <a:t>e</a:t>
            </a:r>
            <a:r>
              <a:rPr b="0" i="0" lang="en-US" sz="2400" u="none" cap="none" strike="noStrike">
                <a:solidFill>
                  <a:schemeClr val="lt1"/>
                </a:solidFill>
                <a:latin typeface="Calibri"/>
                <a:ea typeface="Calibri"/>
                <a:cs typeface="Calibri"/>
                <a:sym typeface="Calibri"/>
              </a:rPr>
              <a:t>lse:</a:t>
            </a:r>
          </a:p>
          <a:p>
            <a:pPr indent="0" lvl="0" marL="914400" marR="0" rtl="0" algn="l">
              <a:lnSpc>
                <a:spcPct val="80000"/>
              </a:lnSpc>
              <a:spcBef>
                <a:spcPts val="0"/>
              </a:spcBef>
              <a:spcAft>
                <a:spcPts val="0"/>
              </a:spcAft>
              <a:buClr>
                <a:schemeClr val="lt1"/>
              </a:buClr>
              <a:buSzPct val="25000"/>
              <a:buFont typeface="Arial"/>
              <a:buNone/>
            </a:pPr>
            <a:r>
              <a:rPr b="0" i="0" lang="en-US" sz="2400" u="sng" cap="none" strike="noStrike">
                <a:solidFill>
                  <a:schemeClr val="lt1"/>
                </a:solidFill>
                <a:latin typeface="Calibri"/>
                <a:ea typeface="Calibri"/>
                <a:cs typeface="Calibri"/>
                <a:sym typeface="Calibri"/>
              </a:rPr>
              <a:t>Insufficient Clear Procedure</a:t>
            </a:r>
          </a:p>
          <a:p>
            <a:pPr indent="0" lvl="0" marL="0" marR="0" rtl="0" algn="l">
              <a:lnSpc>
                <a:spcPct val="80000"/>
              </a:lnSpc>
              <a:spcBef>
                <a:spcPts val="1000"/>
              </a:spcBef>
              <a:spcAft>
                <a:spcPts val="0"/>
              </a:spcAft>
              <a:buClr>
                <a:schemeClr val="lt1"/>
              </a:buClr>
              <a:buSzPct val="25000"/>
              <a:buFont typeface="Arial"/>
              <a:buNone/>
            </a:pPr>
            <a:r>
              <a:rPr lang="en-US" sz="2400"/>
              <a:t>e</a:t>
            </a:r>
            <a:r>
              <a:rPr b="0" i="0" lang="en-US" sz="2400" u="none" cap="none" strike="noStrike">
                <a:solidFill>
                  <a:schemeClr val="lt1"/>
                </a:solidFill>
                <a:latin typeface="Calibri"/>
                <a:ea typeface="Calibri"/>
                <a:cs typeface="Calibri"/>
                <a:sym typeface="Calibri"/>
              </a:rPr>
              <a:t>lse:</a:t>
            </a:r>
          </a:p>
          <a:p>
            <a:pPr indent="0" lvl="0" marL="457200" marR="0" rtl="0" algn="l">
              <a:lnSpc>
                <a:spcPct val="80000"/>
              </a:lnSpc>
              <a:spcBef>
                <a:spcPts val="1000"/>
              </a:spcBef>
              <a:spcAft>
                <a:spcPts val="0"/>
              </a:spcAft>
              <a:buClr>
                <a:schemeClr val="lt1"/>
              </a:buClr>
              <a:buSzPct val="25000"/>
              <a:buFont typeface="Arial"/>
              <a:buNone/>
            </a:pPr>
            <a:r>
              <a:rPr b="0" i="0" lang="en-US" sz="2400" u="sng" cap="none" strike="noStrike">
                <a:solidFill>
                  <a:schemeClr val="lt1"/>
                </a:solidFill>
                <a:latin typeface="Calibri"/>
                <a:ea typeface="Calibri"/>
                <a:cs typeface="Calibri"/>
                <a:sym typeface="Calibri"/>
              </a:rPr>
              <a:t>Standard Procedure</a:t>
            </a:r>
          </a:p>
        </p:txBody>
      </p:sp>
      <p:sp>
        <p:nvSpPr>
          <p:cNvPr id="211" name="Shape 211"/>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628650" y="365125"/>
            <a:ext cx="78867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Calibri"/>
              <a:buNone/>
            </a:pPr>
            <a:r>
              <a:rPr b="0" i="0" lang="en-US" sz="4400" u="none" cap="none" strike="noStrike">
                <a:solidFill>
                  <a:schemeClr val="lt1"/>
                </a:solidFill>
                <a:latin typeface="Calibri"/>
                <a:ea typeface="Calibri"/>
                <a:cs typeface="Calibri"/>
                <a:sym typeface="Calibri"/>
              </a:rPr>
              <a:t>Persistent Snow Procedure</a:t>
            </a:r>
          </a:p>
        </p:txBody>
      </p:sp>
      <p:sp>
        <p:nvSpPr>
          <p:cNvPr id="218" name="Shape 218"/>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0" lvl="0" marL="0" marR="0" rtl="0" algn="l">
              <a:lnSpc>
                <a:spcPct val="70000"/>
              </a:lnSpc>
              <a:spcBef>
                <a:spcPts val="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Include observations flagged as snow by the QA</a:t>
            </a:r>
          </a:p>
          <a:p>
            <a:pPr indent="0" lvl="0" marL="0" marR="0" rtl="0" algn="l">
              <a:lnSpc>
                <a:spcPct val="70000"/>
              </a:lnSpc>
              <a:spcBef>
                <a:spcPts val="100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Total observations = snow observations + clear observations</a:t>
            </a:r>
          </a:p>
          <a:p>
            <a:pPr indent="-69850" lvl="0" marL="0" rtl="0">
              <a:lnSpc>
                <a:spcPct val="100000"/>
              </a:lnSpc>
              <a:spcBef>
                <a:spcPts val="0"/>
              </a:spcBef>
              <a:buClr>
                <a:schemeClr val="dk1"/>
              </a:buClr>
              <a:buSzPct val="78571"/>
              <a:buFont typeface="Arial"/>
              <a:buNone/>
            </a:pPr>
            <a:r>
              <a:rPr lang="en-US" sz="1400"/>
              <a:t>Use only acceptable values (unsaturated)</a:t>
            </a:r>
          </a:p>
          <a:p>
            <a:pPr indent="0" lvl="0" marL="0" marR="0" rtl="0" algn="l">
              <a:lnSpc>
                <a:spcPct val="100000"/>
              </a:lnSpc>
              <a:spcBef>
                <a:spcPts val="1000"/>
              </a:spcBef>
              <a:spcAft>
                <a:spcPts val="0"/>
              </a:spcAft>
              <a:buNone/>
            </a:pPr>
            <a:r>
              <a:rPr lang="en-US" sz="1400"/>
              <a:t>i</a:t>
            </a:r>
            <a:r>
              <a:rPr b="0" i="0" lang="en-US" sz="1400" u="none" cap="none" strike="noStrike">
                <a:solidFill>
                  <a:schemeClr val="lt1"/>
                </a:solidFill>
                <a:latin typeface="Calibri"/>
                <a:ea typeface="Calibri"/>
                <a:cs typeface="Calibri"/>
                <a:sym typeface="Calibri"/>
              </a:rPr>
              <a:t>f num  (observations )  &gt; meow size threshold ( default = 12 ):</a:t>
            </a:r>
          </a:p>
          <a:p>
            <a:pPr indent="0" lvl="0" marL="457200" marR="0" rtl="0" algn="l">
              <a:lnSpc>
                <a:spcPct val="70000"/>
              </a:lnSpc>
              <a:spcBef>
                <a:spcPts val="100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for band in bands:</a:t>
            </a:r>
          </a:p>
          <a:p>
            <a:pPr indent="0" lvl="0" marL="914400" marR="0" rtl="0" algn="l">
              <a:lnSpc>
                <a:spcPct val="70000"/>
              </a:lnSpc>
              <a:spcBef>
                <a:spcPts val="100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if thermal band:</a:t>
            </a:r>
          </a:p>
          <a:p>
            <a:pPr indent="0" lvl="0" marL="1371600" marR="0" rtl="0" algn="l">
              <a:lnSpc>
                <a:spcPct val="70000"/>
              </a:lnSpc>
              <a:spcBef>
                <a:spcPts val="1000"/>
              </a:spcBef>
              <a:spcAft>
                <a:spcPts val="0"/>
              </a:spcAft>
              <a:buClr>
                <a:schemeClr val="lt1"/>
              </a:buClr>
              <a:buSzPct val="25000"/>
              <a:buFont typeface="Arial"/>
              <a:buNone/>
            </a:pPr>
            <a:r>
              <a:rPr b="0" i="0" lang="en-US" sz="1400" cap="none" strike="noStrike">
                <a:solidFill>
                  <a:schemeClr val="lt1"/>
                </a:solidFill>
                <a:latin typeface="Calibri"/>
                <a:ea typeface="Calibri"/>
                <a:cs typeface="Calibri"/>
                <a:sym typeface="Calibri"/>
              </a:rPr>
              <a:t>do a generalized curve fit for entire thermal set</a:t>
            </a:r>
          </a:p>
          <a:p>
            <a:pPr indent="0" lvl="0" marL="914400" marR="0" rtl="0" algn="l">
              <a:lnSpc>
                <a:spcPct val="70000"/>
              </a:lnSpc>
              <a:spcBef>
                <a:spcPts val="100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else:</a:t>
            </a:r>
          </a:p>
          <a:p>
            <a:pPr indent="0" lvl="0" marL="1371600" marR="0" rtl="0" algn="l">
              <a:lnSpc>
                <a:spcPct val="70000"/>
              </a:lnSpc>
              <a:spcBef>
                <a:spcPts val="100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if number of observations &lt; meow size threshold (default=12</a:t>
            </a:r>
            <a:r>
              <a:rPr lang="en-US" sz="1400"/>
              <a:t>)</a:t>
            </a:r>
          </a:p>
          <a:p>
            <a:pPr indent="0" lvl="0" marL="1828800" marR="0" rtl="0" algn="l">
              <a:lnSpc>
                <a:spcPct val="70000"/>
              </a:lnSpc>
              <a:spcBef>
                <a:spcPts val="100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set intercept value to constant value</a:t>
            </a:r>
          </a:p>
          <a:p>
            <a:pPr indent="0" lvl="0" marL="1828800" marR="0" rtl="0" algn="l">
              <a:lnSpc>
                <a:spcPct val="70000"/>
              </a:lnSpc>
              <a:spcBef>
                <a:spcPts val="1000"/>
              </a:spcBef>
              <a:spcAft>
                <a:spcPts val="0"/>
              </a:spcAft>
              <a:buClr>
                <a:schemeClr val="lt1"/>
              </a:buClr>
              <a:buSzPct val="25000"/>
              <a:buFont typeface="Arial"/>
              <a:buNone/>
            </a:pPr>
            <a:r>
              <a:rPr lang="en-US" sz="1400"/>
              <a:t>s</a:t>
            </a:r>
            <a:r>
              <a:rPr b="0" i="0" lang="en-US" sz="1400" u="none" cap="none" strike="noStrike">
                <a:solidFill>
                  <a:schemeClr val="lt1"/>
                </a:solidFill>
                <a:latin typeface="Calibri"/>
                <a:ea typeface="Calibri"/>
                <a:cs typeface="Calibri"/>
                <a:sym typeface="Calibri"/>
              </a:rPr>
              <a:t>et coefficients to</a:t>
            </a:r>
            <a:r>
              <a:rPr b="0" i="0" lang="en-US" sz="1400" u="none" cap="none" strike="noStrike">
                <a:solidFill>
                  <a:schemeClr val="lt1"/>
                </a:solidFill>
                <a:latin typeface="Calibri"/>
                <a:ea typeface="Calibri"/>
                <a:cs typeface="Calibri"/>
                <a:sym typeface="Calibri"/>
              </a:rPr>
              <a:t> z</a:t>
            </a:r>
            <a:r>
              <a:rPr lang="en-US" sz="1400"/>
              <a:t>ero</a:t>
            </a:r>
          </a:p>
          <a:p>
            <a:pPr indent="0" lvl="0" marL="1371600" marR="0" rtl="0" algn="l">
              <a:lnSpc>
                <a:spcPct val="70000"/>
              </a:lnSpc>
              <a:spcBef>
                <a:spcPts val="100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els</a:t>
            </a:r>
            <a:r>
              <a:rPr lang="en-US" sz="1400"/>
              <a:t>e:</a:t>
            </a:r>
          </a:p>
          <a:p>
            <a:pPr indent="0" lvl="0" marL="1828800" marR="0" rtl="0" algn="l">
              <a:lnSpc>
                <a:spcPct val="70000"/>
              </a:lnSpc>
              <a:spcBef>
                <a:spcPts val="1000"/>
              </a:spcBef>
              <a:spcAft>
                <a:spcPts val="0"/>
              </a:spcAft>
              <a:buClr>
                <a:schemeClr val="lt1"/>
              </a:buClr>
              <a:buSzPct val="25000"/>
              <a:buFont typeface="Arial"/>
              <a:buNone/>
            </a:pPr>
            <a:r>
              <a:rPr b="0" i="0" lang="en-US" sz="1400" u="sng" cap="none" strike="noStrike">
                <a:solidFill>
                  <a:schemeClr val="lt1"/>
                </a:solidFill>
                <a:latin typeface="Calibri"/>
                <a:ea typeface="Calibri"/>
                <a:cs typeface="Calibri"/>
                <a:sym typeface="Calibri"/>
              </a:rPr>
              <a:t>do a generalized  curve fit for observation se</a:t>
            </a:r>
            <a:r>
              <a:rPr lang="en-US" sz="1400" u="sng"/>
              <a:t>t</a:t>
            </a:r>
          </a:p>
        </p:txBody>
      </p:sp>
      <p:sp>
        <p:nvSpPr>
          <p:cNvPr id="219" name="Shape 219"/>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628650" y="365125"/>
            <a:ext cx="78867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Calibri"/>
              <a:buNone/>
            </a:pPr>
            <a:r>
              <a:rPr b="0" i="0" lang="en-US" sz="4400" u="none" cap="none" strike="noStrike">
                <a:solidFill>
                  <a:schemeClr val="lt1"/>
                </a:solidFill>
                <a:latin typeface="Calibri"/>
                <a:ea typeface="Calibri"/>
                <a:cs typeface="Calibri"/>
                <a:sym typeface="Calibri"/>
              </a:rPr>
              <a:t>Insufficient Clear Procedure</a:t>
            </a:r>
          </a:p>
        </p:txBody>
      </p:sp>
      <p:sp>
        <p:nvSpPr>
          <p:cNvPr id="226" name="Shape 226"/>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1000"/>
              </a:spcAft>
              <a:buNone/>
            </a:pPr>
            <a:r>
              <a:rPr b="0" i="0" lang="en-US" sz="2800" u="none" cap="none" strike="noStrike">
                <a:solidFill>
                  <a:schemeClr val="lt1"/>
                </a:solidFill>
                <a:latin typeface="Calibri"/>
                <a:ea typeface="Calibri"/>
                <a:cs typeface="Calibri"/>
                <a:sym typeface="Calibri"/>
              </a:rPr>
              <a:t>Use the insufficient clear </a:t>
            </a:r>
            <a:r>
              <a:rPr lang="en-US"/>
              <a:t>o</a:t>
            </a:r>
            <a:r>
              <a:rPr b="0" i="0" lang="en-US" sz="2800" u="none" cap="none" strike="noStrike">
                <a:solidFill>
                  <a:schemeClr val="lt1"/>
                </a:solidFill>
                <a:latin typeface="Calibri"/>
                <a:ea typeface="Calibri"/>
                <a:cs typeface="Calibri"/>
                <a:sym typeface="Calibri"/>
              </a:rPr>
              <a:t>bservations</a:t>
            </a:r>
          </a:p>
          <a:p>
            <a:pPr indent="0" lvl="0" marL="0" marR="0" rtl="0" algn="l">
              <a:lnSpc>
                <a:spcPct val="100000"/>
              </a:lnSpc>
              <a:spcBef>
                <a:spcPts val="0"/>
              </a:spcBef>
              <a:spcAft>
                <a:spcPts val="1000"/>
              </a:spcAft>
              <a:buNone/>
            </a:pPr>
            <a:r>
              <a:rPr lang="en-US"/>
              <a:t>Using the green band, update Persistent Processing M</a:t>
            </a:r>
            <a:r>
              <a:rPr b="0" i="0" lang="en-US" sz="2800" u="none" cap="none" strike="noStrike">
                <a:solidFill>
                  <a:schemeClr val="lt1"/>
                </a:solidFill>
                <a:latin typeface="Calibri"/>
                <a:ea typeface="Calibri"/>
                <a:cs typeface="Calibri"/>
                <a:sym typeface="Calibri"/>
              </a:rPr>
              <a:t>ask</a:t>
            </a:r>
            <a:r>
              <a:rPr lang="en-US"/>
              <a:t> to exclude</a:t>
            </a:r>
            <a:r>
              <a:rPr b="0" i="0" lang="en-US" sz="2800" u="none" cap="none" strike="noStrike">
                <a:solidFill>
                  <a:schemeClr val="lt1"/>
                </a:solidFill>
                <a:latin typeface="Calibri"/>
                <a:ea typeface="Calibri"/>
                <a:cs typeface="Calibri"/>
                <a:sym typeface="Calibri"/>
              </a:rPr>
              <a:t> </a:t>
            </a:r>
            <a:r>
              <a:rPr lang="en-US"/>
              <a:t>observations </a:t>
            </a:r>
            <a:r>
              <a:rPr b="0" i="0" lang="en-US" sz="2800" u="none" cap="none" strike="noStrike">
                <a:solidFill>
                  <a:schemeClr val="lt1"/>
                </a:solidFill>
                <a:latin typeface="Calibri"/>
                <a:ea typeface="Calibri"/>
                <a:cs typeface="Calibri"/>
                <a:sym typeface="Calibri"/>
              </a:rPr>
              <a:t>exceeding:</a:t>
            </a:r>
          </a:p>
          <a:p>
            <a:pPr indent="0" lvl="0" marL="457200" marR="0" rtl="0" algn="l">
              <a:lnSpc>
                <a:spcPct val="100000"/>
              </a:lnSpc>
              <a:spcBef>
                <a:spcPts val="0"/>
              </a:spcBef>
              <a:spcAft>
                <a:spcPts val="1000"/>
              </a:spcAft>
              <a:buNone/>
            </a:pPr>
            <a:r>
              <a:rPr b="0" i="0" lang="en-US" sz="2800" u="none" cap="none" strike="noStrike">
                <a:solidFill>
                  <a:schemeClr val="lt1"/>
                </a:solidFill>
                <a:latin typeface="Calibri"/>
                <a:ea typeface="Calibri"/>
                <a:cs typeface="Calibri"/>
                <a:sym typeface="Calibri"/>
              </a:rPr>
              <a:t> </a:t>
            </a:r>
            <a:r>
              <a:rPr lang="en-US"/>
              <a:t>green_band_</a:t>
            </a:r>
            <a:r>
              <a:rPr b="0" i="0" lang="en-US" sz="2800" u="none" cap="none" strike="noStrike">
                <a:solidFill>
                  <a:schemeClr val="lt1"/>
                </a:solidFill>
                <a:latin typeface="Calibri"/>
                <a:ea typeface="Calibri"/>
                <a:cs typeface="Calibri"/>
                <a:sym typeface="Calibri"/>
              </a:rPr>
              <a:t>median + 400</a:t>
            </a:r>
          </a:p>
          <a:p>
            <a:pPr indent="0" lvl="0" marL="0" marR="0" rtl="0" algn="l">
              <a:lnSpc>
                <a:spcPct val="100000"/>
              </a:lnSpc>
              <a:spcBef>
                <a:spcPts val="1000"/>
              </a:spcBef>
              <a:spcAft>
                <a:spcPts val="1000"/>
              </a:spcAft>
              <a:buNone/>
            </a:pPr>
            <a:r>
              <a:rPr lang="en-US"/>
              <a:t>D</a:t>
            </a:r>
            <a:r>
              <a:rPr b="0" i="0" lang="en-US" sz="2800" cap="none" strike="noStrike">
                <a:solidFill>
                  <a:schemeClr val="lt1"/>
                </a:solidFill>
                <a:latin typeface="Calibri"/>
                <a:ea typeface="Calibri"/>
                <a:cs typeface="Calibri"/>
                <a:sym typeface="Calibri"/>
              </a:rPr>
              <a:t>o a generalized curve fit for observation set</a:t>
            </a:r>
          </a:p>
        </p:txBody>
      </p:sp>
      <p:sp>
        <p:nvSpPr>
          <p:cNvPr id="227" name="Shape 227"/>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628650" y="365125"/>
            <a:ext cx="78867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Calibri"/>
              <a:buNone/>
            </a:pPr>
            <a:r>
              <a:rPr b="0" i="0" lang="en-US" sz="4400" u="none" cap="none" strike="noStrike">
                <a:solidFill>
                  <a:schemeClr val="lt1"/>
                </a:solidFill>
                <a:latin typeface="Calibri"/>
                <a:ea typeface="Calibri"/>
                <a:cs typeface="Calibri"/>
                <a:sym typeface="Calibri"/>
              </a:rPr>
              <a:t>Initial Change Detection Setup</a:t>
            </a:r>
          </a:p>
        </p:txBody>
      </p:sp>
      <p:sp>
        <p:nvSpPr>
          <p:cNvPr id="234" name="Shape 234"/>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0" lvl="0" marL="0" marR="0" rtl="0" algn="l">
              <a:lnSpc>
                <a:spcPct val="70000"/>
              </a:lnSpc>
              <a:spcBef>
                <a:spcPts val="0"/>
              </a:spcBef>
              <a:spcAft>
                <a:spcPts val="1000"/>
              </a:spcAft>
              <a:buNone/>
            </a:pPr>
            <a:r>
              <a:rPr b="0" i="0" lang="en-US" sz="2400" u="none" cap="none" strike="noStrike">
                <a:solidFill>
                  <a:schemeClr val="lt1"/>
                </a:solidFill>
                <a:latin typeface="Calibri"/>
                <a:ea typeface="Calibri"/>
                <a:cs typeface="Calibri"/>
                <a:sym typeface="Calibri"/>
              </a:rPr>
              <a:t>Mask out duplicate observations using first of two swath overlap observations</a:t>
            </a:r>
          </a:p>
          <a:p>
            <a:pPr indent="0" lvl="0" marL="0" marR="0" rtl="0" algn="l">
              <a:lnSpc>
                <a:spcPct val="70000"/>
              </a:lnSpc>
              <a:spcBef>
                <a:spcPts val="0"/>
              </a:spcBef>
              <a:spcAft>
                <a:spcPts val="0"/>
              </a:spcAft>
              <a:buNone/>
            </a:pPr>
            <a:r>
              <a:rPr lang="en-US" sz="2400"/>
              <a:t>S</a:t>
            </a:r>
            <a:r>
              <a:rPr b="0" i="0" lang="en-US" sz="2400" u="none" cap="none" strike="noStrike">
                <a:solidFill>
                  <a:schemeClr val="lt1"/>
                </a:solidFill>
                <a:latin typeface="Calibri"/>
                <a:ea typeface="Calibri"/>
                <a:cs typeface="Calibri"/>
                <a:sym typeface="Calibri"/>
              </a:rPr>
              <a:t>ort temporally</a:t>
            </a:r>
          </a:p>
          <a:p>
            <a:pPr indent="0" lvl="0" marL="0" marR="0" rtl="0" algn="l">
              <a:lnSpc>
                <a:spcPct val="70000"/>
              </a:lnSpc>
              <a:spcBef>
                <a:spcPts val="1000"/>
              </a:spcBef>
              <a:spcAft>
                <a:spcPts val="0"/>
              </a:spcAft>
              <a:buNone/>
            </a:pPr>
            <a:r>
              <a:rPr b="0" i="0" lang="en-US" sz="2400" u="none" cap="none" strike="noStrike">
                <a:solidFill>
                  <a:schemeClr val="lt1"/>
                </a:solidFill>
                <a:latin typeface="Calibri"/>
                <a:ea typeface="Calibri"/>
                <a:cs typeface="Calibri"/>
                <a:sym typeface="Calibri"/>
              </a:rPr>
              <a:t>Convert thermal values from degrees Kelvin to Celsius:</a:t>
            </a:r>
          </a:p>
          <a:p>
            <a:pPr indent="0" lvl="0" marL="457200" marR="0" rtl="0" algn="l">
              <a:lnSpc>
                <a:spcPct val="70000"/>
              </a:lnSpc>
              <a:spcBef>
                <a:spcPts val="500"/>
              </a:spcBef>
              <a:spcAft>
                <a:spcPts val="0"/>
              </a:spcAft>
              <a:buNone/>
            </a:pPr>
            <a:r>
              <a:rPr b="0" i="0" lang="en-US" sz="2400" u="none" cap="none" strike="noStrike">
                <a:solidFill>
                  <a:schemeClr val="lt1"/>
                </a:solidFill>
                <a:latin typeface="Calibri"/>
                <a:ea typeface="Calibri"/>
                <a:cs typeface="Calibri"/>
                <a:sym typeface="Calibri"/>
              </a:rPr>
              <a:t>value = value * 10 – 27315</a:t>
            </a:r>
          </a:p>
          <a:p>
            <a:pPr indent="0" lvl="0" marL="0" marR="0" rtl="0" algn="l">
              <a:lnSpc>
                <a:spcPct val="70000"/>
              </a:lnSpc>
              <a:spcBef>
                <a:spcPts val="1000"/>
              </a:spcBef>
              <a:spcAft>
                <a:spcPts val="0"/>
              </a:spcAft>
              <a:buNone/>
            </a:pPr>
            <a:r>
              <a:rPr b="0" i="0" lang="en-US" sz="2400" u="none" cap="none" strike="noStrike">
                <a:solidFill>
                  <a:schemeClr val="lt1"/>
                </a:solidFill>
                <a:latin typeface="Calibri"/>
                <a:ea typeface="Calibri"/>
                <a:cs typeface="Calibri"/>
                <a:sym typeface="Calibri"/>
              </a:rPr>
              <a:t>Create mask(s) of values that fall outside of acceptable ranges, considered saturated if &gt; accept</a:t>
            </a:r>
            <a:r>
              <a:rPr lang="en-US" sz="2400"/>
              <a:t>able </a:t>
            </a:r>
            <a:r>
              <a:rPr b="0" i="0" lang="en-US" sz="2400" u="none" cap="none" strike="noStrike">
                <a:solidFill>
                  <a:schemeClr val="lt1"/>
                </a:solidFill>
                <a:latin typeface="Calibri"/>
                <a:ea typeface="Calibri"/>
                <a:cs typeface="Calibri"/>
                <a:sym typeface="Calibri"/>
              </a:rPr>
              <a:t>maximum:</a:t>
            </a:r>
          </a:p>
          <a:p>
            <a:pPr indent="0" lvl="0" marL="457200" marR="0" rtl="0" algn="l">
              <a:lnSpc>
                <a:spcPct val="70000"/>
              </a:lnSpc>
              <a:spcBef>
                <a:spcPts val="500"/>
              </a:spcBef>
              <a:spcAft>
                <a:spcPts val="0"/>
              </a:spcAft>
              <a:buNone/>
            </a:pPr>
            <a:r>
              <a:rPr b="0" i="0" lang="en-US" sz="2400" u="none" cap="none" strike="noStrike">
                <a:solidFill>
                  <a:schemeClr val="lt1"/>
                </a:solidFill>
                <a:latin typeface="Calibri"/>
                <a:ea typeface="Calibri"/>
                <a:cs typeface="Calibri"/>
                <a:sym typeface="Calibri"/>
              </a:rPr>
              <a:t>Reflectance acceptable range</a:t>
            </a:r>
            <a:r>
              <a:rPr lang="en-US" sz="2400"/>
              <a:t>:	         </a:t>
            </a:r>
            <a:r>
              <a:rPr b="0" i="0" lang="en-US" sz="2400" u="none" cap="none" strike="noStrike">
                <a:solidFill>
                  <a:schemeClr val="lt1"/>
                </a:solidFill>
                <a:latin typeface="Calibri"/>
                <a:ea typeface="Calibri"/>
                <a:cs typeface="Calibri"/>
                <a:sym typeface="Calibri"/>
              </a:rPr>
              <a:t>0 -&gt; 10,000</a:t>
            </a:r>
          </a:p>
          <a:p>
            <a:pPr indent="0" lvl="0" marL="457200" marR="0" rtl="0" algn="l">
              <a:lnSpc>
                <a:spcPct val="70000"/>
              </a:lnSpc>
              <a:spcBef>
                <a:spcPts val="500"/>
              </a:spcBef>
              <a:spcAft>
                <a:spcPts val="0"/>
              </a:spcAft>
              <a:buNone/>
            </a:pPr>
            <a:r>
              <a:rPr b="0" i="0" lang="en-US" sz="2400" u="none" cap="none" strike="noStrike">
                <a:solidFill>
                  <a:schemeClr val="lt1"/>
                </a:solidFill>
                <a:latin typeface="Calibri"/>
                <a:ea typeface="Calibri"/>
                <a:cs typeface="Calibri"/>
                <a:sym typeface="Calibri"/>
              </a:rPr>
              <a:t>Thermal acceptable range:		-9,320 -</a:t>
            </a:r>
            <a:r>
              <a:rPr lang="en-US" sz="2400"/>
              <a:t>&gt;</a:t>
            </a:r>
            <a:r>
              <a:rPr b="0" i="0" lang="en-US" sz="2400" u="none" cap="none" strike="noStrike">
                <a:solidFill>
                  <a:schemeClr val="lt1"/>
                </a:solidFill>
                <a:latin typeface="Calibri"/>
                <a:ea typeface="Calibri"/>
                <a:cs typeface="Calibri"/>
                <a:sym typeface="Calibri"/>
              </a:rPr>
              <a:t>   7,070</a:t>
            </a:r>
          </a:p>
          <a:p>
            <a:pPr indent="0" lvl="0" marL="0" marR="0" rtl="0" algn="l">
              <a:lnSpc>
                <a:spcPct val="70000"/>
              </a:lnSpc>
              <a:spcBef>
                <a:spcPts val="1000"/>
              </a:spcBef>
              <a:spcAft>
                <a:spcPts val="0"/>
              </a:spcAft>
              <a:buNone/>
            </a:pPr>
            <a:r>
              <a:rPr lang="en-US" sz="2400"/>
              <a:t>Create Variogram (madogram) for each band</a:t>
            </a:r>
          </a:p>
        </p:txBody>
      </p:sp>
      <p:sp>
        <p:nvSpPr>
          <p:cNvPr id="235" name="Shape 235"/>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FFFFFF"/>
                </a:solidFill>
              </a:rPr>
              <a:t>Standard Procedure Flow Chart</a:t>
            </a:r>
          </a:p>
        </p:txBody>
      </p:sp>
      <p:sp>
        <p:nvSpPr>
          <p:cNvPr id="242" name="Shape 242"/>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243" name="Shape 243"/>
          <p:cNvSpPr txBox="1"/>
          <p:nvPr/>
        </p:nvSpPr>
        <p:spPr>
          <a:xfrm>
            <a:off x="2547725" y="88475"/>
            <a:ext cx="2057400" cy="4248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Initialize Model Window</a:t>
            </a:r>
          </a:p>
        </p:txBody>
      </p:sp>
      <p:grpSp>
        <p:nvGrpSpPr>
          <p:cNvPr id="244" name="Shape 244"/>
          <p:cNvGrpSpPr/>
          <p:nvPr/>
        </p:nvGrpSpPr>
        <p:grpSpPr>
          <a:xfrm>
            <a:off x="2547725" y="1256725"/>
            <a:ext cx="2057400" cy="665625"/>
            <a:chOff x="2547725" y="1256725"/>
            <a:chExt cx="2057400" cy="665625"/>
          </a:xfrm>
        </p:grpSpPr>
        <p:sp>
          <p:nvSpPr>
            <p:cNvPr id="245" name="Shape 245"/>
            <p:cNvSpPr txBox="1"/>
            <p:nvPr/>
          </p:nvSpPr>
          <p:spPr>
            <a:xfrm>
              <a:off x="2547725" y="1497550"/>
              <a:ext cx="2057400" cy="4248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Stable?</a:t>
              </a:r>
            </a:p>
          </p:txBody>
        </p:sp>
        <p:cxnSp>
          <p:nvCxnSpPr>
            <p:cNvPr id="246" name="Shape 246"/>
            <p:cNvCxnSpPr>
              <a:stCxn id="247" idx="2"/>
              <a:endCxn id="245" idx="0"/>
            </p:cNvCxnSpPr>
            <p:nvPr/>
          </p:nvCxnSpPr>
          <p:spPr>
            <a:xfrm>
              <a:off x="3576425" y="1256725"/>
              <a:ext cx="0" cy="240900"/>
            </a:xfrm>
            <a:prstGeom prst="straightConnector1">
              <a:avLst/>
            </a:prstGeom>
            <a:noFill/>
            <a:ln cap="flat" cmpd="sng" w="19050">
              <a:solidFill>
                <a:srgbClr val="FFFFFF"/>
              </a:solidFill>
              <a:prstDash val="solid"/>
              <a:round/>
              <a:headEnd len="lg" w="lg" type="none"/>
              <a:tailEnd len="lg" w="lg" type="triangle"/>
            </a:ln>
          </p:spPr>
        </p:cxnSp>
      </p:grpSp>
      <p:grpSp>
        <p:nvGrpSpPr>
          <p:cNvPr id="248" name="Shape 248"/>
          <p:cNvGrpSpPr/>
          <p:nvPr/>
        </p:nvGrpSpPr>
        <p:grpSpPr>
          <a:xfrm>
            <a:off x="2294250" y="469050"/>
            <a:ext cx="2310875" cy="787675"/>
            <a:chOff x="2294250" y="469050"/>
            <a:chExt cx="2310875" cy="787675"/>
          </a:xfrm>
        </p:grpSpPr>
        <p:sp>
          <p:nvSpPr>
            <p:cNvPr id="249" name="Shape 249"/>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chemeClr val="lt1"/>
                  </a:solidFill>
                </a:rPr>
                <a:t>&gt; 12 obs, &gt; 1 yr</a:t>
              </a:r>
            </a:p>
          </p:txBody>
        </p:sp>
        <p:sp>
          <p:nvSpPr>
            <p:cNvPr id="247" name="Shape 247"/>
            <p:cNvSpPr txBox="1"/>
            <p:nvPr/>
          </p:nvSpPr>
          <p:spPr>
            <a:xfrm>
              <a:off x="2547725" y="831925"/>
              <a:ext cx="2057400" cy="4248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Build Initial Curve Fit</a:t>
              </a:r>
            </a:p>
          </p:txBody>
        </p:sp>
        <p:cxnSp>
          <p:nvCxnSpPr>
            <p:cNvPr id="250" name="Shape 250"/>
            <p:cNvCxnSpPr>
              <a:stCxn id="243" idx="2"/>
              <a:endCxn id="247" idx="0"/>
            </p:cNvCxnSpPr>
            <p:nvPr/>
          </p:nvCxnSpPr>
          <p:spPr>
            <a:xfrm>
              <a:off x="3576425" y="513275"/>
              <a:ext cx="0" cy="318600"/>
            </a:xfrm>
            <a:prstGeom prst="straightConnector1">
              <a:avLst/>
            </a:prstGeom>
            <a:noFill/>
            <a:ln cap="flat" cmpd="sng" w="19050">
              <a:solidFill>
                <a:srgbClr val="FFFFFF"/>
              </a:solidFill>
              <a:prstDash val="solid"/>
              <a:round/>
              <a:headEnd len="lg" w="lg" type="none"/>
              <a:tailEnd len="lg" w="lg" type="triangle"/>
            </a:ln>
          </p:spPr>
        </p:cxnSp>
      </p:grpSp>
      <p:grpSp>
        <p:nvGrpSpPr>
          <p:cNvPr id="251" name="Shape 251"/>
          <p:cNvGrpSpPr/>
          <p:nvPr/>
        </p:nvGrpSpPr>
        <p:grpSpPr>
          <a:xfrm>
            <a:off x="1042325" y="3756112"/>
            <a:ext cx="2057400" cy="1135287"/>
            <a:chOff x="1042325" y="3756112"/>
            <a:chExt cx="2057400" cy="1135287"/>
          </a:xfrm>
        </p:grpSpPr>
        <p:sp>
          <p:nvSpPr>
            <p:cNvPr id="252" name="Shape 252"/>
            <p:cNvSpPr txBox="1"/>
            <p:nvPr/>
          </p:nvSpPr>
          <p:spPr>
            <a:xfrm>
              <a:off x="1042325" y="4466600"/>
              <a:ext cx="2057400" cy="4248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Detect Start</a:t>
              </a:r>
            </a:p>
          </p:txBody>
        </p:sp>
        <p:cxnSp>
          <p:nvCxnSpPr>
            <p:cNvPr id="253" name="Shape 253"/>
            <p:cNvCxnSpPr>
              <a:stCxn id="254" idx="2"/>
              <a:endCxn id="252" idx="0"/>
            </p:cNvCxnSpPr>
            <p:nvPr/>
          </p:nvCxnSpPr>
          <p:spPr>
            <a:xfrm>
              <a:off x="2071025" y="3756112"/>
              <a:ext cx="0" cy="710400"/>
            </a:xfrm>
            <a:prstGeom prst="straightConnector1">
              <a:avLst/>
            </a:prstGeom>
            <a:noFill/>
            <a:ln cap="flat" cmpd="sng" w="19050">
              <a:solidFill>
                <a:srgbClr val="FFFFFF"/>
              </a:solidFill>
              <a:prstDash val="solid"/>
              <a:round/>
              <a:headEnd len="lg" w="lg" type="none"/>
              <a:tailEnd len="lg" w="lg" type="triangle"/>
            </a:ln>
          </p:spPr>
        </p:cxnSp>
      </p:grpSp>
      <p:grpSp>
        <p:nvGrpSpPr>
          <p:cNvPr id="255" name="Shape 255"/>
          <p:cNvGrpSpPr/>
          <p:nvPr/>
        </p:nvGrpSpPr>
        <p:grpSpPr>
          <a:xfrm>
            <a:off x="1042325" y="4891400"/>
            <a:ext cx="2057400" cy="1199600"/>
            <a:chOff x="1042325" y="4891400"/>
            <a:chExt cx="2057400" cy="1199600"/>
          </a:xfrm>
        </p:grpSpPr>
        <p:sp>
          <p:nvSpPr>
            <p:cNvPr id="256" name="Shape 256"/>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chemeClr val="lt1"/>
                  </a:solidFill>
                </a:rPr>
                <a:t>Change Magnitude less</a:t>
              </a:r>
            </a:p>
            <a:p>
              <a:pPr lvl="0" rtl="0" algn="ctr">
                <a:spcBef>
                  <a:spcPts val="0"/>
                </a:spcBef>
                <a:buNone/>
              </a:pPr>
              <a:r>
                <a:rPr lang="en-US" sz="1200">
                  <a:solidFill>
                    <a:srgbClr val="FFFFFF"/>
                  </a:solidFill>
                </a:rPr>
                <a:t>than Change </a:t>
              </a:r>
              <a:r>
                <a:rPr lang="en-US" sz="1200">
                  <a:solidFill>
                    <a:schemeClr val="lt1"/>
                  </a:solidFill>
                </a:rPr>
                <a:t>Threshold</a:t>
              </a:r>
            </a:p>
          </p:txBody>
        </p:sp>
        <p:cxnSp>
          <p:nvCxnSpPr>
            <p:cNvPr id="257" name="Shape 257"/>
            <p:cNvCxnSpPr>
              <a:stCxn id="252" idx="2"/>
              <a:endCxn id="256" idx="0"/>
            </p:cNvCxnSpPr>
            <p:nvPr/>
          </p:nvCxnSpPr>
          <p:spPr>
            <a:xfrm>
              <a:off x="2071025" y="4891400"/>
              <a:ext cx="0" cy="714900"/>
            </a:xfrm>
            <a:prstGeom prst="straightConnector1">
              <a:avLst/>
            </a:prstGeom>
            <a:noFill/>
            <a:ln cap="flat" cmpd="sng" w="19050">
              <a:solidFill>
                <a:srgbClr val="FFFFFF"/>
              </a:solidFill>
              <a:prstDash val="solid"/>
              <a:round/>
              <a:headEnd len="lg" w="lg" type="none"/>
              <a:tailEnd len="lg" w="lg" type="triangle"/>
            </a:ln>
          </p:spPr>
        </p:cxnSp>
      </p:grpSp>
      <p:grpSp>
        <p:nvGrpSpPr>
          <p:cNvPr id="258" name="Shape 258"/>
          <p:cNvGrpSpPr/>
          <p:nvPr/>
        </p:nvGrpSpPr>
        <p:grpSpPr>
          <a:xfrm>
            <a:off x="5900525" y="2367025"/>
            <a:ext cx="2057400" cy="685800"/>
            <a:chOff x="5900525" y="2367025"/>
            <a:chExt cx="2057400" cy="685800"/>
          </a:xfrm>
        </p:grpSpPr>
        <p:sp>
          <p:nvSpPr>
            <p:cNvPr id="259" name="Shape 259"/>
            <p:cNvSpPr txBox="1"/>
            <p:nvPr/>
          </p:nvSpPr>
          <p:spPr>
            <a:xfrm>
              <a:off x="5900525" y="2628025"/>
              <a:ext cx="2057400" cy="4248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Build New Curve Fit</a:t>
              </a:r>
            </a:p>
          </p:txBody>
        </p:sp>
        <p:cxnSp>
          <p:nvCxnSpPr>
            <p:cNvPr id="260" name="Shape 260"/>
            <p:cNvCxnSpPr>
              <a:stCxn id="261" idx="2"/>
              <a:endCxn id="259" idx="0"/>
            </p:cNvCxnSpPr>
            <p:nvPr/>
          </p:nvCxnSpPr>
          <p:spPr>
            <a:xfrm>
              <a:off x="6929225" y="2367025"/>
              <a:ext cx="0" cy="261000"/>
            </a:xfrm>
            <a:prstGeom prst="straightConnector1">
              <a:avLst/>
            </a:prstGeom>
            <a:noFill/>
            <a:ln cap="flat" cmpd="sng" w="19050">
              <a:solidFill>
                <a:srgbClr val="FFFFFF"/>
              </a:solidFill>
              <a:prstDash val="solid"/>
              <a:round/>
              <a:headEnd len="lg" w="lg" type="none"/>
              <a:tailEnd len="lg" w="lg" type="triangle"/>
            </a:ln>
          </p:spPr>
        </p:cxnSp>
      </p:grpSp>
      <p:grpSp>
        <p:nvGrpSpPr>
          <p:cNvPr id="262" name="Shape 262"/>
          <p:cNvGrpSpPr/>
          <p:nvPr/>
        </p:nvGrpSpPr>
        <p:grpSpPr>
          <a:xfrm>
            <a:off x="5900525" y="3052825"/>
            <a:ext cx="2057400" cy="701568"/>
            <a:chOff x="5900525" y="3052825"/>
            <a:chExt cx="2057400" cy="701568"/>
          </a:xfrm>
        </p:grpSpPr>
        <p:sp>
          <p:nvSpPr>
            <p:cNvPr id="263" name="Shape 263"/>
            <p:cNvSpPr txBox="1"/>
            <p:nvPr/>
          </p:nvSpPr>
          <p:spPr>
            <a:xfrm>
              <a:off x="5900525" y="3329593"/>
              <a:ext cx="2057400" cy="4248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Look Forward</a:t>
              </a:r>
            </a:p>
          </p:txBody>
        </p:sp>
        <p:cxnSp>
          <p:nvCxnSpPr>
            <p:cNvPr id="264" name="Shape 264"/>
            <p:cNvCxnSpPr>
              <a:stCxn id="259" idx="2"/>
              <a:endCxn id="263" idx="0"/>
            </p:cNvCxnSpPr>
            <p:nvPr/>
          </p:nvCxnSpPr>
          <p:spPr>
            <a:xfrm>
              <a:off x="6929225" y="3052825"/>
              <a:ext cx="0" cy="276900"/>
            </a:xfrm>
            <a:prstGeom prst="straightConnector1">
              <a:avLst/>
            </a:prstGeom>
            <a:noFill/>
            <a:ln cap="flat" cmpd="sng" w="19050">
              <a:solidFill>
                <a:srgbClr val="FFFFFF"/>
              </a:solidFill>
              <a:prstDash val="solid"/>
              <a:round/>
              <a:headEnd len="lg" w="lg" type="none"/>
              <a:tailEnd len="lg" w="lg" type="triangle"/>
            </a:ln>
          </p:spPr>
        </p:cxnSp>
      </p:grpSp>
      <p:grpSp>
        <p:nvGrpSpPr>
          <p:cNvPr id="265" name="Shape 265"/>
          <p:cNvGrpSpPr/>
          <p:nvPr/>
        </p:nvGrpSpPr>
        <p:grpSpPr>
          <a:xfrm>
            <a:off x="5900525" y="3754393"/>
            <a:ext cx="2057400" cy="721556"/>
            <a:chOff x="5900525" y="3754393"/>
            <a:chExt cx="2057400" cy="721556"/>
          </a:xfrm>
        </p:grpSpPr>
        <p:sp>
          <p:nvSpPr>
            <p:cNvPr id="266" name="Shape 266"/>
            <p:cNvSpPr txBox="1"/>
            <p:nvPr/>
          </p:nvSpPr>
          <p:spPr>
            <a:xfrm>
              <a:off x="5900525" y="4051150"/>
              <a:ext cx="2057400" cy="4248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Detect Change</a:t>
              </a:r>
            </a:p>
          </p:txBody>
        </p:sp>
        <p:cxnSp>
          <p:nvCxnSpPr>
            <p:cNvPr id="267" name="Shape 267"/>
            <p:cNvCxnSpPr>
              <a:stCxn id="263" idx="2"/>
              <a:endCxn id="266" idx="0"/>
            </p:cNvCxnSpPr>
            <p:nvPr/>
          </p:nvCxnSpPr>
          <p:spPr>
            <a:xfrm>
              <a:off x="6929225" y="3754393"/>
              <a:ext cx="0" cy="296700"/>
            </a:xfrm>
            <a:prstGeom prst="straightConnector1">
              <a:avLst/>
            </a:prstGeom>
            <a:noFill/>
            <a:ln cap="flat" cmpd="sng" w="19050">
              <a:solidFill>
                <a:srgbClr val="FFFFFF"/>
              </a:solidFill>
              <a:prstDash val="solid"/>
              <a:round/>
              <a:headEnd len="lg" w="lg" type="none"/>
              <a:tailEnd len="lg" w="lg" type="triangle"/>
            </a:ln>
          </p:spPr>
        </p:cxnSp>
      </p:grpSp>
      <p:grpSp>
        <p:nvGrpSpPr>
          <p:cNvPr id="268" name="Shape 268"/>
          <p:cNvGrpSpPr/>
          <p:nvPr/>
        </p:nvGrpSpPr>
        <p:grpSpPr>
          <a:xfrm>
            <a:off x="4605125" y="300850"/>
            <a:ext cx="1079400" cy="1496175"/>
            <a:chOff x="4605125" y="300850"/>
            <a:chExt cx="1079400" cy="1496175"/>
          </a:xfrm>
        </p:grpSpPr>
        <p:cxnSp>
          <p:nvCxnSpPr>
            <p:cNvPr id="269" name="Shape 269"/>
            <p:cNvCxnSpPr>
              <a:stCxn id="245" idx="3"/>
              <a:endCxn id="243" idx="3"/>
            </p:cNvCxnSpPr>
            <p:nvPr/>
          </p:nvCxnSpPr>
          <p:spPr>
            <a:xfrm flipH="1" rot="10800000">
              <a:off x="4605125" y="300850"/>
              <a:ext cx="600" cy="1409100"/>
            </a:xfrm>
            <a:prstGeom prst="curvedConnector3">
              <a:avLst>
                <a:gd fmla="val 39687500" name="adj1"/>
              </a:avLst>
            </a:prstGeom>
            <a:noFill/>
            <a:ln cap="flat" cmpd="sng" w="19050">
              <a:solidFill>
                <a:srgbClr val="FFFFFF"/>
              </a:solidFill>
              <a:prstDash val="solid"/>
              <a:round/>
              <a:headEnd len="lg" w="lg" type="none"/>
              <a:tailEnd len="lg" w="lg" type="triangle"/>
            </a:ln>
          </p:spPr>
        </p:cxnSp>
        <p:sp>
          <p:nvSpPr>
            <p:cNvPr id="270" name="Shape 270"/>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chemeClr val="lt1"/>
                  </a:solidFill>
                </a:rPr>
                <a:t>Increment:</a:t>
              </a:r>
            </a:p>
            <a:p>
              <a:pPr lvl="0" rtl="0">
                <a:spcBef>
                  <a:spcPts val="0"/>
                </a:spcBef>
                <a:buNone/>
              </a:pPr>
              <a:r>
                <a:rPr lang="en-US" sz="1200">
                  <a:solidFill>
                    <a:schemeClr val="lt1"/>
                  </a:solidFill>
                </a:rPr>
                <a:t>  start, end</a:t>
              </a:r>
            </a:p>
          </p:txBody>
        </p:sp>
        <p:sp>
          <p:nvSpPr>
            <p:cNvPr id="271" name="Shape 271"/>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FFFFFF"/>
                  </a:solidFill>
                </a:rPr>
                <a:t>No</a:t>
              </a:r>
            </a:p>
          </p:txBody>
        </p:sp>
      </p:grpSp>
      <p:grpSp>
        <p:nvGrpSpPr>
          <p:cNvPr id="272" name="Shape 272"/>
          <p:cNvGrpSpPr/>
          <p:nvPr/>
        </p:nvGrpSpPr>
        <p:grpSpPr>
          <a:xfrm>
            <a:off x="1042325" y="1418087"/>
            <a:ext cx="2057400" cy="2338025"/>
            <a:chOff x="1042325" y="1418087"/>
            <a:chExt cx="2057400" cy="2338025"/>
          </a:xfrm>
        </p:grpSpPr>
        <p:sp>
          <p:nvSpPr>
            <p:cNvPr id="254" name="Shape 254"/>
            <p:cNvSpPr txBox="1"/>
            <p:nvPr/>
          </p:nvSpPr>
          <p:spPr>
            <a:xfrm>
              <a:off x="1042325" y="3331312"/>
              <a:ext cx="2057400" cy="4248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Look Back</a:t>
              </a:r>
            </a:p>
          </p:txBody>
        </p:sp>
        <p:cxnSp>
          <p:nvCxnSpPr>
            <p:cNvPr id="273" name="Shape 273"/>
            <p:cNvCxnSpPr>
              <a:stCxn id="245" idx="1"/>
              <a:endCxn id="254" idx="0"/>
            </p:cNvCxnSpPr>
            <p:nvPr/>
          </p:nvCxnSpPr>
          <p:spPr>
            <a:xfrm flipH="1">
              <a:off x="2071025" y="1709950"/>
              <a:ext cx="476700" cy="1621500"/>
            </a:xfrm>
            <a:prstGeom prst="bentConnector2">
              <a:avLst/>
            </a:prstGeom>
            <a:noFill/>
            <a:ln cap="flat" cmpd="sng" w="19050">
              <a:solidFill>
                <a:srgbClr val="FFFFFF"/>
              </a:solidFill>
              <a:prstDash val="solid"/>
              <a:round/>
              <a:headEnd len="lg" w="lg" type="none"/>
              <a:tailEnd len="lg" w="lg" type="triangle"/>
            </a:ln>
          </p:spPr>
        </p:cxnSp>
        <p:sp>
          <p:nvSpPr>
            <p:cNvPr id="274" name="Shape 274"/>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FFFFFF"/>
                  </a:solidFill>
                </a:rPr>
                <a:t>Yes</a:t>
              </a:r>
            </a:p>
          </p:txBody>
        </p:sp>
      </p:grpSp>
      <p:grpSp>
        <p:nvGrpSpPr>
          <p:cNvPr id="275" name="Shape 275"/>
          <p:cNvGrpSpPr/>
          <p:nvPr/>
        </p:nvGrpSpPr>
        <p:grpSpPr>
          <a:xfrm>
            <a:off x="5210412" y="3253662"/>
            <a:ext cx="689987" cy="365100"/>
            <a:chOff x="5210412" y="3253662"/>
            <a:chExt cx="689987" cy="365100"/>
          </a:xfrm>
        </p:grpSpPr>
        <p:sp>
          <p:nvSpPr>
            <p:cNvPr id="276" name="Shape 276"/>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chemeClr val="lt1"/>
                  </a:solidFill>
                </a:rPr>
                <a:t>No</a:t>
              </a:r>
            </a:p>
          </p:txBody>
        </p:sp>
        <p:cxnSp>
          <p:nvCxnSpPr>
            <p:cNvPr id="277" name="Shape 277"/>
            <p:cNvCxnSpPr>
              <a:stCxn id="278" idx="3"/>
              <a:endCxn id="263" idx="1"/>
            </p:cNvCxnSpPr>
            <p:nvPr/>
          </p:nvCxnSpPr>
          <p:spPr>
            <a:xfrm>
              <a:off x="5241599" y="3542000"/>
              <a:ext cx="658800" cy="600"/>
            </a:xfrm>
            <a:prstGeom prst="curvedConnector3">
              <a:avLst>
                <a:gd fmla="val 50009" name="adj1"/>
              </a:avLst>
            </a:prstGeom>
            <a:noFill/>
            <a:ln cap="flat" cmpd="sng" w="19050">
              <a:solidFill>
                <a:srgbClr val="FFFFFF"/>
              </a:solidFill>
              <a:prstDash val="solid"/>
              <a:round/>
              <a:headEnd len="lg" w="lg" type="none"/>
              <a:tailEnd len="lg" w="lg" type="triangle"/>
            </a:ln>
          </p:spPr>
        </p:cxnSp>
      </p:grpSp>
      <p:grpSp>
        <p:nvGrpSpPr>
          <p:cNvPr id="279" name="Shape 279"/>
          <p:cNvGrpSpPr/>
          <p:nvPr/>
        </p:nvGrpSpPr>
        <p:grpSpPr>
          <a:xfrm>
            <a:off x="5895125" y="4475950"/>
            <a:ext cx="2057400" cy="751550"/>
            <a:chOff x="5895125" y="4475950"/>
            <a:chExt cx="2057400" cy="751550"/>
          </a:xfrm>
        </p:grpSpPr>
        <p:cxnSp>
          <p:nvCxnSpPr>
            <p:cNvPr id="280" name="Shape 280"/>
            <p:cNvCxnSpPr>
              <a:stCxn id="266" idx="2"/>
              <a:endCxn id="281" idx="0"/>
            </p:cNvCxnSpPr>
            <p:nvPr/>
          </p:nvCxnSpPr>
          <p:spPr>
            <a:xfrm flipH="1">
              <a:off x="6923825" y="4475950"/>
              <a:ext cx="5400" cy="266700"/>
            </a:xfrm>
            <a:prstGeom prst="straightConnector1">
              <a:avLst/>
            </a:prstGeom>
            <a:noFill/>
            <a:ln cap="flat" cmpd="sng" w="19050">
              <a:solidFill>
                <a:srgbClr val="FFFFFF"/>
              </a:solidFill>
              <a:prstDash val="solid"/>
              <a:round/>
              <a:headEnd len="lg" w="lg" type="none"/>
              <a:tailEnd len="lg" w="lg" type="triangle"/>
            </a:ln>
          </p:spPr>
        </p:cxnSp>
        <p:sp>
          <p:nvSpPr>
            <p:cNvPr id="281" name="Shape 281"/>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chemeClr val="lt1"/>
                  </a:solidFill>
                </a:rPr>
                <a:t>Change Magnitude less</a:t>
              </a:r>
            </a:p>
            <a:p>
              <a:pPr lvl="0" rtl="0">
                <a:spcBef>
                  <a:spcPts val="0"/>
                </a:spcBef>
                <a:buNone/>
              </a:pPr>
              <a:r>
                <a:rPr lang="en-US" sz="1200">
                  <a:solidFill>
                    <a:srgbClr val="FFFFFF"/>
                  </a:solidFill>
                </a:rPr>
                <a:t>than Change </a:t>
              </a:r>
              <a:r>
                <a:rPr lang="en-US" sz="1200">
                  <a:solidFill>
                    <a:schemeClr val="lt1"/>
                  </a:solidFill>
                </a:rPr>
                <a:t>Threshold</a:t>
              </a:r>
            </a:p>
          </p:txBody>
        </p:sp>
      </p:grpSp>
      <p:grpSp>
        <p:nvGrpSpPr>
          <p:cNvPr id="282" name="Shape 282"/>
          <p:cNvGrpSpPr/>
          <p:nvPr/>
        </p:nvGrpSpPr>
        <p:grpSpPr>
          <a:xfrm>
            <a:off x="3728825" y="2757150"/>
            <a:ext cx="2171724" cy="572450"/>
            <a:chOff x="3728825" y="2757150"/>
            <a:chExt cx="2171724" cy="572450"/>
          </a:xfrm>
        </p:grpSpPr>
        <p:sp>
          <p:nvSpPr>
            <p:cNvPr id="283" name="Shape 283"/>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chemeClr val="lt1"/>
                  </a:solidFill>
                </a:rPr>
                <a:t>Yes</a:t>
              </a:r>
            </a:p>
          </p:txBody>
        </p:sp>
        <p:cxnSp>
          <p:nvCxnSpPr>
            <p:cNvPr id="284" name="Shape 284"/>
            <p:cNvCxnSpPr>
              <a:stCxn id="278" idx="0"/>
              <a:endCxn id="259" idx="1"/>
            </p:cNvCxnSpPr>
            <p:nvPr/>
          </p:nvCxnSpPr>
          <p:spPr>
            <a:xfrm rot="-5400000">
              <a:off x="5033249" y="2462300"/>
              <a:ext cx="489300" cy="1245300"/>
            </a:xfrm>
            <a:prstGeom prst="curvedConnector2">
              <a:avLst/>
            </a:prstGeom>
            <a:noFill/>
            <a:ln cap="flat" cmpd="sng" w="19050">
              <a:solidFill>
                <a:srgbClr val="FFFFFF"/>
              </a:solidFill>
              <a:prstDash val="solid"/>
              <a:round/>
              <a:headEnd len="lg" w="lg" type="none"/>
              <a:tailEnd len="lg" w="lg" type="triangle"/>
            </a:ln>
          </p:spPr>
        </p:cxnSp>
        <p:sp>
          <p:nvSpPr>
            <p:cNvPr id="285" name="Shape 285"/>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chemeClr val="lt1"/>
                  </a:solidFill>
                </a:rPr>
                <a:t>Update Fit Window,</a:t>
              </a:r>
            </a:p>
            <a:p>
              <a:pPr lvl="0" rtl="0" algn="ctr">
                <a:spcBef>
                  <a:spcPts val="0"/>
                </a:spcBef>
                <a:buNone/>
              </a:pPr>
              <a:r>
                <a:rPr lang="en-US" sz="1200">
                  <a:solidFill>
                    <a:schemeClr val="lt1"/>
                  </a:solidFill>
                </a:rPr>
                <a:t>Include Observation</a:t>
              </a:r>
            </a:p>
          </p:txBody>
        </p:sp>
      </p:grpSp>
      <p:grpSp>
        <p:nvGrpSpPr>
          <p:cNvPr id="286" name="Shape 286"/>
          <p:cNvGrpSpPr/>
          <p:nvPr/>
        </p:nvGrpSpPr>
        <p:grpSpPr>
          <a:xfrm>
            <a:off x="4605125" y="300875"/>
            <a:ext cx="3352800" cy="5637950"/>
            <a:chOff x="4605125" y="300875"/>
            <a:chExt cx="3352800" cy="5637950"/>
          </a:xfrm>
        </p:grpSpPr>
        <p:sp>
          <p:nvSpPr>
            <p:cNvPr id="287" name="Shape 287"/>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chemeClr val="lt1"/>
                  </a:solidFill>
                </a:rPr>
                <a:t>No</a:t>
              </a:r>
            </a:p>
          </p:txBody>
        </p:sp>
        <p:sp>
          <p:nvSpPr>
            <p:cNvPr id="288" name="Shape 288"/>
            <p:cNvSpPr txBox="1"/>
            <p:nvPr/>
          </p:nvSpPr>
          <p:spPr>
            <a:xfrm>
              <a:off x="5900525" y="5514025"/>
              <a:ext cx="2057400" cy="4248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Record Change Model</a:t>
              </a:r>
            </a:p>
          </p:txBody>
        </p:sp>
        <p:cxnSp>
          <p:nvCxnSpPr>
            <p:cNvPr id="289" name="Shape 289"/>
            <p:cNvCxnSpPr>
              <a:stCxn id="243" idx="3"/>
              <a:endCxn id="288" idx="3"/>
            </p:cNvCxnSpPr>
            <p:nvPr/>
          </p:nvCxnSpPr>
          <p:spPr>
            <a:xfrm>
              <a:off x="4605125" y="300875"/>
              <a:ext cx="3352800" cy="5425500"/>
            </a:xfrm>
            <a:prstGeom prst="bentConnector3">
              <a:avLst>
                <a:gd fmla="val 107102" name="adj1"/>
              </a:avLst>
            </a:prstGeom>
            <a:noFill/>
            <a:ln cap="flat" cmpd="sng" w="19050">
              <a:solidFill>
                <a:srgbClr val="FFFFFF"/>
              </a:solidFill>
              <a:prstDash val="solid"/>
              <a:round/>
              <a:headEnd len="lg" w="lg" type="triangle"/>
              <a:tailEnd len="lg" w="lg" type="none"/>
            </a:ln>
          </p:spPr>
        </p:cxnSp>
        <p:cxnSp>
          <p:nvCxnSpPr>
            <p:cNvPr id="290" name="Shape 290"/>
            <p:cNvCxnSpPr>
              <a:stCxn id="281" idx="2"/>
              <a:endCxn id="288" idx="0"/>
            </p:cNvCxnSpPr>
            <p:nvPr/>
          </p:nvCxnSpPr>
          <p:spPr>
            <a:xfrm>
              <a:off x="6923825" y="5227500"/>
              <a:ext cx="5400" cy="286500"/>
            </a:xfrm>
            <a:prstGeom prst="straightConnector1">
              <a:avLst/>
            </a:prstGeom>
            <a:noFill/>
            <a:ln cap="flat" cmpd="sng" w="19050">
              <a:solidFill>
                <a:srgbClr val="FFFFFF"/>
              </a:solidFill>
              <a:prstDash val="solid"/>
              <a:round/>
              <a:headEnd len="lg" w="lg" type="none"/>
              <a:tailEnd len="lg" w="lg" type="triangle"/>
            </a:ln>
          </p:spPr>
        </p:cxnSp>
      </p:grpSp>
      <p:grpSp>
        <p:nvGrpSpPr>
          <p:cNvPr id="291" name="Shape 291"/>
          <p:cNvGrpSpPr/>
          <p:nvPr/>
        </p:nvGrpSpPr>
        <p:grpSpPr>
          <a:xfrm>
            <a:off x="4068899" y="3329600"/>
            <a:ext cx="1826225" cy="1835875"/>
            <a:chOff x="4068899" y="3329600"/>
            <a:chExt cx="1826225" cy="1835875"/>
          </a:xfrm>
        </p:grpSpPr>
        <p:cxnSp>
          <p:nvCxnSpPr>
            <p:cNvPr id="292" name="Shape 292"/>
            <p:cNvCxnSpPr>
              <a:stCxn id="281" idx="1"/>
              <a:endCxn id="278" idx="2"/>
            </p:cNvCxnSpPr>
            <p:nvPr/>
          </p:nvCxnSpPr>
          <p:spPr>
            <a:xfrm rot="10800000">
              <a:off x="4655225" y="3754500"/>
              <a:ext cx="1239900" cy="1230600"/>
            </a:xfrm>
            <a:prstGeom prst="curvedConnector2">
              <a:avLst/>
            </a:prstGeom>
            <a:noFill/>
            <a:ln cap="flat" cmpd="sng" w="19050">
              <a:solidFill>
                <a:srgbClr val="FFFFFF"/>
              </a:solidFill>
              <a:prstDash val="solid"/>
              <a:round/>
              <a:headEnd len="lg" w="lg" type="none"/>
              <a:tailEnd len="lg" w="lg" type="triangle"/>
            </a:ln>
          </p:spPr>
        </p:cxnSp>
        <p:sp>
          <p:nvSpPr>
            <p:cNvPr id="278" name="Shape 278"/>
            <p:cNvSpPr txBox="1"/>
            <p:nvPr/>
          </p:nvSpPr>
          <p:spPr>
            <a:xfrm>
              <a:off x="4068899" y="3329600"/>
              <a:ext cx="1172700" cy="424800"/>
            </a:xfrm>
            <a:prstGeom prst="rect">
              <a:avLst/>
            </a:prstGeom>
            <a:solidFill>
              <a:srgbClr val="000000"/>
            </a:solid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New Curve?</a:t>
              </a:r>
            </a:p>
          </p:txBody>
        </p:sp>
        <p:sp>
          <p:nvSpPr>
            <p:cNvPr id="293" name="Shape 293"/>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chemeClr val="lt1"/>
                  </a:solidFill>
                </a:rPr>
                <a:t>Yes</a:t>
              </a:r>
            </a:p>
          </p:txBody>
        </p:sp>
      </p:grpSp>
      <p:grpSp>
        <p:nvGrpSpPr>
          <p:cNvPr id="294" name="Shape 294"/>
          <p:cNvGrpSpPr/>
          <p:nvPr/>
        </p:nvGrpSpPr>
        <p:grpSpPr>
          <a:xfrm>
            <a:off x="4972325" y="5938825"/>
            <a:ext cx="2985600" cy="762000"/>
            <a:chOff x="4972325" y="5938825"/>
            <a:chExt cx="2985600" cy="762000"/>
          </a:xfrm>
        </p:grpSpPr>
        <p:sp>
          <p:nvSpPr>
            <p:cNvPr id="295" name="Shape 295"/>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chemeClr val="lt1"/>
                  </a:solidFill>
                </a:rPr>
                <a:t>Observations Exhausted</a:t>
              </a:r>
            </a:p>
          </p:txBody>
        </p:sp>
        <p:sp>
          <p:nvSpPr>
            <p:cNvPr id="296" name="Shape 296"/>
            <p:cNvSpPr txBox="1"/>
            <p:nvPr/>
          </p:nvSpPr>
          <p:spPr>
            <a:xfrm>
              <a:off x="5900525" y="6276025"/>
              <a:ext cx="2057400" cy="4248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Finish</a:t>
              </a:r>
            </a:p>
          </p:txBody>
        </p:sp>
        <p:cxnSp>
          <p:nvCxnSpPr>
            <p:cNvPr id="297" name="Shape 297"/>
            <p:cNvCxnSpPr>
              <a:stCxn id="288" idx="2"/>
              <a:endCxn id="296" idx="0"/>
            </p:cNvCxnSpPr>
            <p:nvPr/>
          </p:nvCxnSpPr>
          <p:spPr>
            <a:xfrm>
              <a:off x="6929225" y="5938825"/>
              <a:ext cx="0" cy="337200"/>
            </a:xfrm>
            <a:prstGeom prst="straightConnector1">
              <a:avLst/>
            </a:prstGeom>
            <a:noFill/>
            <a:ln cap="flat" cmpd="sng" w="19050">
              <a:solidFill>
                <a:srgbClr val="FFFFFF"/>
              </a:solidFill>
              <a:prstDash val="solid"/>
              <a:round/>
              <a:headEnd len="lg" w="lg" type="none"/>
              <a:tailEnd len="lg" w="lg" type="triangle"/>
            </a:ln>
          </p:spPr>
        </p:cxnSp>
      </p:grpSp>
      <p:grpSp>
        <p:nvGrpSpPr>
          <p:cNvPr id="298" name="Shape 298"/>
          <p:cNvGrpSpPr/>
          <p:nvPr/>
        </p:nvGrpSpPr>
        <p:grpSpPr>
          <a:xfrm>
            <a:off x="177425" y="3543700"/>
            <a:ext cx="1224000" cy="2304900"/>
            <a:chOff x="177425" y="3543700"/>
            <a:chExt cx="1224000" cy="2304900"/>
          </a:xfrm>
        </p:grpSpPr>
        <p:cxnSp>
          <p:nvCxnSpPr>
            <p:cNvPr id="299" name="Shape 299"/>
            <p:cNvCxnSpPr>
              <a:stCxn id="256" idx="1"/>
              <a:endCxn id="254" idx="1"/>
            </p:cNvCxnSpPr>
            <p:nvPr/>
          </p:nvCxnSpPr>
          <p:spPr>
            <a:xfrm flipH="1" rot="10800000">
              <a:off x="1042325" y="3543700"/>
              <a:ext cx="600" cy="2304900"/>
            </a:xfrm>
            <a:prstGeom prst="curvedConnector3">
              <a:avLst>
                <a:gd fmla="val -75487500" name="adj1"/>
              </a:avLst>
            </a:prstGeom>
            <a:noFill/>
            <a:ln cap="flat" cmpd="sng" w="19050">
              <a:solidFill>
                <a:srgbClr val="FFFFFF"/>
              </a:solidFill>
              <a:prstDash val="solid"/>
              <a:round/>
              <a:headEnd len="lg" w="lg" type="none"/>
              <a:tailEnd len="lg" w="lg" type="triangle"/>
            </a:ln>
          </p:spPr>
        </p:cxnSp>
        <p:sp>
          <p:nvSpPr>
            <p:cNvPr id="300" name="Shape 300"/>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FFFFFF"/>
                  </a:solidFill>
                </a:rPr>
                <a:t>Yes</a:t>
              </a:r>
            </a:p>
          </p:txBody>
        </p:sp>
        <p:sp>
          <p:nvSpPr>
            <p:cNvPr id="301" name="Shape 301"/>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chemeClr val="lt1"/>
                  </a:solidFill>
                </a:rPr>
                <a:t>Include</a:t>
              </a:r>
            </a:p>
            <a:p>
              <a:pPr lvl="0" rtl="0" algn="ctr">
                <a:spcBef>
                  <a:spcPts val="0"/>
                </a:spcBef>
                <a:buNone/>
              </a:pPr>
              <a:r>
                <a:rPr lang="en-US" sz="1200">
                  <a:solidFill>
                    <a:schemeClr val="lt1"/>
                  </a:solidFill>
                </a:rPr>
                <a:t>Observation</a:t>
              </a:r>
            </a:p>
          </p:txBody>
        </p:sp>
      </p:grpSp>
      <p:grpSp>
        <p:nvGrpSpPr>
          <p:cNvPr id="302" name="Shape 302"/>
          <p:cNvGrpSpPr/>
          <p:nvPr/>
        </p:nvGrpSpPr>
        <p:grpSpPr>
          <a:xfrm>
            <a:off x="2776650" y="1942225"/>
            <a:ext cx="5181275" cy="3906375"/>
            <a:chOff x="2776650" y="1942225"/>
            <a:chExt cx="5181275" cy="3906375"/>
          </a:xfrm>
        </p:grpSpPr>
        <p:sp>
          <p:nvSpPr>
            <p:cNvPr id="303" name="Shape 303"/>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FFFFFF"/>
                  </a:solidFill>
                </a:rPr>
                <a:t>No</a:t>
              </a:r>
            </a:p>
          </p:txBody>
        </p:sp>
        <p:sp>
          <p:nvSpPr>
            <p:cNvPr id="261" name="Shape 261"/>
            <p:cNvSpPr txBox="1"/>
            <p:nvPr/>
          </p:nvSpPr>
          <p:spPr>
            <a:xfrm>
              <a:off x="5900525" y="1942225"/>
              <a:ext cx="2057400" cy="4248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Continuous Monitoring</a:t>
              </a:r>
            </a:p>
          </p:txBody>
        </p:sp>
        <p:cxnSp>
          <p:nvCxnSpPr>
            <p:cNvPr id="304" name="Shape 304"/>
            <p:cNvCxnSpPr>
              <a:stCxn id="256" idx="3"/>
              <a:endCxn id="261" idx="1"/>
            </p:cNvCxnSpPr>
            <p:nvPr/>
          </p:nvCxnSpPr>
          <p:spPr>
            <a:xfrm flipH="1" rot="10800000">
              <a:off x="3099725" y="2154700"/>
              <a:ext cx="2800800" cy="3693900"/>
            </a:xfrm>
            <a:prstGeom prst="bentConnector3">
              <a:avLst>
                <a:gd fmla="val 15263" name="adj1"/>
              </a:avLst>
            </a:prstGeom>
            <a:noFill/>
            <a:ln cap="flat" cmpd="sng" w="19050">
              <a:solidFill>
                <a:srgbClr val="FFFFFF"/>
              </a:solidFill>
              <a:prstDash val="solid"/>
              <a:round/>
              <a:headEnd len="lg" w="lg" type="none"/>
              <a:tailEnd len="lg" w="lg" type="triangle"/>
            </a:ln>
          </p:spPr>
        </p:cxnSp>
        <p:sp>
          <p:nvSpPr>
            <p:cNvPr id="305" name="Shape 305"/>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chemeClr val="lt1"/>
                  </a:solidFill>
                </a:rPr>
                <a:t>Adjust Model</a:t>
              </a:r>
            </a:p>
            <a:p>
              <a:pPr lvl="0" rtl="0" algn="ctr">
                <a:spcBef>
                  <a:spcPts val="0"/>
                </a:spcBef>
                <a:buNone/>
              </a:pPr>
              <a:r>
                <a:rPr lang="en-US" sz="1200">
                  <a:solidFill>
                    <a:schemeClr val="lt1"/>
                  </a:solidFill>
                </a:rPr>
                <a:t>Window Start</a:t>
              </a: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title"/>
          </p:nvPr>
        </p:nvSpPr>
        <p:spPr>
          <a:xfrm>
            <a:off x="628650" y="365125"/>
            <a:ext cx="78867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Calibri"/>
              <a:buNone/>
            </a:pPr>
            <a:r>
              <a:rPr b="0" i="0" lang="en-US" sz="4400" u="none" cap="none" strike="noStrike">
                <a:solidFill>
                  <a:schemeClr val="lt1"/>
                </a:solidFill>
                <a:latin typeface="Calibri"/>
                <a:ea typeface="Calibri"/>
                <a:cs typeface="Calibri"/>
                <a:sym typeface="Calibri"/>
              </a:rPr>
              <a:t>Agenda</a:t>
            </a:r>
          </a:p>
        </p:txBody>
      </p:sp>
      <p:sp>
        <p:nvSpPr>
          <p:cNvPr id="41" name="Shape 41"/>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165100" lvl="0" marL="228600" marR="0" rtl="0" algn="l">
              <a:lnSpc>
                <a:spcPct val="80000"/>
              </a:lnSpc>
              <a:spcBef>
                <a:spcPts val="0"/>
              </a:spcBef>
              <a:spcAft>
                <a:spcPts val="0"/>
              </a:spcAft>
              <a:buClr>
                <a:schemeClr val="lt1"/>
              </a:buClr>
              <a:buSzPct val="100000"/>
              <a:buFont typeface="Arial"/>
              <a:buChar char="•"/>
            </a:pPr>
            <a:r>
              <a:rPr b="0" i="0" lang="en-US" sz="1800" u="none" cap="none" strike="noStrike">
                <a:solidFill>
                  <a:schemeClr val="lt1"/>
                </a:solidFill>
                <a:latin typeface="Calibri"/>
                <a:ea typeface="Calibri"/>
                <a:cs typeface="Calibri"/>
                <a:sym typeface="Calibri"/>
              </a:rPr>
              <a:t>Background</a:t>
            </a:r>
          </a:p>
          <a:p>
            <a:pPr indent="-165100" lvl="0" marL="228600" marR="0" rtl="0" algn="l">
              <a:lnSpc>
                <a:spcPct val="80000"/>
              </a:lnSpc>
              <a:spcBef>
                <a:spcPts val="1000"/>
              </a:spcBef>
              <a:spcAft>
                <a:spcPts val="0"/>
              </a:spcAft>
              <a:buClr>
                <a:schemeClr val="lt1"/>
              </a:buClr>
              <a:buSzPct val="100000"/>
              <a:buFont typeface="Arial"/>
              <a:buChar char="•"/>
            </a:pPr>
            <a:r>
              <a:rPr b="0" i="0" lang="en-US" sz="1800" u="none" cap="none" strike="noStrike">
                <a:solidFill>
                  <a:schemeClr val="lt1"/>
                </a:solidFill>
                <a:latin typeface="Calibri"/>
                <a:ea typeface="Calibri"/>
                <a:cs typeface="Calibri"/>
                <a:sym typeface="Calibri"/>
              </a:rPr>
              <a:t>ARD</a:t>
            </a:r>
          </a:p>
          <a:p>
            <a:pPr indent="-165100" lvl="0" marL="228600" marR="0" rtl="0" algn="l">
              <a:lnSpc>
                <a:spcPct val="80000"/>
              </a:lnSpc>
              <a:spcBef>
                <a:spcPts val="1000"/>
              </a:spcBef>
              <a:spcAft>
                <a:spcPts val="0"/>
              </a:spcAft>
              <a:buClr>
                <a:schemeClr val="lt1"/>
              </a:buClr>
              <a:buSzPct val="100000"/>
              <a:buFont typeface="Arial"/>
              <a:buChar char="•"/>
            </a:pPr>
            <a:r>
              <a:rPr b="0" i="0" lang="en-US" sz="1800" u="none" cap="none" strike="noStrike">
                <a:solidFill>
                  <a:schemeClr val="lt1"/>
                </a:solidFill>
                <a:latin typeface="Calibri"/>
                <a:ea typeface="Calibri"/>
                <a:cs typeface="Calibri"/>
                <a:sym typeface="Calibri"/>
              </a:rPr>
              <a:t>Basic Terminology</a:t>
            </a:r>
          </a:p>
          <a:p>
            <a:pPr indent="-165100" lvl="0" marL="228600" marR="0" rtl="0" algn="l">
              <a:lnSpc>
                <a:spcPct val="80000"/>
              </a:lnSpc>
              <a:spcBef>
                <a:spcPts val="1000"/>
              </a:spcBef>
              <a:spcAft>
                <a:spcPts val="0"/>
              </a:spcAft>
              <a:buClr>
                <a:schemeClr val="lt1"/>
              </a:buClr>
              <a:buSzPct val="100000"/>
              <a:buFont typeface="Arial"/>
              <a:buChar char="•"/>
            </a:pPr>
            <a:r>
              <a:rPr b="0" i="0" lang="en-US" sz="1800" u="none" cap="none" strike="noStrike">
                <a:solidFill>
                  <a:schemeClr val="lt1"/>
                </a:solidFill>
                <a:latin typeface="Calibri"/>
                <a:ea typeface="Calibri"/>
                <a:cs typeface="Calibri"/>
                <a:sym typeface="Calibri"/>
              </a:rPr>
              <a:t>Standard Modeling Components</a:t>
            </a:r>
          </a:p>
          <a:p>
            <a:pPr indent="-190500" lvl="1" marL="685800" marR="0" rtl="0" algn="l">
              <a:lnSpc>
                <a:spcPct val="80000"/>
              </a:lnSpc>
              <a:spcBef>
                <a:spcPts val="500"/>
              </a:spcBef>
              <a:spcAft>
                <a:spcPts val="0"/>
              </a:spcAft>
              <a:buClr>
                <a:schemeClr val="lt1"/>
              </a:buClr>
              <a:buSzPct val="100000"/>
              <a:buFont typeface="Arial"/>
              <a:buChar char="•"/>
            </a:pPr>
            <a:r>
              <a:rPr lang="en-US" sz="1800"/>
              <a:t>Variogram (Madogram)</a:t>
            </a:r>
          </a:p>
          <a:p>
            <a:pPr indent="-190500" lvl="1" marL="685800" marR="0" rtl="0" algn="l">
              <a:lnSpc>
                <a:spcPct val="80000"/>
              </a:lnSpc>
              <a:spcBef>
                <a:spcPts val="500"/>
              </a:spcBef>
              <a:spcAft>
                <a:spcPts val="0"/>
              </a:spcAft>
              <a:buClr>
                <a:schemeClr val="lt1"/>
              </a:buClr>
              <a:buSzPct val="100000"/>
              <a:buFont typeface="Arial"/>
              <a:buChar char="•"/>
            </a:pPr>
            <a:r>
              <a:rPr lang="en-US" sz="1800"/>
              <a:t>LASSO</a:t>
            </a:r>
            <a:r>
              <a:rPr b="0" i="0" lang="en-US" sz="1800" u="none" cap="none" strike="noStrike">
                <a:solidFill>
                  <a:schemeClr val="lt1"/>
                </a:solidFill>
                <a:latin typeface="Calibri"/>
                <a:ea typeface="Calibri"/>
                <a:cs typeface="Calibri"/>
                <a:sym typeface="Calibri"/>
              </a:rPr>
              <a:t> Regression</a:t>
            </a:r>
          </a:p>
          <a:p>
            <a:pPr indent="-190500" lvl="1" marL="685800" marR="0" rtl="0" algn="l">
              <a:lnSpc>
                <a:spcPct val="80000"/>
              </a:lnSpc>
              <a:spcBef>
                <a:spcPts val="500"/>
              </a:spcBef>
              <a:spcAft>
                <a:spcPts val="0"/>
              </a:spcAft>
              <a:buClr>
                <a:schemeClr val="lt1"/>
              </a:buClr>
              <a:buSzPct val="100000"/>
              <a:buFont typeface="Arial"/>
              <a:buChar char="•"/>
            </a:pPr>
            <a:r>
              <a:rPr b="0" i="0" lang="en-US" sz="1800" u="none" cap="none" strike="noStrike">
                <a:solidFill>
                  <a:schemeClr val="lt1"/>
                </a:solidFill>
                <a:latin typeface="Calibri"/>
                <a:ea typeface="Calibri"/>
                <a:cs typeface="Calibri"/>
                <a:sym typeface="Calibri"/>
              </a:rPr>
              <a:t>Robust </a:t>
            </a:r>
            <a:r>
              <a:rPr lang="en-US" sz="1800"/>
              <a:t>Regression</a:t>
            </a:r>
          </a:p>
          <a:p>
            <a:pPr indent="-190500" lvl="1" marL="685800" marR="0" rtl="0" algn="l">
              <a:lnSpc>
                <a:spcPct val="80000"/>
              </a:lnSpc>
              <a:spcBef>
                <a:spcPts val="500"/>
              </a:spcBef>
              <a:spcAft>
                <a:spcPts val="0"/>
              </a:spcAft>
              <a:buClr>
                <a:schemeClr val="lt1"/>
              </a:buClr>
              <a:buSzPct val="100000"/>
              <a:buFont typeface="Arial"/>
              <a:buChar char="•"/>
            </a:pPr>
            <a:r>
              <a:rPr b="0" i="0" lang="en-US" sz="1800" u="none" cap="none" strike="noStrike">
                <a:solidFill>
                  <a:schemeClr val="lt1"/>
                </a:solidFill>
                <a:latin typeface="Calibri"/>
                <a:ea typeface="Calibri"/>
                <a:cs typeface="Calibri"/>
                <a:sym typeface="Calibri"/>
              </a:rPr>
              <a:t>Tmask</a:t>
            </a:r>
          </a:p>
          <a:p>
            <a:pPr indent="-165100" lvl="0" marL="228600" marR="0" rtl="0" algn="l">
              <a:lnSpc>
                <a:spcPct val="80000"/>
              </a:lnSpc>
              <a:spcBef>
                <a:spcPts val="1000"/>
              </a:spcBef>
              <a:spcAft>
                <a:spcPts val="0"/>
              </a:spcAft>
              <a:buClr>
                <a:schemeClr val="lt1"/>
              </a:buClr>
              <a:buSzPct val="100000"/>
              <a:buFont typeface="Arial"/>
              <a:buChar char="•"/>
            </a:pPr>
            <a:r>
              <a:rPr b="0" i="0" lang="en-US" sz="1800" u="none" cap="none" strike="noStrike">
                <a:solidFill>
                  <a:schemeClr val="lt1"/>
                </a:solidFill>
                <a:latin typeface="Calibri"/>
                <a:ea typeface="Calibri"/>
                <a:cs typeface="Calibri"/>
                <a:sym typeface="Calibri"/>
              </a:rPr>
              <a:t>Walk Through Change Detection Processing Steps</a:t>
            </a:r>
          </a:p>
          <a:p>
            <a:pPr indent="-165100" lvl="0" marL="228600" marR="0" rtl="0" algn="l">
              <a:lnSpc>
                <a:spcPct val="80000"/>
              </a:lnSpc>
              <a:spcBef>
                <a:spcPts val="1000"/>
              </a:spcBef>
              <a:spcAft>
                <a:spcPts val="0"/>
              </a:spcAft>
              <a:buClr>
                <a:schemeClr val="lt1"/>
              </a:buClr>
              <a:buSzPct val="100000"/>
              <a:buFont typeface="Arial"/>
              <a:buChar char="•"/>
            </a:pPr>
            <a:r>
              <a:rPr b="0" i="0" lang="en-US" sz="1800" u="none" cap="none" strike="noStrike">
                <a:solidFill>
                  <a:schemeClr val="lt1"/>
                </a:solidFill>
                <a:latin typeface="Calibri"/>
                <a:ea typeface="Calibri"/>
                <a:cs typeface="Calibri"/>
                <a:sym typeface="Calibri"/>
              </a:rPr>
              <a:t>Describe Output Results</a:t>
            </a:r>
          </a:p>
          <a:p>
            <a:pPr indent="-228600" lvl="0" marL="228600" marR="0" rtl="0" algn="l">
              <a:lnSpc>
                <a:spcPct val="80000"/>
              </a:lnSpc>
              <a:spcBef>
                <a:spcPts val="1000"/>
              </a:spcBef>
              <a:buClr>
                <a:schemeClr val="lt1"/>
              </a:buClr>
              <a:buSzPct val="100000"/>
              <a:buFont typeface="Arial"/>
              <a:buNone/>
            </a:pPr>
            <a:r>
              <a:t/>
            </a:r>
            <a:endParaRPr b="0" i="0" sz="2800" u="none" cap="none" strike="noStrike">
              <a:solidFill>
                <a:schemeClr val="lt1"/>
              </a:solidFill>
              <a:latin typeface="Calibri"/>
              <a:ea typeface="Calibri"/>
              <a:cs typeface="Calibri"/>
              <a:sym typeface="Calibri"/>
            </a:endParaRPr>
          </a:p>
        </p:txBody>
      </p:sp>
      <p:sp>
        <p:nvSpPr>
          <p:cNvPr id="42" name="Shape 42"/>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312" name="Shape 312"/>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313" name="Shape 313"/>
          <p:cNvSpPr txBox="1"/>
          <p:nvPr/>
        </p:nvSpPr>
        <p:spPr>
          <a:xfrm>
            <a:off x="2547725" y="1497550"/>
            <a:ext cx="2057400" cy="4248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Stable?</a:t>
            </a:r>
          </a:p>
        </p:txBody>
      </p:sp>
      <p:sp>
        <p:nvSpPr>
          <p:cNvPr id="314" name="Shape 314"/>
          <p:cNvSpPr txBox="1"/>
          <p:nvPr/>
        </p:nvSpPr>
        <p:spPr>
          <a:xfrm>
            <a:off x="1042325" y="3331312"/>
            <a:ext cx="2057400" cy="4248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Look Back</a:t>
            </a:r>
          </a:p>
        </p:txBody>
      </p:sp>
      <p:sp>
        <p:nvSpPr>
          <p:cNvPr id="315" name="Shape 315"/>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chemeClr val="lt1"/>
                </a:solidFill>
              </a:rPr>
              <a:t>&gt; 12 obs, &gt; 1 yr</a:t>
            </a:r>
          </a:p>
        </p:txBody>
      </p:sp>
      <p:sp>
        <p:nvSpPr>
          <p:cNvPr id="316" name="Shape 316"/>
          <p:cNvSpPr txBox="1"/>
          <p:nvPr/>
        </p:nvSpPr>
        <p:spPr>
          <a:xfrm>
            <a:off x="2547725" y="88475"/>
            <a:ext cx="2057400" cy="4248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Initialize Model Window</a:t>
            </a:r>
          </a:p>
        </p:txBody>
      </p:sp>
      <p:sp>
        <p:nvSpPr>
          <p:cNvPr id="317" name="Shape 317"/>
          <p:cNvSpPr txBox="1"/>
          <p:nvPr/>
        </p:nvSpPr>
        <p:spPr>
          <a:xfrm>
            <a:off x="2547725" y="831925"/>
            <a:ext cx="2057400" cy="4248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Build Initial Curve Fit</a:t>
            </a:r>
          </a:p>
        </p:txBody>
      </p:sp>
      <p:cxnSp>
        <p:nvCxnSpPr>
          <p:cNvPr id="318" name="Shape 318"/>
          <p:cNvCxnSpPr>
            <a:stCxn id="317" idx="2"/>
            <a:endCxn id="313" idx="0"/>
          </p:cNvCxnSpPr>
          <p:nvPr/>
        </p:nvCxnSpPr>
        <p:spPr>
          <a:xfrm>
            <a:off x="3576425" y="1256725"/>
            <a:ext cx="0" cy="240900"/>
          </a:xfrm>
          <a:prstGeom prst="straightConnector1">
            <a:avLst/>
          </a:prstGeom>
          <a:noFill/>
          <a:ln cap="flat" cmpd="sng" w="19050">
            <a:solidFill>
              <a:srgbClr val="FFFFFF"/>
            </a:solidFill>
            <a:prstDash val="solid"/>
            <a:round/>
            <a:headEnd len="lg" w="lg" type="none"/>
            <a:tailEnd len="lg" w="lg" type="triangle"/>
          </a:ln>
        </p:spPr>
      </p:cxnSp>
      <p:sp>
        <p:nvSpPr>
          <p:cNvPr id="319" name="Shape 319"/>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FFFFFF"/>
                </a:solidFill>
              </a:rPr>
              <a:t>No</a:t>
            </a:r>
          </a:p>
        </p:txBody>
      </p:sp>
      <p:cxnSp>
        <p:nvCxnSpPr>
          <p:cNvPr id="320" name="Shape 320"/>
          <p:cNvCxnSpPr>
            <a:stCxn id="316" idx="2"/>
            <a:endCxn id="317" idx="0"/>
          </p:cNvCxnSpPr>
          <p:nvPr/>
        </p:nvCxnSpPr>
        <p:spPr>
          <a:xfrm>
            <a:off x="3576425" y="513275"/>
            <a:ext cx="0" cy="318600"/>
          </a:xfrm>
          <a:prstGeom prst="straightConnector1">
            <a:avLst/>
          </a:prstGeom>
          <a:noFill/>
          <a:ln cap="flat" cmpd="sng" w="19050">
            <a:solidFill>
              <a:srgbClr val="FFFFFF"/>
            </a:solidFill>
            <a:prstDash val="solid"/>
            <a:round/>
            <a:headEnd len="lg" w="lg" type="none"/>
            <a:tailEnd len="lg" w="lg" type="triangle"/>
          </a:ln>
        </p:spPr>
      </p:cxnSp>
      <p:cxnSp>
        <p:nvCxnSpPr>
          <p:cNvPr id="321" name="Shape 321"/>
          <p:cNvCxnSpPr>
            <a:stCxn id="313" idx="3"/>
            <a:endCxn id="316" idx="3"/>
          </p:cNvCxnSpPr>
          <p:nvPr/>
        </p:nvCxnSpPr>
        <p:spPr>
          <a:xfrm flipH="1" rot="10800000">
            <a:off x="4605125" y="300850"/>
            <a:ext cx="600" cy="1409100"/>
          </a:xfrm>
          <a:prstGeom prst="curvedConnector3">
            <a:avLst>
              <a:gd fmla="val 39687500" name="adj1"/>
            </a:avLst>
          </a:prstGeom>
          <a:noFill/>
          <a:ln cap="flat" cmpd="sng" w="19050">
            <a:solidFill>
              <a:srgbClr val="FFFFFF"/>
            </a:solidFill>
            <a:prstDash val="solid"/>
            <a:round/>
            <a:headEnd len="lg" w="lg" type="none"/>
            <a:tailEnd len="lg" w="lg" type="triangle"/>
          </a:ln>
        </p:spPr>
      </p:cxnSp>
      <p:sp>
        <p:nvSpPr>
          <p:cNvPr id="322" name="Shape 322"/>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chemeClr val="lt1"/>
                </a:solidFill>
              </a:rPr>
              <a:t>Increment:</a:t>
            </a:r>
          </a:p>
          <a:p>
            <a:pPr lvl="0" rtl="0">
              <a:spcBef>
                <a:spcPts val="0"/>
              </a:spcBef>
              <a:buNone/>
            </a:pPr>
            <a:r>
              <a:rPr lang="en-US" sz="1200">
                <a:solidFill>
                  <a:schemeClr val="lt1"/>
                </a:solidFill>
              </a:rPr>
              <a:t>  start, end</a:t>
            </a:r>
          </a:p>
        </p:txBody>
      </p:sp>
      <p:cxnSp>
        <p:nvCxnSpPr>
          <p:cNvPr id="323" name="Shape 323"/>
          <p:cNvCxnSpPr>
            <a:stCxn id="313" idx="1"/>
            <a:endCxn id="314" idx="0"/>
          </p:cNvCxnSpPr>
          <p:nvPr/>
        </p:nvCxnSpPr>
        <p:spPr>
          <a:xfrm flipH="1">
            <a:off x="2071025" y="1709950"/>
            <a:ext cx="476700" cy="1621500"/>
          </a:xfrm>
          <a:prstGeom prst="bentConnector2">
            <a:avLst/>
          </a:prstGeom>
          <a:noFill/>
          <a:ln cap="flat" cmpd="sng" w="19050">
            <a:solidFill>
              <a:srgbClr val="FFFFFF"/>
            </a:solidFill>
            <a:prstDash val="solid"/>
            <a:round/>
            <a:headEnd len="lg" w="lg" type="none"/>
            <a:tailEnd len="lg" w="lg" type="triangle"/>
          </a:ln>
        </p:spPr>
      </p:cxnSp>
      <p:sp>
        <p:nvSpPr>
          <p:cNvPr id="324" name="Shape 324"/>
          <p:cNvSpPr txBox="1"/>
          <p:nvPr/>
        </p:nvSpPr>
        <p:spPr>
          <a:xfrm>
            <a:off x="5900525" y="1942225"/>
            <a:ext cx="2057400" cy="4248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Continuous Monitoring</a:t>
            </a:r>
          </a:p>
        </p:txBody>
      </p:sp>
      <p:sp>
        <p:nvSpPr>
          <p:cNvPr id="325" name="Shape 325"/>
          <p:cNvSpPr txBox="1"/>
          <p:nvPr/>
        </p:nvSpPr>
        <p:spPr>
          <a:xfrm>
            <a:off x="1042325" y="4466600"/>
            <a:ext cx="2057400" cy="4248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Detect Start</a:t>
            </a:r>
          </a:p>
        </p:txBody>
      </p:sp>
      <p:cxnSp>
        <p:nvCxnSpPr>
          <p:cNvPr id="326" name="Shape 326"/>
          <p:cNvCxnSpPr>
            <a:stCxn id="314" idx="2"/>
            <a:endCxn id="325" idx="0"/>
          </p:cNvCxnSpPr>
          <p:nvPr/>
        </p:nvCxnSpPr>
        <p:spPr>
          <a:xfrm>
            <a:off x="2071025" y="3756112"/>
            <a:ext cx="0" cy="710400"/>
          </a:xfrm>
          <a:prstGeom prst="straightConnector1">
            <a:avLst/>
          </a:prstGeom>
          <a:noFill/>
          <a:ln cap="flat" cmpd="sng" w="19050">
            <a:solidFill>
              <a:srgbClr val="FFFFFF"/>
            </a:solidFill>
            <a:prstDash val="solid"/>
            <a:round/>
            <a:headEnd len="lg" w="lg" type="none"/>
            <a:tailEnd len="lg" w="lg" type="triangle"/>
          </a:ln>
        </p:spPr>
      </p:cxnSp>
      <p:sp>
        <p:nvSpPr>
          <p:cNvPr id="327" name="Shape 327"/>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chemeClr val="lt1"/>
                </a:solidFill>
              </a:rPr>
              <a:t>Change Magnitude less</a:t>
            </a:r>
          </a:p>
          <a:p>
            <a:pPr lvl="0" rtl="0" algn="ctr">
              <a:spcBef>
                <a:spcPts val="0"/>
              </a:spcBef>
              <a:buNone/>
            </a:pPr>
            <a:r>
              <a:rPr lang="en-US" sz="1200">
                <a:solidFill>
                  <a:srgbClr val="FFFFFF"/>
                </a:solidFill>
              </a:rPr>
              <a:t>than Change </a:t>
            </a:r>
            <a:r>
              <a:rPr lang="en-US" sz="1200">
                <a:solidFill>
                  <a:schemeClr val="lt1"/>
                </a:solidFill>
              </a:rPr>
              <a:t>Threshold</a:t>
            </a:r>
          </a:p>
        </p:txBody>
      </p:sp>
      <p:cxnSp>
        <p:nvCxnSpPr>
          <p:cNvPr id="328" name="Shape 328"/>
          <p:cNvCxnSpPr>
            <a:stCxn id="327" idx="1"/>
            <a:endCxn id="314" idx="1"/>
          </p:cNvCxnSpPr>
          <p:nvPr/>
        </p:nvCxnSpPr>
        <p:spPr>
          <a:xfrm flipH="1" rot="10800000">
            <a:off x="1042325" y="3543700"/>
            <a:ext cx="600" cy="2304900"/>
          </a:xfrm>
          <a:prstGeom prst="curvedConnector3">
            <a:avLst>
              <a:gd fmla="val -75487500" name="adj1"/>
            </a:avLst>
          </a:prstGeom>
          <a:noFill/>
          <a:ln cap="flat" cmpd="sng" w="19050">
            <a:solidFill>
              <a:srgbClr val="FFFFFF"/>
            </a:solidFill>
            <a:prstDash val="solid"/>
            <a:round/>
            <a:headEnd len="lg" w="lg" type="none"/>
            <a:tailEnd len="lg" w="lg" type="triangle"/>
          </a:ln>
        </p:spPr>
      </p:cxnSp>
      <p:sp>
        <p:nvSpPr>
          <p:cNvPr id="329" name="Shape 329"/>
          <p:cNvSpPr txBox="1"/>
          <p:nvPr/>
        </p:nvSpPr>
        <p:spPr>
          <a:xfrm>
            <a:off x="5900525" y="2628025"/>
            <a:ext cx="2057400" cy="4248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Build New Curve Fit</a:t>
            </a:r>
          </a:p>
        </p:txBody>
      </p:sp>
      <p:cxnSp>
        <p:nvCxnSpPr>
          <p:cNvPr id="330" name="Shape 330"/>
          <p:cNvCxnSpPr>
            <a:stCxn id="325" idx="2"/>
            <a:endCxn id="327" idx="0"/>
          </p:cNvCxnSpPr>
          <p:nvPr/>
        </p:nvCxnSpPr>
        <p:spPr>
          <a:xfrm>
            <a:off x="2071025" y="4891400"/>
            <a:ext cx="0" cy="714900"/>
          </a:xfrm>
          <a:prstGeom prst="straightConnector1">
            <a:avLst/>
          </a:prstGeom>
          <a:noFill/>
          <a:ln cap="flat" cmpd="sng" w="19050">
            <a:solidFill>
              <a:srgbClr val="FFFFFF"/>
            </a:solidFill>
            <a:prstDash val="solid"/>
            <a:round/>
            <a:headEnd len="lg" w="lg" type="none"/>
            <a:tailEnd len="lg" w="lg" type="triangle"/>
          </a:ln>
        </p:spPr>
      </p:cxnSp>
      <p:cxnSp>
        <p:nvCxnSpPr>
          <p:cNvPr id="331" name="Shape 331"/>
          <p:cNvCxnSpPr>
            <a:stCxn id="324" idx="2"/>
            <a:endCxn id="329" idx="0"/>
          </p:cNvCxnSpPr>
          <p:nvPr/>
        </p:nvCxnSpPr>
        <p:spPr>
          <a:xfrm>
            <a:off x="6929225" y="2367025"/>
            <a:ext cx="0" cy="261000"/>
          </a:xfrm>
          <a:prstGeom prst="straightConnector1">
            <a:avLst/>
          </a:prstGeom>
          <a:noFill/>
          <a:ln cap="flat" cmpd="sng" w="19050">
            <a:solidFill>
              <a:srgbClr val="FFFFFF"/>
            </a:solidFill>
            <a:prstDash val="solid"/>
            <a:round/>
            <a:headEnd len="lg" w="lg" type="none"/>
            <a:tailEnd len="lg" w="lg" type="triangle"/>
          </a:ln>
        </p:spPr>
      </p:cxnSp>
      <p:sp>
        <p:nvSpPr>
          <p:cNvPr id="332" name="Shape 332"/>
          <p:cNvSpPr txBox="1"/>
          <p:nvPr/>
        </p:nvSpPr>
        <p:spPr>
          <a:xfrm>
            <a:off x="5900525" y="3329593"/>
            <a:ext cx="2057400" cy="4248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Look Forward</a:t>
            </a:r>
          </a:p>
        </p:txBody>
      </p:sp>
      <p:cxnSp>
        <p:nvCxnSpPr>
          <p:cNvPr id="333" name="Shape 333"/>
          <p:cNvCxnSpPr>
            <a:stCxn id="329" idx="2"/>
            <a:endCxn id="332" idx="0"/>
          </p:cNvCxnSpPr>
          <p:nvPr/>
        </p:nvCxnSpPr>
        <p:spPr>
          <a:xfrm>
            <a:off x="6929225" y="3052825"/>
            <a:ext cx="0" cy="276900"/>
          </a:xfrm>
          <a:prstGeom prst="straightConnector1">
            <a:avLst/>
          </a:prstGeom>
          <a:noFill/>
          <a:ln cap="flat" cmpd="sng" w="19050">
            <a:solidFill>
              <a:srgbClr val="FFFFFF"/>
            </a:solidFill>
            <a:prstDash val="solid"/>
            <a:round/>
            <a:headEnd len="lg" w="lg" type="none"/>
            <a:tailEnd len="lg" w="lg" type="triangle"/>
          </a:ln>
        </p:spPr>
      </p:cxnSp>
      <p:sp>
        <p:nvSpPr>
          <p:cNvPr id="334" name="Shape 334"/>
          <p:cNvSpPr txBox="1"/>
          <p:nvPr/>
        </p:nvSpPr>
        <p:spPr>
          <a:xfrm>
            <a:off x="5900525" y="4051150"/>
            <a:ext cx="2057400" cy="4248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Detect Change</a:t>
            </a:r>
          </a:p>
        </p:txBody>
      </p:sp>
      <p:cxnSp>
        <p:nvCxnSpPr>
          <p:cNvPr id="335" name="Shape 335"/>
          <p:cNvCxnSpPr>
            <a:stCxn id="332" idx="2"/>
            <a:endCxn id="334" idx="0"/>
          </p:cNvCxnSpPr>
          <p:nvPr/>
        </p:nvCxnSpPr>
        <p:spPr>
          <a:xfrm>
            <a:off x="6929225" y="3754393"/>
            <a:ext cx="0" cy="296700"/>
          </a:xfrm>
          <a:prstGeom prst="straightConnector1">
            <a:avLst/>
          </a:prstGeom>
          <a:noFill/>
          <a:ln cap="flat" cmpd="sng" w="19050">
            <a:solidFill>
              <a:srgbClr val="FFFFFF"/>
            </a:solidFill>
            <a:prstDash val="solid"/>
            <a:round/>
            <a:headEnd len="lg" w="lg" type="none"/>
            <a:tailEnd len="lg" w="lg" type="triangle"/>
          </a:ln>
        </p:spPr>
      </p:cxnSp>
      <p:sp>
        <p:nvSpPr>
          <p:cNvPr id="336" name="Shape 336"/>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FFFFFF"/>
                </a:solidFill>
              </a:rPr>
              <a:t>Yes</a:t>
            </a:r>
          </a:p>
        </p:txBody>
      </p:sp>
      <p:sp>
        <p:nvSpPr>
          <p:cNvPr id="337" name="Shape 337"/>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chemeClr val="lt1"/>
                </a:solidFill>
              </a:rPr>
              <a:t>No</a:t>
            </a:r>
          </a:p>
        </p:txBody>
      </p:sp>
      <p:cxnSp>
        <p:nvCxnSpPr>
          <p:cNvPr id="338" name="Shape 338"/>
          <p:cNvCxnSpPr>
            <a:stCxn id="339" idx="1"/>
            <a:endCxn id="340" idx="2"/>
          </p:cNvCxnSpPr>
          <p:nvPr/>
        </p:nvCxnSpPr>
        <p:spPr>
          <a:xfrm rot="10800000">
            <a:off x="4655225" y="3754500"/>
            <a:ext cx="1239900" cy="1230600"/>
          </a:xfrm>
          <a:prstGeom prst="curvedConnector2">
            <a:avLst/>
          </a:prstGeom>
          <a:noFill/>
          <a:ln cap="flat" cmpd="sng" w="19050">
            <a:solidFill>
              <a:srgbClr val="FFFFFF"/>
            </a:solidFill>
            <a:prstDash val="solid"/>
            <a:round/>
            <a:headEnd len="lg" w="lg" type="none"/>
            <a:tailEnd len="lg" w="lg" type="triangle"/>
          </a:ln>
        </p:spPr>
      </p:cxnSp>
      <p:sp>
        <p:nvSpPr>
          <p:cNvPr id="341" name="Shape 341"/>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chemeClr val="lt1"/>
                </a:solidFill>
              </a:rPr>
              <a:t>Yes</a:t>
            </a:r>
          </a:p>
        </p:txBody>
      </p:sp>
      <p:sp>
        <p:nvSpPr>
          <p:cNvPr id="342" name="Shape 342"/>
          <p:cNvSpPr txBox="1"/>
          <p:nvPr/>
        </p:nvSpPr>
        <p:spPr>
          <a:xfrm>
            <a:off x="5900525" y="5514025"/>
            <a:ext cx="2057400" cy="4248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Record Change Model</a:t>
            </a:r>
          </a:p>
        </p:txBody>
      </p:sp>
      <p:cxnSp>
        <p:nvCxnSpPr>
          <p:cNvPr id="343" name="Shape 343"/>
          <p:cNvCxnSpPr>
            <a:stCxn id="334" idx="2"/>
            <a:endCxn id="339" idx="0"/>
          </p:cNvCxnSpPr>
          <p:nvPr/>
        </p:nvCxnSpPr>
        <p:spPr>
          <a:xfrm flipH="1">
            <a:off x="6923825" y="4475950"/>
            <a:ext cx="5400" cy="266700"/>
          </a:xfrm>
          <a:prstGeom prst="straightConnector1">
            <a:avLst/>
          </a:prstGeom>
          <a:noFill/>
          <a:ln cap="flat" cmpd="sng" w="19050">
            <a:solidFill>
              <a:srgbClr val="FFFFFF"/>
            </a:solidFill>
            <a:prstDash val="solid"/>
            <a:round/>
            <a:headEnd len="lg" w="lg" type="none"/>
            <a:tailEnd len="lg" w="lg" type="triangle"/>
          </a:ln>
        </p:spPr>
      </p:cxnSp>
      <p:cxnSp>
        <p:nvCxnSpPr>
          <p:cNvPr id="344" name="Shape 344"/>
          <p:cNvCxnSpPr>
            <a:stCxn id="340" idx="0"/>
            <a:endCxn id="329" idx="1"/>
          </p:cNvCxnSpPr>
          <p:nvPr/>
        </p:nvCxnSpPr>
        <p:spPr>
          <a:xfrm rot="-5400000">
            <a:off x="5033249" y="2462300"/>
            <a:ext cx="489300" cy="1245300"/>
          </a:xfrm>
          <a:prstGeom prst="curvedConnector2">
            <a:avLst/>
          </a:prstGeom>
          <a:noFill/>
          <a:ln cap="flat" cmpd="sng" w="19050">
            <a:solidFill>
              <a:srgbClr val="FFFFFF"/>
            </a:solidFill>
            <a:prstDash val="solid"/>
            <a:round/>
            <a:headEnd len="lg" w="lg" type="none"/>
            <a:tailEnd len="lg" w="lg" type="triangle"/>
          </a:ln>
        </p:spPr>
      </p:cxnSp>
      <p:sp>
        <p:nvSpPr>
          <p:cNvPr id="345" name="Shape 345"/>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chemeClr val="lt1"/>
                </a:solidFill>
              </a:rPr>
              <a:t>Observations Exhausted</a:t>
            </a:r>
          </a:p>
        </p:txBody>
      </p:sp>
      <p:sp>
        <p:nvSpPr>
          <p:cNvPr id="346" name="Shape 346"/>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FFFFFF"/>
                </a:solidFill>
              </a:rPr>
              <a:t>No</a:t>
            </a:r>
          </a:p>
        </p:txBody>
      </p:sp>
      <p:sp>
        <p:nvSpPr>
          <p:cNvPr id="347" name="Shape 347"/>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FFFFFF"/>
                </a:solidFill>
              </a:rPr>
              <a:t>Yes</a:t>
            </a:r>
          </a:p>
        </p:txBody>
      </p:sp>
      <p:sp>
        <p:nvSpPr>
          <p:cNvPr id="340" name="Shape 340"/>
          <p:cNvSpPr txBox="1"/>
          <p:nvPr/>
        </p:nvSpPr>
        <p:spPr>
          <a:xfrm>
            <a:off x="4068899" y="3329600"/>
            <a:ext cx="1172700" cy="424800"/>
          </a:xfrm>
          <a:prstGeom prst="rect">
            <a:avLst/>
          </a:prstGeom>
          <a:solidFill>
            <a:srgbClr val="000000"/>
          </a:solid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New Curve?</a:t>
            </a:r>
          </a:p>
        </p:txBody>
      </p:sp>
      <p:cxnSp>
        <p:nvCxnSpPr>
          <p:cNvPr id="348" name="Shape 348"/>
          <p:cNvCxnSpPr>
            <a:stCxn id="340" idx="3"/>
            <a:endCxn id="332" idx="1"/>
          </p:cNvCxnSpPr>
          <p:nvPr/>
        </p:nvCxnSpPr>
        <p:spPr>
          <a:xfrm>
            <a:off x="5241599" y="3542000"/>
            <a:ext cx="658800" cy="600"/>
          </a:xfrm>
          <a:prstGeom prst="curvedConnector3">
            <a:avLst>
              <a:gd fmla="val 50009" name="adj1"/>
            </a:avLst>
          </a:prstGeom>
          <a:noFill/>
          <a:ln cap="flat" cmpd="sng" w="19050">
            <a:solidFill>
              <a:srgbClr val="FFFFFF"/>
            </a:solidFill>
            <a:prstDash val="solid"/>
            <a:round/>
            <a:headEnd len="lg" w="lg" type="none"/>
            <a:tailEnd len="lg" w="lg" type="triangle"/>
          </a:ln>
        </p:spPr>
      </p:cxnSp>
      <p:sp>
        <p:nvSpPr>
          <p:cNvPr id="339" name="Shape 339"/>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chemeClr val="lt1"/>
                </a:solidFill>
              </a:rPr>
              <a:t>Change Magnitude less</a:t>
            </a:r>
          </a:p>
          <a:p>
            <a:pPr lvl="0" rtl="0">
              <a:spcBef>
                <a:spcPts val="0"/>
              </a:spcBef>
              <a:buNone/>
            </a:pPr>
            <a:r>
              <a:rPr lang="en-US" sz="1200">
                <a:solidFill>
                  <a:srgbClr val="FFFFFF"/>
                </a:solidFill>
              </a:rPr>
              <a:t>than Change </a:t>
            </a:r>
            <a:r>
              <a:rPr lang="en-US" sz="1200">
                <a:solidFill>
                  <a:schemeClr val="lt1"/>
                </a:solidFill>
              </a:rPr>
              <a:t>Threshold</a:t>
            </a:r>
          </a:p>
        </p:txBody>
      </p:sp>
      <p:sp>
        <p:nvSpPr>
          <p:cNvPr id="349" name="Shape 349"/>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chemeClr val="lt1"/>
                </a:solidFill>
              </a:rPr>
              <a:t>Update Fit Window,</a:t>
            </a:r>
          </a:p>
          <a:p>
            <a:pPr lvl="0" rtl="0" algn="ctr">
              <a:spcBef>
                <a:spcPts val="0"/>
              </a:spcBef>
              <a:buNone/>
            </a:pPr>
            <a:r>
              <a:rPr lang="en-US" sz="1200">
                <a:solidFill>
                  <a:schemeClr val="lt1"/>
                </a:solidFill>
              </a:rPr>
              <a:t>Include Observation</a:t>
            </a:r>
          </a:p>
        </p:txBody>
      </p:sp>
      <p:cxnSp>
        <p:nvCxnSpPr>
          <p:cNvPr id="350" name="Shape 350"/>
          <p:cNvCxnSpPr>
            <a:stCxn id="316" idx="3"/>
            <a:endCxn id="342" idx="3"/>
          </p:cNvCxnSpPr>
          <p:nvPr/>
        </p:nvCxnSpPr>
        <p:spPr>
          <a:xfrm>
            <a:off x="4605125" y="300875"/>
            <a:ext cx="3352800" cy="5425500"/>
          </a:xfrm>
          <a:prstGeom prst="bentConnector3">
            <a:avLst>
              <a:gd fmla="val 107102" name="adj1"/>
            </a:avLst>
          </a:prstGeom>
          <a:noFill/>
          <a:ln cap="flat" cmpd="sng" w="19050">
            <a:solidFill>
              <a:srgbClr val="FFFFFF"/>
            </a:solidFill>
            <a:prstDash val="solid"/>
            <a:round/>
            <a:headEnd len="lg" w="lg" type="triangle"/>
            <a:tailEnd len="lg" w="lg" type="none"/>
          </a:ln>
        </p:spPr>
      </p:cxnSp>
      <p:cxnSp>
        <p:nvCxnSpPr>
          <p:cNvPr id="351" name="Shape 351"/>
          <p:cNvCxnSpPr>
            <a:stCxn id="339" idx="2"/>
            <a:endCxn id="342" idx="0"/>
          </p:cNvCxnSpPr>
          <p:nvPr/>
        </p:nvCxnSpPr>
        <p:spPr>
          <a:xfrm>
            <a:off x="6923825" y="5227500"/>
            <a:ext cx="5400" cy="286500"/>
          </a:xfrm>
          <a:prstGeom prst="straightConnector1">
            <a:avLst/>
          </a:prstGeom>
          <a:noFill/>
          <a:ln cap="flat" cmpd="sng" w="19050">
            <a:solidFill>
              <a:srgbClr val="FFFFFF"/>
            </a:solidFill>
            <a:prstDash val="solid"/>
            <a:round/>
            <a:headEnd len="lg" w="lg" type="none"/>
            <a:tailEnd len="lg" w="lg" type="triangle"/>
          </a:ln>
        </p:spPr>
      </p:cxnSp>
      <p:sp>
        <p:nvSpPr>
          <p:cNvPr id="352" name="Shape 352"/>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chemeClr val="lt1"/>
                </a:solidFill>
              </a:rPr>
              <a:t>No</a:t>
            </a:r>
          </a:p>
        </p:txBody>
      </p:sp>
      <p:sp>
        <p:nvSpPr>
          <p:cNvPr id="353" name="Shape 353"/>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chemeClr val="lt1"/>
                </a:solidFill>
              </a:rPr>
              <a:t>Yes</a:t>
            </a:r>
          </a:p>
        </p:txBody>
      </p:sp>
      <p:sp>
        <p:nvSpPr>
          <p:cNvPr id="354" name="Shape 354"/>
          <p:cNvSpPr txBox="1"/>
          <p:nvPr/>
        </p:nvSpPr>
        <p:spPr>
          <a:xfrm>
            <a:off x="5900525" y="6276025"/>
            <a:ext cx="2057400" cy="424800"/>
          </a:xfrm>
          <a:prstGeom prst="rect">
            <a:avLst/>
          </a:prstGeom>
          <a:noFill/>
          <a:ln cap="flat" cmpd="sng" w="19050">
            <a:solidFill>
              <a:schemeClr val="lt1"/>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chemeClr val="lt1"/>
                </a:solidFill>
              </a:rPr>
              <a:t>Finish</a:t>
            </a:r>
          </a:p>
        </p:txBody>
      </p:sp>
      <p:cxnSp>
        <p:nvCxnSpPr>
          <p:cNvPr id="355" name="Shape 355"/>
          <p:cNvCxnSpPr>
            <a:stCxn id="342" idx="2"/>
            <a:endCxn id="354" idx="0"/>
          </p:cNvCxnSpPr>
          <p:nvPr/>
        </p:nvCxnSpPr>
        <p:spPr>
          <a:xfrm>
            <a:off x="6929225" y="5938825"/>
            <a:ext cx="0" cy="337200"/>
          </a:xfrm>
          <a:prstGeom prst="straightConnector1">
            <a:avLst/>
          </a:prstGeom>
          <a:noFill/>
          <a:ln cap="flat" cmpd="sng" w="19050">
            <a:solidFill>
              <a:srgbClr val="FFFFFF"/>
            </a:solidFill>
            <a:prstDash val="solid"/>
            <a:round/>
            <a:headEnd len="lg" w="lg" type="none"/>
            <a:tailEnd len="lg" w="lg" type="triangle"/>
          </a:ln>
        </p:spPr>
      </p:cxnSp>
      <p:sp>
        <p:nvSpPr>
          <p:cNvPr id="356" name="Shape 356"/>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chemeClr val="lt1"/>
                </a:solidFill>
              </a:rPr>
              <a:t>Include</a:t>
            </a:r>
          </a:p>
          <a:p>
            <a:pPr lvl="0" rtl="0" algn="ctr">
              <a:spcBef>
                <a:spcPts val="0"/>
              </a:spcBef>
              <a:buNone/>
            </a:pPr>
            <a:r>
              <a:rPr lang="en-US" sz="1200">
                <a:solidFill>
                  <a:schemeClr val="lt1"/>
                </a:solidFill>
              </a:rPr>
              <a:t>Observation</a:t>
            </a:r>
          </a:p>
        </p:txBody>
      </p:sp>
      <p:cxnSp>
        <p:nvCxnSpPr>
          <p:cNvPr id="357" name="Shape 357"/>
          <p:cNvCxnSpPr>
            <a:stCxn id="327" idx="3"/>
            <a:endCxn id="324" idx="1"/>
          </p:cNvCxnSpPr>
          <p:nvPr/>
        </p:nvCxnSpPr>
        <p:spPr>
          <a:xfrm flipH="1" rot="10800000">
            <a:off x="3099725" y="2154700"/>
            <a:ext cx="2800800" cy="3693900"/>
          </a:xfrm>
          <a:prstGeom prst="bentConnector3">
            <a:avLst>
              <a:gd fmla="val 15263" name="adj1"/>
            </a:avLst>
          </a:prstGeom>
          <a:noFill/>
          <a:ln cap="flat" cmpd="sng" w="19050">
            <a:solidFill>
              <a:srgbClr val="FFFFFF"/>
            </a:solidFill>
            <a:prstDash val="solid"/>
            <a:round/>
            <a:headEnd len="lg" w="lg" type="none"/>
            <a:tailEnd len="lg" w="lg" type="triangle"/>
          </a:ln>
        </p:spPr>
      </p:cxnSp>
      <p:sp>
        <p:nvSpPr>
          <p:cNvPr id="358" name="Shape 358"/>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chemeClr val="lt1"/>
                </a:solidFill>
              </a:rPr>
              <a:t>Adjust Model</a:t>
            </a:r>
          </a:p>
          <a:p>
            <a:pPr lvl="0" rtl="0" algn="ctr">
              <a:spcBef>
                <a:spcPts val="0"/>
              </a:spcBef>
              <a:buNone/>
            </a:pPr>
            <a:r>
              <a:rPr lang="en-US" sz="1200">
                <a:solidFill>
                  <a:schemeClr val="lt1"/>
                </a:solidFill>
              </a:rPr>
              <a:t>Window Start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365" name="Shape 365"/>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366" name="Shape 366"/>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367" name="Shape 367"/>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368" name="Shape 368"/>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369" name="Shape 369"/>
          <p:cNvSpPr txBox="1"/>
          <p:nvPr/>
        </p:nvSpPr>
        <p:spPr>
          <a:xfrm>
            <a:off x="2547725" y="88475"/>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Initialize Model Window</a:t>
            </a:r>
          </a:p>
        </p:txBody>
      </p:sp>
      <p:sp>
        <p:nvSpPr>
          <p:cNvPr id="370" name="Shape 370"/>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371" name="Shape 371"/>
          <p:cNvCxnSpPr>
            <a:stCxn id="370" idx="2"/>
            <a:endCxn id="366"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372" name="Shape 372"/>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373" name="Shape 373"/>
          <p:cNvCxnSpPr>
            <a:stCxn id="369" idx="2"/>
            <a:endCxn id="370"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374" name="Shape 374"/>
          <p:cNvCxnSpPr>
            <a:stCxn id="366" idx="3"/>
            <a:endCxn id="369"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375" name="Shape 375"/>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376" name="Shape 376"/>
          <p:cNvCxnSpPr>
            <a:stCxn id="366" idx="1"/>
            <a:endCxn id="367"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377" name="Shape 377"/>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378" name="Shape 378"/>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379" name="Shape 379"/>
          <p:cNvCxnSpPr>
            <a:stCxn id="367" idx="2"/>
            <a:endCxn id="378"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380" name="Shape 380"/>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381" name="Shape 381"/>
          <p:cNvCxnSpPr>
            <a:stCxn id="380" idx="1"/>
            <a:endCxn id="367"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382" name="Shape 382"/>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383" name="Shape 383"/>
          <p:cNvCxnSpPr>
            <a:stCxn id="378" idx="2"/>
            <a:endCxn id="380"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384" name="Shape 384"/>
          <p:cNvCxnSpPr>
            <a:stCxn id="377" idx="2"/>
            <a:endCxn id="382"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385" name="Shape 385"/>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386" name="Shape 386"/>
          <p:cNvCxnSpPr>
            <a:stCxn id="382" idx="2"/>
            <a:endCxn id="385"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387" name="Shape 387"/>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388" name="Shape 388"/>
          <p:cNvCxnSpPr>
            <a:stCxn id="385" idx="2"/>
            <a:endCxn id="387"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389" name="Shape 389"/>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390" name="Shape 390"/>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391" name="Shape 391"/>
          <p:cNvCxnSpPr>
            <a:stCxn id="392" idx="1"/>
            <a:endCxn id="393"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394" name="Shape 394"/>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395" name="Shape 395"/>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396" name="Shape 396"/>
          <p:cNvCxnSpPr>
            <a:stCxn id="387" idx="2"/>
            <a:endCxn id="392"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397" name="Shape 397"/>
          <p:cNvCxnSpPr>
            <a:stCxn id="393" idx="0"/>
            <a:endCxn id="382"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398" name="Shape 398"/>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399" name="Shape 399"/>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400" name="Shape 400"/>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401" name="Shape 401"/>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393" name="Shape 393"/>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402" name="Shape 402"/>
          <p:cNvCxnSpPr>
            <a:stCxn id="393" idx="3"/>
            <a:endCxn id="385"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392" name="Shape 392"/>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403" name="Shape 403"/>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404" name="Shape 404"/>
          <p:cNvCxnSpPr>
            <a:stCxn id="369" idx="3"/>
            <a:endCxn id="395"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405" name="Shape 405"/>
          <p:cNvCxnSpPr>
            <a:stCxn id="392" idx="2"/>
            <a:endCxn id="395"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406" name="Shape 406"/>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407" name="Shape 407"/>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408" name="Shape 408"/>
          <p:cNvCxnSpPr>
            <a:stCxn id="395" idx="2"/>
            <a:endCxn id="407"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409" name="Shape 409"/>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410" name="Shape 410"/>
          <p:cNvCxnSpPr>
            <a:stCxn id="380" idx="3"/>
            <a:endCxn id="377"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411" name="Shape 411"/>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x="0" y="0"/>
          <a:ext cx="0" cy="0"/>
          <a:chOff x="0" y="0"/>
          <a:chExt cx="0" cy="0"/>
        </a:xfrm>
      </p:grpSpPr>
      <p:sp>
        <p:nvSpPr>
          <p:cNvPr id="417" name="Shape 417"/>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418" name="Shape 418"/>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419" name="Shape 419"/>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420" name="Shape 420"/>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421" name="Shape 421"/>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422" name="Shape 422"/>
          <p:cNvSpPr txBox="1"/>
          <p:nvPr/>
        </p:nvSpPr>
        <p:spPr>
          <a:xfrm>
            <a:off x="2547725" y="88475"/>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Initialize Model Window</a:t>
            </a:r>
          </a:p>
        </p:txBody>
      </p:sp>
      <p:sp>
        <p:nvSpPr>
          <p:cNvPr id="423" name="Shape 423"/>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424" name="Shape 424"/>
          <p:cNvCxnSpPr>
            <a:stCxn id="423" idx="2"/>
            <a:endCxn id="419"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425" name="Shape 425"/>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426" name="Shape 426"/>
          <p:cNvCxnSpPr>
            <a:stCxn id="422" idx="2"/>
            <a:endCxn id="423"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427" name="Shape 427"/>
          <p:cNvCxnSpPr>
            <a:stCxn id="419" idx="3"/>
            <a:endCxn id="422"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428" name="Shape 428"/>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429" name="Shape 429"/>
          <p:cNvCxnSpPr>
            <a:stCxn id="419" idx="1"/>
            <a:endCxn id="420"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430" name="Shape 430"/>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431" name="Shape 431"/>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432" name="Shape 432"/>
          <p:cNvCxnSpPr>
            <a:stCxn id="420" idx="2"/>
            <a:endCxn id="431"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433" name="Shape 433"/>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434" name="Shape 434"/>
          <p:cNvCxnSpPr>
            <a:stCxn id="433" idx="1"/>
            <a:endCxn id="420"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435" name="Shape 435"/>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436" name="Shape 436"/>
          <p:cNvCxnSpPr>
            <a:stCxn id="431" idx="2"/>
            <a:endCxn id="433"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437" name="Shape 437"/>
          <p:cNvCxnSpPr>
            <a:stCxn id="430" idx="2"/>
            <a:endCxn id="435"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438" name="Shape 438"/>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439" name="Shape 439"/>
          <p:cNvCxnSpPr>
            <a:stCxn id="435" idx="2"/>
            <a:endCxn id="438"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440" name="Shape 440"/>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441" name="Shape 441"/>
          <p:cNvCxnSpPr>
            <a:stCxn id="438" idx="2"/>
            <a:endCxn id="440"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442" name="Shape 442"/>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443" name="Shape 443"/>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444" name="Shape 444"/>
          <p:cNvCxnSpPr>
            <a:stCxn id="445" idx="1"/>
            <a:endCxn id="446"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447" name="Shape 447"/>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448" name="Shape 448"/>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449" name="Shape 449"/>
          <p:cNvCxnSpPr>
            <a:stCxn id="440" idx="2"/>
            <a:endCxn id="445"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450" name="Shape 450"/>
          <p:cNvCxnSpPr>
            <a:stCxn id="446" idx="0"/>
            <a:endCxn id="435"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451" name="Shape 451"/>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452" name="Shape 452"/>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453" name="Shape 453"/>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454" name="Shape 454"/>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446" name="Shape 446"/>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455" name="Shape 455"/>
          <p:cNvCxnSpPr>
            <a:stCxn id="446" idx="3"/>
            <a:endCxn id="438"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445" name="Shape 445"/>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456" name="Shape 456"/>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457" name="Shape 457"/>
          <p:cNvCxnSpPr>
            <a:stCxn id="422" idx="3"/>
            <a:endCxn id="448"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458" name="Shape 458"/>
          <p:cNvCxnSpPr>
            <a:stCxn id="445" idx="2"/>
            <a:endCxn id="448"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459" name="Shape 459"/>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460" name="Shape 460"/>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461" name="Shape 461"/>
          <p:cNvCxnSpPr>
            <a:stCxn id="448" idx="2"/>
            <a:endCxn id="460"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462" name="Shape 462"/>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463" name="Shape 463"/>
          <p:cNvCxnSpPr>
            <a:stCxn id="433" idx="3"/>
            <a:endCxn id="430"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464" name="Shape 464"/>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
        <p:nvSpPr>
          <p:cNvPr id="465" name="Shape 465"/>
          <p:cNvSpPr txBox="1"/>
          <p:nvPr>
            <p:ph type="title"/>
          </p:nvPr>
        </p:nvSpPr>
        <p:spPr>
          <a:xfrm>
            <a:off x="628650" y="365125"/>
            <a:ext cx="7886700" cy="13257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Calibri"/>
              <a:buNone/>
            </a:pPr>
            <a:r>
              <a:rPr lang="en-US"/>
              <a:t>Initialize Model Window</a:t>
            </a:r>
          </a:p>
        </p:txBody>
      </p:sp>
      <p:sp>
        <p:nvSpPr>
          <p:cNvPr id="466" name="Shape 466"/>
          <p:cNvSpPr txBox="1"/>
          <p:nvPr>
            <p:ph idx="1" type="body"/>
          </p:nvPr>
        </p:nvSpPr>
        <p:spPr>
          <a:xfrm>
            <a:off x="628650" y="1825625"/>
            <a:ext cx="7886700" cy="44505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45700" lIns="91425" rIns="91425" tIns="45700">
            <a:noAutofit/>
          </a:bodyPr>
          <a:lstStyle/>
          <a:p>
            <a:pPr indent="0" lvl="0" marL="0" marR="0" rtl="0" algn="l">
              <a:lnSpc>
                <a:spcPct val="70000"/>
              </a:lnSpc>
              <a:spcBef>
                <a:spcPts val="0"/>
              </a:spcBef>
              <a:spcAft>
                <a:spcPts val="0"/>
              </a:spcAft>
              <a:buClr>
                <a:schemeClr val="lt1"/>
              </a:buClr>
              <a:buSzPct val="25000"/>
              <a:buFont typeface="Arial"/>
              <a:buNone/>
            </a:pPr>
            <a:r>
              <a:rPr lang="en-US" sz="1800"/>
              <a:t>i</a:t>
            </a:r>
            <a:r>
              <a:rPr b="0" i="0" lang="en-US" sz="1800" u="none" cap="none" strike="noStrike">
                <a:solidFill>
                  <a:schemeClr val="lt1"/>
                </a:solidFill>
                <a:latin typeface="Calibri"/>
                <a:ea typeface="Calibri"/>
                <a:cs typeface="Calibri"/>
                <a:sym typeface="Calibri"/>
              </a:rPr>
              <a:t>nitialize f</a:t>
            </a:r>
            <a:r>
              <a:rPr lang="en-US" sz="1800"/>
              <a:t>irst model </a:t>
            </a:r>
            <a:r>
              <a:rPr b="0" i="0" lang="en-US" sz="1800" u="none" cap="none" strike="noStrike">
                <a:solidFill>
                  <a:schemeClr val="lt1"/>
                </a:solidFill>
                <a:latin typeface="Calibri"/>
                <a:ea typeface="Calibri"/>
                <a:cs typeface="Calibri"/>
                <a:sym typeface="Calibri"/>
              </a:rPr>
              <a:t>window</a:t>
            </a:r>
          </a:p>
          <a:p>
            <a:pPr indent="0" lvl="0" marL="457200" marR="0" rtl="0" algn="l">
              <a:lnSpc>
                <a:spcPct val="70000"/>
              </a:lnSpc>
              <a:spcBef>
                <a:spcPts val="1000"/>
              </a:spcBef>
              <a:spcAft>
                <a:spcPts val="0"/>
              </a:spcAft>
              <a:buClr>
                <a:schemeClr val="lt1"/>
              </a:buClr>
              <a:buSzPct val="25000"/>
              <a:buFont typeface="Arial"/>
              <a:buNone/>
            </a:pPr>
            <a:r>
              <a:rPr lang="en-US" sz="1800"/>
              <a:t>(start is set to previous break point; window size set to contain 12 observations)</a:t>
            </a:r>
          </a:p>
          <a:p>
            <a:pPr indent="0" lvl="0" marL="0" marR="0" rtl="0" algn="l">
              <a:lnSpc>
                <a:spcPct val="70000"/>
              </a:lnSpc>
              <a:spcBef>
                <a:spcPts val="1000"/>
              </a:spcBef>
              <a:spcAft>
                <a:spcPts val="0"/>
              </a:spcAft>
              <a:buClr>
                <a:schemeClr val="lt1"/>
              </a:buClr>
              <a:buSzPct val="25000"/>
              <a:buFont typeface="Arial"/>
              <a:buNone/>
            </a:pPr>
            <a:r>
              <a:rPr b="0" i="0" lang="en-US" sz="1800" u="none" cap="none" strike="noStrike">
                <a:solidFill>
                  <a:schemeClr val="lt1"/>
                </a:solidFill>
                <a:latin typeface="Calibri"/>
                <a:ea typeface="Calibri"/>
                <a:cs typeface="Calibri"/>
                <a:sym typeface="Calibri"/>
              </a:rPr>
              <a:t>while there are clear observations:</a:t>
            </a:r>
          </a:p>
          <a:p>
            <a:pPr indent="0" lvl="0" marL="457200" marR="0" rtl="0" algn="l">
              <a:lnSpc>
                <a:spcPct val="70000"/>
              </a:lnSpc>
              <a:spcBef>
                <a:spcPts val="1000"/>
              </a:spcBef>
              <a:spcAft>
                <a:spcPts val="0"/>
              </a:spcAft>
              <a:buClr>
                <a:schemeClr val="lt1"/>
              </a:buClr>
              <a:buSzPct val="25000"/>
              <a:buFont typeface="Arial"/>
              <a:buNone/>
            </a:pPr>
            <a:r>
              <a:rPr lang="en-US" sz="1800"/>
              <a:t>mask outliers in current window as defined by tmask</a:t>
            </a:r>
          </a:p>
          <a:p>
            <a:pPr indent="0" lvl="0" marL="457200" marR="0" rtl="0" algn="l">
              <a:lnSpc>
                <a:spcPct val="70000"/>
              </a:lnSpc>
              <a:spcBef>
                <a:spcPts val="1000"/>
              </a:spcBef>
              <a:spcAft>
                <a:spcPts val="0"/>
              </a:spcAft>
              <a:buClr>
                <a:schemeClr val="lt1"/>
              </a:buClr>
              <a:buSzPct val="25000"/>
              <a:buFont typeface="Arial"/>
              <a:buNone/>
            </a:pPr>
            <a:r>
              <a:rPr b="0" i="0" lang="en-US" sz="1800" u="none" cap="none" strike="noStrike">
                <a:solidFill>
                  <a:schemeClr val="lt1"/>
                </a:solidFill>
                <a:latin typeface="Calibri"/>
                <a:ea typeface="Calibri"/>
                <a:cs typeface="Calibri"/>
                <a:sym typeface="Calibri"/>
              </a:rPr>
              <a:t>if </a:t>
            </a:r>
            <a:r>
              <a:rPr lang="en-US" sz="1800"/>
              <a:t>not </a:t>
            </a:r>
            <a:r>
              <a:rPr b="0" i="0" lang="en-US" sz="1800" u="none" cap="none" strike="noStrike">
                <a:solidFill>
                  <a:schemeClr val="lt1"/>
                </a:solidFill>
                <a:latin typeface="Calibri"/>
                <a:ea typeface="Calibri"/>
                <a:cs typeface="Calibri"/>
                <a:sym typeface="Calibri"/>
              </a:rPr>
              <a:t> enough observations (12) and minimum temporal span (1 year) in the window</a:t>
            </a:r>
            <a:r>
              <a:rPr lang="en-US" sz="1800"/>
              <a:t>:</a:t>
            </a:r>
          </a:p>
          <a:p>
            <a:pPr indent="0" lvl="0" marL="914400" marR="0" rtl="0" algn="l">
              <a:lnSpc>
                <a:spcPct val="70000"/>
              </a:lnSpc>
              <a:spcBef>
                <a:spcPts val="1000"/>
              </a:spcBef>
              <a:spcAft>
                <a:spcPts val="0"/>
              </a:spcAft>
              <a:buClr>
                <a:schemeClr val="lt1"/>
              </a:buClr>
              <a:buSzPct val="25000"/>
              <a:buFont typeface="Arial"/>
              <a:buNone/>
            </a:pPr>
            <a:r>
              <a:rPr b="0" i="0" lang="en-US" sz="1800" u="none" cap="none" strike="noStrike">
                <a:solidFill>
                  <a:schemeClr val="lt1"/>
                </a:solidFill>
                <a:latin typeface="Calibri"/>
                <a:ea typeface="Calibri"/>
                <a:cs typeface="Calibri"/>
                <a:sym typeface="Calibri"/>
              </a:rPr>
              <a:t>increase window size by 1 continue to the next observation</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1" name="Shape 471"/>
        <p:cNvGrpSpPr/>
        <p:nvPr/>
      </p:nvGrpSpPr>
      <p:grpSpPr>
        <a:xfrm>
          <a:off x="0" y="0"/>
          <a:ext cx="0" cy="0"/>
          <a:chOff x="0" y="0"/>
          <a:chExt cx="0" cy="0"/>
        </a:xfrm>
      </p:grpSpPr>
      <p:sp>
        <p:nvSpPr>
          <p:cNvPr id="472" name="Shape 472"/>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473" name="Shape 473"/>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474" name="Shape 474"/>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475" name="Shape 475"/>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476" name="Shape 476"/>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FFFFFF"/>
                </a:solidFill>
              </a:rPr>
              <a:t>&gt; 12 obs, &gt; 1 yr</a:t>
            </a:r>
          </a:p>
        </p:txBody>
      </p:sp>
      <p:sp>
        <p:nvSpPr>
          <p:cNvPr id="477" name="Shape 477"/>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478" name="Shape 478"/>
          <p:cNvSpPr txBox="1"/>
          <p:nvPr/>
        </p:nvSpPr>
        <p:spPr>
          <a:xfrm>
            <a:off x="2547725" y="831925"/>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Build Initial Curve Fit</a:t>
            </a:r>
          </a:p>
        </p:txBody>
      </p:sp>
      <p:cxnSp>
        <p:nvCxnSpPr>
          <p:cNvPr id="479" name="Shape 479"/>
          <p:cNvCxnSpPr>
            <a:stCxn id="478" idx="2"/>
            <a:endCxn id="474"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480" name="Shape 480"/>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481" name="Shape 481"/>
          <p:cNvCxnSpPr>
            <a:stCxn id="477" idx="2"/>
            <a:endCxn id="478"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482" name="Shape 482"/>
          <p:cNvCxnSpPr>
            <a:stCxn id="474" idx="3"/>
            <a:endCxn id="477"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483" name="Shape 483"/>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484" name="Shape 484"/>
          <p:cNvCxnSpPr>
            <a:stCxn id="474" idx="1"/>
            <a:endCxn id="475"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485" name="Shape 485"/>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486" name="Shape 486"/>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487" name="Shape 487"/>
          <p:cNvCxnSpPr>
            <a:stCxn id="475" idx="2"/>
            <a:endCxn id="486"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488" name="Shape 488"/>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489" name="Shape 489"/>
          <p:cNvCxnSpPr>
            <a:stCxn id="488" idx="1"/>
            <a:endCxn id="475"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490" name="Shape 490"/>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491" name="Shape 491"/>
          <p:cNvCxnSpPr>
            <a:stCxn id="486" idx="2"/>
            <a:endCxn id="488"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492" name="Shape 492"/>
          <p:cNvCxnSpPr>
            <a:stCxn id="485" idx="2"/>
            <a:endCxn id="490"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493" name="Shape 493"/>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494" name="Shape 494"/>
          <p:cNvCxnSpPr>
            <a:stCxn id="490" idx="2"/>
            <a:endCxn id="493"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495" name="Shape 495"/>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496" name="Shape 496"/>
          <p:cNvCxnSpPr>
            <a:stCxn id="493" idx="2"/>
            <a:endCxn id="495"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497" name="Shape 497"/>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498" name="Shape 498"/>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499" name="Shape 499"/>
          <p:cNvCxnSpPr>
            <a:stCxn id="500" idx="1"/>
            <a:endCxn id="501"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502" name="Shape 502"/>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503" name="Shape 503"/>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504" name="Shape 504"/>
          <p:cNvCxnSpPr>
            <a:stCxn id="495" idx="2"/>
            <a:endCxn id="500"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505" name="Shape 505"/>
          <p:cNvCxnSpPr>
            <a:stCxn id="501" idx="0"/>
            <a:endCxn id="490"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506" name="Shape 506"/>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507" name="Shape 507"/>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508" name="Shape 508"/>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509" name="Shape 509"/>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501" name="Shape 501"/>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510" name="Shape 510"/>
          <p:cNvCxnSpPr>
            <a:stCxn id="501" idx="3"/>
            <a:endCxn id="493"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500" name="Shape 500"/>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511" name="Shape 511"/>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512" name="Shape 512"/>
          <p:cNvCxnSpPr>
            <a:stCxn id="477" idx="3"/>
            <a:endCxn id="503"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513" name="Shape 513"/>
          <p:cNvCxnSpPr>
            <a:stCxn id="500" idx="2"/>
            <a:endCxn id="503"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514" name="Shape 514"/>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515" name="Shape 515"/>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516" name="Shape 516"/>
          <p:cNvCxnSpPr>
            <a:stCxn id="503" idx="2"/>
            <a:endCxn id="515"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517" name="Shape 517"/>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518" name="Shape 518"/>
          <p:cNvCxnSpPr>
            <a:stCxn id="488" idx="3"/>
            <a:endCxn id="485"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519" name="Shape 519"/>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4" name="Shape 524"/>
        <p:cNvGrpSpPr/>
        <p:nvPr/>
      </p:nvGrpSpPr>
      <p:grpSpPr>
        <a:xfrm>
          <a:off x="0" y="0"/>
          <a:ext cx="0" cy="0"/>
          <a:chOff x="0" y="0"/>
          <a:chExt cx="0" cy="0"/>
        </a:xfrm>
      </p:grpSpPr>
      <p:sp>
        <p:nvSpPr>
          <p:cNvPr id="525" name="Shape 525"/>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526" name="Shape 526"/>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527" name="Shape 527"/>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528" name="Shape 528"/>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529" name="Shape 529"/>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FFFFFF"/>
                </a:solidFill>
              </a:rPr>
              <a:t>&gt; 12 obs, &gt; 1 yr</a:t>
            </a:r>
          </a:p>
        </p:txBody>
      </p:sp>
      <p:sp>
        <p:nvSpPr>
          <p:cNvPr id="530" name="Shape 530"/>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531" name="Shape 531"/>
          <p:cNvSpPr txBox="1"/>
          <p:nvPr/>
        </p:nvSpPr>
        <p:spPr>
          <a:xfrm>
            <a:off x="2547725" y="831925"/>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Build Initial Curve Fit</a:t>
            </a:r>
          </a:p>
        </p:txBody>
      </p:sp>
      <p:cxnSp>
        <p:nvCxnSpPr>
          <p:cNvPr id="532" name="Shape 532"/>
          <p:cNvCxnSpPr>
            <a:stCxn id="531" idx="2"/>
            <a:endCxn id="527"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533" name="Shape 533"/>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534" name="Shape 534"/>
          <p:cNvCxnSpPr>
            <a:stCxn id="530" idx="2"/>
            <a:endCxn id="531"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535" name="Shape 535"/>
          <p:cNvCxnSpPr>
            <a:stCxn id="527" idx="3"/>
            <a:endCxn id="530"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536" name="Shape 536"/>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537" name="Shape 537"/>
          <p:cNvCxnSpPr>
            <a:stCxn id="527" idx="1"/>
            <a:endCxn id="528"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538" name="Shape 538"/>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539" name="Shape 539"/>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540" name="Shape 540"/>
          <p:cNvCxnSpPr>
            <a:stCxn id="528" idx="2"/>
            <a:endCxn id="539"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541" name="Shape 541"/>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542" name="Shape 542"/>
          <p:cNvCxnSpPr>
            <a:stCxn id="541" idx="1"/>
            <a:endCxn id="528"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543" name="Shape 543"/>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544" name="Shape 544"/>
          <p:cNvCxnSpPr>
            <a:stCxn id="539" idx="2"/>
            <a:endCxn id="541"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545" name="Shape 545"/>
          <p:cNvCxnSpPr>
            <a:stCxn id="538" idx="2"/>
            <a:endCxn id="543"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546" name="Shape 546"/>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547" name="Shape 547"/>
          <p:cNvCxnSpPr>
            <a:stCxn id="543" idx="2"/>
            <a:endCxn id="546"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548" name="Shape 548"/>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549" name="Shape 549"/>
          <p:cNvCxnSpPr>
            <a:stCxn id="546" idx="2"/>
            <a:endCxn id="548"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550" name="Shape 550"/>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551" name="Shape 551"/>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552" name="Shape 552"/>
          <p:cNvCxnSpPr>
            <a:stCxn id="553" idx="1"/>
            <a:endCxn id="554"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555" name="Shape 555"/>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556" name="Shape 556"/>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557" name="Shape 557"/>
          <p:cNvCxnSpPr>
            <a:stCxn id="548" idx="2"/>
            <a:endCxn id="553"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558" name="Shape 558"/>
          <p:cNvCxnSpPr>
            <a:stCxn id="554" idx="0"/>
            <a:endCxn id="543"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559" name="Shape 559"/>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560" name="Shape 560"/>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561" name="Shape 561"/>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562" name="Shape 562"/>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554" name="Shape 554"/>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563" name="Shape 563"/>
          <p:cNvCxnSpPr>
            <a:stCxn id="554" idx="3"/>
            <a:endCxn id="546"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553" name="Shape 553"/>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564" name="Shape 564"/>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565" name="Shape 565"/>
          <p:cNvCxnSpPr>
            <a:stCxn id="530" idx="3"/>
            <a:endCxn id="556"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566" name="Shape 566"/>
          <p:cNvCxnSpPr>
            <a:stCxn id="553" idx="2"/>
            <a:endCxn id="556"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567" name="Shape 567"/>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568" name="Shape 568"/>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569" name="Shape 569"/>
          <p:cNvCxnSpPr>
            <a:stCxn id="556" idx="2"/>
            <a:endCxn id="568"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570" name="Shape 570"/>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571" name="Shape 571"/>
          <p:cNvCxnSpPr>
            <a:stCxn id="541" idx="3"/>
            <a:endCxn id="538"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572" name="Shape 572"/>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
        <p:nvSpPr>
          <p:cNvPr id="573" name="Shape 573"/>
          <p:cNvSpPr txBox="1"/>
          <p:nvPr>
            <p:ph idx="1" type="body"/>
          </p:nvPr>
        </p:nvSpPr>
        <p:spPr>
          <a:xfrm>
            <a:off x="628650" y="1825625"/>
            <a:ext cx="7886700" cy="45306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a:t>perform LASSO Regression using 4-coefficient model</a:t>
            </a:r>
          </a:p>
        </p:txBody>
      </p:sp>
      <p:sp>
        <p:nvSpPr>
          <p:cNvPr id="574" name="Shape 574"/>
          <p:cNvSpPr txBox="1"/>
          <p:nvPr>
            <p:ph type="title"/>
          </p:nvPr>
        </p:nvSpPr>
        <p:spPr>
          <a:xfrm>
            <a:off x="628650" y="365125"/>
            <a:ext cx="7886700" cy="13257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Build Initial Curve Fit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9" name="Shape 579"/>
        <p:cNvGrpSpPr/>
        <p:nvPr/>
      </p:nvGrpSpPr>
      <p:grpSpPr>
        <a:xfrm>
          <a:off x="0" y="0"/>
          <a:ext cx="0" cy="0"/>
          <a:chOff x="0" y="0"/>
          <a:chExt cx="0" cy="0"/>
        </a:xfrm>
      </p:grpSpPr>
      <p:sp>
        <p:nvSpPr>
          <p:cNvPr id="580" name="Shape 580"/>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581" name="Shape 581"/>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582" name="Shape 582"/>
          <p:cNvSpPr txBox="1"/>
          <p:nvPr/>
        </p:nvSpPr>
        <p:spPr>
          <a:xfrm>
            <a:off x="2547725" y="1497550"/>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Stable?</a:t>
            </a:r>
          </a:p>
        </p:txBody>
      </p:sp>
      <p:sp>
        <p:nvSpPr>
          <p:cNvPr id="583" name="Shape 583"/>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584" name="Shape 584"/>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585" name="Shape 585"/>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586" name="Shape 586"/>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587" name="Shape 587"/>
          <p:cNvCxnSpPr>
            <a:stCxn id="586" idx="2"/>
            <a:endCxn id="582" idx="0"/>
          </p:cNvCxnSpPr>
          <p:nvPr/>
        </p:nvCxnSpPr>
        <p:spPr>
          <a:xfrm>
            <a:off x="3576425" y="1256725"/>
            <a:ext cx="0" cy="240900"/>
          </a:xfrm>
          <a:prstGeom prst="straightConnector1">
            <a:avLst/>
          </a:prstGeom>
          <a:noFill/>
          <a:ln cap="flat" cmpd="sng" w="19050">
            <a:solidFill>
              <a:srgbClr val="FFFFFF"/>
            </a:solidFill>
            <a:prstDash val="solid"/>
            <a:round/>
            <a:headEnd len="lg" w="lg" type="none"/>
            <a:tailEnd len="lg" w="lg" type="triangle"/>
          </a:ln>
        </p:spPr>
      </p:cxnSp>
      <p:sp>
        <p:nvSpPr>
          <p:cNvPr id="588" name="Shape 588"/>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589" name="Shape 589"/>
          <p:cNvCxnSpPr>
            <a:stCxn id="585" idx="2"/>
            <a:endCxn id="586"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590" name="Shape 590"/>
          <p:cNvCxnSpPr>
            <a:stCxn id="582" idx="3"/>
            <a:endCxn id="585" idx="3"/>
          </p:cNvCxnSpPr>
          <p:nvPr/>
        </p:nvCxnSpPr>
        <p:spPr>
          <a:xfrm flipH="1" rot="10800000">
            <a:off x="4605125" y="300850"/>
            <a:ext cx="600" cy="1409100"/>
          </a:xfrm>
          <a:prstGeom prst="curvedConnector3">
            <a:avLst>
              <a:gd fmla="val 39687500" name="adj1"/>
            </a:avLst>
          </a:prstGeom>
          <a:noFill/>
          <a:ln cap="flat" cmpd="sng" w="19050">
            <a:solidFill>
              <a:srgbClr val="FFFFFF"/>
            </a:solidFill>
            <a:prstDash val="solid"/>
            <a:round/>
            <a:headEnd len="lg" w="lg" type="none"/>
            <a:tailEnd len="lg" w="lg" type="triangle"/>
          </a:ln>
        </p:spPr>
      </p:cxnSp>
      <p:sp>
        <p:nvSpPr>
          <p:cNvPr id="591" name="Shape 591"/>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FFFFFF"/>
                </a:solidFill>
              </a:rPr>
              <a:t>Increment:</a:t>
            </a:r>
          </a:p>
          <a:p>
            <a:pPr lvl="0" rtl="0">
              <a:spcBef>
                <a:spcPts val="0"/>
              </a:spcBef>
              <a:buNone/>
            </a:pPr>
            <a:r>
              <a:rPr lang="en-US" sz="1200">
                <a:solidFill>
                  <a:srgbClr val="FFFFFF"/>
                </a:solidFill>
              </a:rPr>
              <a:t>  start, end</a:t>
            </a:r>
          </a:p>
        </p:txBody>
      </p:sp>
      <p:cxnSp>
        <p:nvCxnSpPr>
          <p:cNvPr id="592" name="Shape 592"/>
          <p:cNvCxnSpPr>
            <a:stCxn id="582" idx="1"/>
            <a:endCxn id="583"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593" name="Shape 593"/>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594" name="Shape 594"/>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595" name="Shape 595"/>
          <p:cNvCxnSpPr>
            <a:stCxn id="583" idx="2"/>
            <a:endCxn id="594"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596" name="Shape 596"/>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597" name="Shape 597"/>
          <p:cNvCxnSpPr>
            <a:stCxn id="596" idx="1"/>
            <a:endCxn id="583"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598" name="Shape 598"/>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599" name="Shape 599"/>
          <p:cNvCxnSpPr>
            <a:stCxn id="594" idx="2"/>
            <a:endCxn id="596"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600" name="Shape 600"/>
          <p:cNvCxnSpPr>
            <a:stCxn id="593" idx="2"/>
            <a:endCxn id="598"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601" name="Shape 601"/>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602" name="Shape 602"/>
          <p:cNvCxnSpPr>
            <a:stCxn id="598" idx="2"/>
            <a:endCxn id="601"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603" name="Shape 603"/>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604" name="Shape 604"/>
          <p:cNvCxnSpPr>
            <a:stCxn id="601" idx="2"/>
            <a:endCxn id="603"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605" name="Shape 605"/>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606" name="Shape 606"/>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607" name="Shape 607"/>
          <p:cNvCxnSpPr>
            <a:stCxn id="608" idx="1"/>
            <a:endCxn id="609"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610" name="Shape 610"/>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611" name="Shape 611"/>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612" name="Shape 612"/>
          <p:cNvCxnSpPr>
            <a:stCxn id="603" idx="2"/>
            <a:endCxn id="608"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613" name="Shape 613"/>
          <p:cNvCxnSpPr>
            <a:stCxn id="609" idx="0"/>
            <a:endCxn id="598"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614" name="Shape 614"/>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615" name="Shape 615"/>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FFFFFF"/>
                </a:solidFill>
              </a:rPr>
              <a:t>No</a:t>
            </a:r>
          </a:p>
        </p:txBody>
      </p:sp>
      <p:sp>
        <p:nvSpPr>
          <p:cNvPr id="616" name="Shape 616"/>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617" name="Shape 617"/>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609" name="Shape 609"/>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618" name="Shape 618"/>
          <p:cNvCxnSpPr>
            <a:stCxn id="609" idx="3"/>
            <a:endCxn id="601"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608" name="Shape 608"/>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619" name="Shape 619"/>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620" name="Shape 620"/>
          <p:cNvCxnSpPr>
            <a:stCxn id="585" idx="3"/>
            <a:endCxn id="611"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621" name="Shape 621"/>
          <p:cNvCxnSpPr>
            <a:stCxn id="608" idx="2"/>
            <a:endCxn id="611"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622" name="Shape 622"/>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623" name="Shape 623"/>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624" name="Shape 624"/>
          <p:cNvCxnSpPr>
            <a:stCxn id="611" idx="2"/>
            <a:endCxn id="623"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625" name="Shape 625"/>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626" name="Shape 626"/>
          <p:cNvCxnSpPr>
            <a:stCxn id="596" idx="3"/>
            <a:endCxn id="593"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627" name="Shape 627"/>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2" name="Shape 632"/>
        <p:cNvGrpSpPr/>
        <p:nvPr/>
      </p:nvGrpSpPr>
      <p:grpSpPr>
        <a:xfrm>
          <a:off x="0" y="0"/>
          <a:ext cx="0" cy="0"/>
          <a:chOff x="0" y="0"/>
          <a:chExt cx="0" cy="0"/>
        </a:xfrm>
      </p:grpSpPr>
      <p:sp>
        <p:nvSpPr>
          <p:cNvPr id="633" name="Shape 633"/>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634" name="Shape 634"/>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635" name="Shape 635"/>
          <p:cNvSpPr txBox="1"/>
          <p:nvPr/>
        </p:nvSpPr>
        <p:spPr>
          <a:xfrm>
            <a:off x="2547725" y="1497550"/>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Stable?</a:t>
            </a:r>
          </a:p>
        </p:txBody>
      </p:sp>
      <p:sp>
        <p:nvSpPr>
          <p:cNvPr id="636" name="Shape 636"/>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637" name="Shape 637"/>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638" name="Shape 638"/>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639" name="Shape 639"/>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640" name="Shape 640"/>
          <p:cNvCxnSpPr>
            <a:stCxn id="639" idx="2"/>
            <a:endCxn id="635" idx="0"/>
          </p:cNvCxnSpPr>
          <p:nvPr/>
        </p:nvCxnSpPr>
        <p:spPr>
          <a:xfrm>
            <a:off x="3576425" y="1256725"/>
            <a:ext cx="0" cy="240900"/>
          </a:xfrm>
          <a:prstGeom prst="straightConnector1">
            <a:avLst/>
          </a:prstGeom>
          <a:noFill/>
          <a:ln cap="flat" cmpd="sng" w="19050">
            <a:solidFill>
              <a:srgbClr val="FFFFFF"/>
            </a:solidFill>
            <a:prstDash val="solid"/>
            <a:round/>
            <a:headEnd len="lg" w="lg" type="none"/>
            <a:tailEnd len="lg" w="lg" type="triangle"/>
          </a:ln>
        </p:spPr>
      </p:cxnSp>
      <p:sp>
        <p:nvSpPr>
          <p:cNvPr id="641" name="Shape 641"/>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642" name="Shape 642"/>
          <p:cNvCxnSpPr>
            <a:stCxn id="638" idx="2"/>
            <a:endCxn id="639"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643" name="Shape 643"/>
          <p:cNvCxnSpPr>
            <a:stCxn id="635" idx="3"/>
            <a:endCxn id="638"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644" name="Shape 644"/>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645" name="Shape 645"/>
          <p:cNvCxnSpPr>
            <a:stCxn id="635" idx="1"/>
            <a:endCxn id="636"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646" name="Shape 646"/>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647" name="Shape 647"/>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648" name="Shape 648"/>
          <p:cNvCxnSpPr>
            <a:stCxn id="636" idx="2"/>
            <a:endCxn id="647"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649" name="Shape 649"/>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650" name="Shape 650"/>
          <p:cNvCxnSpPr>
            <a:stCxn id="649" idx="1"/>
            <a:endCxn id="636"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651" name="Shape 651"/>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652" name="Shape 652"/>
          <p:cNvCxnSpPr>
            <a:stCxn id="647" idx="2"/>
            <a:endCxn id="649"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653" name="Shape 653"/>
          <p:cNvCxnSpPr>
            <a:stCxn id="646" idx="2"/>
            <a:endCxn id="651"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654" name="Shape 654"/>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655" name="Shape 655"/>
          <p:cNvCxnSpPr>
            <a:stCxn id="651" idx="2"/>
            <a:endCxn id="654"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656" name="Shape 656"/>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657" name="Shape 657"/>
          <p:cNvCxnSpPr>
            <a:stCxn id="654" idx="2"/>
            <a:endCxn id="656"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658" name="Shape 658"/>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659" name="Shape 659"/>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660" name="Shape 660"/>
          <p:cNvCxnSpPr>
            <a:stCxn id="661" idx="1"/>
            <a:endCxn id="662"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663" name="Shape 663"/>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664" name="Shape 664"/>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665" name="Shape 665"/>
          <p:cNvCxnSpPr>
            <a:stCxn id="656" idx="2"/>
            <a:endCxn id="661"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666" name="Shape 666"/>
          <p:cNvCxnSpPr>
            <a:stCxn id="662" idx="0"/>
            <a:endCxn id="651"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667" name="Shape 667"/>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668" name="Shape 668"/>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669" name="Shape 669"/>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670" name="Shape 670"/>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662" name="Shape 662"/>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671" name="Shape 671"/>
          <p:cNvCxnSpPr>
            <a:stCxn id="662" idx="3"/>
            <a:endCxn id="654"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661" name="Shape 661"/>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672" name="Shape 672"/>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673" name="Shape 673"/>
          <p:cNvCxnSpPr>
            <a:stCxn id="638" idx="3"/>
            <a:endCxn id="664"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674" name="Shape 674"/>
          <p:cNvCxnSpPr>
            <a:stCxn id="661" idx="2"/>
            <a:endCxn id="664"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675" name="Shape 675"/>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676" name="Shape 676"/>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677" name="Shape 677"/>
          <p:cNvCxnSpPr>
            <a:stCxn id="664" idx="2"/>
            <a:endCxn id="676"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678" name="Shape 678"/>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679" name="Shape 679"/>
          <p:cNvCxnSpPr>
            <a:stCxn id="649" idx="3"/>
            <a:endCxn id="646"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680" name="Shape 680"/>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
        <p:nvSpPr>
          <p:cNvPr id="681" name="Shape 681"/>
          <p:cNvSpPr txBox="1"/>
          <p:nvPr>
            <p:ph type="title"/>
          </p:nvPr>
        </p:nvSpPr>
        <p:spPr>
          <a:xfrm>
            <a:off x="628525" y="355525"/>
            <a:ext cx="7886700" cy="13257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Calibri"/>
              <a:buNone/>
            </a:pPr>
            <a:r>
              <a:rPr lang="en-US"/>
              <a:t>Stable?</a:t>
            </a:r>
          </a:p>
        </p:txBody>
      </p:sp>
      <p:sp>
        <p:nvSpPr>
          <p:cNvPr id="682" name="Shape 682"/>
          <p:cNvSpPr txBox="1"/>
          <p:nvPr>
            <p:ph idx="1" type="body"/>
          </p:nvPr>
        </p:nvSpPr>
        <p:spPr>
          <a:xfrm>
            <a:off x="628525" y="1825625"/>
            <a:ext cx="7886700" cy="45306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45700" lIns="91425" rIns="91425" tIns="45700">
            <a:noAutofit/>
          </a:bodyPr>
          <a:lstStyle/>
          <a:p>
            <a:pPr indent="0" lvl="0" marL="0" rtl="0">
              <a:lnSpc>
                <a:spcPct val="80000"/>
              </a:lnSpc>
              <a:spcBef>
                <a:spcPts val="0"/>
              </a:spcBef>
              <a:buClr>
                <a:schemeClr val="lt1"/>
              </a:buClr>
              <a:buSzPct val="25000"/>
              <a:buFont typeface="Arial"/>
              <a:buNone/>
            </a:pPr>
            <a:r>
              <a:rPr lang="en-US" sz="1800"/>
              <a:t>for each of the detection bands ( r, g, n, s1, s2)</a:t>
            </a:r>
          </a:p>
          <a:p>
            <a:pPr indent="0" lvl="0" marL="0" rtl="0">
              <a:lnSpc>
                <a:spcPct val="80000"/>
              </a:lnSpc>
              <a:spcBef>
                <a:spcPts val="0"/>
              </a:spcBef>
              <a:buClr>
                <a:schemeClr val="lt1"/>
              </a:buClr>
              <a:buSzPct val="25000"/>
              <a:buFont typeface="Arial"/>
              <a:buNone/>
            </a:pPr>
            <a:r>
              <a:rPr lang="en-US" sz="1800"/>
              <a:t>    model slope coef * diff ( end – start dates )</a:t>
            </a:r>
          </a:p>
          <a:p>
            <a:pPr indent="0" lvl="0" marL="0" rtl="0">
              <a:lnSpc>
                <a:spcPct val="80000"/>
              </a:lnSpc>
              <a:spcBef>
                <a:spcPts val="0"/>
              </a:spcBef>
              <a:buClr>
                <a:schemeClr val="lt1"/>
              </a:buClr>
              <a:buSzPct val="25000"/>
              <a:buFont typeface="Arial"/>
              <a:buNone/>
            </a:pPr>
            <a:r>
              <a:rPr lang="en-US" sz="1800"/>
              <a:t>    check_vals = ( |slope| + |first model residual| + |last model residual| ) / MAX</a:t>
            </a:r>
          </a:p>
          <a:p>
            <a:pPr indent="0" lvl="0" marL="0" rtl="0">
              <a:lnSpc>
                <a:spcPct val="80000"/>
              </a:lnSpc>
              <a:spcBef>
                <a:spcPts val="0"/>
              </a:spcBef>
              <a:buClr>
                <a:schemeClr val="lt1"/>
              </a:buClr>
              <a:buSzPct val="25000"/>
              <a:buFont typeface="Arial"/>
              <a:buNone/>
            </a:pPr>
            <a:r>
              <a:rPr lang="en-US" sz="1800"/>
              <a:t>	(where MAX = max (variogram, model RMSE) )</a:t>
            </a:r>
          </a:p>
          <a:p>
            <a:pPr indent="0" lvl="0" marL="0" rtl="0">
              <a:lnSpc>
                <a:spcPct val="80000"/>
              </a:lnSpc>
              <a:spcBef>
                <a:spcPts val="0"/>
              </a:spcBef>
              <a:buClr>
                <a:schemeClr val="lt1"/>
              </a:buClr>
              <a:buSzPct val="25000"/>
              <a:buFont typeface="Arial"/>
              <a:buNone/>
            </a:pPr>
            <a:r>
              <a:rPr lang="en-US" sz="1800"/>
              <a:t>    if summation of ( check_vals )</a:t>
            </a:r>
            <a:r>
              <a:rPr baseline="30000" lang="en-US" sz="1800"/>
              <a:t>2</a:t>
            </a:r>
            <a:r>
              <a:rPr lang="en-US" sz="1800"/>
              <a:t> &lt; change threshold:</a:t>
            </a:r>
          </a:p>
          <a:p>
            <a:pPr indent="0" lvl="0" marL="0" rtl="0">
              <a:lnSpc>
                <a:spcPct val="80000"/>
              </a:lnSpc>
              <a:spcBef>
                <a:spcPts val="0"/>
              </a:spcBef>
              <a:buClr>
                <a:schemeClr val="lt1"/>
              </a:buClr>
              <a:buSzPct val="25000"/>
              <a:buFont typeface="Arial"/>
              <a:buNone/>
            </a:pPr>
            <a:r>
              <a:rPr lang="en-US" sz="1800"/>
              <a:t>        stable</a:t>
            </a:r>
          </a:p>
          <a:p>
            <a:pPr indent="0" lvl="0" marL="0" rtl="0">
              <a:lnSpc>
                <a:spcPct val="80000"/>
              </a:lnSpc>
              <a:spcBef>
                <a:spcPts val="0"/>
              </a:spcBef>
              <a:buClr>
                <a:schemeClr val="lt1"/>
              </a:buClr>
              <a:buSzPct val="25000"/>
              <a:buFont typeface="Arial"/>
              <a:buNone/>
            </a:pPr>
            <a:r>
              <a:rPr lang="en-US" sz="1800"/>
              <a:t>    else:</a:t>
            </a:r>
          </a:p>
          <a:p>
            <a:pPr indent="0" lvl="0" marL="0" rtl="0">
              <a:lnSpc>
                <a:spcPct val="80000"/>
              </a:lnSpc>
              <a:spcBef>
                <a:spcPts val="0"/>
              </a:spcBef>
              <a:buClr>
                <a:schemeClr val="lt1"/>
              </a:buClr>
              <a:buSzPct val="25000"/>
              <a:buFont typeface="Arial"/>
              <a:buNone/>
            </a:pPr>
            <a:r>
              <a:rPr lang="en-US" sz="1800"/>
              <a:t>        increment model window start and end by 1 </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7" name="Shape 687"/>
        <p:cNvGrpSpPr/>
        <p:nvPr/>
      </p:nvGrpSpPr>
      <p:grpSpPr>
        <a:xfrm>
          <a:off x="0" y="0"/>
          <a:ext cx="0" cy="0"/>
          <a:chOff x="0" y="0"/>
          <a:chExt cx="0" cy="0"/>
        </a:xfrm>
      </p:grpSpPr>
      <p:sp>
        <p:nvSpPr>
          <p:cNvPr id="688" name="Shape 688"/>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689" name="Shape 689"/>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690" name="Shape 690"/>
          <p:cNvSpPr txBox="1"/>
          <p:nvPr/>
        </p:nvSpPr>
        <p:spPr>
          <a:xfrm>
            <a:off x="2547725" y="1497550"/>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Stable?</a:t>
            </a:r>
          </a:p>
        </p:txBody>
      </p:sp>
      <p:sp>
        <p:nvSpPr>
          <p:cNvPr id="691" name="Shape 691"/>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692" name="Shape 692"/>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693" name="Shape 693"/>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694" name="Shape 694"/>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695" name="Shape 695"/>
          <p:cNvCxnSpPr>
            <a:stCxn id="694" idx="2"/>
            <a:endCxn id="690" idx="0"/>
          </p:cNvCxnSpPr>
          <p:nvPr/>
        </p:nvCxnSpPr>
        <p:spPr>
          <a:xfrm>
            <a:off x="3576425" y="1256725"/>
            <a:ext cx="0" cy="240900"/>
          </a:xfrm>
          <a:prstGeom prst="straightConnector1">
            <a:avLst/>
          </a:prstGeom>
          <a:noFill/>
          <a:ln cap="flat" cmpd="sng" w="19050">
            <a:solidFill>
              <a:srgbClr val="FFFFFF"/>
            </a:solidFill>
            <a:prstDash val="solid"/>
            <a:round/>
            <a:headEnd len="lg" w="lg" type="none"/>
            <a:tailEnd len="lg" w="lg" type="triangle"/>
          </a:ln>
        </p:spPr>
      </p:cxnSp>
      <p:sp>
        <p:nvSpPr>
          <p:cNvPr id="696" name="Shape 696"/>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697" name="Shape 697"/>
          <p:cNvCxnSpPr>
            <a:stCxn id="693" idx="2"/>
            <a:endCxn id="694"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698" name="Shape 698"/>
          <p:cNvCxnSpPr>
            <a:stCxn id="690" idx="3"/>
            <a:endCxn id="693"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699" name="Shape 699"/>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700" name="Shape 700"/>
          <p:cNvCxnSpPr>
            <a:stCxn id="690" idx="1"/>
            <a:endCxn id="691"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701" name="Shape 701"/>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702" name="Shape 702"/>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703" name="Shape 703"/>
          <p:cNvCxnSpPr>
            <a:stCxn id="691" idx="2"/>
            <a:endCxn id="702"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704" name="Shape 704"/>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705" name="Shape 705"/>
          <p:cNvCxnSpPr>
            <a:stCxn id="704" idx="1"/>
            <a:endCxn id="691"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706" name="Shape 706"/>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707" name="Shape 707"/>
          <p:cNvCxnSpPr>
            <a:stCxn id="702" idx="2"/>
            <a:endCxn id="704"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708" name="Shape 708"/>
          <p:cNvCxnSpPr>
            <a:stCxn id="701" idx="2"/>
            <a:endCxn id="706"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709" name="Shape 709"/>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710" name="Shape 710"/>
          <p:cNvCxnSpPr>
            <a:stCxn id="706" idx="2"/>
            <a:endCxn id="709"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711" name="Shape 711"/>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712" name="Shape 712"/>
          <p:cNvCxnSpPr>
            <a:stCxn id="709" idx="2"/>
            <a:endCxn id="711"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713" name="Shape 713"/>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714" name="Shape 714"/>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715" name="Shape 715"/>
          <p:cNvCxnSpPr>
            <a:stCxn id="716" idx="1"/>
            <a:endCxn id="717"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718" name="Shape 718"/>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719" name="Shape 719"/>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720" name="Shape 720"/>
          <p:cNvCxnSpPr>
            <a:stCxn id="711" idx="2"/>
            <a:endCxn id="716"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721" name="Shape 721"/>
          <p:cNvCxnSpPr>
            <a:stCxn id="717" idx="0"/>
            <a:endCxn id="706"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722" name="Shape 722"/>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723" name="Shape 723"/>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724" name="Shape 724"/>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725" name="Shape 725"/>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717" name="Shape 717"/>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726" name="Shape 726"/>
          <p:cNvCxnSpPr>
            <a:stCxn id="717" idx="3"/>
            <a:endCxn id="709"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716" name="Shape 716"/>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727" name="Shape 727"/>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728" name="Shape 728"/>
          <p:cNvCxnSpPr>
            <a:stCxn id="693" idx="3"/>
            <a:endCxn id="719"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729" name="Shape 729"/>
          <p:cNvCxnSpPr>
            <a:stCxn id="716" idx="2"/>
            <a:endCxn id="719"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730" name="Shape 730"/>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731" name="Shape 731"/>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732" name="Shape 732"/>
          <p:cNvCxnSpPr>
            <a:stCxn id="719" idx="2"/>
            <a:endCxn id="731"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733" name="Shape 733"/>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734" name="Shape 734"/>
          <p:cNvCxnSpPr>
            <a:stCxn id="704" idx="3"/>
            <a:endCxn id="701"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735" name="Shape 735"/>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
        <p:nvSpPr>
          <p:cNvPr id="736" name="Shape 736"/>
          <p:cNvSpPr txBox="1"/>
          <p:nvPr>
            <p:ph type="title"/>
          </p:nvPr>
        </p:nvSpPr>
        <p:spPr>
          <a:xfrm>
            <a:off x="628650" y="365125"/>
            <a:ext cx="7886700" cy="13257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Stable? (example)</a:t>
            </a:r>
          </a:p>
        </p:txBody>
      </p:sp>
      <p:sp>
        <p:nvSpPr>
          <p:cNvPr id="737" name="Shape 737"/>
          <p:cNvSpPr txBox="1"/>
          <p:nvPr>
            <p:ph idx="1" type="body"/>
          </p:nvPr>
        </p:nvSpPr>
        <p:spPr>
          <a:xfrm>
            <a:off x="628650" y="1825625"/>
            <a:ext cx="7886700" cy="45306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sz="1400"/>
          </a:p>
          <a:p>
            <a:pPr lvl="0" rtl="0" algn="ctr">
              <a:spcBef>
                <a:spcPts val="0"/>
              </a:spcBef>
              <a:buClr>
                <a:schemeClr val="dk1"/>
              </a:buClr>
              <a:buSzPct val="84615"/>
              <a:buFont typeface="Arial"/>
              <a:buNone/>
            </a:pPr>
            <a:r>
              <a:rPr lang="en-US" sz="1300"/>
              <a:t>Observations (Green Band)</a:t>
            </a:r>
          </a:p>
          <a:p>
            <a:pPr lvl="0" rtl="0">
              <a:spcBef>
                <a:spcPts val="0"/>
              </a:spcBef>
              <a:buNone/>
            </a:pPr>
            <a:r>
              <a:rPr lang="en-US" sz="1400"/>
              <a:t>Fitted Model (Green Band)</a:t>
            </a:r>
          </a:p>
          <a:p>
            <a:pPr lvl="0" rtl="0">
              <a:spcBef>
                <a:spcPts val="0"/>
              </a:spcBef>
              <a:buNone/>
            </a:pPr>
            <a:r>
              <a:rPr lang="en-US" sz="1400"/>
              <a:t>C = -44782.78</a:t>
            </a:r>
          </a:p>
          <a:p>
            <a:pPr lvl="0" rtl="0">
              <a:spcBef>
                <a:spcPts val="0"/>
              </a:spcBef>
              <a:buNone/>
            </a:pPr>
            <a:r>
              <a:rPr lang="en-US" sz="1400"/>
              <a:t>C</a:t>
            </a:r>
            <a:r>
              <a:rPr baseline="-25000" lang="en-US" sz="1300"/>
              <a:t>1</a:t>
            </a:r>
            <a:r>
              <a:rPr lang="en-US" sz="1300"/>
              <a:t> = 0.062		(slope coefficient)</a:t>
            </a:r>
          </a:p>
          <a:p>
            <a:pPr lvl="0" rtl="0">
              <a:spcBef>
                <a:spcPts val="0"/>
              </a:spcBef>
              <a:buNone/>
            </a:pPr>
            <a:r>
              <a:rPr lang="en-US" sz="1300"/>
              <a:t>C</a:t>
            </a:r>
            <a:r>
              <a:rPr baseline="-25000" lang="en-US" sz="1300"/>
              <a:t>2</a:t>
            </a:r>
            <a:r>
              <a:rPr lang="en-US" sz="1300"/>
              <a:t> = 194.19</a:t>
            </a:r>
          </a:p>
          <a:p>
            <a:pPr lvl="0" rtl="0">
              <a:spcBef>
                <a:spcPts val="0"/>
              </a:spcBef>
              <a:buNone/>
            </a:pPr>
            <a:r>
              <a:rPr lang="en-US" sz="1300"/>
              <a:t>C</a:t>
            </a:r>
            <a:r>
              <a:rPr baseline="-25000" lang="en-US" sz="1300"/>
              <a:t>3</a:t>
            </a:r>
            <a:r>
              <a:rPr lang="en-US" sz="1300"/>
              <a:t> = 0</a:t>
            </a:r>
          </a:p>
          <a:p>
            <a:pPr lvl="0" rtl="0">
              <a:spcBef>
                <a:spcPts val="0"/>
              </a:spcBef>
              <a:buNone/>
            </a:pPr>
            <a:r>
              <a:rPr lang="en-US" sz="1300"/>
              <a:t>Model Window = start: 724785		end: 725777</a:t>
            </a:r>
          </a:p>
          <a:p>
            <a:pPr lvl="0" rtl="0">
              <a:spcBef>
                <a:spcPts val="0"/>
              </a:spcBef>
              <a:buNone/>
            </a:pPr>
            <a:r>
              <a:rPr lang="en-US" sz="1300"/>
              <a:t>First Residual = 200	Last Residual = -56</a:t>
            </a:r>
          </a:p>
          <a:p>
            <a:pPr lvl="0" rtl="0">
              <a:spcBef>
                <a:spcPts val="0"/>
              </a:spcBef>
              <a:buNone/>
            </a:pPr>
            <a:r>
              <a:rPr lang="en-US" sz="1300"/>
              <a:t>Green check value = (|0.062 * (725777 - 724785)| + |200| + |-56|) / 32.56 = 9.751351351351351</a:t>
            </a:r>
          </a:p>
          <a:p>
            <a:pPr lvl="0" rtl="0">
              <a:spcBef>
                <a:spcPts val="0"/>
              </a:spcBef>
              <a:buNone/>
            </a:pPr>
            <a:r>
              <a:rPr lang="en-US" sz="1300"/>
              <a:t>Red = 10.56	NIR = 15.23		SWIR1 = 18.78	SWIR2 = 37.96</a:t>
            </a:r>
          </a:p>
          <a:p>
            <a:pPr lvl="0" rtl="0">
              <a:spcBef>
                <a:spcPts val="0"/>
              </a:spcBef>
              <a:buNone/>
            </a:pPr>
            <a:r>
              <a:rPr lang="en-US" sz="1300"/>
              <a:t>Check Value = 9.75</a:t>
            </a:r>
            <a:r>
              <a:rPr baseline="30000" lang="en-US" sz="1300"/>
              <a:t>2</a:t>
            </a:r>
            <a:r>
              <a:rPr lang="en-US" sz="1300"/>
              <a:t> + 10.56</a:t>
            </a:r>
            <a:r>
              <a:rPr baseline="30000" lang="en-US" sz="1300"/>
              <a:t>2</a:t>
            </a:r>
            <a:r>
              <a:rPr lang="en-US" sz="1300"/>
              <a:t> + 15.23</a:t>
            </a:r>
            <a:r>
              <a:rPr baseline="30000" lang="en-US" sz="1300"/>
              <a:t>2</a:t>
            </a:r>
            <a:r>
              <a:rPr lang="en-US" sz="1300"/>
              <a:t> + 18.78</a:t>
            </a:r>
            <a:r>
              <a:rPr baseline="30000" lang="en-US" sz="1300"/>
              <a:t>2</a:t>
            </a:r>
            <a:r>
              <a:rPr lang="en-US" sz="1300"/>
              <a:t> + 37.96</a:t>
            </a:r>
            <a:r>
              <a:rPr baseline="30000" lang="en-US" sz="1300"/>
              <a:t>2</a:t>
            </a:r>
            <a:r>
              <a:rPr lang="en-US" sz="1300"/>
              <a:t> = 1440.96</a:t>
            </a:r>
          </a:p>
          <a:p>
            <a:pPr indent="0" lvl="0" marL="177800" rtl="0">
              <a:spcBef>
                <a:spcPts val="0"/>
              </a:spcBef>
              <a:buNone/>
            </a:pPr>
            <a:r>
              <a:t/>
            </a:r>
            <a:endParaRPr sz="1300"/>
          </a:p>
          <a:p>
            <a:pPr lvl="0" rtl="0">
              <a:spcBef>
                <a:spcPts val="0"/>
              </a:spcBef>
              <a:buNone/>
            </a:pPr>
            <a:r>
              <a:t/>
            </a:r>
            <a:endParaRPr sz="1300"/>
          </a:p>
          <a:p>
            <a:pPr lvl="0" rtl="0" algn="ctr">
              <a:spcBef>
                <a:spcPts val="0"/>
              </a:spcBef>
              <a:buNone/>
            </a:pPr>
            <a:r>
              <a:t/>
            </a:r>
            <a:endParaRPr sz="1300"/>
          </a:p>
        </p:txBody>
      </p:sp>
      <p:cxnSp>
        <p:nvCxnSpPr>
          <p:cNvPr id="738" name="Shape 738"/>
          <p:cNvCxnSpPr/>
          <p:nvPr/>
        </p:nvCxnSpPr>
        <p:spPr>
          <a:xfrm>
            <a:off x="1415850" y="2020300"/>
            <a:ext cx="6566100" cy="0"/>
          </a:xfrm>
          <a:prstGeom prst="straightConnector1">
            <a:avLst/>
          </a:prstGeom>
          <a:noFill/>
          <a:ln cap="flat" cmpd="sng" w="38100">
            <a:solidFill>
              <a:srgbClr val="FFFFFF"/>
            </a:solidFill>
            <a:prstDash val="solid"/>
            <a:round/>
            <a:headEnd len="lg" w="lg" type="none"/>
            <a:tailEnd len="lg" w="lg" type="triangle"/>
          </a:ln>
        </p:spPr>
      </p:cxnSp>
      <p:graphicFrame>
        <p:nvGraphicFramePr>
          <p:cNvPr id="739" name="Shape 739"/>
          <p:cNvGraphicFramePr/>
          <p:nvPr/>
        </p:nvGraphicFramePr>
        <p:xfrm>
          <a:off x="1492050" y="2099312"/>
          <a:ext cx="3000000" cy="3000000"/>
        </p:xfrm>
        <a:graphic>
          <a:graphicData uri="http://schemas.openxmlformats.org/drawingml/2006/table">
            <a:tbl>
              <a:tblPr>
                <a:noFill/>
                <a:tableStyleId>{E8F03143-1B94-48E9-A9CC-B5D2DB9221BD}</a:tableStyleId>
              </a:tblPr>
              <a:tblGrid>
                <a:gridCol w="519250"/>
                <a:gridCol w="519250"/>
                <a:gridCol w="519250"/>
                <a:gridCol w="519250"/>
                <a:gridCol w="519250"/>
                <a:gridCol w="519250"/>
                <a:gridCol w="519250"/>
                <a:gridCol w="519250"/>
                <a:gridCol w="519250"/>
                <a:gridCol w="519250"/>
                <a:gridCol w="519250"/>
                <a:gridCol w="519250"/>
              </a:tblGrid>
              <a:tr h="180975">
                <a:tc>
                  <a:txBody>
                    <a:bodyPr>
                      <a:noAutofit/>
                    </a:bodyPr>
                    <a:lstStyle/>
                    <a:p>
                      <a:pPr lvl="0" rtl="0" algn="r">
                        <a:lnSpc>
                          <a:spcPct val="115000"/>
                        </a:lnSpc>
                        <a:spcBef>
                          <a:spcPts val="0"/>
                        </a:spcBef>
                        <a:buNone/>
                      </a:pPr>
                      <a:r>
                        <a:rPr lang="en-US" sz="1100">
                          <a:solidFill>
                            <a:schemeClr val="lt1"/>
                          </a:solidFill>
                        </a:rPr>
                        <a:t>4614</a:t>
                      </a:r>
                    </a:p>
                  </a:txBody>
                  <a:tcPr marT="91425" marB="91425" marR="91425" marL="91425"/>
                </a:tc>
                <a:tc>
                  <a:txBody>
                    <a:bodyPr>
                      <a:noAutofit/>
                    </a:bodyPr>
                    <a:lstStyle/>
                    <a:p>
                      <a:pPr lvl="0" rtl="0" algn="r">
                        <a:lnSpc>
                          <a:spcPct val="115000"/>
                        </a:lnSpc>
                        <a:spcBef>
                          <a:spcPts val="0"/>
                        </a:spcBef>
                        <a:buNone/>
                      </a:pPr>
                      <a:r>
                        <a:rPr lang="en-US" sz="1100">
                          <a:solidFill>
                            <a:schemeClr val="lt1"/>
                          </a:solidFill>
                        </a:rPr>
                        <a:t>514</a:t>
                      </a:r>
                    </a:p>
                  </a:txBody>
                  <a:tcPr marT="91425" marB="91425" marR="91425" marL="91425"/>
                </a:tc>
                <a:tc>
                  <a:txBody>
                    <a:bodyPr>
                      <a:noAutofit/>
                    </a:bodyPr>
                    <a:lstStyle/>
                    <a:p>
                      <a:pPr lvl="0" rtl="0" algn="r">
                        <a:lnSpc>
                          <a:spcPct val="115000"/>
                        </a:lnSpc>
                        <a:spcBef>
                          <a:spcPts val="0"/>
                        </a:spcBef>
                        <a:buNone/>
                      </a:pPr>
                      <a:r>
                        <a:rPr lang="en-US" sz="1100">
                          <a:solidFill>
                            <a:schemeClr val="lt1"/>
                          </a:solidFill>
                        </a:rPr>
                        <a:t>602</a:t>
                      </a:r>
                    </a:p>
                  </a:txBody>
                  <a:tcPr marT="91425" marB="91425" marR="91425" marL="91425"/>
                </a:tc>
                <a:tc>
                  <a:txBody>
                    <a:bodyPr>
                      <a:noAutofit/>
                    </a:bodyPr>
                    <a:lstStyle/>
                    <a:p>
                      <a:pPr lvl="0" rtl="0" algn="r">
                        <a:lnSpc>
                          <a:spcPct val="115000"/>
                        </a:lnSpc>
                        <a:spcBef>
                          <a:spcPts val="0"/>
                        </a:spcBef>
                        <a:buNone/>
                      </a:pPr>
                      <a:r>
                        <a:rPr lang="en-US" sz="1100">
                          <a:solidFill>
                            <a:schemeClr val="lt1"/>
                          </a:solidFill>
                        </a:rPr>
                        <a:t>484</a:t>
                      </a:r>
                    </a:p>
                  </a:txBody>
                  <a:tcPr marT="91425" marB="91425" marR="91425" marL="91425"/>
                </a:tc>
                <a:tc>
                  <a:txBody>
                    <a:bodyPr>
                      <a:noAutofit/>
                    </a:bodyPr>
                    <a:lstStyle/>
                    <a:p>
                      <a:pPr lvl="0" rtl="0" algn="r">
                        <a:lnSpc>
                          <a:spcPct val="115000"/>
                        </a:lnSpc>
                        <a:spcBef>
                          <a:spcPts val="0"/>
                        </a:spcBef>
                        <a:buNone/>
                      </a:pPr>
                      <a:r>
                        <a:rPr lang="en-US" sz="1100">
                          <a:solidFill>
                            <a:schemeClr val="lt1"/>
                          </a:solidFill>
                        </a:rPr>
                        <a:t>549</a:t>
                      </a:r>
                    </a:p>
                  </a:txBody>
                  <a:tcPr marT="91425" marB="91425" marR="91425" marL="91425"/>
                </a:tc>
                <a:tc>
                  <a:txBody>
                    <a:bodyPr>
                      <a:noAutofit/>
                    </a:bodyPr>
                    <a:lstStyle/>
                    <a:p>
                      <a:pPr lvl="0" rtl="0" algn="r">
                        <a:lnSpc>
                          <a:spcPct val="115000"/>
                        </a:lnSpc>
                        <a:spcBef>
                          <a:spcPts val="0"/>
                        </a:spcBef>
                        <a:buNone/>
                      </a:pPr>
                      <a:r>
                        <a:rPr lang="en-US" sz="1100">
                          <a:solidFill>
                            <a:schemeClr val="lt1"/>
                          </a:solidFill>
                        </a:rPr>
                        <a:t>2673</a:t>
                      </a:r>
                    </a:p>
                  </a:txBody>
                  <a:tcPr marT="91425" marB="91425" marR="91425" marL="91425"/>
                </a:tc>
                <a:tc>
                  <a:txBody>
                    <a:bodyPr>
                      <a:noAutofit/>
                    </a:bodyPr>
                    <a:lstStyle/>
                    <a:p>
                      <a:pPr lvl="0" rtl="0" algn="r">
                        <a:lnSpc>
                          <a:spcPct val="115000"/>
                        </a:lnSpc>
                        <a:spcBef>
                          <a:spcPts val="0"/>
                        </a:spcBef>
                        <a:buNone/>
                      </a:pPr>
                      <a:r>
                        <a:rPr lang="en-US" sz="1100">
                          <a:solidFill>
                            <a:schemeClr val="lt1"/>
                          </a:solidFill>
                        </a:rPr>
                        <a:t>731</a:t>
                      </a:r>
                    </a:p>
                  </a:txBody>
                  <a:tcPr marT="91425" marB="91425" marR="91425" marL="91425"/>
                </a:tc>
                <a:tc>
                  <a:txBody>
                    <a:bodyPr>
                      <a:noAutofit/>
                    </a:bodyPr>
                    <a:lstStyle/>
                    <a:p>
                      <a:pPr lvl="0" rtl="0" algn="r">
                        <a:lnSpc>
                          <a:spcPct val="115000"/>
                        </a:lnSpc>
                        <a:spcBef>
                          <a:spcPts val="0"/>
                        </a:spcBef>
                        <a:buNone/>
                      </a:pPr>
                      <a:r>
                        <a:rPr lang="en-US" sz="1100">
                          <a:solidFill>
                            <a:schemeClr val="lt1"/>
                          </a:solidFill>
                        </a:rPr>
                        <a:t>2662</a:t>
                      </a:r>
                    </a:p>
                  </a:txBody>
                  <a:tcPr marT="91425" marB="91425" marR="91425" marL="91425"/>
                </a:tc>
                <a:tc>
                  <a:txBody>
                    <a:bodyPr>
                      <a:noAutofit/>
                    </a:bodyPr>
                    <a:lstStyle/>
                    <a:p>
                      <a:pPr lvl="0" rtl="0" algn="r">
                        <a:lnSpc>
                          <a:spcPct val="115000"/>
                        </a:lnSpc>
                        <a:spcBef>
                          <a:spcPts val="0"/>
                        </a:spcBef>
                        <a:buNone/>
                      </a:pPr>
                      <a:r>
                        <a:rPr lang="en-US" sz="1100">
                          <a:solidFill>
                            <a:schemeClr val="lt1"/>
                          </a:solidFill>
                        </a:rPr>
                        <a:t>954</a:t>
                      </a:r>
                    </a:p>
                  </a:txBody>
                  <a:tcPr marT="91425" marB="91425" marR="91425" marL="91425"/>
                </a:tc>
                <a:tc>
                  <a:txBody>
                    <a:bodyPr>
                      <a:noAutofit/>
                    </a:bodyPr>
                    <a:lstStyle/>
                    <a:p>
                      <a:pPr lvl="0" rtl="0" algn="r">
                        <a:lnSpc>
                          <a:spcPct val="115000"/>
                        </a:lnSpc>
                        <a:spcBef>
                          <a:spcPts val="0"/>
                        </a:spcBef>
                        <a:buNone/>
                      </a:pPr>
                      <a:r>
                        <a:rPr lang="en-US" sz="1100">
                          <a:solidFill>
                            <a:schemeClr val="lt1"/>
                          </a:solidFill>
                        </a:rPr>
                        <a:t>1329</a:t>
                      </a:r>
                    </a:p>
                  </a:txBody>
                  <a:tcPr marT="91425" marB="91425" marR="91425" marL="91425"/>
                </a:tc>
                <a:tc>
                  <a:txBody>
                    <a:bodyPr>
                      <a:noAutofit/>
                    </a:bodyPr>
                    <a:lstStyle/>
                    <a:p>
                      <a:pPr lvl="0" rtl="0" algn="r">
                        <a:lnSpc>
                          <a:spcPct val="115000"/>
                        </a:lnSpc>
                        <a:spcBef>
                          <a:spcPts val="0"/>
                        </a:spcBef>
                        <a:buNone/>
                      </a:pPr>
                      <a:r>
                        <a:rPr lang="en-US" sz="1100">
                          <a:solidFill>
                            <a:schemeClr val="lt1"/>
                          </a:solidFill>
                        </a:rPr>
                        <a:t>1827</a:t>
                      </a:r>
                    </a:p>
                  </a:txBody>
                  <a:tcPr marT="91425" marB="91425" marR="91425" marL="91425"/>
                </a:tc>
                <a:tc>
                  <a:txBody>
                    <a:bodyPr>
                      <a:noAutofit/>
                    </a:bodyPr>
                    <a:lstStyle/>
                    <a:p>
                      <a:pPr lvl="0" rtl="0" algn="r">
                        <a:lnSpc>
                          <a:spcPct val="115000"/>
                        </a:lnSpc>
                        <a:spcBef>
                          <a:spcPts val="0"/>
                        </a:spcBef>
                        <a:buNone/>
                      </a:pPr>
                      <a:r>
                        <a:rPr lang="en-US" sz="1100">
                          <a:solidFill>
                            <a:schemeClr val="lt1"/>
                          </a:solidFill>
                        </a:rPr>
                        <a:t>5102</a:t>
                      </a: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4" name="Shape 744"/>
        <p:cNvGrpSpPr/>
        <p:nvPr/>
      </p:nvGrpSpPr>
      <p:grpSpPr>
        <a:xfrm>
          <a:off x="0" y="0"/>
          <a:ext cx="0" cy="0"/>
          <a:chOff x="0" y="0"/>
          <a:chExt cx="0" cy="0"/>
        </a:xfrm>
      </p:grpSpPr>
      <p:sp>
        <p:nvSpPr>
          <p:cNvPr id="745" name="Shape 745"/>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746" name="Shape 746"/>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747" name="Shape 747"/>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748" name="Shape 748"/>
          <p:cNvSpPr txBox="1"/>
          <p:nvPr/>
        </p:nvSpPr>
        <p:spPr>
          <a:xfrm>
            <a:off x="1042325" y="3331312"/>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Look Back</a:t>
            </a:r>
          </a:p>
        </p:txBody>
      </p:sp>
      <p:sp>
        <p:nvSpPr>
          <p:cNvPr id="749" name="Shape 749"/>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750" name="Shape 750"/>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751" name="Shape 751"/>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752" name="Shape 752"/>
          <p:cNvCxnSpPr>
            <a:stCxn id="751" idx="2"/>
            <a:endCxn id="747"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753" name="Shape 753"/>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754" name="Shape 754"/>
          <p:cNvCxnSpPr>
            <a:stCxn id="750" idx="2"/>
            <a:endCxn id="751"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755" name="Shape 755"/>
          <p:cNvCxnSpPr>
            <a:stCxn id="747" idx="3"/>
            <a:endCxn id="750"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756" name="Shape 756"/>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757" name="Shape 757"/>
          <p:cNvCxnSpPr>
            <a:stCxn id="747" idx="1"/>
            <a:endCxn id="748" idx="0"/>
          </p:cNvCxnSpPr>
          <p:nvPr/>
        </p:nvCxnSpPr>
        <p:spPr>
          <a:xfrm flipH="1">
            <a:off x="2071025" y="1709950"/>
            <a:ext cx="476700" cy="1621500"/>
          </a:xfrm>
          <a:prstGeom prst="bentConnector2">
            <a:avLst/>
          </a:prstGeom>
          <a:noFill/>
          <a:ln cap="flat" cmpd="sng" w="19050">
            <a:solidFill>
              <a:srgbClr val="FFFFFF"/>
            </a:solidFill>
            <a:prstDash val="solid"/>
            <a:round/>
            <a:headEnd len="lg" w="lg" type="none"/>
            <a:tailEnd len="lg" w="lg" type="triangle"/>
          </a:ln>
        </p:spPr>
      </p:cxnSp>
      <p:sp>
        <p:nvSpPr>
          <p:cNvPr id="758" name="Shape 758"/>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759" name="Shape 759"/>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760" name="Shape 760"/>
          <p:cNvCxnSpPr>
            <a:stCxn id="748" idx="2"/>
            <a:endCxn id="759"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761" name="Shape 761"/>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762" name="Shape 762"/>
          <p:cNvCxnSpPr>
            <a:stCxn id="761" idx="1"/>
            <a:endCxn id="748"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763" name="Shape 763"/>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764" name="Shape 764"/>
          <p:cNvCxnSpPr>
            <a:stCxn id="759" idx="2"/>
            <a:endCxn id="761"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765" name="Shape 765"/>
          <p:cNvCxnSpPr>
            <a:stCxn id="758" idx="2"/>
            <a:endCxn id="763"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766" name="Shape 766"/>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767" name="Shape 767"/>
          <p:cNvCxnSpPr>
            <a:stCxn id="763" idx="2"/>
            <a:endCxn id="766"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768" name="Shape 768"/>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769" name="Shape 769"/>
          <p:cNvCxnSpPr>
            <a:stCxn id="766" idx="2"/>
            <a:endCxn id="768"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770" name="Shape 770"/>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771" name="Shape 771"/>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772" name="Shape 772"/>
          <p:cNvCxnSpPr>
            <a:stCxn id="773" idx="1"/>
            <a:endCxn id="774"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775" name="Shape 775"/>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776" name="Shape 776"/>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777" name="Shape 777"/>
          <p:cNvCxnSpPr>
            <a:stCxn id="768" idx="2"/>
            <a:endCxn id="773"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778" name="Shape 778"/>
          <p:cNvCxnSpPr>
            <a:stCxn id="774" idx="0"/>
            <a:endCxn id="763"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779" name="Shape 779"/>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780" name="Shape 780"/>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781" name="Shape 781"/>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782" name="Shape 782"/>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774" name="Shape 774"/>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783" name="Shape 783"/>
          <p:cNvCxnSpPr>
            <a:stCxn id="774" idx="3"/>
            <a:endCxn id="766"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773" name="Shape 773"/>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784" name="Shape 784"/>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785" name="Shape 785"/>
          <p:cNvCxnSpPr>
            <a:stCxn id="750" idx="3"/>
            <a:endCxn id="776"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786" name="Shape 786"/>
          <p:cNvCxnSpPr>
            <a:stCxn id="773" idx="2"/>
            <a:endCxn id="776"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787" name="Shape 787"/>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788" name="Shape 788"/>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789" name="Shape 789"/>
          <p:cNvCxnSpPr>
            <a:stCxn id="776" idx="2"/>
            <a:endCxn id="788"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790" name="Shape 790"/>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791" name="Shape 791"/>
          <p:cNvCxnSpPr>
            <a:stCxn id="761" idx="3"/>
            <a:endCxn id="758"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792" name="Shape 792"/>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7" name="Shape 797"/>
        <p:cNvGrpSpPr/>
        <p:nvPr/>
      </p:nvGrpSpPr>
      <p:grpSpPr>
        <a:xfrm>
          <a:off x="0" y="0"/>
          <a:ext cx="0" cy="0"/>
          <a:chOff x="0" y="0"/>
          <a:chExt cx="0" cy="0"/>
        </a:xfrm>
      </p:grpSpPr>
      <p:sp>
        <p:nvSpPr>
          <p:cNvPr id="798" name="Shape 798"/>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799" name="Shape 799"/>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800" name="Shape 800"/>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801" name="Shape 801"/>
          <p:cNvSpPr txBox="1"/>
          <p:nvPr/>
        </p:nvSpPr>
        <p:spPr>
          <a:xfrm>
            <a:off x="1042325" y="3331312"/>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Look Back</a:t>
            </a:r>
          </a:p>
        </p:txBody>
      </p:sp>
      <p:sp>
        <p:nvSpPr>
          <p:cNvPr id="802" name="Shape 802"/>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803" name="Shape 803"/>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804" name="Shape 804"/>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805" name="Shape 805"/>
          <p:cNvCxnSpPr>
            <a:stCxn id="804" idx="2"/>
            <a:endCxn id="800"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806" name="Shape 806"/>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807" name="Shape 807"/>
          <p:cNvCxnSpPr>
            <a:stCxn id="803" idx="2"/>
            <a:endCxn id="804"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808" name="Shape 808"/>
          <p:cNvCxnSpPr>
            <a:stCxn id="800" idx="3"/>
            <a:endCxn id="803"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809" name="Shape 809"/>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810" name="Shape 810"/>
          <p:cNvCxnSpPr>
            <a:stCxn id="800" idx="1"/>
            <a:endCxn id="801" idx="0"/>
          </p:cNvCxnSpPr>
          <p:nvPr/>
        </p:nvCxnSpPr>
        <p:spPr>
          <a:xfrm flipH="1">
            <a:off x="2071025" y="1709950"/>
            <a:ext cx="476700" cy="1621500"/>
          </a:xfrm>
          <a:prstGeom prst="bentConnector2">
            <a:avLst/>
          </a:prstGeom>
          <a:noFill/>
          <a:ln cap="flat" cmpd="sng" w="19050">
            <a:solidFill>
              <a:srgbClr val="FFFFFF"/>
            </a:solidFill>
            <a:prstDash val="solid"/>
            <a:round/>
            <a:headEnd len="lg" w="lg" type="none"/>
            <a:tailEnd len="lg" w="lg" type="triangle"/>
          </a:ln>
        </p:spPr>
      </p:cxnSp>
      <p:sp>
        <p:nvSpPr>
          <p:cNvPr id="811" name="Shape 811"/>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812" name="Shape 812"/>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813" name="Shape 813"/>
          <p:cNvCxnSpPr>
            <a:stCxn id="801" idx="2"/>
            <a:endCxn id="812"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814" name="Shape 814"/>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815" name="Shape 815"/>
          <p:cNvCxnSpPr>
            <a:stCxn id="814" idx="1"/>
            <a:endCxn id="801"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816" name="Shape 816"/>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817" name="Shape 817"/>
          <p:cNvCxnSpPr>
            <a:stCxn id="812" idx="2"/>
            <a:endCxn id="814"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818" name="Shape 818"/>
          <p:cNvCxnSpPr>
            <a:stCxn id="811" idx="2"/>
            <a:endCxn id="816"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819" name="Shape 819"/>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820" name="Shape 820"/>
          <p:cNvCxnSpPr>
            <a:stCxn id="816" idx="2"/>
            <a:endCxn id="819"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821" name="Shape 821"/>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822" name="Shape 822"/>
          <p:cNvCxnSpPr>
            <a:stCxn id="819" idx="2"/>
            <a:endCxn id="821"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823" name="Shape 823"/>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824" name="Shape 824"/>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825" name="Shape 825"/>
          <p:cNvCxnSpPr>
            <a:stCxn id="826" idx="1"/>
            <a:endCxn id="827"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828" name="Shape 828"/>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829" name="Shape 829"/>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830" name="Shape 830"/>
          <p:cNvCxnSpPr>
            <a:stCxn id="821" idx="2"/>
            <a:endCxn id="826"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831" name="Shape 831"/>
          <p:cNvCxnSpPr>
            <a:stCxn id="827" idx="0"/>
            <a:endCxn id="816"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832" name="Shape 832"/>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833" name="Shape 833"/>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834" name="Shape 834"/>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835" name="Shape 835"/>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827" name="Shape 827"/>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836" name="Shape 836"/>
          <p:cNvCxnSpPr>
            <a:stCxn id="827" idx="3"/>
            <a:endCxn id="819"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826" name="Shape 826"/>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837" name="Shape 837"/>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838" name="Shape 838"/>
          <p:cNvCxnSpPr>
            <a:stCxn id="803" idx="3"/>
            <a:endCxn id="829"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839" name="Shape 839"/>
          <p:cNvCxnSpPr>
            <a:stCxn id="826" idx="2"/>
            <a:endCxn id="829"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840" name="Shape 840"/>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841" name="Shape 841"/>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842" name="Shape 842"/>
          <p:cNvCxnSpPr>
            <a:stCxn id="829" idx="2"/>
            <a:endCxn id="841"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843" name="Shape 843"/>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844" name="Shape 844"/>
          <p:cNvCxnSpPr>
            <a:stCxn id="814" idx="3"/>
            <a:endCxn id="811"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845" name="Shape 845"/>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
        <p:nvSpPr>
          <p:cNvPr id="846" name="Shape 846"/>
          <p:cNvSpPr txBox="1"/>
          <p:nvPr>
            <p:ph type="title"/>
          </p:nvPr>
        </p:nvSpPr>
        <p:spPr>
          <a:xfrm>
            <a:off x="628650" y="365125"/>
            <a:ext cx="7886700" cy="13257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Look Back</a:t>
            </a:r>
          </a:p>
        </p:txBody>
      </p:sp>
      <p:sp>
        <p:nvSpPr>
          <p:cNvPr id="847" name="Shape 847"/>
          <p:cNvSpPr txBox="1"/>
          <p:nvPr>
            <p:ph idx="1" type="body"/>
          </p:nvPr>
        </p:nvSpPr>
        <p:spPr>
          <a:xfrm>
            <a:off x="628650" y="1825625"/>
            <a:ext cx="7886700" cy="45306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2400"/>
              <a:t>for each observation preceding current model window start and end of previous model window:</a:t>
            </a:r>
          </a:p>
          <a:p>
            <a:pPr indent="-50800" lvl="0" marL="685800" rtl="0">
              <a:spcBef>
                <a:spcPts val="0"/>
              </a:spcBef>
              <a:buNone/>
            </a:pPr>
            <a:r>
              <a:rPr lang="en-US" sz="2400"/>
              <a:t>If change magnitude &lt; change threshold:</a:t>
            </a:r>
          </a:p>
          <a:p>
            <a:pPr indent="-50800" lvl="0" marL="1143000" rtl="0">
              <a:spcBef>
                <a:spcPts val="0"/>
              </a:spcBef>
              <a:buNone/>
            </a:pPr>
            <a:r>
              <a:rPr lang="en-US" sz="2400"/>
              <a:t>add observation to current model window</a:t>
            </a:r>
          </a:p>
          <a:p>
            <a:pPr indent="-50800" lvl="0" marL="685800" rtl="0">
              <a:spcBef>
                <a:spcPts val="0"/>
              </a:spcBef>
              <a:buNone/>
            </a:pPr>
            <a:r>
              <a:rPr lang="en-US" sz="2400"/>
              <a:t>else:</a:t>
            </a:r>
          </a:p>
          <a:p>
            <a:pPr indent="-50800" lvl="0" marL="1143000" rtl="0">
              <a:spcBef>
                <a:spcPts val="0"/>
              </a:spcBef>
              <a:buNone/>
            </a:pPr>
            <a:r>
              <a:rPr lang="en-US" sz="2400"/>
              <a:t>proceed with continuous monitoring</a:t>
            </a:r>
          </a:p>
          <a:p>
            <a:pPr indent="-50800" lvl="0" marL="1143000" rtl="0">
              <a:spcBef>
                <a:spcPts val="0"/>
              </a:spcBef>
              <a:buNone/>
            </a:pPr>
            <a:r>
              <a:t/>
            </a:r>
            <a:endParaRPr/>
          </a:p>
          <a:p>
            <a:pPr lvl="0" rtl="0">
              <a:spcBef>
                <a:spcPts val="0"/>
              </a:spcBef>
              <a:buNone/>
            </a:pPr>
            <a:r>
              <a:rPr lang="en-US" sz="1800"/>
              <a:t>note: when look-back is complete, if this is the very first model window,  and there 6 or more unused observations, do a general curve fit on them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sp>
        <p:nvSpPr>
          <p:cNvPr id="48" name="Shape 48"/>
          <p:cNvSpPr txBox="1"/>
          <p:nvPr>
            <p:ph type="title"/>
          </p:nvPr>
        </p:nvSpPr>
        <p:spPr>
          <a:xfrm>
            <a:off x="628650" y="365125"/>
            <a:ext cx="78867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Calibri"/>
              <a:buNone/>
            </a:pPr>
            <a:r>
              <a:rPr b="0" i="0" lang="en-US" sz="4400" u="none" cap="none" strike="noStrike">
                <a:solidFill>
                  <a:schemeClr val="lt1"/>
                </a:solidFill>
                <a:latin typeface="Calibri"/>
                <a:ea typeface="Calibri"/>
                <a:cs typeface="Calibri"/>
                <a:sym typeface="Calibri"/>
              </a:rPr>
              <a:t>Background, </a:t>
            </a:r>
            <a:r>
              <a:rPr lang="en-US"/>
              <a:t>Context</a:t>
            </a:r>
          </a:p>
        </p:txBody>
      </p:sp>
      <p:sp>
        <p:nvSpPr>
          <p:cNvPr id="49" name="Shape 49"/>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218440" lvl="0" marL="228600" marR="0" rtl="0" algn="l">
              <a:lnSpc>
                <a:spcPct val="70000"/>
              </a:lnSpc>
              <a:spcBef>
                <a:spcPts val="0"/>
              </a:spcBef>
              <a:spcAft>
                <a:spcPts val="0"/>
              </a:spcAft>
              <a:buClr>
                <a:schemeClr val="lt1"/>
              </a:buClr>
              <a:buSzPct val="100000"/>
              <a:buFont typeface="Arial"/>
              <a:buChar char="•"/>
            </a:pPr>
            <a:r>
              <a:rPr b="0" i="0" lang="en-US" sz="1800" u="none" cap="none" strike="noStrike">
                <a:solidFill>
                  <a:schemeClr val="lt1"/>
                </a:solidFill>
                <a:latin typeface="Calibri"/>
                <a:ea typeface="Calibri"/>
                <a:cs typeface="Calibri"/>
                <a:sym typeface="Calibri"/>
              </a:rPr>
              <a:t>Provide understanding of Continuous Change Detection (CCD) algorithm as implemented to aid evaluation, analysis, recommendations for future updates</a:t>
            </a:r>
          </a:p>
          <a:p>
            <a:pPr indent="-218440" lvl="0" marL="228600" marR="0" rtl="0" algn="l">
              <a:lnSpc>
                <a:spcPct val="70000"/>
              </a:lnSpc>
              <a:spcBef>
                <a:spcPts val="1000"/>
              </a:spcBef>
              <a:spcAft>
                <a:spcPts val="0"/>
              </a:spcAft>
              <a:buClr>
                <a:schemeClr val="lt1"/>
              </a:buClr>
              <a:buSzPct val="100000"/>
              <a:buFont typeface="Arial"/>
              <a:buChar char="•"/>
            </a:pPr>
            <a:r>
              <a:rPr b="0" i="0" lang="en-US" sz="1800" u="none" cap="none" strike="noStrike">
                <a:solidFill>
                  <a:schemeClr val="lt1"/>
                </a:solidFill>
                <a:latin typeface="Calibri"/>
                <a:ea typeface="Calibri"/>
                <a:cs typeface="Calibri"/>
                <a:sym typeface="Calibri"/>
              </a:rPr>
              <a:t>Corresponds to Matlab Version 12.30 used for processing Chesapeake Bay</a:t>
            </a:r>
          </a:p>
          <a:p>
            <a:pPr indent="-218440" lvl="0" marL="228600" marR="0" rtl="0" algn="l">
              <a:lnSpc>
                <a:spcPct val="70000"/>
              </a:lnSpc>
              <a:spcBef>
                <a:spcPts val="1000"/>
              </a:spcBef>
              <a:spcAft>
                <a:spcPts val="0"/>
              </a:spcAft>
              <a:buClr>
                <a:schemeClr val="lt1"/>
              </a:buClr>
              <a:buSzPct val="100000"/>
              <a:buFont typeface="Arial"/>
              <a:buChar char="•"/>
            </a:pPr>
            <a:r>
              <a:rPr b="0" i="0" lang="en-US" sz="1800" u="none" cap="none" strike="noStrike">
                <a:solidFill>
                  <a:schemeClr val="lt1"/>
                </a:solidFill>
                <a:latin typeface="Calibri"/>
                <a:ea typeface="Calibri"/>
                <a:cs typeface="Calibri"/>
                <a:sym typeface="Calibri"/>
              </a:rPr>
              <a:t>Implemented in python</a:t>
            </a:r>
          </a:p>
          <a:p>
            <a:pPr indent="-210883" lvl="1" marL="685800" marR="0" rtl="0" algn="l">
              <a:lnSpc>
                <a:spcPct val="70000"/>
              </a:lnSpc>
              <a:spcBef>
                <a:spcPts val="500"/>
              </a:spcBef>
              <a:spcAft>
                <a:spcPts val="0"/>
              </a:spcAft>
              <a:buClr>
                <a:schemeClr val="lt1"/>
              </a:buClr>
              <a:buSzPct val="100000"/>
              <a:buFont typeface="Arial"/>
              <a:buChar char="•"/>
            </a:pPr>
            <a:r>
              <a:rPr b="0" i="0" lang="en-US" sz="1400" u="none" cap="none" strike="noStrike">
                <a:solidFill>
                  <a:schemeClr val="lt1"/>
                </a:solidFill>
                <a:latin typeface="Calibri"/>
                <a:ea typeface="Calibri"/>
                <a:cs typeface="Calibri"/>
                <a:sym typeface="Calibri"/>
              </a:rPr>
              <a:t>Open </a:t>
            </a:r>
            <a:r>
              <a:rPr lang="en-US" sz="1400"/>
              <a:t>s</a:t>
            </a:r>
            <a:r>
              <a:rPr b="0" i="0" lang="en-US" sz="1400" u="none" cap="none" strike="noStrike">
                <a:solidFill>
                  <a:schemeClr val="lt1"/>
                </a:solidFill>
                <a:latin typeface="Calibri"/>
                <a:ea typeface="Calibri"/>
                <a:cs typeface="Calibri"/>
                <a:sym typeface="Calibri"/>
              </a:rPr>
              <a:t>ource, eliminating licensing restrictions and cost</a:t>
            </a:r>
          </a:p>
          <a:p>
            <a:pPr indent="-210883" lvl="1" marL="685800" marR="0" rtl="0" algn="l">
              <a:lnSpc>
                <a:spcPct val="70000"/>
              </a:lnSpc>
              <a:spcBef>
                <a:spcPts val="500"/>
              </a:spcBef>
              <a:spcAft>
                <a:spcPts val="0"/>
              </a:spcAft>
              <a:buClr>
                <a:schemeClr val="lt1"/>
              </a:buClr>
              <a:buSzPct val="100000"/>
              <a:buFont typeface="Arial"/>
              <a:buChar char="•"/>
            </a:pPr>
            <a:r>
              <a:rPr b="0" i="0" lang="en-US" sz="1400" u="none" cap="none" strike="noStrike">
                <a:solidFill>
                  <a:schemeClr val="lt1"/>
                </a:solidFill>
                <a:latin typeface="Calibri"/>
                <a:ea typeface="Calibri"/>
                <a:cs typeface="Calibri"/>
                <a:sym typeface="Calibri"/>
              </a:rPr>
              <a:t>Platform-independent</a:t>
            </a:r>
          </a:p>
          <a:p>
            <a:pPr indent="-210883" lvl="1" marL="685800" marR="0" rtl="0" algn="l">
              <a:lnSpc>
                <a:spcPct val="70000"/>
              </a:lnSpc>
              <a:spcBef>
                <a:spcPts val="500"/>
              </a:spcBef>
              <a:spcAft>
                <a:spcPts val="0"/>
              </a:spcAft>
              <a:buClr>
                <a:schemeClr val="lt1"/>
              </a:buClr>
              <a:buSzPct val="100000"/>
              <a:buFont typeface="Arial"/>
              <a:buChar char="•"/>
            </a:pPr>
            <a:r>
              <a:rPr b="0" i="0" lang="en-US" sz="1400" u="none" cap="none" strike="noStrike">
                <a:solidFill>
                  <a:schemeClr val="lt1"/>
                </a:solidFill>
                <a:latin typeface="Calibri"/>
                <a:ea typeface="Calibri"/>
                <a:cs typeface="Calibri"/>
                <a:sym typeface="Calibri"/>
              </a:rPr>
              <a:t>Information Warehouse + Data Store (IW + DS) </a:t>
            </a:r>
            <a:r>
              <a:rPr lang="en-US" sz="1400"/>
              <a:t>i</a:t>
            </a:r>
            <a:r>
              <a:rPr b="0" i="0" lang="en-US" sz="1400" u="none" cap="none" strike="noStrike">
                <a:solidFill>
                  <a:schemeClr val="lt1"/>
                </a:solidFill>
                <a:latin typeface="Calibri"/>
                <a:ea typeface="Calibri"/>
                <a:cs typeface="Calibri"/>
                <a:sym typeface="Calibri"/>
              </a:rPr>
              <a:t>nteraction</a:t>
            </a:r>
          </a:p>
          <a:p>
            <a:pPr indent="-210883" lvl="1" marL="685800" marR="0" rtl="0" algn="l">
              <a:lnSpc>
                <a:spcPct val="70000"/>
              </a:lnSpc>
              <a:spcBef>
                <a:spcPts val="500"/>
              </a:spcBef>
              <a:spcAft>
                <a:spcPts val="0"/>
              </a:spcAft>
              <a:buClr>
                <a:schemeClr val="lt1"/>
              </a:buClr>
              <a:buSzPct val="100000"/>
              <a:buFont typeface="Arial"/>
              <a:buChar char="•"/>
            </a:pPr>
            <a:r>
              <a:rPr b="0" i="0" lang="en-US" sz="1400" u="none" cap="none" strike="noStrike">
                <a:solidFill>
                  <a:schemeClr val="lt1"/>
                </a:solidFill>
                <a:latin typeface="Calibri"/>
                <a:ea typeface="Calibri"/>
                <a:cs typeface="Calibri"/>
                <a:sym typeface="Calibri"/>
              </a:rPr>
              <a:t>Science Execution Environment (SEE) </a:t>
            </a:r>
            <a:r>
              <a:rPr lang="en-US" sz="1400"/>
              <a:t>p</a:t>
            </a:r>
            <a:r>
              <a:rPr b="0" i="0" lang="en-US" sz="1400" u="none" cap="none" strike="noStrike">
                <a:solidFill>
                  <a:schemeClr val="lt1"/>
                </a:solidFill>
                <a:latin typeface="Calibri"/>
                <a:ea typeface="Calibri"/>
                <a:cs typeface="Calibri"/>
                <a:sym typeface="Calibri"/>
              </a:rPr>
              <a:t>rocessing</a:t>
            </a:r>
          </a:p>
          <a:p>
            <a:pPr indent="-210883" lvl="1" marL="685800" marR="0" rtl="0" algn="l">
              <a:lnSpc>
                <a:spcPct val="70000"/>
              </a:lnSpc>
              <a:spcBef>
                <a:spcPts val="500"/>
              </a:spcBef>
              <a:spcAft>
                <a:spcPts val="0"/>
              </a:spcAft>
              <a:buClr>
                <a:schemeClr val="lt1"/>
              </a:buClr>
              <a:buSzPct val="100000"/>
              <a:buFont typeface="Arial"/>
              <a:buChar char="•"/>
            </a:pPr>
            <a:r>
              <a:rPr b="0" i="0" lang="en-US" sz="1400" u="none" cap="none" strike="noStrike">
                <a:solidFill>
                  <a:schemeClr val="lt1"/>
                </a:solidFill>
                <a:latin typeface="Calibri"/>
                <a:ea typeface="Calibri"/>
                <a:cs typeface="Calibri"/>
                <a:sym typeface="Calibri"/>
              </a:rPr>
              <a:t>python and </a:t>
            </a:r>
            <a:r>
              <a:rPr lang="en-US" sz="1400"/>
              <a:t>a</a:t>
            </a:r>
            <a:r>
              <a:rPr b="0" i="0" lang="en-US" sz="1400" u="none" cap="none" strike="noStrike">
                <a:solidFill>
                  <a:schemeClr val="lt1"/>
                </a:solidFill>
                <a:latin typeface="Calibri"/>
                <a:ea typeface="Calibri"/>
                <a:cs typeface="Calibri"/>
                <a:sym typeface="Calibri"/>
              </a:rPr>
              <a:t>ssociated </a:t>
            </a:r>
            <a:r>
              <a:rPr lang="en-US" sz="1400"/>
              <a:t>t</a:t>
            </a:r>
            <a:r>
              <a:rPr b="0" i="0" lang="en-US" sz="1400" u="none" cap="none" strike="noStrike">
                <a:solidFill>
                  <a:schemeClr val="lt1"/>
                </a:solidFill>
                <a:latin typeface="Calibri"/>
                <a:ea typeface="Calibri"/>
                <a:cs typeface="Calibri"/>
                <a:sym typeface="Calibri"/>
              </a:rPr>
              <a:t>ools, </a:t>
            </a:r>
            <a:r>
              <a:rPr lang="en-US" sz="1400"/>
              <a:t>m</a:t>
            </a:r>
            <a:r>
              <a:rPr b="0" i="0" lang="en-US" sz="1400" u="none" cap="none" strike="noStrike">
                <a:solidFill>
                  <a:schemeClr val="lt1"/>
                </a:solidFill>
                <a:latin typeface="Calibri"/>
                <a:ea typeface="Calibri"/>
                <a:cs typeface="Calibri"/>
                <a:sym typeface="Calibri"/>
              </a:rPr>
              <a:t>odules, </a:t>
            </a:r>
            <a:r>
              <a:rPr lang="en-US" sz="1400"/>
              <a:t>c</a:t>
            </a:r>
            <a:r>
              <a:rPr b="0" i="0" lang="en-US" sz="1400" u="none" cap="none" strike="noStrike">
                <a:solidFill>
                  <a:schemeClr val="lt1"/>
                </a:solidFill>
                <a:latin typeface="Calibri"/>
                <a:ea typeface="Calibri"/>
                <a:cs typeface="Calibri"/>
                <a:sym typeface="Calibri"/>
              </a:rPr>
              <a:t>ommon to HPC </a:t>
            </a:r>
            <a:r>
              <a:rPr lang="en-US" sz="1400"/>
              <a:t>S</a:t>
            </a:r>
            <a:r>
              <a:rPr b="0" i="0" lang="en-US" sz="1400" u="none" cap="none" strike="noStrike">
                <a:solidFill>
                  <a:schemeClr val="lt1"/>
                </a:solidFill>
                <a:latin typeface="Calibri"/>
                <a:ea typeface="Calibri"/>
                <a:cs typeface="Calibri"/>
                <a:sym typeface="Calibri"/>
              </a:rPr>
              <a:t>ystems</a:t>
            </a:r>
          </a:p>
          <a:p>
            <a:pPr indent="-210883" lvl="1" marL="685800" marR="0" rtl="0" algn="l">
              <a:lnSpc>
                <a:spcPct val="70000"/>
              </a:lnSpc>
              <a:spcBef>
                <a:spcPts val="500"/>
              </a:spcBef>
              <a:spcAft>
                <a:spcPts val="0"/>
              </a:spcAft>
              <a:buClr>
                <a:schemeClr val="lt1"/>
              </a:buClr>
              <a:buSzPct val="100000"/>
              <a:buFont typeface="Arial"/>
              <a:buChar char="•"/>
            </a:pPr>
            <a:r>
              <a:rPr lang="en-US" sz="1400"/>
              <a:t>Increase modularity, decrease complexity</a:t>
            </a:r>
          </a:p>
          <a:p>
            <a:pPr indent="-218440" lvl="0" marL="228600" marR="0" rtl="0" algn="l">
              <a:lnSpc>
                <a:spcPct val="70000"/>
              </a:lnSpc>
              <a:spcBef>
                <a:spcPts val="1000"/>
              </a:spcBef>
              <a:spcAft>
                <a:spcPts val="0"/>
              </a:spcAft>
              <a:buClr>
                <a:schemeClr val="lt1"/>
              </a:buClr>
              <a:buSzPct val="100000"/>
              <a:buFont typeface="Arial"/>
              <a:buChar char="•"/>
            </a:pPr>
            <a:r>
              <a:rPr lang="en-US" sz="1800"/>
              <a:t>Enable sending r</a:t>
            </a:r>
            <a:r>
              <a:rPr b="0" i="0" lang="en-US" sz="1800" u="none" cap="none" strike="noStrike">
                <a:solidFill>
                  <a:schemeClr val="lt1"/>
                </a:solidFill>
                <a:latin typeface="Calibri"/>
                <a:ea typeface="Calibri"/>
                <a:cs typeface="Calibri"/>
                <a:sym typeface="Calibri"/>
              </a:rPr>
              <a:t>esults to I</a:t>
            </a:r>
            <a:r>
              <a:rPr lang="en-US" sz="1800"/>
              <a:t>nformation Warehouse</a:t>
            </a:r>
            <a:r>
              <a:rPr b="0" i="0" lang="en-US" sz="1800" u="none" cap="none" strike="noStrike">
                <a:solidFill>
                  <a:schemeClr val="lt1"/>
                </a:solidFill>
                <a:latin typeface="Calibri"/>
                <a:ea typeface="Calibri"/>
                <a:cs typeface="Calibri"/>
                <a:sym typeface="Calibri"/>
              </a:rPr>
              <a:t> </a:t>
            </a:r>
            <a:r>
              <a:rPr lang="en-US" sz="1800"/>
              <a:t>f</a:t>
            </a:r>
            <a:r>
              <a:rPr b="0" i="0" lang="en-US" sz="1800" u="none" cap="none" strike="noStrike">
                <a:solidFill>
                  <a:schemeClr val="lt1"/>
                </a:solidFill>
                <a:latin typeface="Calibri"/>
                <a:ea typeface="Calibri"/>
                <a:cs typeface="Calibri"/>
                <a:sym typeface="Calibri"/>
              </a:rPr>
              <a:t>or </a:t>
            </a:r>
            <a:r>
              <a:rPr lang="en-US" sz="1800"/>
              <a:t>s</a:t>
            </a:r>
            <a:r>
              <a:rPr b="0" i="0" lang="en-US" sz="1800" u="none" cap="none" strike="noStrike">
                <a:solidFill>
                  <a:schemeClr val="lt1"/>
                </a:solidFill>
                <a:latin typeface="Calibri"/>
                <a:ea typeface="Calibri"/>
                <a:cs typeface="Calibri"/>
                <a:sym typeface="Calibri"/>
              </a:rPr>
              <a:t>ubsequent </a:t>
            </a:r>
            <a:r>
              <a:rPr lang="en-US" sz="1800"/>
              <a:t>interaction</a:t>
            </a:r>
          </a:p>
          <a:p>
            <a:pPr indent="-218440" lvl="0" marL="228600" marR="0" rtl="0" algn="l">
              <a:lnSpc>
                <a:spcPct val="70000"/>
              </a:lnSpc>
              <a:spcBef>
                <a:spcPts val="1000"/>
              </a:spcBef>
              <a:spcAft>
                <a:spcPts val="0"/>
              </a:spcAft>
              <a:buClr>
                <a:schemeClr val="lt1"/>
              </a:buClr>
              <a:buSzPct val="100000"/>
              <a:buFont typeface="Arial"/>
              <a:buChar char="•"/>
            </a:pPr>
            <a:r>
              <a:rPr b="0" i="0" lang="en-US" sz="1800" u="none" cap="none" strike="noStrike">
                <a:solidFill>
                  <a:schemeClr val="lt1"/>
                </a:solidFill>
                <a:latin typeface="Calibri"/>
                <a:ea typeface="Calibri"/>
                <a:cs typeface="Calibri"/>
                <a:sym typeface="Calibri"/>
              </a:rPr>
              <a:t>Future ARD </a:t>
            </a:r>
            <a:r>
              <a:rPr lang="en-US" sz="1800"/>
              <a:t>access </a:t>
            </a:r>
            <a:r>
              <a:rPr b="0" i="0" lang="en-US" sz="1800" u="none" cap="none" strike="noStrike">
                <a:solidFill>
                  <a:schemeClr val="lt1"/>
                </a:solidFill>
                <a:latin typeface="Calibri"/>
                <a:ea typeface="Calibri"/>
                <a:cs typeface="Calibri"/>
                <a:sym typeface="Calibri"/>
              </a:rPr>
              <a:t>through API, eliminating file-system data management:</a:t>
            </a:r>
          </a:p>
          <a:p>
            <a:pPr indent="0" lvl="0" marL="0" marR="0" rtl="0" algn="ctr">
              <a:lnSpc>
                <a:spcPct val="70000"/>
              </a:lnSpc>
              <a:spcBef>
                <a:spcPts val="1000"/>
              </a:spcBef>
              <a:buClr>
                <a:schemeClr val="lt1"/>
              </a:buClr>
              <a:buSzPct val="25000"/>
              <a:buFont typeface="Arial"/>
              <a:buNone/>
            </a:pPr>
            <a:r>
              <a:rPr b="0" i="0" lang="en-US" sz="2400" u="none" cap="none" strike="noStrike">
                <a:solidFill>
                  <a:schemeClr val="lt1"/>
                </a:solidFill>
                <a:latin typeface="Calibri"/>
                <a:ea typeface="Calibri"/>
                <a:cs typeface="Calibri"/>
                <a:sym typeface="Calibri"/>
              </a:rPr>
              <a:t>“Answers, Not Data”</a:t>
            </a:r>
          </a:p>
        </p:txBody>
      </p:sp>
      <p:sp>
        <p:nvSpPr>
          <p:cNvPr id="50" name="Shape 50"/>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2" name="Shape 852"/>
        <p:cNvGrpSpPr/>
        <p:nvPr/>
      </p:nvGrpSpPr>
      <p:grpSpPr>
        <a:xfrm>
          <a:off x="0" y="0"/>
          <a:ext cx="0" cy="0"/>
          <a:chOff x="0" y="0"/>
          <a:chExt cx="0" cy="0"/>
        </a:xfrm>
      </p:grpSpPr>
      <p:sp>
        <p:nvSpPr>
          <p:cNvPr id="853" name="Shape 853"/>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854" name="Shape 854"/>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855" name="Shape 855"/>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856" name="Shape 856"/>
          <p:cNvSpPr txBox="1"/>
          <p:nvPr/>
        </p:nvSpPr>
        <p:spPr>
          <a:xfrm>
            <a:off x="1042325" y="3331312"/>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Look Back</a:t>
            </a:r>
          </a:p>
        </p:txBody>
      </p:sp>
      <p:sp>
        <p:nvSpPr>
          <p:cNvPr id="857" name="Shape 857"/>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858" name="Shape 858"/>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859" name="Shape 859"/>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860" name="Shape 860"/>
          <p:cNvCxnSpPr>
            <a:stCxn id="859" idx="2"/>
            <a:endCxn id="855"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861" name="Shape 861"/>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862" name="Shape 862"/>
          <p:cNvCxnSpPr>
            <a:stCxn id="858" idx="2"/>
            <a:endCxn id="859"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863" name="Shape 863"/>
          <p:cNvCxnSpPr>
            <a:stCxn id="855" idx="3"/>
            <a:endCxn id="858"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864" name="Shape 864"/>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865" name="Shape 865"/>
          <p:cNvCxnSpPr>
            <a:stCxn id="855" idx="1"/>
            <a:endCxn id="856" idx="0"/>
          </p:cNvCxnSpPr>
          <p:nvPr/>
        </p:nvCxnSpPr>
        <p:spPr>
          <a:xfrm flipH="1">
            <a:off x="2071025" y="1709950"/>
            <a:ext cx="476700" cy="1621500"/>
          </a:xfrm>
          <a:prstGeom prst="bentConnector2">
            <a:avLst/>
          </a:prstGeom>
          <a:noFill/>
          <a:ln cap="flat" cmpd="sng" w="19050">
            <a:solidFill>
              <a:srgbClr val="FFFFFF"/>
            </a:solidFill>
            <a:prstDash val="solid"/>
            <a:round/>
            <a:headEnd len="lg" w="lg" type="none"/>
            <a:tailEnd len="lg" w="lg" type="triangle"/>
          </a:ln>
        </p:spPr>
      </p:cxnSp>
      <p:sp>
        <p:nvSpPr>
          <p:cNvPr id="866" name="Shape 866"/>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867" name="Shape 867"/>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868" name="Shape 868"/>
          <p:cNvCxnSpPr>
            <a:stCxn id="856" idx="2"/>
            <a:endCxn id="867"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869" name="Shape 869"/>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870" name="Shape 870"/>
          <p:cNvCxnSpPr>
            <a:stCxn id="869" idx="1"/>
            <a:endCxn id="856"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871" name="Shape 871"/>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872" name="Shape 872"/>
          <p:cNvCxnSpPr>
            <a:stCxn id="867" idx="2"/>
            <a:endCxn id="869"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873" name="Shape 873"/>
          <p:cNvCxnSpPr>
            <a:stCxn id="866" idx="2"/>
            <a:endCxn id="871"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874" name="Shape 874"/>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875" name="Shape 875"/>
          <p:cNvCxnSpPr>
            <a:stCxn id="871" idx="2"/>
            <a:endCxn id="874"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876" name="Shape 876"/>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877" name="Shape 877"/>
          <p:cNvCxnSpPr>
            <a:stCxn id="874" idx="2"/>
            <a:endCxn id="876"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878" name="Shape 878"/>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879" name="Shape 879"/>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880" name="Shape 880"/>
          <p:cNvCxnSpPr>
            <a:stCxn id="881" idx="1"/>
            <a:endCxn id="882"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883" name="Shape 883"/>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884" name="Shape 884"/>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885" name="Shape 885"/>
          <p:cNvCxnSpPr>
            <a:stCxn id="876" idx="2"/>
            <a:endCxn id="881"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886" name="Shape 886"/>
          <p:cNvCxnSpPr>
            <a:stCxn id="882" idx="0"/>
            <a:endCxn id="871"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887" name="Shape 887"/>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888" name="Shape 888"/>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889" name="Shape 889"/>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890" name="Shape 890"/>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882" name="Shape 882"/>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891" name="Shape 891"/>
          <p:cNvCxnSpPr>
            <a:stCxn id="882" idx="3"/>
            <a:endCxn id="874"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881" name="Shape 881"/>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892" name="Shape 892"/>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893" name="Shape 893"/>
          <p:cNvCxnSpPr>
            <a:stCxn id="858" idx="3"/>
            <a:endCxn id="884"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894" name="Shape 894"/>
          <p:cNvCxnSpPr>
            <a:stCxn id="881" idx="2"/>
            <a:endCxn id="884"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895" name="Shape 895"/>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896" name="Shape 896"/>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897" name="Shape 897"/>
          <p:cNvCxnSpPr>
            <a:stCxn id="884" idx="2"/>
            <a:endCxn id="896"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898" name="Shape 898"/>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899" name="Shape 899"/>
          <p:cNvCxnSpPr>
            <a:stCxn id="869" idx="3"/>
            <a:endCxn id="866"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900" name="Shape 900"/>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
        <p:nvSpPr>
          <p:cNvPr id="901" name="Shape 901"/>
          <p:cNvSpPr/>
          <p:nvPr/>
        </p:nvSpPr>
        <p:spPr>
          <a:xfrm>
            <a:off x="612025" y="1690825"/>
            <a:ext cx="8028600" cy="4548000"/>
          </a:xfrm>
          <a:prstGeom prst="rect">
            <a:avLst/>
          </a:prstGeom>
          <a:solidFill>
            <a:srgbClr val="000000"/>
          </a:solidFill>
          <a:ln>
            <a:noFill/>
          </a:ln>
        </p:spPr>
        <p:txBody>
          <a:bodyPr anchorCtr="0" anchor="ctr" bIns="91425" lIns="91425" rIns="91425" tIns="91425">
            <a:noAutofit/>
          </a:bodyPr>
          <a:lstStyle/>
          <a:p>
            <a:pPr lvl="0">
              <a:spcBef>
                <a:spcPts val="0"/>
              </a:spcBef>
              <a:buNone/>
            </a:pPr>
            <a:r>
              <a:t/>
            </a:r>
            <a:endParaRPr/>
          </a:p>
        </p:txBody>
      </p:sp>
      <p:grpSp>
        <p:nvGrpSpPr>
          <p:cNvPr id="902" name="Shape 902"/>
          <p:cNvGrpSpPr/>
          <p:nvPr/>
        </p:nvGrpSpPr>
        <p:grpSpPr>
          <a:xfrm>
            <a:off x="3529565" y="3745993"/>
            <a:ext cx="4526375" cy="1224790"/>
            <a:chOff x="938783" y="1708443"/>
            <a:chExt cx="4526375" cy="2215211"/>
          </a:xfrm>
        </p:grpSpPr>
        <p:sp>
          <p:nvSpPr>
            <p:cNvPr id="903" name="Shape 903"/>
            <p:cNvSpPr/>
            <p:nvPr/>
          </p:nvSpPr>
          <p:spPr>
            <a:xfrm>
              <a:off x="975359" y="1792224"/>
              <a:ext cx="4489800" cy="1987200"/>
            </a:xfrm>
            <a:custGeom>
              <a:pathLst>
                <a:path extrusionOk="0" h="120000" w="120000">
                  <a:moveTo>
                    <a:pt x="0" y="120000"/>
                  </a:moveTo>
                  <a:cubicBezTo>
                    <a:pt x="9125" y="70061"/>
                    <a:pt x="18251" y="20122"/>
                    <a:pt x="24755" y="19877"/>
                  </a:cubicBezTo>
                  <a:cubicBezTo>
                    <a:pt x="31258" y="19631"/>
                    <a:pt x="33321" y="119509"/>
                    <a:pt x="39020" y="118527"/>
                  </a:cubicBezTo>
                  <a:cubicBezTo>
                    <a:pt x="44720" y="117546"/>
                    <a:pt x="53811" y="17055"/>
                    <a:pt x="58951" y="13987"/>
                  </a:cubicBezTo>
                  <a:cubicBezTo>
                    <a:pt x="64090" y="10920"/>
                    <a:pt x="64965" y="101595"/>
                    <a:pt x="69860" y="100122"/>
                  </a:cubicBezTo>
                  <a:cubicBezTo>
                    <a:pt x="74755" y="98650"/>
                    <a:pt x="82867" y="2085"/>
                    <a:pt x="88321" y="5153"/>
                  </a:cubicBezTo>
                  <a:cubicBezTo>
                    <a:pt x="93776" y="8220"/>
                    <a:pt x="97307" y="119386"/>
                    <a:pt x="102587" y="118527"/>
                  </a:cubicBezTo>
                  <a:cubicBezTo>
                    <a:pt x="107867" y="117668"/>
                    <a:pt x="113933" y="58834"/>
                    <a:pt x="120000" y="0"/>
                  </a:cubicBezTo>
                </a:path>
              </a:pathLst>
            </a:custGeom>
            <a:solidFill>
              <a:srgbClr val="000000"/>
            </a:solidFill>
            <a:ln cap="flat" cmpd="sng" w="254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04" name="Shape 904"/>
            <p:cNvSpPr/>
            <p:nvPr/>
          </p:nvSpPr>
          <p:spPr>
            <a:xfrm>
              <a:off x="938783" y="3728655"/>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05" name="Shape 905"/>
            <p:cNvSpPr/>
            <p:nvPr/>
          </p:nvSpPr>
          <p:spPr>
            <a:xfrm>
              <a:off x="992104" y="3214688"/>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06" name="Shape 906"/>
            <p:cNvSpPr/>
            <p:nvPr/>
          </p:nvSpPr>
          <p:spPr>
            <a:xfrm>
              <a:off x="1572767" y="2440496"/>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07" name="Shape 907"/>
            <p:cNvSpPr/>
            <p:nvPr/>
          </p:nvSpPr>
          <p:spPr>
            <a:xfrm>
              <a:off x="1615673" y="2032474"/>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08" name="Shape 908"/>
            <p:cNvSpPr/>
            <p:nvPr/>
          </p:nvSpPr>
          <p:spPr>
            <a:xfrm>
              <a:off x="2075125" y="2397824"/>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09" name="Shape 909"/>
            <p:cNvSpPr/>
            <p:nvPr/>
          </p:nvSpPr>
          <p:spPr>
            <a:xfrm>
              <a:off x="2058018" y="3040951"/>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10" name="Shape 910"/>
            <p:cNvSpPr/>
            <p:nvPr/>
          </p:nvSpPr>
          <p:spPr>
            <a:xfrm>
              <a:off x="2422066" y="3409760"/>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11" name="Shape 911"/>
            <p:cNvSpPr/>
            <p:nvPr/>
          </p:nvSpPr>
          <p:spPr>
            <a:xfrm>
              <a:off x="2353352" y="3711144"/>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12" name="Shape 912"/>
            <p:cNvSpPr/>
            <p:nvPr/>
          </p:nvSpPr>
          <p:spPr>
            <a:xfrm>
              <a:off x="2745441" y="2757488"/>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13" name="Shape 913"/>
            <p:cNvSpPr/>
            <p:nvPr/>
          </p:nvSpPr>
          <p:spPr>
            <a:xfrm>
              <a:off x="2912467" y="2414016"/>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14" name="Shape 914"/>
            <p:cNvSpPr/>
            <p:nvPr/>
          </p:nvSpPr>
          <p:spPr>
            <a:xfrm>
              <a:off x="2964432" y="1843088"/>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15" name="Shape 915"/>
            <p:cNvSpPr/>
            <p:nvPr/>
          </p:nvSpPr>
          <p:spPr>
            <a:xfrm>
              <a:off x="3282076" y="2245424"/>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16" name="Shape 916"/>
            <p:cNvSpPr/>
            <p:nvPr/>
          </p:nvSpPr>
          <p:spPr>
            <a:xfrm>
              <a:off x="3216796" y="2754440"/>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17" name="Shape 917"/>
            <p:cNvSpPr/>
            <p:nvPr/>
          </p:nvSpPr>
          <p:spPr>
            <a:xfrm>
              <a:off x="3575748" y="3365146"/>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18" name="Shape 918"/>
            <p:cNvSpPr/>
            <p:nvPr/>
          </p:nvSpPr>
          <p:spPr>
            <a:xfrm>
              <a:off x="3699707" y="2921496"/>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19" name="Shape 919"/>
            <p:cNvSpPr/>
            <p:nvPr/>
          </p:nvSpPr>
          <p:spPr>
            <a:xfrm>
              <a:off x="3992021" y="2440496"/>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20" name="Shape 920"/>
            <p:cNvSpPr/>
            <p:nvPr/>
          </p:nvSpPr>
          <p:spPr>
            <a:xfrm>
              <a:off x="3986782" y="1753211"/>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21" name="Shape 921"/>
            <p:cNvSpPr/>
            <p:nvPr/>
          </p:nvSpPr>
          <p:spPr>
            <a:xfrm>
              <a:off x="4471801" y="2300288"/>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22" name="Shape 922"/>
            <p:cNvSpPr/>
            <p:nvPr/>
          </p:nvSpPr>
          <p:spPr>
            <a:xfrm>
              <a:off x="4397519" y="2754440"/>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23" name="Shape 923"/>
            <p:cNvSpPr/>
            <p:nvPr/>
          </p:nvSpPr>
          <p:spPr>
            <a:xfrm>
              <a:off x="4800333" y="3681983"/>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24" name="Shape 924"/>
            <p:cNvSpPr/>
            <p:nvPr/>
          </p:nvSpPr>
          <p:spPr>
            <a:xfrm>
              <a:off x="4612537" y="3122926"/>
              <a:ext cx="158400" cy="194999"/>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25" name="Shape 925"/>
            <p:cNvSpPr/>
            <p:nvPr/>
          </p:nvSpPr>
          <p:spPr>
            <a:xfrm>
              <a:off x="5023692" y="2881391"/>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26" name="Shape 926"/>
            <p:cNvSpPr/>
            <p:nvPr/>
          </p:nvSpPr>
          <p:spPr>
            <a:xfrm>
              <a:off x="5297775" y="2342959"/>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27" name="Shape 927"/>
            <p:cNvSpPr/>
            <p:nvPr/>
          </p:nvSpPr>
          <p:spPr>
            <a:xfrm>
              <a:off x="5263862" y="1708443"/>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928" name="Shape 928"/>
          <p:cNvSpPr txBox="1"/>
          <p:nvPr/>
        </p:nvSpPr>
        <p:spPr>
          <a:xfrm>
            <a:off x="3460928" y="1713642"/>
            <a:ext cx="2385900" cy="4617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lt1"/>
                </a:solidFill>
                <a:latin typeface="Calibri"/>
                <a:ea typeface="Calibri"/>
                <a:cs typeface="Calibri"/>
                <a:sym typeface="Calibri"/>
              </a:rPr>
              <a:t>Time (Julian days)</a:t>
            </a:r>
          </a:p>
        </p:txBody>
      </p:sp>
      <p:cxnSp>
        <p:nvCxnSpPr>
          <p:cNvPr id="929" name="Shape 929"/>
          <p:cNvCxnSpPr/>
          <p:nvPr/>
        </p:nvCxnSpPr>
        <p:spPr>
          <a:xfrm>
            <a:off x="3569340" y="5436703"/>
            <a:ext cx="4580700" cy="4200"/>
          </a:xfrm>
          <a:prstGeom prst="straightConnector1">
            <a:avLst/>
          </a:prstGeom>
          <a:noFill/>
          <a:ln cap="flat" cmpd="sng" w="38100">
            <a:solidFill>
              <a:schemeClr val="lt1"/>
            </a:solidFill>
            <a:prstDash val="solid"/>
            <a:miter/>
            <a:headEnd len="med" w="med" type="none"/>
            <a:tailEnd len="lg" w="lg" type="triangle"/>
          </a:ln>
        </p:spPr>
      </p:cxnSp>
      <p:cxnSp>
        <p:nvCxnSpPr>
          <p:cNvPr id="930" name="Shape 930"/>
          <p:cNvCxnSpPr/>
          <p:nvPr/>
        </p:nvCxnSpPr>
        <p:spPr>
          <a:xfrm>
            <a:off x="3566159" y="5261691"/>
            <a:ext cx="0" cy="358200"/>
          </a:xfrm>
          <a:prstGeom prst="straightConnector1">
            <a:avLst/>
          </a:prstGeom>
          <a:noFill/>
          <a:ln cap="flat" cmpd="sng" w="9525">
            <a:solidFill>
              <a:schemeClr val="lt1"/>
            </a:solidFill>
            <a:prstDash val="solid"/>
            <a:miter/>
            <a:headEnd len="med" w="med" type="none"/>
            <a:tailEnd len="med" w="med" type="none"/>
          </a:ln>
        </p:spPr>
      </p:cxnSp>
      <p:cxnSp>
        <p:nvCxnSpPr>
          <p:cNvPr id="931" name="Shape 931"/>
          <p:cNvCxnSpPr/>
          <p:nvPr/>
        </p:nvCxnSpPr>
        <p:spPr>
          <a:xfrm>
            <a:off x="3758316"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932" name="Shape 932"/>
          <p:cNvCxnSpPr/>
          <p:nvPr/>
        </p:nvCxnSpPr>
        <p:spPr>
          <a:xfrm>
            <a:off x="3950471"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933" name="Shape 933"/>
          <p:cNvCxnSpPr/>
          <p:nvPr/>
        </p:nvCxnSpPr>
        <p:spPr>
          <a:xfrm>
            <a:off x="4142628"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934" name="Shape 934"/>
          <p:cNvCxnSpPr/>
          <p:nvPr/>
        </p:nvCxnSpPr>
        <p:spPr>
          <a:xfrm>
            <a:off x="4332531"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935" name="Shape 935"/>
          <p:cNvCxnSpPr/>
          <p:nvPr/>
        </p:nvCxnSpPr>
        <p:spPr>
          <a:xfrm>
            <a:off x="4526940"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936" name="Shape 936"/>
          <p:cNvCxnSpPr/>
          <p:nvPr/>
        </p:nvCxnSpPr>
        <p:spPr>
          <a:xfrm>
            <a:off x="4719096"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937" name="Shape 937"/>
          <p:cNvCxnSpPr/>
          <p:nvPr/>
        </p:nvCxnSpPr>
        <p:spPr>
          <a:xfrm>
            <a:off x="4911251"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938" name="Shape 938"/>
          <p:cNvCxnSpPr/>
          <p:nvPr/>
        </p:nvCxnSpPr>
        <p:spPr>
          <a:xfrm>
            <a:off x="5103408"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939" name="Shape 939"/>
          <p:cNvCxnSpPr/>
          <p:nvPr/>
        </p:nvCxnSpPr>
        <p:spPr>
          <a:xfrm>
            <a:off x="5295564"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940" name="Shape 940"/>
          <p:cNvCxnSpPr/>
          <p:nvPr/>
        </p:nvCxnSpPr>
        <p:spPr>
          <a:xfrm>
            <a:off x="5487719"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941" name="Shape 941"/>
          <p:cNvCxnSpPr/>
          <p:nvPr/>
        </p:nvCxnSpPr>
        <p:spPr>
          <a:xfrm>
            <a:off x="5679875"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942" name="Shape 942"/>
          <p:cNvCxnSpPr/>
          <p:nvPr/>
        </p:nvCxnSpPr>
        <p:spPr>
          <a:xfrm>
            <a:off x="5872032"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943" name="Shape 943"/>
          <p:cNvCxnSpPr/>
          <p:nvPr/>
        </p:nvCxnSpPr>
        <p:spPr>
          <a:xfrm>
            <a:off x="6064187"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944" name="Shape 944"/>
          <p:cNvCxnSpPr/>
          <p:nvPr/>
        </p:nvCxnSpPr>
        <p:spPr>
          <a:xfrm>
            <a:off x="6256344"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945" name="Shape 945"/>
          <p:cNvCxnSpPr/>
          <p:nvPr/>
        </p:nvCxnSpPr>
        <p:spPr>
          <a:xfrm>
            <a:off x="6448500"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946" name="Shape 946"/>
          <p:cNvCxnSpPr/>
          <p:nvPr/>
        </p:nvCxnSpPr>
        <p:spPr>
          <a:xfrm>
            <a:off x="6640655"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947" name="Shape 947"/>
          <p:cNvCxnSpPr/>
          <p:nvPr/>
        </p:nvCxnSpPr>
        <p:spPr>
          <a:xfrm>
            <a:off x="6832812" y="5261691"/>
            <a:ext cx="0" cy="358200"/>
          </a:xfrm>
          <a:prstGeom prst="straightConnector1">
            <a:avLst/>
          </a:prstGeom>
          <a:noFill/>
          <a:ln cap="flat" cmpd="sng" w="12700">
            <a:solidFill>
              <a:schemeClr val="lt1"/>
            </a:solidFill>
            <a:prstDash val="solid"/>
            <a:miter/>
            <a:headEnd len="med" w="med" type="none"/>
            <a:tailEnd len="med" w="med" type="none"/>
          </a:ln>
        </p:spPr>
      </p:cxnSp>
      <p:grpSp>
        <p:nvGrpSpPr>
          <p:cNvPr id="948" name="Shape 948"/>
          <p:cNvGrpSpPr/>
          <p:nvPr/>
        </p:nvGrpSpPr>
        <p:grpSpPr>
          <a:xfrm>
            <a:off x="947582" y="3799007"/>
            <a:ext cx="2092402" cy="1242784"/>
            <a:chOff x="5823635" y="1675889"/>
            <a:chExt cx="2092402" cy="2063055"/>
          </a:xfrm>
        </p:grpSpPr>
        <p:sp>
          <p:nvSpPr>
            <p:cNvPr id="949" name="Shape 949"/>
            <p:cNvSpPr/>
            <p:nvPr/>
          </p:nvSpPr>
          <p:spPr>
            <a:xfrm>
              <a:off x="5840742" y="2230625"/>
              <a:ext cx="158400"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50" name="Shape 950"/>
            <p:cNvSpPr/>
            <p:nvPr/>
          </p:nvSpPr>
          <p:spPr>
            <a:xfrm>
              <a:off x="5823635" y="2873752"/>
              <a:ext cx="158400"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51" name="Shape 951"/>
            <p:cNvSpPr/>
            <p:nvPr/>
          </p:nvSpPr>
          <p:spPr>
            <a:xfrm>
              <a:off x="6187683" y="3242560"/>
              <a:ext cx="158400"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52" name="Shape 952"/>
            <p:cNvSpPr/>
            <p:nvPr/>
          </p:nvSpPr>
          <p:spPr>
            <a:xfrm>
              <a:off x="6118969" y="3543944"/>
              <a:ext cx="158400"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53" name="Shape 953"/>
            <p:cNvSpPr/>
            <p:nvPr/>
          </p:nvSpPr>
          <p:spPr>
            <a:xfrm>
              <a:off x="6358658" y="2590289"/>
              <a:ext cx="158400"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54" name="Shape 954"/>
            <p:cNvSpPr/>
            <p:nvPr/>
          </p:nvSpPr>
          <p:spPr>
            <a:xfrm>
              <a:off x="6525685" y="2246816"/>
              <a:ext cx="158400"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55" name="Shape 955"/>
            <p:cNvSpPr/>
            <p:nvPr/>
          </p:nvSpPr>
          <p:spPr>
            <a:xfrm>
              <a:off x="6730049" y="1675889"/>
              <a:ext cx="158400"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56" name="Shape 956"/>
            <p:cNvSpPr/>
            <p:nvPr/>
          </p:nvSpPr>
          <p:spPr>
            <a:xfrm>
              <a:off x="7047693" y="2078225"/>
              <a:ext cx="158400"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57" name="Shape 957"/>
            <p:cNvSpPr/>
            <p:nvPr/>
          </p:nvSpPr>
          <p:spPr>
            <a:xfrm>
              <a:off x="6982413" y="2587241"/>
              <a:ext cx="158400"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58" name="Shape 958"/>
            <p:cNvSpPr/>
            <p:nvPr/>
          </p:nvSpPr>
          <p:spPr>
            <a:xfrm>
              <a:off x="7341365" y="3197947"/>
              <a:ext cx="158400"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59" name="Shape 959"/>
            <p:cNvSpPr/>
            <p:nvPr/>
          </p:nvSpPr>
          <p:spPr>
            <a:xfrm>
              <a:off x="7465324" y="2754297"/>
              <a:ext cx="158400"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60" name="Shape 960"/>
            <p:cNvSpPr/>
            <p:nvPr/>
          </p:nvSpPr>
          <p:spPr>
            <a:xfrm>
              <a:off x="7757638" y="2273297"/>
              <a:ext cx="158400"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cxnSp>
        <p:nvCxnSpPr>
          <p:cNvPr id="961" name="Shape 961"/>
          <p:cNvCxnSpPr/>
          <p:nvPr/>
        </p:nvCxnSpPr>
        <p:spPr>
          <a:xfrm>
            <a:off x="7024967"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962" name="Shape 962"/>
          <p:cNvCxnSpPr/>
          <p:nvPr/>
        </p:nvCxnSpPr>
        <p:spPr>
          <a:xfrm>
            <a:off x="7217123"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963" name="Shape 963"/>
          <p:cNvCxnSpPr/>
          <p:nvPr/>
        </p:nvCxnSpPr>
        <p:spPr>
          <a:xfrm>
            <a:off x="7409280"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964" name="Shape 964"/>
          <p:cNvCxnSpPr/>
          <p:nvPr/>
        </p:nvCxnSpPr>
        <p:spPr>
          <a:xfrm>
            <a:off x="7601435"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965" name="Shape 965"/>
          <p:cNvCxnSpPr/>
          <p:nvPr/>
        </p:nvCxnSpPr>
        <p:spPr>
          <a:xfrm>
            <a:off x="7793592" y="5261691"/>
            <a:ext cx="0" cy="358200"/>
          </a:xfrm>
          <a:prstGeom prst="straightConnector1">
            <a:avLst/>
          </a:prstGeom>
          <a:noFill/>
          <a:ln cap="flat" cmpd="sng" w="12700">
            <a:solidFill>
              <a:schemeClr val="lt1"/>
            </a:solidFill>
            <a:prstDash val="solid"/>
            <a:miter/>
            <a:headEnd len="med" w="med" type="none"/>
            <a:tailEnd len="med" w="med" type="none"/>
          </a:ln>
        </p:spPr>
      </p:cxnSp>
      <p:sp>
        <p:nvSpPr>
          <p:cNvPr id="966" name="Shape 966"/>
          <p:cNvSpPr txBox="1"/>
          <p:nvPr/>
        </p:nvSpPr>
        <p:spPr>
          <a:xfrm>
            <a:off x="3219450" y="5711950"/>
            <a:ext cx="1251000" cy="3693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clear_x ( i )</a:t>
            </a:r>
          </a:p>
        </p:txBody>
      </p:sp>
      <p:sp>
        <p:nvSpPr>
          <p:cNvPr id="967" name="Shape 967"/>
          <p:cNvSpPr txBox="1"/>
          <p:nvPr/>
        </p:nvSpPr>
        <p:spPr>
          <a:xfrm>
            <a:off x="6877475" y="5711950"/>
            <a:ext cx="1638000" cy="3693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clear_x ( i + N )</a:t>
            </a:r>
          </a:p>
        </p:txBody>
      </p:sp>
      <p:sp>
        <p:nvSpPr>
          <p:cNvPr id="968" name="Shape 968"/>
          <p:cNvSpPr txBox="1"/>
          <p:nvPr/>
        </p:nvSpPr>
        <p:spPr>
          <a:xfrm>
            <a:off x="1260875" y="5697900"/>
            <a:ext cx="1758300" cy="3693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clear_x ( i_start )</a:t>
            </a:r>
          </a:p>
        </p:txBody>
      </p:sp>
      <p:sp>
        <p:nvSpPr>
          <p:cNvPr id="969" name="Shape 969"/>
          <p:cNvSpPr txBox="1"/>
          <p:nvPr>
            <p:ph type="title"/>
          </p:nvPr>
        </p:nvSpPr>
        <p:spPr>
          <a:xfrm>
            <a:off x="628650" y="365125"/>
            <a:ext cx="7886700" cy="1325700"/>
          </a:xfrm>
          <a:prstGeom prst="rect">
            <a:avLst/>
          </a:prstGeom>
          <a:solidFill>
            <a:srgbClr val="000000"/>
          </a:solidFill>
          <a:ln cap="flat" cmpd="sng" w="127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buClr>
                <a:schemeClr val="lt1"/>
              </a:buClr>
              <a:buSzPct val="25000"/>
              <a:buFont typeface="Calibri"/>
              <a:buNone/>
            </a:pPr>
            <a:r>
              <a:rPr lang="en-US"/>
              <a:t>Look Back</a:t>
            </a:r>
            <a:br>
              <a:rPr b="0" i="0" lang="en-US" sz="4400" u="none" cap="none" strike="noStrike">
                <a:solidFill>
                  <a:schemeClr val="lt1"/>
                </a:solidFill>
                <a:latin typeface="Calibri"/>
                <a:ea typeface="Calibri"/>
                <a:cs typeface="Calibri"/>
                <a:sym typeface="Calibri"/>
              </a:rPr>
            </a:br>
            <a:r>
              <a:rPr b="0" i="0" lang="en-US" sz="1800" u="none" cap="none" strike="noStrike">
                <a:solidFill>
                  <a:schemeClr val="lt1"/>
                </a:solidFill>
                <a:latin typeface="Calibri"/>
                <a:ea typeface="Calibri"/>
                <a:cs typeface="Calibri"/>
                <a:sym typeface="Calibri"/>
              </a:rPr>
              <a:t>( </a:t>
            </a:r>
            <a:r>
              <a:rPr lang="en-US" sz="1800"/>
              <a:t>adjusting the model start </a:t>
            </a:r>
            <a:r>
              <a:rPr b="0" i="0" lang="en-US" sz="1800" u="none" cap="none" strike="noStrike">
                <a:solidFill>
                  <a:schemeClr val="lt1"/>
                </a:solidFill>
                <a:latin typeface="Calibri"/>
                <a:ea typeface="Calibri"/>
                <a:cs typeface="Calibri"/>
                <a:sym typeface="Calibri"/>
              </a:rPr>
              <a:t>)</a:t>
            </a:r>
          </a:p>
        </p:txBody>
      </p:sp>
      <p:sp>
        <p:nvSpPr>
          <p:cNvPr id="970" name="Shape 970"/>
          <p:cNvSpPr txBox="1"/>
          <p:nvPr/>
        </p:nvSpPr>
        <p:spPr>
          <a:xfrm>
            <a:off x="3724125" y="6134325"/>
            <a:ext cx="1864200" cy="4617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lt1"/>
                </a:solidFill>
                <a:latin typeface="Calibri"/>
                <a:ea typeface="Calibri"/>
                <a:cs typeface="Calibri"/>
                <a:sym typeface="Calibri"/>
              </a:rPr>
              <a:t>Observations</a:t>
            </a:r>
          </a:p>
        </p:txBody>
      </p:sp>
      <p:sp>
        <p:nvSpPr>
          <p:cNvPr id="971" name="Shape 971"/>
          <p:cNvSpPr txBox="1"/>
          <p:nvPr/>
        </p:nvSpPr>
        <p:spPr>
          <a:xfrm>
            <a:off x="3242375" y="2146900"/>
            <a:ext cx="876600" cy="3693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day ( j )</a:t>
            </a:r>
          </a:p>
        </p:txBody>
      </p:sp>
      <p:sp>
        <p:nvSpPr>
          <p:cNvPr id="972" name="Shape 972"/>
          <p:cNvSpPr txBox="1"/>
          <p:nvPr/>
        </p:nvSpPr>
        <p:spPr>
          <a:xfrm>
            <a:off x="7266825" y="2161775"/>
            <a:ext cx="1316400" cy="3693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day ( j + T )</a:t>
            </a:r>
          </a:p>
        </p:txBody>
      </p:sp>
      <p:cxnSp>
        <p:nvCxnSpPr>
          <p:cNvPr id="973" name="Shape 973"/>
          <p:cNvCxnSpPr/>
          <p:nvPr/>
        </p:nvCxnSpPr>
        <p:spPr>
          <a:xfrm>
            <a:off x="3529583" y="2689838"/>
            <a:ext cx="4580699" cy="4200"/>
          </a:xfrm>
          <a:prstGeom prst="straightConnector1">
            <a:avLst/>
          </a:prstGeom>
          <a:noFill/>
          <a:ln cap="flat" cmpd="sng" w="38100">
            <a:solidFill>
              <a:schemeClr val="lt1"/>
            </a:solidFill>
            <a:prstDash val="solid"/>
            <a:miter/>
            <a:headEnd len="med" w="med" type="none"/>
            <a:tailEnd len="lg" w="lg" type="triangle"/>
          </a:ln>
        </p:spPr>
      </p:cxnSp>
      <p:cxnSp>
        <p:nvCxnSpPr>
          <p:cNvPr id="974" name="Shape 974"/>
          <p:cNvCxnSpPr/>
          <p:nvPr/>
        </p:nvCxnSpPr>
        <p:spPr>
          <a:xfrm>
            <a:off x="639305" y="2703809"/>
            <a:ext cx="2517000" cy="7800"/>
          </a:xfrm>
          <a:prstGeom prst="straightConnector1">
            <a:avLst/>
          </a:prstGeom>
          <a:noFill/>
          <a:ln cap="flat" cmpd="sng" w="38100">
            <a:solidFill>
              <a:schemeClr val="lt1"/>
            </a:solidFill>
            <a:prstDash val="solid"/>
            <a:miter/>
            <a:headEnd len="med" w="med" type="triangle"/>
            <a:tailEnd len="lg" w="lg" type="none"/>
          </a:ln>
        </p:spPr>
      </p:cxnSp>
      <p:grpSp>
        <p:nvGrpSpPr>
          <p:cNvPr id="975" name="Shape 975"/>
          <p:cNvGrpSpPr/>
          <p:nvPr/>
        </p:nvGrpSpPr>
        <p:grpSpPr>
          <a:xfrm>
            <a:off x="652278" y="5266094"/>
            <a:ext cx="2481600" cy="358200"/>
            <a:chOff x="652278" y="5266094"/>
            <a:chExt cx="2481600" cy="358200"/>
          </a:xfrm>
        </p:grpSpPr>
        <p:cxnSp>
          <p:nvCxnSpPr>
            <p:cNvPr id="976" name="Shape 976"/>
            <p:cNvCxnSpPr/>
            <p:nvPr/>
          </p:nvCxnSpPr>
          <p:spPr>
            <a:xfrm flipH="1">
              <a:off x="652278" y="5441144"/>
              <a:ext cx="2481600" cy="8100"/>
            </a:xfrm>
            <a:prstGeom prst="straightConnector1">
              <a:avLst/>
            </a:prstGeom>
            <a:noFill/>
            <a:ln cap="flat" cmpd="sng" w="38100">
              <a:solidFill>
                <a:schemeClr val="lt1"/>
              </a:solidFill>
              <a:prstDash val="solid"/>
              <a:miter/>
              <a:headEnd len="med" w="med" type="none"/>
              <a:tailEnd len="lg" w="lg" type="triangle"/>
            </a:ln>
          </p:spPr>
        </p:cxnSp>
        <p:cxnSp>
          <p:nvCxnSpPr>
            <p:cNvPr id="977" name="Shape 977"/>
            <p:cNvCxnSpPr/>
            <p:nvPr/>
          </p:nvCxnSpPr>
          <p:spPr>
            <a:xfrm rot="10800000">
              <a:off x="3122486" y="5266094"/>
              <a:ext cx="0" cy="358200"/>
            </a:xfrm>
            <a:prstGeom prst="straightConnector1">
              <a:avLst/>
            </a:prstGeom>
            <a:noFill/>
            <a:ln cap="flat" cmpd="sng" w="9525">
              <a:solidFill>
                <a:schemeClr val="lt1"/>
              </a:solidFill>
              <a:prstDash val="solid"/>
              <a:miter/>
              <a:headEnd len="med" w="med" type="none"/>
              <a:tailEnd len="med" w="med" type="none"/>
            </a:ln>
          </p:spPr>
        </p:cxnSp>
        <p:cxnSp>
          <p:nvCxnSpPr>
            <p:cNvPr id="978" name="Shape 978"/>
            <p:cNvCxnSpPr/>
            <p:nvPr/>
          </p:nvCxnSpPr>
          <p:spPr>
            <a:xfrm rot="10800000">
              <a:off x="2930330" y="5266094"/>
              <a:ext cx="0" cy="358200"/>
            </a:xfrm>
            <a:prstGeom prst="straightConnector1">
              <a:avLst/>
            </a:prstGeom>
            <a:noFill/>
            <a:ln cap="flat" cmpd="sng" w="9525">
              <a:solidFill>
                <a:schemeClr val="lt1"/>
              </a:solidFill>
              <a:prstDash val="solid"/>
              <a:miter/>
              <a:headEnd len="med" w="med" type="none"/>
              <a:tailEnd len="med" w="med" type="none"/>
            </a:ln>
          </p:spPr>
        </p:cxnSp>
        <p:cxnSp>
          <p:nvCxnSpPr>
            <p:cNvPr id="979" name="Shape 979"/>
            <p:cNvCxnSpPr/>
            <p:nvPr/>
          </p:nvCxnSpPr>
          <p:spPr>
            <a:xfrm rot="10800000">
              <a:off x="2738175" y="5266094"/>
              <a:ext cx="0" cy="358200"/>
            </a:xfrm>
            <a:prstGeom prst="straightConnector1">
              <a:avLst/>
            </a:prstGeom>
            <a:noFill/>
            <a:ln cap="flat" cmpd="sng" w="9525">
              <a:solidFill>
                <a:schemeClr val="lt1"/>
              </a:solidFill>
              <a:prstDash val="solid"/>
              <a:miter/>
              <a:headEnd len="med" w="med" type="none"/>
              <a:tailEnd len="med" w="med" type="none"/>
            </a:ln>
          </p:spPr>
        </p:cxnSp>
        <p:cxnSp>
          <p:nvCxnSpPr>
            <p:cNvPr id="980" name="Shape 980"/>
            <p:cNvCxnSpPr/>
            <p:nvPr/>
          </p:nvCxnSpPr>
          <p:spPr>
            <a:xfrm rot="10800000">
              <a:off x="2546018" y="5266094"/>
              <a:ext cx="0" cy="358200"/>
            </a:xfrm>
            <a:prstGeom prst="straightConnector1">
              <a:avLst/>
            </a:prstGeom>
            <a:noFill/>
            <a:ln cap="flat" cmpd="sng" w="9525">
              <a:solidFill>
                <a:schemeClr val="lt1"/>
              </a:solidFill>
              <a:prstDash val="solid"/>
              <a:miter/>
              <a:headEnd len="med" w="med" type="none"/>
              <a:tailEnd len="med" w="med" type="none"/>
            </a:ln>
          </p:spPr>
        </p:cxnSp>
        <p:cxnSp>
          <p:nvCxnSpPr>
            <p:cNvPr id="981" name="Shape 981"/>
            <p:cNvCxnSpPr/>
            <p:nvPr/>
          </p:nvCxnSpPr>
          <p:spPr>
            <a:xfrm rot="10800000">
              <a:off x="2356115" y="5266094"/>
              <a:ext cx="0" cy="358200"/>
            </a:xfrm>
            <a:prstGeom prst="straightConnector1">
              <a:avLst/>
            </a:prstGeom>
            <a:noFill/>
            <a:ln cap="flat" cmpd="sng" w="9525">
              <a:solidFill>
                <a:schemeClr val="lt1"/>
              </a:solidFill>
              <a:prstDash val="solid"/>
              <a:miter/>
              <a:headEnd len="med" w="med" type="none"/>
              <a:tailEnd len="med" w="med" type="none"/>
            </a:ln>
          </p:spPr>
        </p:cxnSp>
        <p:cxnSp>
          <p:nvCxnSpPr>
            <p:cNvPr id="982" name="Shape 982"/>
            <p:cNvCxnSpPr/>
            <p:nvPr/>
          </p:nvCxnSpPr>
          <p:spPr>
            <a:xfrm rot="10800000">
              <a:off x="2161706" y="5266094"/>
              <a:ext cx="0" cy="358200"/>
            </a:xfrm>
            <a:prstGeom prst="straightConnector1">
              <a:avLst/>
            </a:prstGeom>
            <a:noFill/>
            <a:ln cap="flat" cmpd="sng" w="9525">
              <a:solidFill>
                <a:schemeClr val="lt1"/>
              </a:solidFill>
              <a:prstDash val="solid"/>
              <a:miter/>
              <a:headEnd len="med" w="med" type="none"/>
              <a:tailEnd len="med" w="med" type="none"/>
            </a:ln>
          </p:spPr>
        </p:cxnSp>
        <p:cxnSp>
          <p:nvCxnSpPr>
            <p:cNvPr id="983" name="Shape 983"/>
            <p:cNvCxnSpPr/>
            <p:nvPr/>
          </p:nvCxnSpPr>
          <p:spPr>
            <a:xfrm rot="10800000">
              <a:off x="1969550" y="5266094"/>
              <a:ext cx="0" cy="358200"/>
            </a:xfrm>
            <a:prstGeom prst="straightConnector1">
              <a:avLst/>
            </a:prstGeom>
            <a:noFill/>
            <a:ln cap="flat" cmpd="sng" w="9525">
              <a:solidFill>
                <a:schemeClr val="lt1"/>
              </a:solidFill>
              <a:prstDash val="solid"/>
              <a:miter/>
              <a:headEnd len="med" w="med" type="none"/>
              <a:tailEnd len="med" w="med" type="none"/>
            </a:ln>
          </p:spPr>
        </p:cxnSp>
        <p:cxnSp>
          <p:nvCxnSpPr>
            <p:cNvPr id="984" name="Shape 984"/>
            <p:cNvCxnSpPr/>
            <p:nvPr/>
          </p:nvCxnSpPr>
          <p:spPr>
            <a:xfrm rot="10800000">
              <a:off x="1777394" y="5266094"/>
              <a:ext cx="0" cy="358200"/>
            </a:xfrm>
            <a:prstGeom prst="straightConnector1">
              <a:avLst/>
            </a:prstGeom>
            <a:noFill/>
            <a:ln cap="flat" cmpd="sng" w="9525">
              <a:solidFill>
                <a:schemeClr val="lt1"/>
              </a:solidFill>
              <a:prstDash val="solid"/>
              <a:miter/>
              <a:headEnd len="med" w="med" type="none"/>
              <a:tailEnd len="med" w="med" type="none"/>
            </a:ln>
          </p:spPr>
        </p:cxnSp>
        <p:cxnSp>
          <p:nvCxnSpPr>
            <p:cNvPr id="985" name="Shape 985"/>
            <p:cNvCxnSpPr/>
            <p:nvPr/>
          </p:nvCxnSpPr>
          <p:spPr>
            <a:xfrm rot="10800000">
              <a:off x="1585239" y="5266094"/>
              <a:ext cx="0" cy="358200"/>
            </a:xfrm>
            <a:prstGeom prst="straightConnector1">
              <a:avLst/>
            </a:prstGeom>
            <a:noFill/>
            <a:ln cap="flat" cmpd="sng" w="9525">
              <a:solidFill>
                <a:schemeClr val="lt1"/>
              </a:solidFill>
              <a:prstDash val="solid"/>
              <a:miter/>
              <a:headEnd len="med" w="med" type="none"/>
              <a:tailEnd len="med" w="med" type="none"/>
            </a:ln>
          </p:spPr>
        </p:cxnSp>
        <p:cxnSp>
          <p:nvCxnSpPr>
            <p:cNvPr id="986" name="Shape 986"/>
            <p:cNvCxnSpPr/>
            <p:nvPr/>
          </p:nvCxnSpPr>
          <p:spPr>
            <a:xfrm rot="10800000">
              <a:off x="1393082" y="5266094"/>
              <a:ext cx="0" cy="358200"/>
            </a:xfrm>
            <a:prstGeom prst="straightConnector1">
              <a:avLst/>
            </a:prstGeom>
            <a:noFill/>
            <a:ln cap="flat" cmpd="sng" w="9525">
              <a:solidFill>
                <a:schemeClr val="lt1"/>
              </a:solidFill>
              <a:prstDash val="solid"/>
              <a:miter/>
              <a:headEnd len="med" w="med" type="none"/>
              <a:tailEnd len="med" w="med" type="none"/>
            </a:ln>
          </p:spPr>
        </p:cxnSp>
        <p:cxnSp>
          <p:nvCxnSpPr>
            <p:cNvPr id="987" name="Shape 987"/>
            <p:cNvCxnSpPr/>
            <p:nvPr/>
          </p:nvCxnSpPr>
          <p:spPr>
            <a:xfrm rot="10800000">
              <a:off x="1174071" y="5266094"/>
              <a:ext cx="0" cy="358200"/>
            </a:xfrm>
            <a:prstGeom prst="straightConnector1">
              <a:avLst/>
            </a:prstGeom>
            <a:noFill/>
            <a:ln cap="flat" cmpd="sng" w="9525">
              <a:solidFill>
                <a:schemeClr val="lt1"/>
              </a:solidFill>
              <a:prstDash val="solid"/>
              <a:miter/>
              <a:headEnd len="med" w="med" type="none"/>
              <a:tailEnd len="med" w="med" type="none"/>
            </a:ln>
          </p:spPr>
        </p:cxnSp>
      </p:grpSp>
      <p:sp>
        <p:nvSpPr>
          <p:cNvPr id="988" name="Shape 988"/>
          <p:cNvSpPr txBox="1"/>
          <p:nvPr/>
        </p:nvSpPr>
        <p:spPr>
          <a:xfrm>
            <a:off x="1461850" y="2146900"/>
            <a:ext cx="1461000" cy="3693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day ( i_start )</a:t>
            </a:r>
          </a:p>
        </p:txBody>
      </p:sp>
      <p:grpSp>
        <p:nvGrpSpPr>
          <p:cNvPr id="989" name="Shape 989"/>
          <p:cNvGrpSpPr/>
          <p:nvPr/>
        </p:nvGrpSpPr>
        <p:grpSpPr>
          <a:xfrm>
            <a:off x="3572175" y="2891350"/>
            <a:ext cx="4538125" cy="2304137"/>
            <a:chOff x="3572175" y="2891350"/>
            <a:chExt cx="4538125" cy="2304137"/>
          </a:xfrm>
        </p:grpSpPr>
        <p:sp>
          <p:nvSpPr>
            <p:cNvPr id="990" name="Shape 990"/>
            <p:cNvSpPr/>
            <p:nvPr/>
          </p:nvSpPr>
          <p:spPr>
            <a:xfrm>
              <a:off x="3583900" y="3725787"/>
              <a:ext cx="4526400" cy="1469700"/>
            </a:xfrm>
            <a:prstGeom prst="rect">
              <a:avLst/>
            </a:prstGeom>
            <a:solidFill>
              <a:schemeClr val="accent1">
                <a:alpha val="49800"/>
              </a:schemeClr>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91" name="Shape 991"/>
            <p:cNvSpPr/>
            <p:nvPr/>
          </p:nvSpPr>
          <p:spPr>
            <a:xfrm>
              <a:off x="3572175" y="3340425"/>
              <a:ext cx="4524850" cy="229775"/>
            </a:xfrm>
            <a:custGeom>
              <a:pathLst>
                <a:path extrusionOk="0" h="9191" w="180994">
                  <a:moveTo>
                    <a:pt x="184" y="9002"/>
                  </a:moveTo>
                  <a:lnTo>
                    <a:pt x="0" y="0"/>
                  </a:lnTo>
                  <a:lnTo>
                    <a:pt x="180994" y="354"/>
                  </a:lnTo>
                  <a:lnTo>
                    <a:pt x="180994" y="9191"/>
                  </a:lnTo>
                </a:path>
              </a:pathLst>
            </a:custGeom>
            <a:noFill/>
            <a:ln cap="flat" cmpd="sng" w="19050">
              <a:solidFill>
                <a:srgbClr val="FFFFFF"/>
              </a:solidFill>
              <a:prstDash val="solid"/>
              <a:round/>
              <a:headEnd len="lg" w="lg" type="none"/>
              <a:tailEnd len="lg" w="lg" type="none"/>
            </a:ln>
          </p:spPr>
        </p:sp>
        <p:sp>
          <p:nvSpPr>
            <p:cNvPr id="992" name="Shape 992"/>
            <p:cNvSpPr txBox="1"/>
            <p:nvPr/>
          </p:nvSpPr>
          <p:spPr>
            <a:xfrm>
              <a:off x="5011825" y="2891350"/>
              <a:ext cx="1699200" cy="3693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 Model Window</a:t>
              </a:r>
            </a:p>
          </p:txBody>
        </p:sp>
      </p:grpSp>
      <p:grpSp>
        <p:nvGrpSpPr>
          <p:cNvPr id="993" name="Shape 993"/>
          <p:cNvGrpSpPr/>
          <p:nvPr/>
        </p:nvGrpSpPr>
        <p:grpSpPr>
          <a:xfrm>
            <a:off x="1763700" y="2900150"/>
            <a:ext cx="1534200" cy="2295450"/>
            <a:chOff x="1763700" y="2900150"/>
            <a:chExt cx="1534200" cy="2295450"/>
          </a:xfrm>
        </p:grpSpPr>
        <p:sp>
          <p:nvSpPr>
            <p:cNvPr id="994" name="Shape 994"/>
            <p:cNvSpPr/>
            <p:nvPr/>
          </p:nvSpPr>
          <p:spPr>
            <a:xfrm>
              <a:off x="1960375" y="3725900"/>
              <a:ext cx="1173900" cy="1469700"/>
            </a:xfrm>
            <a:prstGeom prst="rect">
              <a:avLst/>
            </a:prstGeom>
            <a:solidFill>
              <a:schemeClr val="accent1">
                <a:alpha val="49800"/>
              </a:schemeClr>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95" name="Shape 995"/>
            <p:cNvSpPr txBox="1"/>
            <p:nvPr/>
          </p:nvSpPr>
          <p:spPr>
            <a:xfrm>
              <a:off x="1763700" y="2900150"/>
              <a:ext cx="1534200" cy="3693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 Peek Window</a:t>
              </a:r>
            </a:p>
          </p:txBody>
        </p:sp>
        <p:sp>
          <p:nvSpPr>
            <p:cNvPr id="996" name="Shape 996"/>
            <p:cNvSpPr/>
            <p:nvPr/>
          </p:nvSpPr>
          <p:spPr>
            <a:xfrm>
              <a:off x="1943926" y="3340425"/>
              <a:ext cx="1173746" cy="229775"/>
            </a:xfrm>
            <a:custGeom>
              <a:pathLst>
                <a:path extrusionOk="0" h="9191" w="180994">
                  <a:moveTo>
                    <a:pt x="184" y="9002"/>
                  </a:moveTo>
                  <a:lnTo>
                    <a:pt x="0" y="0"/>
                  </a:lnTo>
                  <a:lnTo>
                    <a:pt x="180994" y="354"/>
                  </a:lnTo>
                  <a:lnTo>
                    <a:pt x="180994" y="9191"/>
                  </a:lnTo>
                </a:path>
              </a:pathLst>
            </a:custGeom>
            <a:noFill/>
            <a:ln cap="flat" cmpd="sng" w="19050">
              <a:solidFill>
                <a:srgbClr val="FFFFFF"/>
              </a:solidFill>
              <a:prstDash val="solid"/>
              <a:round/>
              <a:headEnd len="lg" w="lg" type="none"/>
              <a:tailEnd len="lg" w="lg" type="none"/>
            </a:ln>
          </p:spPr>
        </p:sp>
      </p:grpSp>
      <p:grpSp>
        <p:nvGrpSpPr>
          <p:cNvPr id="997" name="Shape 997"/>
          <p:cNvGrpSpPr/>
          <p:nvPr/>
        </p:nvGrpSpPr>
        <p:grpSpPr>
          <a:xfrm>
            <a:off x="1535100" y="2900150"/>
            <a:ext cx="1534200" cy="2295450"/>
            <a:chOff x="1763700" y="2900150"/>
            <a:chExt cx="1534200" cy="2295450"/>
          </a:xfrm>
        </p:grpSpPr>
        <p:sp>
          <p:nvSpPr>
            <p:cNvPr id="998" name="Shape 998"/>
            <p:cNvSpPr/>
            <p:nvPr/>
          </p:nvSpPr>
          <p:spPr>
            <a:xfrm>
              <a:off x="1960375" y="3725900"/>
              <a:ext cx="1173900" cy="1469700"/>
            </a:xfrm>
            <a:prstGeom prst="rect">
              <a:avLst/>
            </a:prstGeom>
            <a:solidFill>
              <a:schemeClr val="accent1">
                <a:alpha val="49800"/>
              </a:schemeClr>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99" name="Shape 999"/>
            <p:cNvSpPr txBox="1"/>
            <p:nvPr/>
          </p:nvSpPr>
          <p:spPr>
            <a:xfrm>
              <a:off x="1763700" y="2900150"/>
              <a:ext cx="1534200" cy="3693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 Peek Window</a:t>
              </a:r>
            </a:p>
          </p:txBody>
        </p:sp>
        <p:sp>
          <p:nvSpPr>
            <p:cNvPr id="1000" name="Shape 1000"/>
            <p:cNvSpPr/>
            <p:nvPr/>
          </p:nvSpPr>
          <p:spPr>
            <a:xfrm>
              <a:off x="1943926" y="3340425"/>
              <a:ext cx="1173746" cy="229775"/>
            </a:xfrm>
            <a:custGeom>
              <a:pathLst>
                <a:path extrusionOk="0" h="9191" w="180994">
                  <a:moveTo>
                    <a:pt x="184" y="9002"/>
                  </a:moveTo>
                  <a:lnTo>
                    <a:pt x="0" y="0"/>
                  </a:lnTo>
                  <a:lnTo>
                    <a:pt x="180994" y="354"/>
                  </a:lnTo>
                  <a:lnTo>
                    <a:pt x="180994" y="9191"/>
                  </a:lnTo>
                </a:path>
              </a:pathLst>
            </a:custGeom>
            <a:noFill/>
            <a:ln cap="flat" cmpd="sng" w="19050">
              <a:solidFill>
                <a:srgbClr val="FFFFFF"/>
              </a:solidFill>
              <a:prstDash val="solid"/>
              <a:round/>
              <a:headEnd len="lg" w="lg" type="none"/>
              <a:tailEnd len="lg" w="lg" type="none"/>
            </a:ln>
          </p:spPr>
        </p:sp>
      </p:grpSp>
      <p:grpSp>
        <p:nvGrpSpPr>
          <p:cNvPr id="1001" name="Shape 1001"/>
          <p:cNvGrpSpPr/>
          <p:nvPr/>
        </p:nvGrpSpPr>
        <p:grpSpPr>
          <a:xfrm>
            <a:off x="1154100" y="2900150"/>
            <a:ext cx="1534200" cy="2295450"/>
            <a:chOff x="1763700" y="2900150"/>
            <a:chExt cx="1534200" cy="2295450"/>
          </a:xfrm>
        </p:grpSpPr>
        <p:sp>
          <p:nvSpPr>
            <p:cNvPr id="1002" name="Shape 1002"/>
            <p:cNvSpPr/>
            <p:nvPr/>
          </p:nvSpPr>
          <p:spPr>
            <a:xfrm>
              <a:off x="1960375" y="3725900"/>
              <a:ext cx="1173900" cy="1469700"/>
            </a:xfrm>
            <a:prstGeom prst="rect">
              <a:avLst/>
            </a:prstGeom>
            <a:solidFill>
              <a:schemeClr val="accent1">
                <a:alpha val="49800"/>
              </a:schemeClr>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003" name="Shape 1003"/>
            <p:cNvSpPr txBox="1"/>
            <p:nvPr/>
          </p:nvSpPr>
          <p:spPr>
            <a:xfrm>
              <a:off x="1763700" y="2900150"/>
              <a:ext cx="1534200" cy="3693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 Peek Window</a:t>
              </a:r>
            </a:p>
          </p:txBody>
        </p:sp>
        <p:sp>
          <p:nvSpPr>
            <p:cNvPr id="1004" name="Shape 1004"/>
            <p:cNvSpPr/>
            <p:nvPr/>
          </p:nvSpPr>
          <p:spPr>
            <a:xfrm>
              <a:off x="1943926" y="3340425"/>
              <a:ext cx="1173746" cy="229775"/>
            </a:xfrm>
            <a:custGeom>
              <a:pathLst>
                <a:path extrusionOk="0" h="9191" w="180994">
                  <a:moveTo>
                    <a:pt x="184" y="9002"/>
                  </a:moveTo>
                  <a:lnTo>
                    <a:pt x="0" y="0"/>
                  </a:lnTo>
                  <a:lnTo>
                    <a:pt x="180994" y="354"/>
                  </a:lnTo>
                  <a:lnTo>
                    <a:pt x="180994" y="9191"/>
                  </a:lnTo>
                </a:path>
              </a:pathLst>
            </a:custGeom>
            <a:noFill/>
            <a:ln cap="flat" cmpd="sng" w="19050">
              <a:solidFill>
                <a:srgbClr val="FFFFFF"/>
              </a:solidFill>
              <a:prstDash val="solid"/>
              <a:round/>
              <a:headEnd len="lg" w="lg" type="none"/>
              <a:tailEnd len="lg" w="lg" type="none"/>
            </a:ln>
          </p:spPr>
        </p:sp>
      </p:grpSp>
      <p:grpSp>
        <p:nvGrpSpPr>
          <p:cNvPr id="1005" name="Shape 1005"/>
          <p:cNvGrpSpPr/>
          <p:nvPr/>
        </p:nvGrpSpPr>
        <p:grpSpPr>
          <a:xfrm>
            <a:off x="1001700" y="2900150"/>
            <a:ext cx="1534200" cy="2295450"/>
            <a:chOff x="1763700" y="2900150"/>
            <a:chExt cx="1534200" cy="2295450"/>
          </a:xfrm>
        </p:grpSpPr>
        <p:sp>
          <p:nvSpPr>
            <p:cNvPr id="1006" name="Shape 1006"/>
            <p:cNvSpPr/>
            <p:nvPr/>
          </p:nvSpPr>
          <p:spPr>
            <a:xfrm>
              <a:off x="1960375" y="3725900"/>
              <a:ext cx="1173900" cy="1469700"/>
            </a:xfrm>
            <a:prstGeom prst="rect">
              <a:avLst/>
            </a:prstGeom>
            <a:solidFill>
              <a:schemeClr val="accent1">
                <a:alpha val="49800"/>
              </a:schemeClr>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007" name="Shape 1007"/>
            <p:cNvSpPr txBox="1"/>
            <p:nvPr/>
          </p:nvSpPr>
          <p:spPr>
            <a:xfrm>
              <a:off x="1763700" y="2900150"/>
              <a:ext cx="1534200" cy="3693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 Peek Window</a:t>
              </a:r>
            </a:p>
          </p:txBody>
        </p:sp>
        <p:sp>
          <p:nvSpPr>
            <p:cNvPr id="1008" name="Shape 1008"/>
            <p:cNvSpPr/>
            <p:nvPr/>
          </p:nvSpPr>
          <p:spPr>
            <a:xfrm>
              <a:off x="1943926" y="3340425"/>
              <a:ext cx="1173746" cy="229775"/>
            </a:xfrm>
            <a:custGeom>
              <a:pathLst>
                <a:path extrusionOk="0" h="9191" w="180994">
                  <a:moveTo>
                    <a:pt x="184" y="9002"/>
                  </a:moveTo>
                  <a:lnTo>
                    <a:pt x="0" y="0"/>
                  </a:lnTo>
                  <a:lnTo>
                    <a:pt x="180994" y="354"/>
                  </a:lnTo>
                  <a:lnTo>
                    <a:pt x="180994" y="9191"/>
                  </a:lnTo>
                </a:path>
              </a:pathLst>
            </a:custGeom>
            <a:noFill/>
            <a:ln cap="flat" cmpd="sng" w="19050">
              <a:solidFill>
                <a:srgbClr val="FFFFFF"/>
              </a:solidFill>
              <a:prstDash val="solid"/>
              <a:round/>
              <a:headEnd len="lg" w="lg" type="none"/>
              <a:tailEnd len="lg" w="lg" type="none"/>
            </a:ln>
          </p:spPr>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3"/>
                                        </p:tgtEl>
                                        <p:attrNameLst>
                                          <p:attrName>style.visibility</p:attrName>
                                        </p:attrNameLst>
                                      </p:cBhvr>
                                      <p:to>
                                        <p:strVal val="visible"/>
                                      </p:to>
                                    </p:set>
                                    <p:animEffect filter="fade" transition="in">
                                      <p:cBhvr>
                                        <p:cTn dur="1000"/>
                                        <p:tgtEl>
                                          <p:spTgt spid="9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93"/>
                                        </p:tgtEl>
                                      </p:cBhvr>
                                    </p:animEffect>
                                    <p:set>
                                      <p:cBhvr>
                                        <p:cTn dur="1" fill="hold">
                                          <p:stCondLst>
                                            <p:cond delay="1000"/>
                                          </p:stCondLst>
                                        </p:cTn>
                                        <p:tgtEl>
                                          <p:spTgt spid="993"/>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97"/>
                                        </p:tgtEl>
                                        <p:attrNameLst>
                                          <p:attrName>style.visibility</p:attrName>
                                        </p:attrNameLst>
                                      </p:cBhvr>
                                      <p:to>
                                        <p:strVal val="visible"/>
                                      </p:to>
                                    </p:set>
                                    <p:animEffect filter="fade" transition="in">
                                      <p:cBhvr>
                                        <p:cTn dur="1000"/>
                                        <p:tgtEl>
                                          <p:spTgt spid="9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97"/>
                                        </p:tgtEl>
                                      </p:cBhvr>
                                    </p:animEffect>
                                    <p:set>
                                      <p:cBhvr>
                                        <p:cTn dur="1" fill="hold">
                                          <p:stCondLst>
                                            <p:cond delay="1000"/>
                                          </p:stCondLst>
                                        </p:cTn>
                                        <p:tgtEl>
                                          <p:spTgt spid="99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01"/>
                                        </p:tgtEl>
                                        <p:attrNameLst>
                                          <p:attrName>style.visibility</p:attrName>
                                        </p:attrNameLst>
                                      </p:cBhvr>
                                      <p:to>
                                        <p:strVal val="visible"/>
                                      </p:to>
                                    </p:set>
                                    <p:animEffect filter="fade" transition="in">
                                      <p:cBhvr>
                                        <p:cTn dur="1000"/>
                                        <p:tgtEl>
                                          <p:spTgt spid="10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01"/>
                                        </p:tgtEl>
                                      </p:cBhvr>
                                    </p:animEffect>
                                    <p:set>
                                      <p:cBhvr>
                                        <p:cTn dur="1" fill="hold">
                                          <p:stCondLst>
                                            <p:cond delay="1000"/>
                                          </p:stCondLst>
                                        </p:cTn>
                                        <p:tgtEl>
                                          <p:spTgt spid="100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05"/>
                                        </p:tgtEl>
                                        <p:attrNameLst>
                                          <p:attrName>style.visibility</p:attrName>
                                        </p:attrNameLst>
                                      </p:cBhvr>
                                      <p:to>
                                        <p:strVal val="visible"/>
                                      </p:to>
                                    </p:set>
                                    <p:animEffect filter="fade" transition="in">
                                      <p:cBhvr>
                                        <p:cTn dur="1000"/>
                                        <p:tgtEl>
                                          <p:spTgt spid="10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8"/>
                                        </p:tgtEl>
                                        <p:attrNameLst>
                                          <p:attrName>style.visibility</p:attrName>
                                        </p:attrNameLst>
                                      </p:cBhvr>
                                      <p:to>
                                        <p:strVal val="visible"/>
                                      </p:to>
                                    </p:set>
                                    <p:animEffect filter="fade" transition="in">
                                      <p:cBhvr>
                                        <p:cTn dur="1000"/>
                                        <p:tgtEl>
                                          <p:spTgt spid="9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8"/>
                                        </p:tgtEl>
                                        <p:attrNameLst>
                                          <p:attrName>style.visibility</p:attrName>
                                        </p:attrNameLst>
                                      </p:cBhvr>
                                      <p:to>
                                        <p:strVal val="visible"/>
                                      </p:to>
                                    </p:set>
                                    <p:animEffect filter="fade" transition="in">
                                      <p:cBhvr>
                                        <p:cTn dur="1000"/>
                                        <p:tgtEl>
                                          <p:spTgt spid="9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3" name="Shape 1013"/>
        <p:cNvGrpSpPr/>
        <p:nvPr/>
      </p:nvGrpSpPr>
      <p:grpSpPr>
        <a:xfrm>
          <a:off x="0" y="0"/>
          <a:ext cx="0" cy="0"/>
          <a:chOff x="0" y="0"/>
          <a:chExt cx="0" cy="0"/>
        </a:xfrm>
      </p:grpSpPr>
      <p:sp>
        <p:nvSpPr>
          <p:cNvPr id="1014" name="Shape 1014"/>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1015" name="Shape 1015"/>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1016" name="Shape 1016"/>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1017" name="Shape 1017"/>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1018" name="Shape 1018"/>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1019" name="Shape 1019"/>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1020" name="Shape 1020"/>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1021" name="Shape 1021"/>
          <p:cNvCxnSpPr>
            <a:stCxn id="1020" idx="2"/>
            <a:endCxn id="1016"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1022" name="Shape 1022"/>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023" name="Shape 1023"/>
          <p:cNvCxnSpPr>
            <a:stCxn id="1019" idx="2"/>
            <a:endCxn id="1020"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1024" name="Shape 1024"/>
          <p:cNvCxnSpPr>
            <a:stCxn id="1016" idx="3"/>
            <a:endCxn id="1019"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1025" name="Shape 1025"/>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1026" name="Shape 1026"/>
          <p:cNvCxnSpPr>
            <a:stCxn id="1016" idx="1"/>
            <a:endCxn id="1017"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1027" name="Shape 1027"/>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1028" name="Shape 1028"/>
          <p:cNvSpPr txBox="1"/>
          <p:nvPr/>
        </p:nvSpPr>
        <p:spPr>
          <a:xfrm>
            <a:off x="1042325" y="4466600"/>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Detect Start</a:t>
            </a:r>
          </a:p>
        </p:txBody>
      </p:sp>
      <p:cxnSp>
        <p:nvCxnSpPr>
          <p:cNvPr id="1029" name="Shape 1029"/>
          <p:cNvCxnSpPr>
            <a:stCxn id="1017" idx="2"/>
            <a:endCxn id="1028" idx="0"/>
          </p:cNvCxnSpPr>
          <p:nvPr/>
        </p:nvCxnSpPr>
        <p:spPr>
          <a:xfrm>
            <a:off x="2071025" y="3756112"/>
            <a:ext cx="0" cy="710400"/>
          </a:xfrm>
          <a:prstGeom prst="straightConnector1">
            <a:avLst/>
          </a:prstGeom>
          <a:noFill/>
          <a:ln cap="flat" cmpd="sng" w="19050">
            <a:solidFill>
              <a:srgbClr val="FFFFFF"/>
            </a:solidFill>
            <a:prstDash val="solid"/>
            <a:round/>
            <a:headEnd len="lg" w="lg" type="none"/>
            <a:tailEnd len="lg" w="lg" type="triangle"/>
          </a:ln>
        </p:spPr>
      </p:cxnSp>
      <p:sp>
        <p:nvSpPr>
          <p:cNvPr id="1030" name="Shape 1030"/>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1031" name="Shape 1031"/>
          <p:cNvCxnSpPr>
            <a:stCxn id="1030" idx="1"/>
            <a:endCxn id="1017"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1032" name="Shape 1032"/>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1033" name="Shape 1033"/>
          <p:cNvCxnSpPr>
            <a:stCxn id="1028" idx="2"/>
            <a:endCxn id="1030"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1034" name="Shape 1034"/>
          <p:cNvCxnSpPr>
            <a:stCxn id="1027" idx="2"/>
            <a:endCxn id="1032"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1035" name="Shape 1035"/>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1036" name="Shape 1036"/>
          <p:cNvCxnSpPr>
            <a:stCxn id="1032" idx="2"/>
            <a:endCxn id="1035"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1037" name="Shape 1037"/>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1038" name="Shape 1038"/>
          <p:cNvCxnSpPr>
            <a:stCxn id="1035" idx="2"/>
            <a:endCxn id="1037"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1039" name="Shape 1039"/>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040" name="Shape 1040"/>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041" name="Shape 1041"/>
          <p:cNvCxnSpPr>
            <a:stCxn id="1042" idx="1"/>
            <a:endCxn id="1043"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1044" name="Shape 1044"/>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045" name="Shape 1045"/>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1046" name="Shape 1046"/>
          <p:cNvCxnSpPr>
            <a:stCxn id="1037" idx="2"/>
            <a:endCxn id="1042"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1047" name="Shape 1047"/>
          <p:cNvCxnSpPr>
            <a:stCxn id="1043" idx="0"/>
            <a:endCxn id="1032"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1048" name="Shape 1048"/>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1049" name="Shape 1049"/>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050" name="Shape 1050"/>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051" name="Shape 1051"/>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043" name="Shape 1043"/>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1052" name="Shape 1052"/>
          <p:cNvCxnSpPr>
            <a:stCxn id="1043" idx="3"/>
            <a:endCxn id="1035"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1042" name="Shape 1042"/>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1053" name="Shape 1053"/>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1054" name="Shape 1054"/>
          <p:cNvCxnSpPr>
            <a:stCxn id="1019" idx="3"/>
            <a:endCxn id="1045"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1055" name="Shape 1055"/>
          <p:cNvCxnSpPr>
            <a:stCxn id="1042" idx="2"/>
            <a:endCxn id="1045"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1056" name="Shape 1056"/>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057" name="Shape 1057"/>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1058" name="Shape 1058"/>
          <p:cNvCxnSpPr>
            <a:stCxn id="1045" idx="2"/>
            <a:endCxn id="1057"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1059" name="Shape 1059"/>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1060" name="Shape 1060"/>
          <p:cNvCxnSpPr>
            <a:stCxn id="1030" idx="3"/>
            <a:endCxn id="1027"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1061" name="Shape 1061"/>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6" name="Shape 1066"/>
        <p:cNvGrpSpPr/>
        <p:nvPr/>
      </p:nvGrpSpPr>
      <p:grpSpPr>
        <a:xfrm>
          <a:off x="0" y="0"/>
          <a:ext cx="0" cy="0"/>
          <a:chOff x="0" y="0"/>
          <a:chExt cx="0" cy="0"/>
        </a:xfrm>
      </p:grpSpPr>
      <p:sp>
        <p:nvSpPr>
          <p:cNvPr id="1067" name="Shape 1067"/>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1068" name="Shape 1068"/>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1069" name="Shape 1069"/>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1070" name="Shape 1070"/>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1071" name="Shape 1071"/>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1072" name="Shape 1072"/>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1073" name="Shape 1073"/>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1074" name="Shape 1074"/>
          <p:cNvCxnSpPr>
            <a:stCxn id="1073" idx="2"/>
            <a:endCxn id="1069"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1075" name="Shape 1075"/>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076" name="Shape 1076"/>
          <p:cNvCxnSpPr>
            <a:stCxn id="1072" idx="2"/>
            <a:endCxn id="1073"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1077" name="Shape 1077"/>
          <p:cNvCxnSpPr>
            <a:stCxn id="1069" idx="3"/>
            <a:endCxn id="1072"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1078" name="Shape 1078"/>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1079" name="Shape 1079"/>
          <p:cNvCxnSpPr>
            <a:stCxn id="1069" idx="1"/>
            <a:endCxn id="1070"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1080" name="Shape 1080"/>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1081" name="Shape 1081"/>
          <p:cNvSpPr txBox="1"/>
          <p:nvPr/>
        </p:nvSpPr>
        <p:spPr>
          <a:xfrm>
            <a:off x="1042325" y="4466600"/>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Detect Start</a:t>
            </a:r>
          </a:p>
        </p:txBody>
      </p:sp>
      <p:cxnSp>
        <p:nvCxnSpPr>
          <p:cNvPr id="1082" name="Shape 1082"/>
          <p:cNvCxnSpPr>
            <a:stCxn id="1070" idx="2"/>
            <a:endCxn id="1081" idx="0"/>
          </p:cNvCxnSpPr>
          <p:nvPr/>
        </p:nvCxnSpPr>
        <p:spPr>
          <a:xfrm>
            <a:off x="2071025" y="3756112"/>
            <a:ext cx="0" cy="710400"/>
          </a:xfrm>
          <a:prstGeom prst="straightConnector1">
            <a:avLst/>
          </a:prstGeom>
          <a:noFill/>
          <a:ln cap="flat" cmpd="sng" w="19050">
            <a:solidFill>
              <a:srgbClr val="FFFFFF"/>
            </a:solidFill>
            <a:prstDash val="solid"/>
            <a:round/>
            <a:headEnd len="lg" w="lg" type="none"/>
            <a:tailEnd len="lg" w="lg" type="triangle"/>
          </a:ln>
        </p:spPr>
      </p:cxnSp>
      <p:sp>
        <p:nvSpPr>
          <p:cNvPr id="1083" name="Shape 1083"/>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1084" name="Shape 1084"/>
          <p:cNvCxnSpPr>
            <a:stCxn id="1083" idx="1"/>
            <a:endCxn id="1070"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1085" name="Shape 1085"/>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1086" name="Shape 1086"/>
          <p:cNvCxnSpPr>
            <a:stCxn id="1081" idx="2"/>
            <a:endCxn id="1083"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1087" name="Shape 1087"/>
          <p:cNvCxnSpPr>
            <a:stCxn id="1080" idx="2"/>
            <a:endCxn id="1085"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1088" name="Shape 1088"/>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1089" name="Shape 1089"/>
          <p:cNvCxnSpPr>
            <a:stCxn id="1085" idx="2"/>
            <a:endCxn id="1088"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1090" name="Shape 1090"/>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1091" name="Shape 1091"/>
          <p:cNvCxnSpPr>
            <a:stCxn id="1088" idx="2"/>
            <a:endCxn id="1090"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1092" name="Shape 1092"/>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093" name="Shape 1093"/>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094" name="Shape 1094"/>
          <p:cNvCxnSpPr>
            <a:stCxn id="1095" idx="1"/>
            <a:endCxn id="1096"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1097" name="Shape 1097"/>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098" name="Shape 1098"/>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1099" name="Shape 1099"/>
          <p:cNvCxnSpPr>
            <a:stCxn id="1090" idx="2"/>
            <a:endCxn id="1095"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1100" name="Shape 1100"/>
          <p:cNvCxnSpPr>
            <a:stCxn id="1096" idx="0"/>
            <a:endCxn id="1085"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1101" name="Shape 1101"/>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1102" name="Shape 1102"/>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103" name="Shape 1103"/>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104" name="Shape 1104"/>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096" name="Shape 1096"/>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1105" name="Shape 1105"/>
          <p:cNvCxnSpPr>
            <a:stCxn id="1096" idx="3"/>
            <a:endCxn id="1088"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1095" name="Shape 1095"/>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1106" name="Shape 1106"/>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1107" name="Shape 1107"/>
          <p:cNvCxnSpPr>
            <a:stCxn id="1072" idx="3"/>
            <a:endCxn id="1098"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1108" name="Shape 1108"/>
          <p:cNvCxnSpPr>
            <a:stCxn id="1095" idx="2"/>
            <a:endCxn id="1098"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1109" name="Shape 1109"/>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110" name="Shape 1110"/>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1111" name="Shape 1111"/>
          <p:cNvCxnSpPr>
            <a:stCxn id="1098" idx="2"/>
            <a:endCxn id="1110"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1112" name="Shape 1112"/>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1113" name="Shape 1113"/>
          <p:cNvCxnSpPr>
            <a:stCxn id="1083" idx="3"/>
            <a:endCxn id="1080"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1114" name="Shape 1114"/>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
        <p:nvSpPr>
          <p:cNvPr id="1115" name="Shape 1115"/>
          <p:cNvSpPr txBox="1"/>
          <p:nvPr>
            <p:ph type="title"/>
          </p:nvPr>
        </p:nvSpPr>
        <p:spPr>
          <a:xfrm>
            <a:off x="628650" y="365125"/>
            <a:ext cx="7886700" cy="13257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Calibri"/>
              <a:buNone/>
            </a:pPr>
            <a:r>
              <a:rPr lang="en-US"/>
              <a:t>Detect Start</a:t>
            </a:r>
          </a:p>
        </p:txBody>
      </p:sp>
      <p:sp>
        <p:nvSpPr>
          <p:cNvPr id="1116" name="Shape 1116"/>
          <p:cNvSpPr txBox="1"/>
          <p:nvPr>
            <p:ph idx="1" type="body"/>
          </p:nvPr>
        </p:nvSpPr>
        <p:spPr>
          <a:xfrm>
            <a:off x="628650" y="1825625"/>
            <a:ext cx="7886700" cy="45306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45700" lIns="91425" rIns="91425" tIns="45700">
            <a:noAutofit/>
          </a:bodyPr>
          <a:lstStyle/>
          <a:p>
            <a:pPr indent="0" lvl="0" marL="0" rtl="0">
              <a:lnSpc>
                <a:spcPct val="80000"/>
              </a:lnSpc>
              <a:spcBef>
                <a:spcPts val="0"/>
              </a:spcBef>
              <a:buClr>
                <a:schemeClr val="lt1"/>
              </a:buClr>
              <a:buSzPct val="25000"/>
              <a:buFont typeface="Arial"/>
              <a:buNone/>
            </a:pPr>
            <a:r>
              <a:rPr lang="en-US" sz="1500"/>
              <a:t>using the observations in the Peek Window, calculate a change magnitude per observation:</a:t>
            </a:r>
          </a:p>
          <a:p>
            <a:pPr indent="0" lvl="0" marL="0" rtl="0">
              <a:lnSpc>
                <a:spcPct val="80000"/>
              </a:lnSpc>
              <a:spcBef>
                <a:spcPts val="0"/>
              </a:spcBef>
              <a:buClr>
                <a:schemeClr val="lt1"/>
              </a:buClr>
              <a:buSzPct val="25000"/>
              <a:buFont typeface="Arial"/>
              <a:buNone/>
            </a:pPr>
            <a:r>
              <a:t/>
            </a:r>
            <a:endParaRPr sz="1500"/>
          </a:p>
          <a:p>
            <a:pPr indent="0" lvl="0" marL="0" rtl="0">
              <a:lnSpc>
                <a:spcPct val="80000"/>
              </a:lnSpc>
              <a:spcBef>
                <a:spcPts val="0"/>
              </a:spcBef>
              <a:buClr>
                <a:schemeClr val="lt1"/>
              </a:buClr>
              <a:buSzPct val="25000"/>
              <a:buFont typeface="Arial"/>
              <a:buNone/>
            </a:pPr>
            <a:r>
              <a:rPr lang="en-US" sz="1500"/>
              <a:t>for each of the detection bands ( r, g, n, s1, s2):</a:t>
            </a:r>
          </a:p>
          <a:p>
            <a:pPr indent="0" lvl="0" marL="0" rtl="0">
              <a:lnSpc>
                <a:spcPct val="80000"/>
              </a:lnSpc>
              <a:spcBef>
                <a:spcPts val="0"/>
              </a:spcBef>
              <a:buClr>
                <a:schemeClr val="lt1"/>
              </a:buClr>
              <a:buSzPct val="25000"/>
              <a:buFont typeface="Arial"/>
              <a:buNone/>
            </a:pPr>
            <a:r>
              <a:rPr lang="en-US" sz="1500"/>
              <a:t>    difference magnitude = residuals / MAX</a:t>
            </a:r>
          </a:p>
          <a:p>
            <a:pPr indent="0" lvl="0" marL="0" rtl="0">
              <a:lnSpc>
                <a:spcPct val="80000"/>
              </a:lnSpc>
              <a:spcBef>
                <a:spcPts val="0"/>
              </a:spcBef>
              <a:buClr>
                <a:schemeClr val="lt1"/>
              </a:buClr>
              <a:buSzPct val="25000"/>
              <a:buFont typeface="Arial"/>
              <a:buNone/>
            </a:pPr>
            <a:r>
              <a:rPr lang="en-US" sz="1500"/>
              <a:t>	(where MAX = max ( variogram, model RMSE ) )</a:t>
            </a:r>
          </a:p>
          <a:p>
            <a:pPr indent="0" lvl="0" marL="0" rtl="0">
              <a:lnSpc>
                <a:spcPct val="80000"/>
              </a:lnSpc>
              <a:spcBef>
                <a:spcPts val="0"/>
              </a:spcBef>
              <a:buClr>
                <a:schemeClr val="lt1"/>
              </a:buClr>
              <a:buSzPct val="25000"/>
              <a:buFont typeface="Arial"/>
              <a:buNone/>
            </a:pPr>
            <a:r>
              <a:rPr lang="en-US" sz="1500"/>
              <a:t>change magnitude = sum ( difference magnitude ^2 )</a:t>
            </a:r>
          </a:p>
          <a:p>
            <a:pPr indent="0" lvl="0" marL="0" rtl="0">
              <a:lnSpc>
                <a:spcPct val="80000"/>
              </a:lnSpc>
              <a:spcBef>
                <a:spcPts val="0"/>
              </a:spcBef>
              <a:buClr>
                <a:schemeClr val="lt1"/>
              </a:buClr>
              <a:buSzPct val="25000"/>
              <a:buFont typeface="Arial"/>
              <a:buNone/>
            </a:pPr>
            <a:r>
              <a:rPr lang="en-US" sz="1500"/>
              <a:t>if the minimum ( change magnitude ) &gt; change threshold:</a:t>
            </a:r>
          </a:p>
          <a:p>
            <a:pPr indent="0" lvl="0" marL="0" rtl="0">
              <a:lnSpc>
                <a:spcPct val="80000"/>
              </a:lnSpc>
              <a:spcBef>
                <a:spcPts val="0"/>
              </a:spcBef>
              <a:buClr>
                <a:schemeClr val="lt1"/>
              </a:buClr>
              <a:buSzPct val="25000"/>
              <a:buFont typeface="Arial"/>
              <a:buNone/>
            </a:pPr>
            <a:r>
              <a:rPr lang="en-US" sz="1500"/>
              <a:t>        change detected</a:t>
            </a:r>
          </a:p>
          <a:p>
            <a:pPr indent="0" lvl="0" marL="0" rtl="0">
              <a:lnSpc>
                <a:spcPct val="80000"/>
              </a:lnSpc>
              <a:spcBef>
                <a:spcPts val="0"/>
              </a:spcBef>
              <a:buClr>
                <a:schemeClr val="lt1"/>
              </a:buClr>
              <a:buSzPct val="25000"/>
              <a:buFont typeface="Arial"/>
              <a:buNone/>
            </a:pPr>
            <a:r>
              <a:rPr lang="en-US" sz="1500"/>
              <a:t>if the first change magnitude &gt; outlier threshold:</a:t>
            </a:r>
          </a:p>
          <a:p>
            <a:pPr indent="0" lvl="0" marL="0" rtl="0">
              <a:lnSpc>
                <a:spcPct val="80000"/>
              </a:lnSpc>
              <a:spcBef>
                <a:spcPts val="0"/>
              </a:spcBef>
              <a:buClr>
                <a:schemeClr val="lt1"/>
              </a:buClr>
              <a:buSzPct val="25000"/>
              <a:buFont typeface="Arial"/>
              <a:buNone/>
            </a:pPr>
            <a:r>
              <a:rPr lang="en-US" sz="1500"/>
              <a:t>	update Persistent Processing Mask</a:t>
            </a:r>
          </a:p>
          <a:p>
            <a:pPr indent="0" lvl="0" marL="0" rtl="0">
              <a:lnSpc>
                <a:spcPct val="80000"/>
              </a:lnSpc>
              <a:spcBef>
                <a:spcPts val="0"/>
              </a:spcBef>
              <a:buClr>
                <a:schemeClr val="lt1"/>
              </a:buClr>
              <a:buSzPct val="25000"/>
              <a:buFont typeface="Arial"/>
              <a:buNone/>
            </a:pPr>
            <a:r>
              <a:rPr lang="en-US" sz="1500"/>
              <a:t>else:</a:t>
            </a:r>
          </a:p>
          <a:p>
            <a:pPr indent="0" lvl="0" marL="0" rtl="0">
              <a:lnSpc>
                <a:spcPct val="80000"/>
              </a:lnSpc>
              <a:spcBef>
                <a:spcPts val="0"/>
              </a:spcBef>
              <a:buClr>
                <a:schemeClr val="lt1"/>
              </a:buClr>
              <a:buSzPct val="25000"/>
              <a:buFont typeface="Arial"/>
              <a:buNone/>
            </a:pPr>
            <a:r>
              <a:rPr lang="en-US" sz="1500"/>
              <a:t>        include the observation in the Model Window</a:t>
            </a:r>
          </a:p>
          <a:p>
            <a:pPr indent="-228600" lvl="0" marL="228600" marR="0" rtl="0" algn="l">
              <a:lnSpc>
                <a:spcPct val="90000"/>
              </a:lnSpc>
              <a:spcBef>
                <a:spcPts val="0"/>
              </a:spcBef>
              <a:buClr>
                <a:schemeClr val="lt1"/>
              </a:buClr>
              <a:buSzPct val="200000"/>
              <a:buFont typeface="Arial"/>
              <a:buNone/>
            </a:pPr>
            <a:r>
              <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1" name="Shape 1121"/>
        <p:cNvGrpSpPr/>
        <p:nvPr/>
      </p:nvGrpSpPr>
      <p:grpSpPr>
        <a:xfrm>
          <a:off x="0" y="0"/>
          <a:ext cx="0" cy="0"/>
          <a:chOff x="0" y="0"/>
          <a:chExt cx="0" cy="0"/>
        </a:xfrm>
      </p:grpSpPr>
      <p:sp>
        <p:nvSpPr>
          <p:cNvPr id="1122" name="Shape 1122"/>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1123" name="Shape 1123"/>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1124" name="Shape 1124"/>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1125" name="Shape 1125"/>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1126" name="Shape 1126"/>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1127" name="Shape 1127"/>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1128" name="Shape 1128"/>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1129" name="Shape 1129"/>
          <p:cNvCxnSpPr>
            <a:stCxn id="1128" idx="2"/>
            <a:endCxn id="1124"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1130" name="Shape 1130"/>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131" name="Shape 1131"/>
          <p:cNvCxnSpPr>
            <a:stCxn id="1127" idx="2"/>
            <a:endCxn id="1128"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1132" name="Shape 1132"/>
          <p:cNvCxnSpPr>
            <a:stCxn id="1124" idx="3"/>
            <a:endCxn id="1127"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1133" name="Shape 1133"/>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1134" name="Shape 1134"/>
          <p:cNvCxnSpPr>
            <a:stCxn id="1124" idx="1"/>
            <a:endCxn id="1125"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1135" name="Shape 1135"/>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1136" name="Shape 1136"/>
          <p:cNvSpPr txBox="1"/>
          <p:nvPr/>
        </p:nvSpPr>
        <p:spPr>
          <a:xfrm>
            <a:off x="1042325" y="4466600"/>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Detect Start</a:t>
            </a:r>
          </a:p>
        </p:txBody>
      </p:sp>
      <p:cxnSp>
        <p:nvCxnSpPr>
          <p:cNvPr id="1137" name="Shape 1137"/>
          <p:cNvCxnSpPr>
            <a:stCxn id="1125" idx="2"/>
            <a:endCxn id="1136" idx="0"/>
          </p:cNvCxnSpPr>
          <p:nvPr/>
        </p:nvCxnSpPr>
        <p:spPr>
          <a:xfrm>
            <a:off x="2071025" y="3756112"/>
            <a:ext cx="0" cy="710400"/>
          </a:xfrm>
          <a:prstGeom prst="straightConnector1">
            <a:avLst/>
          </a:prstGeom>
          <a:noFill/>
          <a:ln cap="flat" cmpd="sng" w="19050">
            <a:solidFill>
              <a:srgbClr val="FFFFFF"/>
            </a:solidFill>
            <a:prstDash val="solid"/>
            <a:round/>
            <a:headEnd len="lg" w="lg" type="none"/>
            <a:tailEnd len="lg" w="lg" type="triangle"/>
          </a:ln>
        </p:spPr>
      </p:cxnSp>
      <p:sp>
        <p:nvSpPr>
          <p:cNvPr id="1138" name="Shape 1138"/>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1139" name="Shape 1139"/>
          <p:cNvCxnSpPr>
            <a:stCxn id="1138" idx="1"/>
            <a:endCxn id="1125"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1140" name="Shape 1140"/>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1141" name="Shape 1141"/>
          <p:cNvCxnSpPr>
            <a:stCxn id="1136" idx="2"/>
            <a:endCxn id="1138"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1142" name="Shape 1142"/>
          <p:cNvCxnSpPr>
            <a:stCxn id="1135" idx="2"/>
            <a:endCxn id="1140"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1143" name="Shape 1143"/>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1144" name="Shape 1144"/>
          <p:cNvCxnSpPr>
            <a:stCxn id="1140" idx="2"/>
            <a:endCxn id="1143"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1145" name="Shape 1145"/>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1146" name="Shape 1146"/>
          <p:cNvCxnSpPr>
            <a:stCxn id="1143" idx="2"/>
            <a:endCxn id="1145"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1147" name="Shape 1147"/>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148" name="Shape 1148"/>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149" name="Shape 1149"/>
          <p:cNvCxnSpPr>
            <a:stCxn id="1150" idx="1"/>
            <a:endCxn id="1151"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1152" name="Shape 1152"/>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153" name="Shape 1153"/>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1154" name="Shape 1154"/>
          <p:cNvCxnSpPr>
            <a:stCxn id="1145" idx="2"/>
            <a:endCxn id="1150"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1155" name="Shape 1155"/>
          <p:cNvCxnSpPr>
            <a:stCxn id="1151" idx="0"/>
            <a:endCxn id="1140"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1156" name="Shape 1156"/>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1157" name="Shape 1157"/>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158" name="Shape 1158"/>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159" name="Shape 1159"/>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151" name="Shape 1151"/>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1160" name="Shape 1160"/>
          <p:cNvCxnSpPr>
            <a:stCxn id="1151" idx="3"/>
            <a:endCxn id="1143"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1150" name="Shape 1150"/>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1161" name="Shape 1161"/>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1162" name="Shape 1162"/>
          <p:cNvCxnSpPr>
            <a:stCxn id="1127" idx="3"/>
            <a:endCxn id="1153"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1163" name="Shape 1163"/>
          <p:cNvCxnSpPr>
            <a:stCxn id="1150" idx="2"/>
            <a:endCxn id="1153"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1164" name="Shape 1164"/>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165" name="Shape 1165"/>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1166" name="Shape 1166"/>
          <p:cNvCxnSpPr>
            <a:stCxn id="1153" idx="2"/>
            <a:endCxn id="1165"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1167" name="Shape 1167"/>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1168" name="Shape 1168"/>
          <p:cNvCxnSpPr>
            <a:stCxn id="1138" idx="3"/>
            <a:endCxn id="1135"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1169" name="Shape 1169"/>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
        <p:nvSpPr>
          <p:cNvPr id="1170" name="Shape 1170"/>
          <p:cNvSpPr txBox="1"/>
          <p:nvPr>
            <p:ph type="title"/>
          </p:nvPr>
        </p:nvSpPr>
        <p:spPr>
          <a:xfrm>
            <a:off x="628650" y="365125"/>
            <a:ext cx="7886700" cy="13257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buClr>
                <a:schemeClr val="lt1"/>
              </a:buClr>
              <a:buSzPct val="25000"/>
              <a:buFont typeface="Calibri"/>
              <a:buNone/>
            </a:pPr>
            <a:r>
              <a:rPr lang="en-US"/>
              <a:t>Detect Start</a:t>
            </a:r>
          </a:p>
          <a:p>
            <a:pPr indent="0" lvl="0" marL="0" marR="0" rtl="0" algn="ctr">
              <a:lnSpc>
                <a:spcPct val="90000"/>
              </a:lnSpc>
              <a:spcBef>
                <a:spcPts val="0"/>
              </a:spcBef>
              <a:buClr>
                <a:schemeClr val="lt1"/>
              </a:buClr>
              <a:buSzPct val="25000"/>
              <a:buFont typeface="Calibri"/>
              <a:buNone/>
            </a:pPr>
            <a:r>
              <a:rPr lang="en-US" sz="3600"/>
              <a:t>(Calculate Change Magnitudes example)</a:t>
            </a:r>
          </a:p>
        </p:txBody>
      </p:sp>
      <p:sp>
        <p:nvSpPr>
          <p:cNvPr id="1171" name="Shape 1171"/>
          <p:cNvSpPr txBox="1"/>
          <p:nvPr>
            <p:ph idx="1" type="body"/>
          </p:nvPr>
        </p:nvSpPr>
        <p:spPr>
          <a:xfrm>
            <a:off x="628650" y="1825625"/>
            <a:ext cx="7886700" cy="45306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45700" lIns="91425" rIns="91425" tIns="45700">
            <a:noAutofit/>
          </a:bodyPr>
          <a:lstStyle/>
          <a:p>
            <a:pPr indent="0" lvl="0" marL="0" rtl="0">
              <a:lnSpc>
                <a:spcPct val="80000"/>
              </a:lnSpc>
              <a:spcBef>
                <a:spcPts val="0"/>
              </a:spcBef>
              <a:buClr>
                <a:schemeClr val="lt1"/>
              </a:buClr>
              <a:buSzPct val="25000"/>
              <a:buFont typeface="Arial"/>
              <a:buNone/>
            </a:pPr>
            <a:r>
              <a:t/>
            </a:r>
            <a:endParaRPr sz="1400"/>
          </a:p>
          <a:p>
            <a:pPr indent="-228600" lvl="0" marL="228600" marR="0" rtl="0" algn="l">
              <a:lnSpc>
                <a:spcPct val="90000"/>
              </a:lnSpc>
              <a:spcBef>
                <a:spcPts val="0"/>
              </a:spcBef>
              <a:buClr>
                <a:schemeClr val="lt1"/>
              </a:buClr>
              <a:buSzPct val="200000"/>
              <a:buFont typeface="Arial"/>
              <a:buNone/>
            </a:pPr>
            <a:r>
              <a:t/>
            </a:r>
            <a:endParaRPr sz="1400"/>
          </a:p>
        </p:txBody>
      </p:sp>
      <p:pic>
        <p:nvPicPr>
          <p:cNvPr id="1172" name="Shape 1172"/>
          <p:cNvPicPr preferRelativeResize="0"/>
          <p:nvPr/>
        </p:nvPicPr>
        <p:blipFill>
          <a:blip r:embed="rId3">
            <a:alphaModFix/>
          </a:blip>
          <a:stretch>
            <a:fillRect/>
          </a:stretch>
        </p:blipFill>
        <p:spPr>
          <a:xfrm>
            <a:off x="2366070" y="1840575"/>
            <a:ext cx="4411853" cy="4391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7" name="Shape 1177"/>
        <p:cNvGrpSpPr/>
        <p:nvPr/>
      </p:nvGrpSpPr>
      <p:grpSpPr>
        <a:xfrm>
          <a:off x="0" y="0"/>
          <a:ext cx="0" cy="0"/>
          <a:chOff x="0" y="0"/>
          <a:chExt cx="0" cy="0"/>
        </a:xfrm>
      </p:grpSpPr>
      <p:sp>
        <p:nvSpPr>
          <p:cNvPr id="1178" name="Shape 1178"/>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1179" name="Shape 1179"/>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1180" name="Shape 1180"/>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1181" name="Shape 1181"/>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1182" name="Shape 1182"/>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1183" name="Shape 1183"/>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1184" name="Shape 1184"/>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1185" name="Shape 1185"/>
          <p:cNvCxnSpPr>
            <a:stCxn id="1184" idx="2"/>
            <a:endCxn id="1180"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1186" name="Shape 1186"/>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187" name="Shape 1187"/>
          <p:cNvCxnSpPr>
            <a:stCxn id="1183" idx="2"/>
            <a:endCxn id="1184"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1188" name="Shape 1188"/>
          <p:cNvCxnSpPr>
            <a:stCxn id="1180" idx="3"/>
            <a:endCxn id="1183"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1189" name="Shape 1189"/>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1190" name="Shape 1190"/>
          <p:cNvCxnSpPr>
            <a:stCxn id="1180" idx="1"/>
            <a:endCxn id="1181"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1191" name="Shape 1191"/>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1192" name="Shape 1192"/>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1193" name="Shape 1193"/>
          <p:cNvCxnSpPr>
            <a:stCxn id="1181" idx="2"/>
            <a:endCxn id="1192"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1194" name="Shape 1194"/>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FFFFFF"/>
                </a:solidFill>
              </a:rPr>
              <a:t>Change Magnitude less</a:t>
            </a:r>
          </a:p>
          <a:p>
            <a:pPr lvl="0" rtl="0" algn="ctr">
              <a:spcBef>
                <a:spcPts val="0"/>
              </a:spcBef>
              <a:buNone/>
            </a:pPr>
            <a:r>
              <a:rPr lang="en-US" sz="1200">
                <a:solidFill>
                  <a:srgbClr val="FFFFFF"/>
                </a:solidFill>
              </a:rPr>
              <a:t>than Change Threshold</a:t>
            </a:r>
          </a:p>
        </p:txBody>
      </p:sp>
      <p:cxnSp>
        <p:nvCxnSpPr>
          <p:cNvPr id="1195" name="Shape 1195"/>
          <p:cNvCxnSpPr>
            <a:stCxn id="1194" idx="1"/>
            <a:endCxn id="1181" idx="1"/>
          </p:cNvCxnSpPr>
          <p:nvPr/>
        </p:nvCxnSpPr>
        <p:spPr>
          <a:xfrm flipH="1" rot="10800000">
            <a:off x="1042325" y="3543700"/>
            <a:ext cx="600" cy="2304900"/>
          </a:xfrm>
          <a:prstGeom prst="curvedConnector3">
            <a:avLst>
              <a:gd fmla="val -75487500" name="adj1"/>
            </a:avLst>
          </a:prstGeom>
          <a:noFill/>
          <a:ln cap="flat" cmpd="sng" w="19050">
            <a:solidFill>
              <a:srgbClr val="FFFFFF"/>
            </a:solidFill>
            <a:prstDash val="solid"/>
            <a:round/>
            <a:headEnd len="lg" w="lg" type="none"/>
            <a:tailEnd len="lg" w="lg" type="triangle"/>
          </a:ln>
        </p:spPr>
      </p:cxnSp>
      <p:sp>
        <p:nvSpPr>
          <p:cNvPr id="1196" name="Shape 1196"/>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1197" name="Shape 1197"/>
          <p:cNvCxnSpPr>
            <a:stCxn id="1192" idx="2"/>
            <a:endCxn id="1194" idx="0"/>
          </p:cNvCxnSpPr>
          <p:nvPr/>
        </p:nvCxnSpPr>
        <p:spPr>
          <a:xfrm>
            <a:off x="2071025" y="4891400"/>
            <a:ext cx="0" cy="714900"/>
          </a:xfrm>
          <a:prstGeom prst="straightConnector1">
            <a:avLst/>
          </a:prstGeom>
          <a:noFill/>
          <a:ln cap="flat" cmpd="sng" w="19050">
            <a:solidFill>
              <a:srgbClr val="FFFFFF"/>
            </a:solidFill>
            <a:prstDash val="solid"/>
            <a:round/>
            <a:headEnd len="lg" w="lg" type="none"/>
            <a:tailEnd len="lg" w="lg" type="triangle"/>
          </a:ln>
        </p:spPr>
      </p:cxnSp>
      <p:cxnSp>
        <p:nvCxnSpPr>
          <p:cNvPr id="1198" name="Shape 1198"/>
          <p:cNvCxnSpPr>
            <a:stCxn id="1191" idx="2"/>
            <a:endCxn id="1196"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1199" name="Shape 1199"/>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1200" name="Shape 1200"/>
          <p:cNvCxnSpPr>
            <a:stCxn id="1196" idx="2"/>
            <a:endCxn id="1199"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1201" name="Shape 1201"/>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1202" name="Shape 1202"/>
          <p:cNvCxnSpPr>
            <a:stCxn id="1199" idx="2"/>
            <a:endCxn id="1201"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1203" name="Shape 1203"/>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FFFFFF"/>
                </a:solidFill>
              </a:rPr>
              <a:t>Yes</a:t>
            </a:r>
          </a:p>
        </p:txBody>
      </p:sp>
      <p:sp>
        <p:nvSpPr>
          <p:cNvPr id="1204" name="Shape 1204"/>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205" name="Shape 1205"/>
          <p:cNvCxnSpPr>
            <a:stCxn id="1206" idx="1"/>
            <a:endCxn id="1207"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1208" name="Shape 1208"/>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209" name="Shape 1209"/>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1210" name="Shape 1210"/>
          <p:cNvCxnSpPr>
            <a:stCxn id="1201" idx="2"/>
            <a:endCxn id="1206"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1211" name="Shape 1211"/>
          <p:cNvCxnSpPr>
            <a:stCxn id="1207" idx="0"/>
            <a:endCxn id="1196"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1212" name="Shape 1212"/>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1213" name="Shape 1213"/>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214" name="Shape 1214"/>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215" name="Shape 1215"/>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207" name="Shape 1207"/>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1216" name="Shape 1216"/>
          <p:cNvCxnSpPr>
            <a:stCxn id="1207" idx="3"/>
            <a:endCxn id="1199"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1206" name="Shape 1206"/>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1217" name="Shape 1217"/>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1218" name="Shape 1218"/>
          <p:cNvCxnSpPr>
            <a:stCxn id="1183" idx="3"/>
            <a:endCxn id="1209"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1219" name="Shape 1219"/>
          <p:cNvCxnSpPr>
            <a:stCxn id="1206" idx="2"/>
            <a:endCxn id="1209"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1220" name="Shape 1220"/>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221" name="Shape 1221"/>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1222" name="Shape 1222"/>
          <p:cNvCxnSpPr>
            <a:stCxn id="1209" idx="2"/>
            <a:endCxn id="1221"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1223" name="Shape 1223"/>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FFFFFF"/>
                </a:solidFill>
              </a:rPr>
              <a:t>Include</a:t>
            </a:r>
          </a:p>
          <a:p>
            <a:pPr lvl="0" rtl="0" algn="ctr">
              <a:spcBef>
                <a:spcPts val="0"/>
              </a:spcBef>
              <a:buNone/>
            </a:pPr>
            <a:r>
              <a:rPr lang="en-US" sz="1200">
                <a:solidFill>
                  <a:srgbClr val="FFFFFF"/>
                </a:solidFill>
              </a:rPr>
              <a:t>Observation</a:t>
            </a:r>
          </a:p>
        </p:txBody>
      </p:sp>
      <p:cxnSp>
        <p:nvCxnSpPr>
          <p:cNvPr id="1224" name="Shape 1224"/>
          <p:cNvCxnSpPr>
            <a:stCxn id="1194" idx="3"/>
            <a:endCxn id="1191"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1225" name="Shape 1225"/>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0" name="Shape 1230"/>
        <p:cNvGrpSpPr/>
        <p:nvPr/>
      </p:nvGrpSpPr>
      <p:grpSpPr>
        <a:xfrm>
          <a:off x="0" y="0"/>
          <a:ext cx="0" cy="0"/>
          <a:chOff x="0" y="0"/>
          <a:chExt cx="0" cy="0"/>
        </a:xfrm>
      </p:grpSpPr>
      <p:sp>
        <p:nvSpPr>
          <p:cNvPr id="1231" name="Shape 1231"/>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1232" name="Shape 1232"/>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1233" name="Shape 1233"/>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1234" name="Shape 1234"/>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1235" name="Shape 1235"/>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1236" name="Shape 1236"/>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1237" name="Shape 1237"/>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1238" name="Shape 1238"/>
          <p:cNvCxnSpPr>
            <a:stCxn id="1237" idx="2"/>
            <a:endCxn id="1233"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1239" name="Shape 1239"/>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FFFFFF"/>
                </a:solidFill>
              </a:rPr>
              <a:t>No</a:t>
            </a:r>
          </a:p>
        </p:txBody>
      </p:sp>
      <p:cxnSp>
        <p:nvCxnSpPr>
          <p:cNvPr id="1240" name="Shape 1240"/>
          <p:cNvCxnSpPr>
            <a:stCxn id="1236" idx="2"/>
            <a:endCxn id="1237"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1241" name="Shape 1241"/>
          <p:cNvCxnSpPr>
            <a:stCxn id="1233" idx="3"/>
            <a:endCxn id="1236"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1242" name="Shape 1242"/>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1243" name="Shape 1243"/>
          <p:cNvCxnSpPr>
            <a:stCxn id="1233" idx="1"/>
            <a:endCxn id="1234"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1244" name="Shape 1244"/>
          <p:cNvSpPr txBox="1"/>
          <p:nvPr/>
        </p:nvSpPr>
        <p:spPr>
          <a:xfrm>
            <a:off x="5900525" y="1942225"/>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Continuous Monitoring</a:t>
            </a:r>
          </a:p>
        </p:txBody>
      </p:sp>
      <p:sp>
        <p:nvSpPr>
          <p:cNvPr id="1245" name="Shape 1245"/>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1246" name="Shape 1246"/>
          <p:cNvCxnSpPr>
            <a:stCxn id="1234" idx="2"/>
            <a:endCxn id="1245"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1247" name="Shape 1247"/>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FFFFFF"/>
                </a:solidFill>
              </a:rPr>
              <a:t>Change Magnitude less</a:t>
            </a:r>
          </a:p>
          <a:p>
            <a:pPr lvl="0" rtl="0" algn="ctr">
              <a:spcBef>
                <a:spcPts val="0"/>
              </a:spcBef>
              <a:buNone/>
            </a:pPr>
            <a:r>
              <a:rPr lang="en-US" sz="1200">
                <a:solidFill>
                  <a:srgbClr val="FFFFFF"/>
                </a:solidFill>
              </a:rPr>
              <a:t>than Change Threshold</a:t>
            </a:r>
          </a:p>
        </p:txBody>
      </p:sp>
      <p:cxnSp>
        <p:nvCxnSpPr>
          <p:cNvPr id="1248" name="Shape 1248"/>
          <p:cNvCxnSpPr>
            <a:stCxn id="1247" idx="1"/>
            <a:endCxn id="1234"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1249" name="Shape 1249"/>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1250" name="Shape 1250"/>
          <p:cNvCxnSpPr>
            <a:stCxn id="1245" idx="2"/>
            <a:endCxn id="1247" idx="0"/>
          </p:cNvCxnSpPr>
          <p:nvPr/>
        </p:nvCxnSpPr>
        <p:spPr>
          <a:xfrm>
            <a:off x="2071025" y="4891400"/>
            <a:ext cx="0" cy="714900"/>
          </a:xfrm>
          <a:prstGeom prst="straightConnector1">
            <a:avLst/>
          </a:prstGeom>
          <a:noFill/>
          <a:ln cap="flat" cmpd="sng" w="19050">
            <a:solidFill>
              <a:srgbClr val="FFFFFF"/>
            </a:solidFill>
            <a:prstDash val="solid"/>
            <a:round/>
            <a:headEnd len="lg" w="lg" type="none"/>
            <a:tailEnd len="lg" w="lg" type="triangle"/>
          </a:ln>
        </p:spPr>
      </p:cxnSp>
      <p:cxnSp>
        <p:nvCxnSpPr>
          <p:cNvPr id="1251" name="Shape 1251"/>
          <p:cNvCxnSpPr>
            <a:stCxn id="1244" idx="2"/>
            <a:endCxn id="1249"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1252" name="Shape 1252"/>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1253" name="Shape 1253"/>
          <p:cNvCxnSpPr>
            <a:stCxn id="1249" idx="2"/>
            <a:endCxn id="1252"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1254" name="Shape 1254"/>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1255" name="Shape 1255"/>
          <p:cNvCxnSpPr>
            <a:stCxn id="1252" idx="2"/>
            <a:endCxn id="1254"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1256" name="Shape 1256"/>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257" name="Shape 1257"/>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258" name="Shape 1258"/>
          <p:cNvCxnSpPr>
            <a:stCxn id="1259" idx="1"/>
            <a:endCxn id="1260"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1261" name="Shape 1261"/>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262" name="Shape 1262"/>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1263" name="Shape 1263"/>
          <p:cNvCxnSpPr>
            <a:stCxn id="1254" idx="2"/>
            <a:endCxn id="1259"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1264" name="Shape 1264"/>
          <p:cNvCxnSpPr>
            <a:stCxn id="1260" idx="0"/>
            <a:endCxn id="1249"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1265" name="Shape 1265"/>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1266" name="Shape 1266"/>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267" name="Shape 1267"/>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268" name="Shape 1268"/>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260" name="Shape 1260"/>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1269" name="Shape 1269"/>
          <p:cNvCxnSpPr>
            <a:stCxn id="1260" idx="3"/>
            <a:endCxn id="1252"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1259" name="Shape 1259"/>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1270" name="Shape 1270"/>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1271" name="Shape 1271"/>
          <p:cNvCxnSpPr>
            <a:stCxn id="1236" idx="3"/>
            <a:endCxn id="1262"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1272" name="Shape 1272"/>
          <p:cNvCxnSpPr>
            <a:stCxn id="1259" idx="2"/>
            <a:endCxn id="1262"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1273" name="Shape 1273"/>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274" name="Shape 1274"/>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1275" name="Shape 1275"/>
          <p:cNvCxnSpPr>
            <a:stCxn id="1262" idx="2"/>
            <a:endCxn id="1274"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1276" name="Shape 1276"/>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1277" name="Shape 1277"/>
          <p:cNvCxnSpPr>
            <a:stCxn id="1247" idx="3"/>
            <a:endCxn id="1244" idx="1"/>
          </p:cNvCxnSpPr>
          <p:nvPr/>
        </p:nvCxnSpPr>
        <p:spPr>
          <a:xfrm flipH="1" rot="10800000">
            <a:off x="3099725" y="2154700"/>
            <a:ext cx="2800800" cy="3693900"/>
          </a:xfrm>
          <a:prstGeom prst="bentConnector3">
            <a:avLst>
              <a:gd fmla="val 15263" name="adj1"/>
            </a:avLst>
          </a:prstGeom>
          <a:noFill/>
          <a:ln cap="flat" cmpd="sng" w="19050">
            <a:solidFill>
              <a:srgbClr val="FFFFFF"/>
            </a:solidFill>
            <a:prstDash val="solid"/>
            <a:round/>
            <a:headEnd len="lg" w="lg" type="none"/>
            <a:tailEnd len="lg" w="lg" type="triangle"/>
          </a:ln>
        </p:spPr>
      </p:cxnSp>
      <p:sp>
        <p:nvSpPr>
          <p:cNvPr id="1278" name="Shape 1278"/>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FFFFFF"/>
                </a:solidFill>
              </a:rPr>
              <a:t>Adjust Model</a:t>
            </a:r>
          </a:p>
          <a:p>
            <a:pPr lvl="0" rtl="0" algn="ctr">
              <a:spcBef>
                <a:spcPts val="0"/>
              </a:spcBef>
              <a:buNone/>
            </a:pPr>
            <a:r>
              <a:rPr lang="en-US" sz="1200">
                <a:solidFill>
                  <a:srgbClr val="FFFFFF"/>
                </a:solidFill>
              </a:rPr>
              <a:t>Window Start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3" name="Shape 1283"/>
        <p:cNvGrpSpPr/>
        <p:nvPr/>
      </p:nvGrpSpPr>
      <p:grpSpPr>
        <a:xfrm>
          <a:off x="0" y="0"/>
          <a:ext cx="0" cy="0"/>
          <a:chOff x="0" y="0"/>
          <a:chExt cx="0" cy="0"/>
        </a:xfrm>
      </p:grpSpPr>
      <p:sp>
        <p:nvSpPr>
          <p:cNvPr id="1284" name="Shape 1284"/>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1285" name="Shape 1285"/>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1286" name="Shape 1286"/>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1287" name="Shape 1287"/>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1288" name="Shape 1288"/>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1289" name="Shape 1289"/>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1290" name="Shape 1290"/>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1291" name="Shape 1291"/>
          <p:cNvCxnSpPr>
            <a:stCxn id="1290" idx="2"/>
            <a:endCxn id="1286"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1292" name="Shape 1292"/>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FFFFFF"/>
                </a:solidFill>
              </a:rPr>
              <a:t>No</a:t>
            </a:r>
          </a:p>
        </p:txBody>
      </p:sp>
      <p:cxnSp>
        <p:nvCxnSpPr>
          <p:cNvPr id="1293" name="Shape 1293"/>
          <p:cNvCxnSpPr>
            <a:stCxn id="1289" idx="2"/>
            <a:endCxn id="1290"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1294" name="Shape 1294"/>
          <p:cNvCxnSpPr>
            <a:stCxn id="1286" idx="3"/>
            <a:endCxn id="1289"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1295" name="Shape 1295"/>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1296" name="Shape 1296"/>
          <p:cNvCxnSpPr>
            <a:stCxn id="1286" idx="1"/>
            <a:endCxn id="1287"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1297" name="Shape 1297"/>
          <p:cNvSpPr txBox="1"/>
          <p:nvPr/>
        </p:nvSpPr>
        <p:spPr>
          <a:xfrm>
            <a:off x="5900525" y="1942225"/>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Continuous Monitoring</a:t>
            </a:r>
          </a:p>
        </p:txBody>
      </p:sp>
      <p:sp>
        <p:nvSpPr>
          <p:cNvPr id="1298" name="Shape 1298"/>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1299" name="Shape 1299"/>
          <p:cNvCxnSpPr>
            <a:stCxn id="1287" idx="2"/>
            <a:endCxn id="1298"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1300" name="Shape 1300"/>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FFFFFF"/>
                </a:solidFill>
              </a:rPr>
              <a:t>Change Magnitude less</a:t>
            </a:r>
          </a:p>
          <a:p>
            <a:pPr lvl="0" rtl="0" algn="ctr">
              <a:spcBef>
                <a:spcPts val="0"/>
              </a:spcBef>
              <a:buNone/>
            </a:pPr>
            <a:r>
              <a:rPr lang="en-US" sz="1200">
                <a:solidFill>
                  <a:srgbClr val="FFFFFF"/>
                </a:solidFill>
              </a:rPr>
              <a:t>than Change Threshold</a:t>
            </a:r>
          </a:p>
        </p:txBody>
      </p:sp>
      <p:cxnSp>
        <p:nvCxnSpPr>
          <p:cNvPr id="1301" name="Shape 1301"/>
          <p:cNvCxnSpPr>
            <a:stCxn id="1300" idx="1"/>
            <a:endCxn id="1287"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1302" name="Shape 1302"/>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1303" name="Shape 1303"/>
          <p:cNvCxnSpPr>
            <a:stCxn id="1298" idx="2"/>
            <a:endCxn id="1300" idx="0"/>
          </p:cNvCxnSpPr>
          <p:nvPr/>
        </p:nvCxnSpPr>
        <p:spPr>
          <a:xfrm>
            <a:off x="2071025" y="4891400"/>
            <a:ext cx="0" cy="714900"/>
          </a:xfrm>
          <a:prstGeom prst="straightConnector1">
            <a:avLst/>
          </a:prstGeom>
          <a:noFill/>
          <a:ln cap="flat" cmpd="sng" w="19050">
            <a:solidFill>
              <a:srgbClr val="FFFFFF"/>
            </a:solidFill>
            <a:prstDash val="solid"/>
            <a:round/>
            <a:headEnd len="lg" w="lg" type="none"/>
            <a:tailEnd len="lg" w="lg" type="triangle"/>
          </a:ln>
        </p:spPr>
      </p:cxnSp>
      <p:cxnSp>
        <p:nvCxnSpPr>
          <p:cNvPr id="1304" name="Shape 1304"/>
          <p:cNvCxnSpPr>
            <a:stCxn id="1297" idx="2"/>
            <a:endCxn id="1302"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1305" name="Shape 1305"/>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1306" name="Shape 1306"/>
          <p:cNvCxnSpPr>
            <a:stCxn id="1302" idx="2"/>
            <a:endCxn id="1305"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1307" name="Shape 1307"/>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1308" name="Shape 1308"/>
          <p:cNvCxnSpPr>
            <a:stCxn id="1305" idx="2"/>
            <a:endCxn id="1307"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1309" name="Shape 1309"/>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310" name="Shape 1310"/>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311" name="Shape 1311"/>
          <p:cNvCxnSpPr>
            <a:stCxn id="1312" idx="1"/>
            <a:endCxn id="1313"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1314" name="Shape 1314"/>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315" name="Shape 1315"/>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1316" name="Shape 1316"/>
          <p:cNvCxnSpPr>
            <a:stCxn id="1307" idx="2"/>
            <a:endCxn id="1312"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1317" name="Shape 1317"/>
          <p:cNvCxnSpPr>
            <a:stCxn id="1313" idx="0"/>
            <a:endCxn id="1302"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1318" name="Shape 1318"/>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1319" name="Shape 1319"/>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320" name="Shape 1320"/>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321" name="Shape 1321"/>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313" name="Shape 1313"/>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1322" name="Shape 1322"/>
          <p:cNvCxnSpPr>
            <a:stCxn id="1313" idx="3"/>
            <a:endCxn id="1305"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1312" name="Shape 1312"/>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1323" name="Shape 1323"/>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1324" name="Shape 1324"/>
          <p:cNvCxnSpPr>
            <a:stCxn id="1289" idx="3"/>
            <a:endCxn id="1315"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1325" name="Shape 1325"/>
          <p:cNvCxnSpPr>
            <a:stCxn id="1312" idx="2"/>
            <a:endCxn id="1315"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1326" name="Shape 1326"/>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327" name="Shape 1327"/>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1328" name="Shape 1328"/>
          <p:cNvCxnSpPr>
            <a:stCxn id="1315" idx="2"/>
            <a:endCxn id="1327"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1329" name="Shape 1329"/>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1330" name="Shape 1330"/>
          <p:cNvCxnSpPr>
            <a:stCxn id="1300" idx="3"/>
            <a:endCxn id="1297" idx="1"/>
          </p:cNvCxnSpPr>
          <p:nvPr/>
        </p:nvCxnSpPr>
        <p:spPr>
          <a:xfrm flipH="1" rot="10800000">
            <a:off x="3099725" y="2154700"/>
            <a:ext cx="2800800" cy="3693900"/>
          </a:xfrm>
          <a:prstGeom prst="bentConnector3">
            <a:avLst>
              <a:gd fmla="val 15263" name="adj1"/>
            </a:avLst>
          </a:prstGeom>
          <a:noFill/>
          <a:ln cap="flat" cmpd="sng" w="19050">
            <a:solidFill>
              <a:srgbClr val="FFFFFF"/>
            </a:solidFill>
            <a:prstDash val="solid"/>
            <a:round/>
            <a:headEnd len="lg" w="lg" type="none"/>
            <a:tailEnd len="lg" w="lg" type="triangle"/>
          </a:ln>
        </p:spPr>
      </p:cxnSp>
      <p:sp>
        <p:nvSpPr>
          <p:cNvPr id="1331" name="Shape 1331"/>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FFFFFF"/>
                </a:solidFill>
              </a:rPr>
              <a:t>Adjust Model</a:t>
            </a:r>
          </a:p>
          <a:p>
            <a:pPr lvl="0" rtl="0" algn="ctr">
              <a:spcBef>
                <a:spcPts val="0"/>
              </a:spcBef>
              <a:buNone/>
            </a:pPr>
            <a:r>
              <a:rPr lang="en-US" sz="1200">
                <a:solidFill>
                  <a:srgbClr val="FFFFFF"/>
                </a:solidFill>
              </a:rPr>
              <a:t>Window Start</a:t>
            </a:r>
          </a:p>
        </p:txBody>
      </p:sp>
      <p:sp>
        <p:nvSpPr>
          <p:cNvPr id="1332" name="Shape 1332"/>
          <p:cNvSpPr txBox="1"/>
          <p:nvPr>
            <p:ph type="title"/>
          </p:nvPr>
        </p:nvSpPr>
        <p:spPr>
          <a:xfrm>
            <a:off x="628650" y="365125"/>
            <a:ext cx="7886700" cy="13257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Continuous Monitoring</a:t>
            </a:r>
          </a:p>
        </p:txBody>
      </p:sp>
      <p:sp>
        <p:nvSpPr>
          <p:cNvPr id="1333" name="Shape 1333"/>
          <p:cNvSpPr txBox="1"/>
          <p:nvPr>
            <p:ph idx="1" type="body"/>
          </p:nvPr>
        </p:nvSpPr>
        <p:spPr>
          <a:xfrm>
            <a:off x="628650" y="1825625"/>
            <a:ext cx="7886700" cy="45306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a:t>loop through remaining observations until change is detected or observations are exhausted</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8" name="Shape 1338"/>
        <p:cNvGrpSpPr/>
        <p:nvPr/>
      </p:nvGrpSpPr>
      <p:grpSpPr>
        <a:xfrm>
          <a:off x="0" y="0"/>
          <a:ext cx="0" cy="0"/>
          <a:chOff x="0" y="0"/>
          <a:chExt cx="0" cy="0"/>
        </a:xfrm>
      </p:grpSpPr>
      <p:sp>
        <p:nvSpPr>
          <p:cNvPr id="1339" name="Shape 1339"/>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1340" name="Shape 1340"/>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1341" name="Shape 1341"/>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1342" name="Shape 1342"/>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1343" name="Shape 1343"/>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1344" name="Shape 1344"/>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1345" name="Shape 1345"/>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1346" name="Shape 1346"/>
          <p:cNvCxnSpPr>
            <a:stCxn id="1345" idx="2"/>
            <a:endCxn id="1341"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1347" name="Shape 1347"/>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348" name="Shape 1348"/>
          <p:cNvCxnSpPr>
            <a:stCxn id="1344" idx="2"/>
            <a:endCxn id="1345"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1349" name="Shape 1349"/>
          <p:cNvCxnSpPr>
            <a:stCxn id="1341" idx="3"/>
            <a:endCxn id="1344"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1350" name="Shape 1350"/>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1351" name="Shape 1351"/>
          <p:cNvCxnSpPr>
            <a:stCxn id="1341" idx="1"/>
            <a:endCxn id="1342"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1352" name="Shape 1352"/>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1353" name="Shape 1353"/>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1354" name="Shape 1354"/>
          <p:cNvCxnSpPr>
            <a:stCxn id="1342" idx="2"/>
            <a:endCxn id="1353"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1355" name="Shape 1355"/>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1356" name="Shape 1356"/>
          <p:cNvCxnSpPr>
            <a:stCxn id="1355" idx="1"/>
            <a:endCxn id="1342"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1357" name="Shape 1357"/>
          <p:cNvSpPr txBox="1"/>
          <p:nvPr/>
        </p:nvSpPr>
        <p:spPr>
          <a:xfrm>
            <a:off x="5900525" y="2628025"/>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Build New Curve Fit</a:t>
            </a:r>
          </a:p>
        </p:txBody>
      </p:sp>
      <p:cxnSp>
        <p:nvCxnSpPr>
          <p:cNvPr id="1358" name="Shape 1358"/>
          <p:cNvCxnSpPr>
            <a:stCxn id="1353" idx="2"/>
            <a:endCxn id="1355"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1359" name="Shape 1359"/>
          <p:cNvCxnSpPr>
            <a:stCxn id="1352" idx="2"/>
            <a:endCxn id="1357" idx="0"/>
          </p:cNvCxnSpPr>
          <p:nvPr/>
        </p:nvCxnSpPr>
        <p:spPr>
          <a:xfrm>
            <a:off x="6929225" y="2367025"/>
            <a:ext cx="0" cy="261000"/>
          </a:xfrm>
          <a:prstGeom prst="straightConnector1">
            <a:avLst/>
          </a:prstGeom>
          <a:noFill/>
          <a:ln cap="flat" cmpd="sng" w="19050">
            <a:solidFill>
              <a:srgbClr val="FFFFFF"/>
            </a:solidFill>
            <a:prstDash val="solid"/>
            <a:round/>
            <a:headEnd len="lg" w="lg" type="none"/>
            <a:tailEnd len="lg" w="lg" type="triangle"/>
          </a:ln>
        </p:spPr>
      </p:cxnSp>
      <p:sp>
        <p:nvSpPr>
          <p:cNvPr id="1360" name="Shape 1360"/>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1361" name="Shape 1361"/>
          <p:cNvCxnSpPr>
            <a:stCxn id="1357" idx="2"/>
            <a:endCxn id="1360"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1362" name="Shape 1362"/>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1363" name="Shape 1363"/>
          <p:cNvCxnSpPr>
            <a:stCxn id="1360" idx="2"/>
            <a:endCxn id="1362"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1364" name="Shape 1364"/>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365" name="Shape 1365"/>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366" name="Shape 1366"/>
          <p:cNvCxnSpPr>
            <a:stCxn id="1367" idx="1"/>
            <a:endCxn id="1368"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1369" name="Shape 1369"/>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370" name="Shape 1370"/>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1371" name="Shape 1371"/>
          <p:cNvCxnSpPr>
            <a:stCxn id="1362" idx="2"/>
            <a:endCxn id="1367"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1372" name="Shape 1372"/>
          <p:cNvCxnSpPr>
            <a:stCxn id="1368" idx="0"/>
            <a:endCxn id="1357"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1373" name="Shape 1373"/>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1374" name="Shape 1374"/>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375" name="Shape 1375"/>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376" name="Shape 1376"/>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368" name="Shape 1368"/>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1377" name="Shape 1377"/>
          <p:cNvCxnSpPr>
            <a:stCxn id="1368" idx="3"/>
            <a:endCxn id="1360"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1367" name="Shape 1367"/>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1378" name="Shape 1378"/>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1379" name="Shape 1379"/>
          <p:cNvCxnSpPr>
            <a:stCxn id="1344" idx="3"/>
            <a:endCxn id="1370"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1380" name="Shape 1380"/>
          <p:cNvCxnSpPr>
            <a:stCxn id="1367" idx="2"/>
            <a:endCxn id="1370"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1381" name="Shape 1381"/>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382" name="Shape 1382"/>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1383" name="Shape 1383"/>
          <p:cNvCxnSpPr>
            <a:stCxn id="1370" idx="2"/>
            <a:endCxn id="1382"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1384" name="Shape 1384"/>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1385" name="Shape 1385"/>
          <p:cNvCxnSpPr>
            <a:stCxn id="1355" idx="3"/>
            <a:endCxn id="1352"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1386" name="Shape 1386"/>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1" name="Shape 1391"/>
        <p:cNvGrpSpPr/>
        <p:nvPr/>
      </p:nvGrpSpPr>
      <p:grpSpPr>
        <a:xfrm>
          <a:off x="0" y="0"/>
          <a:ext cx="0" cy="0"/>
          <a:chOff x="0" y="0"/>
          <a:chExt cx="0" cy="0"/>
        </a:xfrm>
      </p:grpSpPr>
      <p:sp>
        <p:nvSpPr>
          <p:cNvPr id="1392" name="Shape 1392"/>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1393" name="Shape 1393"/>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1394" name="Shape 1394"/>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1395" name="Shape 1395"/>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1396" name="Shape 1396"/>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1397" name="Shape 1397"/>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1398" name="Shape 1398"/>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1399" name="Shape 1399"/>
          <p:cNvCxnSpPr>
            <a:stCxn id="1398" idx="2"/>
            <a:endCxn id="1394"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1400" name="Shape 1400"/>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401" name="Shape 1401"/>
          <p:cNvCxnSpPr>
            <a:stCxn id="1397" idx="2"/>
            <a:endCxn id="1398"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1402" name="Shape 1402"/>
          <p:cNvCxnSpPr>
            <a:stCxn id="1394" idx="3"/>
            <a:endCxn id="1397"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1403" name="Shape 1403"/>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1404" name="Shape 1404"/>
          <p:cNvCxnSpPr>
            <a:stCxn id="1394" idx="1"/>
            <a:endCxn id="1395"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1405" name="Shape 1405"/>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1406" name="Shape 1406"/>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1407" name="Shape 1407"/>
          <p:cNvCxnSpPr>
            <a:stCxn id="1395" idx="2"/>
            <a:endCxn id="1406"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1408" name="Shape 1408"/>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1409" name="Shape 1409"/>
          <p:cNvCxnSpPr>
            <a:stCxn id="1408" idx="1"/>
            <a:endCxn id="1395"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1410" name="Shape 1410"/>
          <p:cNvSpPr txBox="1"/>
          <p:nvPr/>
        </p:nvSpPr>
        <p:spPr>
          <a:xfrm>
            <a:off x="5900525" y="2628025"/>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Build New Curve Fit</a:t>
            </a:r>
          </a:p>
        </p:txBody>
      </p:sp>
      <p:cxnSp>
        <p:nvCxnSpPr>
          <p:cNvPr id="1411" name="Shape 1411"/>
          <p:cNvCxnSpPr>
            <a:stCxn id="1406" idx="2"/>
            <a:endCxn id="1408"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1412" name="Shape 1412"/>
          <p:cNvCxnSpPr>
            <a:stCxn id="1405" idx="2"/>
            <a:endCxn id="1410" idx="0"/>
          </p:cNvCxnSpPr>
          <p:nvPr/>
        </p:nvCxnSpPr>
        <p:spPr>
          <a:xfrm>
            <a:off x="6929225" y="2367025"/>
            <a:ext cx="0" cy="261000"/>
          </a:xfrm>
          <a:prstGeom prst="straightConnector1">
            <a:avLst/>
          </a:prstGeom>
          <a:noFill/>
          <a:ln cap="flat" cmpd="sng" w="19050">
            <a:solidFill>
              <a:srgbClr val="FFFFFF"/>
            </a:solidFill>
            <a:prstDash val="solid"/>
            <a:round/>
            <a:headEnd len="lg" w="lg" type="none"/>
            <a:tailEnd len="lg" w="lg" type="triangle"/>
          </a:ln>
        </p:spPr>
      </p:cxnSp>
      <p:sp>
        <p:nvSpPr>
          <p:cNvPr id="1413" name="Shape 1413"/>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1414" name="Shape 1414"/>
          <p:cNvCxnSpPr>
            <a:stCxn id="1410" idx="2"/>
            <a:endCxn id="1413"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1415" name="Shape 1415"/>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1416" name="Shape 1416"/>
          <p:cNvCxnSpPr>
            <a:stCxn id="1413" idx="2"/>
            <a:endCxn id="1415"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1417" name="Shape 1417"/>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418" name="Shape 1418"/>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419" name="Shape 1419"/>
          <p:cNvCxnSpPr>
            <a:stCxn id="1420" idx="1"/>
            <a:endCxn id="1421"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1422" name="Shape 1422"/>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423" name="Shape 1423"/>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1424" name="Shape 1424"/>
          <p:cNvCxnSpPr>
            <a:stCxn id="1415" idx="2"/>
            <a:endCxn id="1420"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1425" name="Shape 1425"/>
          <p:cNvCxnSpPr>
            <a:stCxn id="1421" idx="0"/>
            <a:endCxn id="1410"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1426" name="Shape 1426"/>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1427" name="Shape 1427"/>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428" name="Shape 1428"/>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429" name="Shape 1429"/>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421" name="Shape 1421"/>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1430" name="Shape 1430"/>
          <p:cNvCxnSpPr>
            <a:stCxn id="1421" idx="3"/>
            <a:endCxn id="1413"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1420" name="Shape 1420"/>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1431" name="Shape 1431"/>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1432" name="Shape 1432"/>
          <p:cNvCxnSpPr>
            <a:stCxn id="1397" idx="3"/>
            <a:endCxn id="1423"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1433" name="Shape 1433"/>
          <p:cNvCxnSpPr>
            <a:stCxn id="1420" idx="2"/>
            <a:endCxn id="1423"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1434" name="Shape 1434"/>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435" name="Shape 1435"/>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1436" name="Shape 1436"/>
          <p:cNvCxnSpPr>
            <a:stCxn id="1423" idx="2"/>
            <a:endCxn id="1435"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1437" name="Shape 1437"/>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1438" name="Shape 1438"/>
          <p:cNvCxnSpPr>
            <a:stCxn id="1408" idx="3"/>
            <a:endCxn id="1405"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1439" name="Shape 1439"/>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
        <p:nvSpPr>
          <p:cNvPr id="1440" name="Shape 1440"/>
          <p:cNvSpPr txBox="1"/>
          <p:nvPr>
            <p:ph type="title"/>
          </p:nvPr>
        </p:nvSpPr>
        <p:spPr>
          <a:xfrm>
            <a:off x="628650" y="365125"/>
            <a:ext cx="7886700" cy="13257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Build New Curve Fit</a:t>
            </a:r>
          </a:p>
        </p:txBody>
      </p:sp>
      <p:sp>
        <p:nvSpPr>
          <p:cNvPr id="1441" name="Shape 1441"/>
          <p:cNvSpPr txBox="1"/>
          <p:nvPr>
            <p:ph idx="1" type="body"/>
          </p:nvPr>
        </p:nvSpPr>
        <p:spPr>
          <a:xfrm>
            <a:off x="628650" y="1825625"/>
            <a:ext cx="7886700" cy="45306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US" sz="2000"/>
              <a:t>utilize LASSO Regression with a set number of coefficients based on the number of observations encompassed by the model window</a:t>
            </a:r>
          </a:p>
          <a:p>
            <a:pPr lvl="0">
              <a:spcBef>
                <a:spcPts val="0"/>
              </a:spcBef>
              <a:buNone/>
            </a:pPr>
            <a:r>
              <a:t/>
            </a:r>
            <a:endParaRPr sz="2000"/>
          </a:p>
          <a:p>
            <a:pPr lvl="0">
              <a:spcBef>
                <a:spcPts val="0"/>
              </a:spcBef>
              <a:buNone/>
            </a:pPr>
            <a:r>
              <a:rPr lang="en-US" sz="2000"/>
              <a:t>Number of Coefficents per Model Window size:</a:t>
            </a:r>
          </a:p>
          <a:p>
            <a:pPr lvl="0">
              <a:spcBef>
                <a:spcPts val="0"/>
              </a:spcBef>
              <a:buNone/>
            </a:pPr>
            <a:r>
              <a:rPr lang="en-US" sz="2000" u="sng"/>
              <a:t># coefficents</a:t>
            </a:r>
            <a:r>
              <a:rPr lang="en-US" sz="2000"/>
              <a:t>		</a:t>
            </a:r>
            <a:r>
              <a:rPr lang="en-US" sz="2000" u="sng"/>
              <a:t>observation count*</a:t>
            </a:r>
          </a:p>
          <a:p>
            <a:pPr lvl="0">
              <a:spcBef>
                <a:spcPts val="0"/>
              </a:spcBef>
              <a:buNone/>
            </a:pPr>
            <a:r>
              <a:rPr lang="en-US" sz="2000"/>
              <a:t>4					12</a:t>
            </a:r>
          </a:p>
          <a:p>
            <a:pPr lvl="0">
              <a:spcBef>
                <a:spcPts val="0"/>
              </a:spcBef>
              <a:buNone/>
            </a:pPr>
            <a:r>
              <a:rPr lang="en-US" sz="2000"/>
              <a:t>6					18</a:t>
            </a:r>
          </a:p>
          <a:p>
            <a:pPr lvl="0">
              <a:spcBef>
                <a:spcPts val="0"/>
              </a:spcBef>
              <a:buNone/>
            </a:pPr>
            <a:r>
              <a:rPr lang="en-US" sz="2000"/>
              <a:t>8					24</a:t>
            </a:r>
          </a:p>
          <a:p>
            <a:pPr lvl="0">
              <a:spcBef>
                <a:spcPts val="0"/>
              </a:spcBef>
              <a:buNone/>
            </a:pPr>
            <a:r>
              <a:t/>
            </a:r>
            <a:endParaRPr sz="2000"/>
          </a:p>
          <a:p>
            <a:pPr lvl="0" rtl="0">
              <a:spcBef>
                <a:spcPts val="0"/>
              </a:spcBef>
              <a:buClr>
                <a:srgbClr val="000000"/>
              </a:buClr>
              <a:buSzPct val="91666"/>
              <a:buFont typeface="Arial"/>
              <a:buNone/>
            </a:pPr>
            <a:r>
              <a:rPr lang="en-US" sz="1200"/>
              <a:t>*number of coefficient times the NUM_OBS_FACTOR (3)</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6" name="Shape 1446"/>
        <p:cNvGrpSpPr/>
        <p:nvPr/>
      </p:nvGrpSpPr>
      <p:grpSpPr>
        <a:xfrm>
          <a:off x="0" y="0"/>
          <a:ext cx="0" cy="0"/>
          <a:chOff x="0" y="0"/>
          <a:chExt cx="0" cy="0"/>
        </a:xfrm>
      </p:grpSpPr>
      <p:sp>
        <p:nvSpPr>
          <p:cNvPr id="1447" name="Shape 1447"/>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1448" name="Shape 1448"/>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1449" name="Shape 1449"/>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1450" name="Shape 1450"/>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1451" name="Shape 1451"/>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1452" name="Shape 1452"/>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1453" name="Shape 1453"/>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1454" name="Shape 1454"/>
          <p:cNvCxnSpPr>
            <a:stCxn id="1453" idx="2"/>
            <a:endCxn id="1449"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1455" name="Shape 1455"/>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456" name="Shape 1456"/>
          <p:cNvCxnSpPr>
            <a:stCxn id="1452" idx="2"/>
            <a:endCxn id="1453"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1457" name="Shape 1457"/>
          <p:cNvCxnSpPr>
            <a:stCxn id="1449" idx="3"/>
            <a:endCxn id="1452"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1458" name="Shape 1458"/>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1459" name="Shape 1459"/>
          <p:cNvCxnSpPr>
            <a:stCxn id="1449" idx="1"/>
            <a:endCxn id="1450"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1460" name="Shape 1460"/>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1461" name="Shape 1461"/>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1462" name="Shape 1462"/>
          <p:cNvCxnSpPr>
            <a:stCxn id="1450" idx="2"/>
            <a:endCxn id="1461"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1463" name="Shape 1463"/>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1464" name="Shape 1464"/>
          <p:cNvCxnSpPr>
            <a:stCxn id="1463" idx="1"/>
            <a:endCxn id="1450"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1465" name="Shape 1465"/>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1466" name="Shape 1466"/>
          <p:cNvCxnSpPr>
            <a:stCxn id="1461" idx="2"/>
            <a:endCxn id="1463"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1467" name="Shape 1467"/>
          <p:cNvCxnSpPr>
            <a:stCxn id="1460" idx="2"/>
            <a:endCxn id="1465"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1468" name="Shape 1468"/>
          <p:cNvSpPr txBox="1"/>
          <p:nvPr/>
        </p:nvSpPr>
        <p:spPr>
          <a:xfrm>
            <a:off x="5900525" y="3329593"/>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Look Forward</a:t>
            </a:r>
          </a:p>
        </p:txBody>
      </p:sp>
      <p:cxnSp>
        <p:nvCxnSpPr>
          <p:cNvPr id="1469" name="Shape 1469"/>
          <p:cNvCxnSpPr>
            <a:stCxn id="1465" idx="2"/>
            <a:endCxn id="1468" idx="0"/>
          </p:cNvCxnSpPr>
          <p:nvPr/>
        </p:nvCxnSpPr>
        <p:spPr>
          <a:xfrm>
            <a:off x="6929225" y="3052825"/>
            <a:ext cx="0" cy="276900"/>
          </a:xfrm>
          <a:prstGeom prst="straightConnector1">
            <a:avLst/>
          </a:prstGeom>
          <a:noFill/>
          <a:ln cap="flat" cmpd="sng" w="19050">
            <a:solidFill>
              <a:srgbClr val="FFFFFF"/>
            </a:solidFill>
            <a:prstDash val="solid"/>
            <a:round/>
            <a:headEnd len="lg" w="lg" type="none"/>
            <a:tailEnd len="lg" w="lg" type="triangle"/>
          </a:ln>
        </p:spPr>
      </p:cxnSp>
      <p:sp>
        <p:nvSpPr>
          <p:cNvPr id="1470" name="Shape 1470"/>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1471" name="Shape 1471"/>
          <p:cNvCxnSpPr>
            <a:stCxn id="1468" idx="2"/>
            <a:endCxn id="1470"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1472" name="Shape 1472"/>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473" name="Shape 1473"/>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474" name="Shape 1474"/>
          <p:cNvCxnSpPr>
            <a:stCxn id="1475" idx="1"/>
            <a:endCxn id="1476"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1477" name="Shape 1477"/>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478" name="Shape 1478"/>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1479" name="Shape 1479"/>
          <p:cNvCxnSpPr>
            <a:stCxn id="1470" idx="2"/>
            <a:endCxn id="1475"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1480" name="Shape 1480"/>
          <p:cNvCxnSpPr>
            <a:stCxn id="1476" idx="0"/>
            <a:endCxn id="1465"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1481" name="Shape 1481"/>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1482" name="Shape 1482"/>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483" name="Shape 1483"/>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484" name="Shape 1484"/>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476" name="Shape 1476"/>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1485" name="Shape 1485"/>
          <p:cNvCxnSpPr>
            <a:stCxn id="1476" idx="3"/>
            <a:endCxn id="1468"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1475" name="Shape 1475"/>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1486" name="Shape 1486"/>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1487" name="Shape 1487"/>
          <p:cNvCxnSpPr>
            <a:stCxn id="1452" idx="3"/>
            <a:endCxn id="1478"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1488" name="Shape 1488"/>
          <p:cNvCxnSpPr>
            <a:stCxn id="1475" idx="2"/>
            <a:endCxn id="1478"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1489" name="Shape 1489"/>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490" name="Shape 1490"/>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1491" name="Shape 1491"/>
          <p:cNvCxnSpPr>
            <a:stCxn id="1478" idx="2"/>
            <a:endCxn id="1490"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1492" name="Shape 1492"/>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1493" name="Shape 1493"/>
          <p:cNvCxnSpPr>
            <a:stCxn id="1463" idx="3"/>
            <a:endCxn id="1460"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1494" name="Shape 1494"/>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
        <p:nvSpPr>
          <p:cNvPr id="1495" name="Shape 1495"/>
          <p:cNvSpPr/>
          <p:nvPr/>
        </p:nvSpPr>
        <p:spPr>
          <a:xfrm>
            <a:off x="612025" y="1690825"/>
            <a:ext cx="8028600" cy="4548000"/>
          </a:xfrm>
          <a:prstGeom prst="rect">
            <a:avLst/>
          </a:prstGeom>
          <a:solidFill>
            <a:srgbClr val="000000"/>
          </a:solidFill>
          <a:ln>
            <a:noFill/>
          </a:ln>
        </p:spPr>
        <p:txBody>
          <a:bodyPr anchorCtr="0" anchor="ctr" bIns="91425" lIns="91425" rIns="91425" tIns="91425">
            <a:noAutofit/>
          </a:bodyPr>
          <a:lstStyle/>
          <a:p>
            <a:pPr lvl="0">
              <a:spcBef>
                <a:spcPts val="0"/>
              </a:spcBef>
              <a:buNone/>
            </a:pPr>
            <a:r>
              <a:t/>
            </a:r>
            <a:endParaRPr/>
          </a:p>
        </p:txBody>
      </p:sp>
      <p:grpSp>
        <p:nvGrpSpPr>
          <p:cNvPr id="1496" name="Shape 1496"/>
          <p:cNvGrpSpPr/>
          <p:nvPr/>
        </p:nvGrpSpPr>
        <p:grpSpPr>
          <a:xfrm>
            <a:off x="710165" y="3745993"/>
            <a:ext cx="4526375" cy="1224790"/>
            <a:chOff x="938783" y="1708443"/>
            <a:chExt cx="4526375" cy="2215211"/>
          </a:xfrm>
        </p:grpSpPr>
        <p:sp>
          <p:nvSpPr>
            <p:cNvPr id="1497" name="Shape 1497"/>
            <p:cNvSpPr/>
            <p:nvPr/>
          </p:nvSpPr>
          <p:spPr>
            <a:xfrm>
              <a:off x="975359" y="1792224"/>
              <a:ext cx="4489800" cy="1987200"/>
            </a:xfrm>
            <a:custGeom>
              <a:pathLst>
                <a:path extrusionOk="0" h="120000" w="120000">
                  <a:moveTo>
                    <a:pt x="0" y="120000"/>
                  </a:moveTo>
                  <a:cubicBezTo>
                    <a:pt x="9125" y="70061"/>
                    <a:pt x="18251" y="20122"/>
                    <a:pt x="24755" y="19877"/>
                  </a:cubicBezTo>
                  <a:cubicBezTo>
                    <a:pt x="31258" y="19631"/>
                    <a:pt x="33321" y="119509"/>
                    <a:pt x="39020" y="118527"/>
                  </a:cubicBezTo>
                  <a:cubicBezTo>
                    <a:pt x="44720" y="117546"/>
                    <a:pt x="53811" y="17055"/>
                    <a:pt x="58951" y="13987"/>
                  </a:cubicBezTo>
                  <a:cubicBezTo>
                    <a:pt x="64090" y="10920"/>
                    <a:pt x="64965" y="101595"/>
                    <a:pt x="69860" y="100122"/>
                  </a:cubicBezTo>
                  <a:cubicBezTo>
                    <a:pt x="74755" y="98650"/>
                    <a:pt x="82867" y="2085"/>
                    <a:pt x="88321" y="5153"/>
                  </a:cubicBezTo>
                  <a:cubicBezTo>
                    <a:pt x="93776" y="8220"/>
                    <a:pt x="97307" y="119386"/>
                    <a:pt x="102587" y="118527"/>
                  </a:cubicBezTo>
                  <a:cubicBezTo>
                    <a:pt x="107867" y="117668"/>
                    <a:pt x="113933" y="58834"/>
                    <a:pt x="120000" y="0"/>
                  </a:cubicBezTo>
                </a:path>
              </a:pathLst>
            </a:custGeom>
            <a:solidFill>
              <a:srgbClr val="000000"/>
            </a:solidFill>
            <a:ln cap="flat" cmpd="sng" w="254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498" name="Shape 1498"/>
            <p:cNvSpPr/>
            <p:nvPr/>
          </p:nvSpPr>
          <p:spPr>
            <a:xfrm>
              <a:off x="938783" y="3728655"/>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499" name="Shape 1499"/>
            <p:cNvSpPr/>
            <p:nvPr/>
          </p:nvSpPr>
          <p:spPr>
            <a:xfrm>
              <a:off x="992104" y="3214688"/>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00" name="Shape 1500"/>
            <p:cNvSpPr/>
            <p:nvPr/>
          </p:nvSpPr>
          <p:spPr>
            <a:xfrm>
              <a:off x="1572767" y="2440496"/>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01" name="Shape 1501"/>
            <p:cNvSpPr/>
            <p:nvPr/>
          </p:nvSpPr>
          <p:spPr>
            <a:xfrm>
              <a:off x="1615673" y="2032474"/>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02" name="Shape 1502"/>
            <p:cNvSpPr/>
            <p:nvPr/>
          </p:nvSpPr>
          <p:spPr>
            <a:xfrm>
              <a:off x="2075125" y="2397824"/>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03" name="Shape 1503"/>
            <p:cNvSpPr/>
            <p:nvPr/>
          </p:nvSpPr>
          <p:spPr>
            <a:xfrm>
              <a:off x="2058018" y="3040951"/>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04" name="Shape 1504"/>
            <p:cNvSpPr/>
            <p:nvPr/>
          </p:nvSpPr>
          <p:spPr>
            <a:xfrm>
              <a:off x="2422066" y="3409760"/>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05" name="Shape 1505"/>
            <p:cNvSpPr/>
            <p:nvPr/>
          </p:nvSpPr>
          <p:spPr>
            <a:xfrm>
              <a:off x="2353352" y="3711144"/>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06" name="Shape 1506"/>
            <p:cNvSpPr/>
            <p:nvPr/>
          </p:nvSpPr>
          <p:spPr>
            <a:xfrm>
              <a:off x="2745441" y="2757488"/>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07" name="Shape 1507"/>
            <p:cNvSpPr/>
            <p:nvPr/>
          </p:nvSpPr>
          <p:spPr>
            <a:xfrm>
              <a:off x="2912467" y="2414016"/>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08" name="Shape 1508"/>
            <p:cNvSpPr/>
            <p:nvPr/>
          </p:nvSpPr>
          <p:spPr>
            <a:xfrm>
              <a:off x="2964432" y="1843088"/>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09" name="Shape 1509"/>
            <p:cNvSpPr/>
            <p:nvPr/>
          </p:nvSpPr>
          <p:spPr>
            <a:xfrm>
              <a:off x="3282076" y="2245424"/>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10" name="Shape 1510"/>
            <p:cNvSpPr/>
            <p:nvPr/>
          </p:nvSpPr>
          <p:spPr>
            <a:xfrm>
              <a:off x="3216796" y="2754440"/>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11" name="Shape 1511"/>
            <p:cNvSpPr/>
            <p:nvPr/>
          </p:nvSpPr>
          <p:spPr>
            <a:xfrm>
              <a:off x="3575748" y="3365146"/>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12" name="Shape 1512"/>
            <p:cNvSpPr/>
            <p:nvPr/>
          </p:nvSpPr>
          <p:spPr>
            <a:xfrm>
              <a:off x="3699707" y="2921496"/>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13" name="Shape 1513"/>
            <p:cNvSpPr/>
            <p:nvPr/>
          </p:nvSpPr>
          <p:spPr>
            <a:xfrm>
              <a:off x="3992021" y="2440496"/>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14" name="Shape 1514"/>
            <p:cNvSpPr/>
            <p:nvPr/>
          </p:nvSpPr>
          <p:spPr>
            <a:xfrm>
              <a:off x="3986782" y="1753211"/>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15" name="Shape 1515"/>
            <p:cNvSpPr/>
            <p:nvPr/>
          </p:nvSpPr>
          <p:spPr>
            <a:xfrm>
              <a:off x="4471801" y="2300288"/>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16" name="Shape 1516"/>
            <p:cNvSpPr/>
            <p:nvPr/>
          </p:nvSpPr>
          <p:spPr>
            <a:xfrm>
              <a:off x="4397519" y="2754440"/>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17" name="Shape 1517"/>
            <p:cNvSpPr/>
            <p:nvPr/>
          </p:nvSpPr>
          <p:spPr>
            <a:xfrm>
              <a:off x="4800333" y="3681983"/>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18" name="Shape 1518"/>
            <p:cNvSpPr/>
            <p:nvPr/>
          </p:nvSpPr>
          <p:spPr>
            <a:xfrm>
              <a:off x="4612537" y="3122926"/>
              <a:ext cx="158400" cy="194999"/>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19" name="Shape 1519"/>
            <p:cNvSpPr/>
            <p:nvPr/>
          </p:nvSpPr>
          <p:spPr>
            <a:xfrm>
              <a:off x="5023692" y="2881391"/>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20" name="Shape 1520"/>
            <p:cNvSpPr/>
            <p:nvPr/>
          </p:nvSpPr>
          <p:spPr>
            <a:xfrm>
              <a:off x="5297775" y="2342959"/>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21" name="Shape 1521"/>
            <p:cNvSpPr/>
            <p:nvPr/>
          </p:nvSpPr>
          <p:spPr>
            <a:xfrm>
              <a:off x="5263862" y="1708443"/>
              <a:ext cx="158400" cy="195000"/>
            </a:xfrm>
            <a:prstGeom prst="mathMultiply">
              <a:avLst>
                <a:gd fmla="val 23520" name="adj1"/>
              </a:avLst>
            </a:prstGeom>
            <a:solidFill>
              <a:srgbClr val="00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1522" name="Shape 1522"/>
          <p:cNvSpPr txBox="1"/>
          <p:nvPr/>
        </p:nvSpPr>
        <p:spPr>
          <a:xfrm>
            <a:off x="2165528" y="1713642"/>
            <a:ext cx="2385900" cy="4617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lt1"/>
                </a:solidFill>
                <a:latin typeface="Calibri"/>
                <a:ea typeface="Calibri"/>
                <a:cs typeface="Calibri"/>
                <a:sym typeface="Calibri"/>
              </a:rPr>
              <a:t>Time (Julian days)</a:t>
            </a:r>
          </a:p>
        </p:txBody>
      </p:sp>
      <p:grpSp>
        <p:nvGrpSpPr>
          <p:cNvPr id="1523" name="Shape 1523"/>
          <p:cNvGrpSpPr/>
          <p:nvPr/>
        </p:nvGrpSpPr>
        <p:grpSpPr>
          <a:xfrm>
            <a:off x="670559" y="5261691"/>
            <a:ext cx="4583880" cy="358200"/>
            <a:chOff x="3566159" y="5261691"/>
            <a:chExt cx="4583880" cy="358200"/>
          </a:xfrm>
        </p:grpSpPr>
        <p:cxnSp>
          <p:nvCxnSpPr>
            <p:cNvPr id="1524" name="Shape 1524"/>
            <p:cNvCxnSpPr/>
            <p:nvPr/>
          </p:nvCxnSpPr>
          <p:spPr>
            <a:xfrm>
              <a:off x="3569340" y="5436703"/>
              <a:ext cx="4580700" cy="4200"/>
            </a:xfrm>
            <a:prstGeom prst="straightConnector1">
              <a:avLst/>
            </a:prstGeom>
            <a:noFill/>
            <a:ln cap="flat" cmpd="sng" w="38100">
              <a:solidFill>
                <a:schemeClr val="lt1"/>
              </a:solidFill>
              <a:prstDash val="solid"/>
              <a:miter/>
              <a:headEnd len="med" w="med" type="none"/>
              <a:tailEnd len="lg" w="lg" type="triangle"/>
            </a:ln>
          </p:spPr>
        </p:cxnSp>
        <p:cxnSp>
          <p:nvCxnSpPr>
            <p:cNvPr id="1525" name="Shape 1525"/>
            <p:cNvCxnSpPr/>
            <p:nvPr/>
          </p:nvCxnSpPr>
          <p:spPr>
            <a:xfrm>
              <a:off x="3566159" y="5261691"/>
              <a:ext cx="0" cy="358200"/>
            </a:xfrm>
            <a:prstGeom prst="straightConnector1">
              <a:avLst/>
            </a:prstGeom>
            <a:noFill/>
            <a:ln cap="flat" cmpd="sng" w="9525">
              <a:solidFill>
                <a:schemeClr val="lt1"/>
              </a:solidFill>
              <a:prstDash val="solid"/>
              <a:miter/>
              <a:headEnd len="med" w="med" type="none"/>
              <a:tailEnd len="med" w="med" type="none"/>
            </a:ln>
          </p:spPr>
        </p:cxnSp>
        <p:cxnSp>
          <p:nvCxnSpPr>
            <p:cNvPr id="1526" name="Shape 1526"/>
            <p:cNvCxnSpPr/>
            <p:nvPr/>
          </p:nvCxnSpPr>
          <p:spPr>
            <a:xfrm>
              <a:off x="3758316"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1527" name="Shape 1527"/>
            <p:cNvCxnSpPr/>
            <p:nvPr/>
          </p:nvCxnSpPr>
          <p:spPr>
            <a:xfrm>
              <a:off x="3950471"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1528" name="Shape 1528"/>
            <p:cNvCxnSpPr/>
            <p:nvPr/>
          </p:nvCxnSpPr>
          <p:spPr>
            <a:xfrm>
              <a:off x="4142628"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1529" name="Shape 1529"/>
            <p:cNvCxnSpPr/>
            <p:nvPr/>
          </p:nvCxnSpPr>
          <p:spPr>
            <a:xfrm>
              <a:off x="4332531"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1530" name="Shape 1530"/>
            <p:cNvCxnSpPr/>
            <p:nvPr/>
          </p:nvCxnSpPr>
          <p:spPr>
            <a:xfrm>
              <a:off x="4526940"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1531" name="Shape 1531"/>
            <p:cNvCxnSpPr/>
            <p:nvPr/>
          </p:nvCxnSpPr>
          <p:spPr>
            <a:xfrm>
              <a:off x="4719096"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1532" name="Shape 1532"/>
            <p:cNvCxnSpPr/>
            <p:nvPr/>
          </p:nvCxnSpPr>
          <p:spPr>
            <a:xfrm>
              <a:off x="4911251"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1533" name="Shape 1533"/>
            <p:cNvCxnSpPr/>
            <p:nvPr/>
          </p:nvCxnSpPr>
          <p:spPr>
            <a:xfrm>
              <a:off x="5103408"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1534" name="Shape 1534"/>
            <p:cNvCxnSpPr/>
            <p:nvPr/>
          </p:nvCxnSpPr>
          <p:spPr>
            <a:xfrm>
              <a:off x="5295564"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1535" name="Shape 1535"/>
            <p:cNvCxnSpPr/>
            <p:nvPr/>
          </p:nvCxnSpPr>
          <p:spPr>
            <a:xfrm>
              <a:off x="5487719"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1536" name="Shape 1536"/>
            <p:cNvCxnSpPr/>
            <p:nvPr/>
          </p:nvCxnSpPr>
          <p:spPr>
            <a:xfrm>
              <a:off x="5679875"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1537" name="Shape 1537"/>
            <p:cNvCxnSpPr/>
            <p:nvPr/>
          </p:nvCxnSpPr>
          <p:spPr>
            <a:xfrm>
              <a:off x="5872032"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1538" name="Shape 1538"/>
            <p:cNvCxnSpPr/>
            <p:nvPr/>
          </p:nvCxnSpPr>
          <p:spPr>
            <a:xfrm>
              <a:off x="6064187"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1539" name="Shape 1539"/>
            <p:cNvCxnSpPr/>
            <p:nvPr/>
          </p:nvCxnSpPr>
          <p:spPr>
            <a:xfrm>
              <a:off x="6256344"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1540" name="Shape 1540"/>
            <p:cNvCxnSpPr/>
            <p:nvPr/>
          </p:nvCxnSpPr>
          <p:spPr>
            <a:xfrm>
              <a:off x="6448500"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1541" name="Shape 1541"/>
            <p:cNvCxnSpPr/>
            <p:nvPr/>
          </p:nvCxnSpPr>
          <p:spPr>
            <a:xfrm>
              <a:off x="6640655"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1542" name="Shape 1542"/>
            <p:cNvCxnSpPr/>
            <p:nvPr/>
          </p:nvCxnSpPr>
          <p:spPr>
            <a:xfrm>
              <a:off x="6832812"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1543" name="Shape 1543"/>
            <p:cNvCxnSpPr/>
            <p:nvPr/>
          </p:nvCxnSpPr>
          <p:spPr>
            <a:xfrm>
              <a:off x="7024967"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1544" name="Shape 1544"/>
            <p:cNvCxnSpPr/>
            <p:nvPr/>
          </p:nvCxnSpPr>
          <p:spPr>
            <a:xfrm>
              <a:off x="7217123"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1545" name="Shape 1545"/>
            <p:cNvCxnSpPr/>
            <p:nvPr/>
          </p:nvCxnSpPr>
          <p:spPr>
            <a:xfrm>
              <a:off x="7409280"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1546" name="Shape 1546"/>
            <p:cNvCxnSpPr/>
            <p:nvPr/>
          </p:nvCxnSpPr>
          <p:spPr>
            <a:xfrm>
              <a:off x="7601435" y="5261691"/>
              <a:ext cx="0" cy="358200"/>
            </a:xfrm>
            <a:prstGeom prst="straightConnector1">
              <a:avLst/>
            </a:prstGeom>
            <a:noFill/>
            <a:ln cap="flat" cmpd="sng" w="12700">
              <a:solidFill>
                <a:schemeClr val="lt1"/>
              </a:solidFill>
              <a:prstDash val="solid"/>
              <a:miter/>
              <a:headEnd len="med" w="med" type="none"/>
              <a:tailEnd len="med" w="med" type="none"/>
            </a:ln>
          </p:spPr>
        </p:cxnSp>
        <p:cxnSp>
          <p:nvCxnSpPr>
            <p:cNvPr id="1547" name="Shape 1547"/>
            <p:cNvCxnSpPr/>
            <p:nvPr/>
          </p:nvCxnSpPr>
          <p:spPr>
            <a:xfrm>
              <a:off x="7793592" y="5261691"/>
              <a:ext cx="0" cy="358200"/>
            </a:xfrm>
            <a:prstGeom prst="straightConnector1">
              <a:avLst/>
            </a:prstGeom>
            <a:noFill/>
            <a:ln cap="flat" cmpd="sng" w="12700">
              <a:solidFill>
                <a:schemeClr val="lt1"/>
              </a:solidFill>
              <a:prstDash val="solid"/>
              <a:miter/>
              <a:headEnd len="med" w="med" type="none"/>
              <a:tailEnd len="med" w="med" type="none"/>
            </a:ln>
          </p:spPr>
        </p:cxnSp>
      </p:grpSp>
      <p:sp>
        <p:nvSpPr>
          <p:cNvPr id="1548" name="Shape 1548"/>
          <p:cNvSpPr txBox="1"/>
          <p:nvPr/>
        </p:nvSpPr>
        <p:spPr>
          <a:xfrm>
            <a:off x="3981875" y="5711950"/>
            <a:ext cx="1638000" cy="3693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clear_x ( 24 )</a:t>
            </a:r>
          </a:p>
        </p:txBody>
      </p:sp>
      <p:sp>
        <p:nvSpPr>
          <p:cNvPr id="1549" name="Shape 1549"/>
          <p:cNvSpPr txBox="1"/>
          <p:nvPr>
            <p:ph type="title"/>
          </p:nvPr>
        </p:nvSpPr>
        <p:spPr>
          <a:xfrm>
            <a:off x="628650" y="365125"/>
            <a:ext cx="7886700" cy="1325700"/>
          </a:xfrm>
          <a:prstGeom prst="rect">
            <a:avLst/>
          </a:prstGeom>
          <a:solidFill>
            <a:srgbClr val="000000"/>
          </a:solidFill>
          <a:ln cap="flat" cmpd="sng" w="12700">
            <a:solidFill>
              <a:schemeClr val="lt1"/>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buClr>
                <a:schemeClr val="lt1"/>
              </a:buClr>
              <a:buSzPct val="25000"/>
              <a:buFont typeface="Calibri"/>
              <a:buNone/>
            </a:pPr>
            <a:r>
              <a:rPr lang="en-US"/>
              <a:t>Look Forward</a:t>
            </a:r>
            <a:br>
              <a:rPr b="0" i="0" lang="en-US" sz="4400" u="none" cap="none" strike="noStrike">
                <a:solidFill>
                  <a:schemeClr val="lt1"/>
                </a:solidFill>
                <a:latin typeface="Calibri"/>
                <a:ea typeface="Calibri"/>
                <a:cs typeface="Calibri"/>
                <a:sym typeface="Calibri"/>
              </a:rPr>
            </a:br>
            <a:r>
              <a:rPr b="0" i="0" lang="en-US" sz="1800" u="none" cap="none" strike="noStrike">
                <a:solidFill>
                  <a:schemeClr val="lt1"/>
                </a:solidFill>
                <a:latin typeface="Calibri"/>
                <a:ea typeface="Calibri"/>
                <a:cs typeface="Calibri"/>
                <a:sym typeface="Calibri"/>
              </a:rPr>
              <a:t>( </a:t>
            </a:r>
            <a:r>
              <a:rPr lang="en-US" sz="1800"/>
              <a:t>extending the model in time </a:t>
            </a:r>
            <a:r>
              <a:rPr b="0" i="0" lang="en-US" sz="1800" u="none" cap="none" strike="noStrike">
                <a:solidFill>
                  <a:schemeClr val="lt1"/>
                </a:solidFill>
                <a:latin typeface="Calibri"/>
                <a:ea typeface="Calibri"/>
                <a:cs typeface="Calibri"/>
                <a:sym typeface="Calibri"/>
              </a:rPr>
              <a:t>)</a:t>
            </a:r>
          </a:p>
        </p:txBody>
      </p:sp>
      <p:sp>
        <p:nvSpPr>
          <p:cNvPr id="1550" name="Shape 1550"/>
          <p:cNvSpPr txBox="1"/>
          <p:nvPr/>
        </p:nvSpPr>
        <p:spPr>
          <a:xfrm>
            <a:off x="3724125" y="6134325"/>
            <a:ext cx="1864200" cy="4617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lt1"/>
                </a:solidFill>
                <a:latin typeface="Calibri"/>
                <a:ea typeface="Calibri"/>
                <a:cs typeface="Calibri"/>
                <a:sym typeface="Calibri"/>
              </a:rPr>
              <a:t>Observations</a:t>
            </a:r>
          </a:p>
        </p:txBody>
      </p:sp>
      <p:sp>
        <p:nvSpPr>
          <p:cNvPr id="1551" name="Shape 1551"/>
          <p:cNvSpPr txBox="1"/>
          <p:nvPr/>
        </p:nvSpPr>
        <p:spPr>
          <a:xfrm>
            <a:off x="637425" y="2009375"/>
            <a:ext cx="1316400" cy="3693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day ( 0 )</a:t>
            </a:r>
          </a:p>
        </p:txBody>
      </p:sp>
      <p:cxnSp>
        <p:nvCxnSpPr>
          <p:cNvPr id="1552" name="Shape 1552"/>
          <p:cNvCxnSpPr/>
          <p:nvPr/>
        </p:nvCxnSpPr>
        <p:spPr>
          <a:xfrm>
            <a:off x="633983" y="2385038"/>
            <a:ext cx="4580700" cy="4200"/>
          </a:xfrm>
          <a:prstGeom prst="straightConnector1">
            <a:avLst/>
          </a:prstGeom>
          <a:noFill/>
          <a:ln cap="flat" cmpd="sng" w="38100">
            <a:solidFill>
              <a:schemeClr val="lt1"/>
            </a:solidFill>
            <a:prstDash val="solid"/>
            <a:miter/>
            <a:headEnd len="med" w="med" type="none"/>
            <a:tailEnd len="lg" w="lg" type="triangle"/>
          </a:ln>
        </p:spPr>
      </p:cxnSp>
      <p:grpSp>
        <p:nvGrpSpPr>
          <p:cNvPr id="1553" name="Shape 1553"/>
          <p:cNvGrpSpPr/>
          <p:nvPr/>
        </p:nvGrpSpPr>
        <p:grpSpPr>
          <a:xfrm>
            <a:off x="676575" y="3160425"/>
            <a:ext cx="4538125" cy="2035062"/>
            <a:chOff x="3572175" y="3160425"/>
            <a:chExt cx="4538125" cy="2035062"/>
          </a:xfrm>
        </p:grpSpPr>
        <p:sp>
          <p:nvSpPr>
            <p:cNvPr id="1554" name="Shape 1554"/>
            <p:cNvSpPr/>
            <p:nvPr/>
          </p:nvSpPr>
          <p:spPr>
            <a:xfrm>
              <a:off x="3583900" y="3725787"/>
              <a:ext cx="4526400" cy="1469700"/>
            </a:xfrm>
            <a:prstGeom prst="rect">
              <a:avLst/>
            </a:prstGeom>
            <a:solidFill>
              <a:schemeClr val="accent1">
                <a:alpha val="49800"/>
              </a:schemeClr>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55" name="Shape 1555"/>
            <p:cNvSpPr/>
            <p:nvPr/>
          </p:nvSpPr>
          <p:spPr>
            <a:xfrm>
              <a:off x="3572175" y="3382587"/>
              <a:ext cx="4524850" cy="229775"/>
            </a:xfrm>
            <a:custGeom>
              <a:pathLst>
                <a:path extrusionOk="0" h="9191" w="180994">
                  <a:moveTo>
                    <a:pt x="184" y="9002"/>
                  </a:moveTo>
                  <a:lnTo>
                    <a:pt x="0" y="0"/>
                  </a:lnTo>
                  <a:lnTo>
                    <a:pt x="180994" y="354"/>
                  </a:lnTo>
                  <a:lnTo>
                    <a:pt x="180994" y="9191"/>
                  </a:lnTo>
                </a:path>
              </a:pathLst>
            </a:custGeom>
            <a:noFill/>
            <a:ln cap="flat" cmpd="sng" w="19050">
              <a:solidFill>
                <a:srgbClr val="FFFFFF"/>
              </a:solidFill>
              <a:prstDash val="solid"/>
              <a:round/>
              <a:headEnd len="lg" w="lg" type="none"/>
              <a:tailEnd len="lg" w="lg" type="none"/>
            </a:ln>
          </p:spPr>
        </p:sp>
        <p:sp>
          <p:nvSpPr>
            <p:cNvPr id="1556" name="Shape 1556"/>
            <p:cNvSpPr txBox="1"/>
            <p:nvPr/>
          </p:nvSpPr>
          <p:spPr>
            <a:xfrm>
              <a:off x="5011825" y="3160425"/>
              <a:ext cx="1699200" cy="3693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 Model Window</a:t>
              </a:r>
            </a:p>
          </p:txBody>
        </p:sp>
      </p:grpSp>
      <p:grpSp>
        <p:nvGrpSpPr>
          <p:cNvPr id="1557" name="Shape 1557"/>
          <p:cNvGrpSpPr/>
          <p:nvPr/>
        </p:nvGrpSpPr>
        <p:grpSpPr>
          <a:xfrm>
            <a:off x="5900582" y="3799007"/>
            <a:ext cx="2321002" cy="1242784"/>
            <a:chOff x="5823635" y="1675889"/>
            <a:chExt cx="2321002" cy="2063055"/>
          </a:xfrm>
        </p:grpSpPr>
        <p:sp>
          <p:nvSpPr>
            <p:cNvPr id="1558" name="Shape 1558"/>
            <p:cNvSpPr/>
            <p:nvPr/>
          </p:nvSpPr>
          <p:spPr>
            <a:xfrm>
              <a:off x="5840742" y="2230625"/>
              <a:ext cx="158400"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59" name="Shape 1559"/>
            <p:cNvSpPr/>
            <p:nvPr/>
          </p:nvSpPr>
          <p:spPr>
            <a:xfrm>
              <a:off x="5823635" y="2873752"/>
              <a:ext cx="158400"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60" name="Shape 1560"/>
            <p:cNvSpPr/>
            <p:nvPr/>
          </p:nvSpPr>
          <p:spPr>
            <a:xfrm>
              <a:off x="6187683" y="3242560"/>
              <a:ext cx="158400"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61" name="Shape 1561"/>
            <p:cNvSpPr/>
            <p:nvPr/>
          </p:nvSpPr>
          <p:spPr>
            <a:xfrm>
              <a:off x="6118969" y="3543944"/>
              <a:ext cx="158400"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62" name="Shape 1562"/>
            <p:cNvSpPr/>
            <p:nvPr/>
          </p:nvSpPr>
          <p:spPr>
            <a:xfrm>
              <a:off x="6511058" y="2590289"/>
              <a:ext cx="158399"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63" name="Shape 1563"/>
            <p:cNvSpPr/>
            <p:nvPr/>
          </p:nvSpPr>
          <p:spPr>
            <a:xfrm>
              <a:off x="6678085" y="2246816"/>
              <a:ext cx="158400"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64" name="Shape 1564"/>
            <p:cNvSpPr/>
            <p:nvPr/>
          </p:nvSpPr>
          <p:spPr>
            <a:xfrm>
              <a:off x="6882449" y="1675889"/>
              <a:ext cx="158400"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65" name="Shape 1565"/>
            <p:cNvSpPr/>
            <p:nvPr/>
          </p:nvSpPr>
          <p:spPr>
            <a:xfrm>
              <a:off x="7428693" y="2078225"/>
              <a:ext cx="158400"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66" name="Shape 1566"/>
            <p:cNvSpPr/>
            <p:nvPr/>
          </p:nvSpPr>
          <p:spPr>
            <a:xfrm>
              <a:off x="7134813" y="2587241"/>
              <a:ext cx="158400"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67" name="Shape 1567"/>
            <p:cNvSpPr/>
            <p:nvPr/>
          </p:nvSpPr>
          <p:spPr>
            <a:xfrm>
              <a:off x="7569965" y="3197947"/>
              <a:ext cx="158400"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68" name="Shape 1568"/>
            <p:cNvSpPr/>
            <p:nvPr/>
          </p:nvSpPr>
          <p:spPr>
            <a:xfrm>
              <a:off x="7693924" y="2754297"/>
              <a:ext cx="158400"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69" name="Shape 1569"/>
            <p:cNvSpPr/>
            <p:nvPr/>
          </p:nvSpPr>
          <p:spPr>
            <a:xfrm>
              <a:off x="7986238" y="2273297"/>
              <a:ext cx="158400" cy="195000"/>
            </a:xfrm>
            <a:prstGeom prst="mathMultiply">
              <a:avLst>
                <a:gd fmla="val 23520" name="adj1"/>
              </a:avLst>
            </a:prstGeom>
            <a:solidFill>
              <a:srgbClr val="FF0000"/>
            </a:solidFill>
            <a:ln cap="flat" cmpd="sng" w="12700">
              <a:solidFill>
                <a:schemeClr val="lt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grpSp>
      <p:sp>
        <p:nvSpPr>
          <p:cNvPr id="1570" name="Shape 1570"/>
          <p:cNvSpPr txBox="1"/>
          <p:nvPr/>
        </p:nvSpPr>
        <p:spPr>
          <a:xfrm>
            <a:off x="6753450" y="5711950"/>
            <a:ext cx="1761900" cy="3693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clear_x ( i_start )</a:t>
            </a:r>
          </a:p>
        </p:txBody>
      </p:sp>
      <p:sp>
        <p:nvSpPr>
          <p:cNvPr id="1571" name="Shape 1571"/>
          <p:cNvSpPr txBox="1"/>
          <p:nvPr/>
        </p:nvSpPr>
        <p:spPr>
          <a:xfrm>
            <a:off x="651274" y="5697900"/>
            <a:ext cx="1373100" cy="3693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clear_x ( 0 )</a:t>
            </a:r>
          </a:p>
        </p:txBody>
      </p:sp>
      <p:sp>
        <p:nvSpPr>
          <p:cNvPr id="1572" name="Shape 1572"/>
          <p:cNvSpPr txBox="1"/>
          <p:nvPr/>
        </p:nvSpPr>
        <p:spPr>
          <a:xfrm>
            <a:off x="7260300" y="1994500"/>
            <a:ext cx="1583100" cy="3693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day ( i * 1.33 )</a:t>
            </a:r>
          </a:p>
        </p:txBody>
      </p:sp>
      <p:cxnSp>
        <p:nvCxnSpPr>
          <p:cNvPr id="1573" name="Shape 1573"/>
          <p:cNvCxnSpPr/>
          <p:nvPr/>
        </p:nvCxnSpPr>
        <p:spPr>
          <a:xfrm>
            <a:off x="5820905" y="2399009"/>
            <a:ext cx="2517000" cy="7800"/>
          </a:xfrm>
          <a:prstGeom prst="straightConnector1">
            <a:avLst/>
          </a:prstGeom>
          <a:noFill/>
          <a:ln cap="flat" cmpd="sng" w="38100">
            <a:solidFill>
              <a:schemeClr val="lt1"/>
            </a:solidFill>
            <a:prstDash val="solid"/>
            <a:miter/>
            <a:headEnd len="med" w="med" type="none"/>
            <a:tailEnd len="lg" w="lg" type="triangle"/>
          </a:ln>
        </p:spPr>
      </p:cxnSp>
      <p:grpSp>
        <p:nvGrpSpPr>
          <p:cNvPr id="1574" name="Shape 1574"/>
          <p:cNvGrpSpPr/>
          <p:nvPr/>
        </p:nvGrpSpPr>
        <p:grpSpPr>
          <a:xfrm>
            <a:off x="5844678" y="5266094"/>
            <a:ext cx="2166000" cy="358200"/>
            <a:chOff x="5844678" y="5266094"/>
            <a:chExt cx="2166000" cy="358200"/>
          </a:xfrm>
        </p:grpSpPr>
        <p:cxnSp>
          <p:nvCxnSpPr>
            <p:cNvPr id="1575" name="Shape 1575"/>
            <p:cNvCxnSpPr/>
            <p:nvPr/>
          </p:nvCxnSpPr>
          <p:spPr>
            <a:xfrm rot="10800000">
              <a:off x="5844678" y="5439344"/>
              <a:ext cx="2166000" cy="1800"/>
            </a:xfrm>
            <a:prstGeom prst="straightConnector1">
              <a:avLst/>
            </a:prstGeom>
            <a:noFill/>
            <a:ln cap="flat" cmpd="sng" w="38100">
              <a:solidFill>
                <a:schemeClr val="lt1"/>
              </a:solidFill>
              <a:prstDash val="solid"/>
              <a:miter/>
              <a:headEnd len="med" w="med" type="triangle"/>
              <a:tailEnd len="lg" w="lg" type="none"/>
            </a:ln>
          </p:spPr>
        </p:cxnSp>
        <p:grpSp>
          <p:nvGrpSpPr>
            <p:cNvPr id="1576" name="Shape 1576"/>
            <p:cNvGrpSpPr/>
            <p:nvPr/>
          </p:nvGrpSpPr>
          <p:grpSpPr>
            <a:xfrm>
              <a:off x="5844678" y="5266094"/>
              <a:ext cx="1948415" cy="358200"/>
              <a:chOff x="5898471" y="5266094"/>
              <a:chExt cx="1948415" cy="358200"/>
            </a:xfrm>
          </p:grpSpPr>
          <p:cxnSp>
            <p:nvCxnSpPr>
              <p:cNvPr id="1577" name="Shape 1577"/>
              <p:cNvCxnSpPr/>
              <p:nvPr/>
            </p:nvCxnSpPr>
            <p:spPr>
              <a:xfrm rot="10800000">
                <a:off x="7846886" y="5266094"/>
                <a:ext cx="0" cy="358200"/>
              </a:xfrm>
              <a:prstGeom prst="straightConnector1">
                <a:avLst/>
              </a:prstGeom>
              <a:noFill/>
              <a:ln cap="flat" cmpd="sng" w="9525">
                <a:solidFill>
                  <a:schemeClr val="lt1"/>
                </a:solidFill>
                <a:prstDash val="solid"/>
                <a:miter/>
                <a:headEnd len="med" w="med" type="none"/>
                <a:tailEnd len="med" w="med" type="none"/>
              </a:ln>
            </p:spPr>
          </p:cxnSp>
          <p:cxnSp>
            <p:nvCxnSpPr>
              <p:cNvPr id="1578" name="Shape 1578"/>
              <p:cNvCxnSpPr/>
              <p:nvPr/>
            </p:nvCxnSpPr>
            <p:spPr>
              <a:xfrm rot="10800000">
                <a:off x="7654730" y="5266094"/>
                <a:ext cx="0" cy="358200"/>
              </a:xfrm>
              <a:prstGeom prst="straightConnector1">
                <a:avLst/>
              </a:prstGeom>
              <a:noFill/>
              <a:ln cap="flat" cmpd="sng" w="9525">
                <a:solidFill>
                  <a:schemeClr val="lt1"/>
                </a:solidFill>
                <a:prstDash val="solid"/>
                <a:miter/>
                <a:headEnd len="med" w="med" type="none"/>
                <a:tailEnd len="med" w="med" type="none"/>
              </a:ln>
            </p:spPr>
          </p:cxnSp>
          <p:cxnSp>
            <p:nvCxnSpPr>
              <p:cNvPr id="1579" name="Shape 1579"/>
              <p:cNvCxnSpPr/>
              <p:nvPr/>
            </p:nvCxnSpPr>
            <p:spPr>
              <a:xfrm rot="10800000">
                <a:off x="7462575" y="5266094"/>
                <a:ext cx="0" cy="358200"/>
              </a:xfrm>
              <a:prstGeom prst="straightConnector1">
                <a:avLst/>
              </a:prstGeom>
              <a:noFill/>
              <a:ln cap="flat" cmpd="sng" w="9525">
                <a:solidFill>
                  <a:schemeClr val="lt1"/>
                </a:solidFill>
                <a:prstDash val="solid"/>
                <a:miter/>
                <a:headEnd len="med" w="med" type="none"/>
                <a:tailEnd len="med" w="med" type="none"/>
              </a:ln>
            </p:spPr>
          </p:cxnSp>
          <p:cxnSp>
            <p:nvCxnSpPr>
              <p:cNvPr id="1580" name="Shape 1580"/>
              <p:cNvCxnSpPr/>
              <p:nvPr/>
            </p:nvCxnSpPr>
            <p:spPr>
              <a:xfrm rot="10800000">
                <a:off x="7270418" y="5266094"/>
                <a:ext cx="0" cy="358200"/>
              </a:xfrm>
              <a:prstGeom prst="straightConnector1">
                <a:avLst/>
              </a:prstGeom>
              <a:noFill/>
              <a:ln cap="flat" cmpd="sng" w="9525">
                <a:solidFill>
                  <a:schemeClr val="lt1"/>
                </a:solidFill>
                <a:prstDash val="solid"/>
                <a:miter/>
                <a:headEnd len="med" w="med" type="none"/>
                <a:tailEnd len="med" w="med" type="none"/>
              </a:ln>
            </p:spPr>
          </p:cxnSp>
          <p:cxnSp>
            <p:nvCxnSpPr>
              <p:cNvPr id="1581" name="Shape 1581"/>
              <p:cNvCxnSpPr/>
              <p:nvPr/>
            </p:nvCxnSpPr>
            <p:spPr>
              <a:xfrm rot="10800000">
                <a:off x="7080515" y="5266094"/>
                <a:ext cx="0" cy="358200"/>
              </a:xfrm>
              <a:prstGeom prst="straightConnector1">
                <a:avLst/>
              </a:prstGeom>
              <a:noFill/>
              <a:ln cap="flat" cmpd="sng" w="9525">
                <a:solidFill>
                  <a:schemeClr val="lt1"/>
                </a:solidFill>
                <a:prstDash val="solid"/>
                <a:miter/>
                <a:headEnd len="med" w="med" type="none"/>
                <a:tailEnd len="med" w="med" type="none"/>
              </a:ln>
            </p:spPr>
          </p:cxnSp>
          <p:cxnSp>
            <p:nvCxnSpPr>
              <p:cNvPr id="1582" name="Shape 1582"/>
              <p:cNvCxnSpPr/>
              <p:nvPr/>
            </p:nvCxnSpPr>
            <p:spPr>
              <a:xfrm rot="10800000">
                <a:off x="6886106" y="5266094"/>
                <a:ext cx="0" cy="358200"/>
              </a:xfrm>
              <a:prstGeom prst="straightConnector1">
                <a:avLst/>
              </a:prstGeom>
              <a:noFill/>
              <a:ln cap="flat" cmpd="sng" w="9525">
                <a:solidFill>
                  <a:schemeClr val="lt1"/>
                </a:solidFill>
                <a:prstDash val="solid"/>
                <a:miter/>
                <a:headEnd len="med" w="med" type="none"/>
                <a:tailEnd len="med" w="med" type="none"/>
              </a:ln>
            </p:spPr>
          </p:cxnSp>
          <p:cxnSp>
            <p:nvCxnSpPr>
              <p:cNvPr id="1583" name="Shape 1583"/>
              <p:cNvCxnSpPr/>
              <p:nvPr/>
            </p:nvCxnSpPr>
            <p:spPr>
              <a:xfrm rot="10800000">
                <a:off x="6693950" y="5266094"/>
                <a:ext cx="0" cy="358200"/>
              </a:xfrm>
              <a:prstGeom prst="straightConnector1">
                <a:avLst/>
              </a:prstGeom>
              <a:noFill/>
              <a:ln cap="flat" cmpd="sng" w="9525">
                <a:solidFill>
                  <a:schemeClr val="lt1"/>
                </a:solidFill>
                <a:prstDash val="solid"/>
                <a:miter/>
                <a:headEnd len="med" w="med" type="none"/>
                <a:tailEnd len="med" w="med" type="none"/>
              </a:ln>
            </p:spPr>
          </p:cxnSp>
          <p:cxnSp>
            <p:nvCxnSpPr>
              <p:cNvPr id="1584" name="Shape 1584"/>
              <p:cNvCxnSpPr/>
              <p:nvPr/>
            </p:nvCxnSpPr>
            <p:spPr>
              <a:xfrm rot="10800000">
                <a:off x="6501794" y="5266094"/>
                <a:ext cx="0" cy="358200"/>
              </a:xfrm>
              <a:prstGeom prst="straightConnector1">
                <a:avLst/>
              </a:prstGeom>
              <a:noFill/>
              <a:ln cap="flat" cmpd="sng" w="9525">
                <a:solidFill>
                  <a:schemeClr val="lt1"/>
                </a:solidFill>
                <a:prstDash val="solid"/>
                <a:miter/>
                <a:headEnd len="med" w="med" type="none"/>
                <a:tailEnd len="med" w="med" type="none"/>
              </a:ln>
            </p:spPr>
          </p:cxnSp>
          <p:cxnSp>
            <p:nvCxnSpPr>
              <p:cNvPr id="1585" name="Shape 1585"/>
              <p:cNvCxnSpPr/>
              <p:nvPr/>
            </p:nvCxnSpPr>
            <p:spPr>
              <a:xfrm rot="10800000">
                <a:off x="6309639" y="5266094"/>
                <a:ext cx="0" cy="358200"/>
              </a:xfrm>
              <a:prstGeom prst="straightConnector1">
                <a:avLst/>
              </a:prstGeom>
              <a:noFill/>
              <a:ln cap="flat" cmpd="sng" w="9525">
                <a:solidFill>
                  <a:schemeClr val="lt1"/>
                </a:solidFill>
                <a:prstDash val="solid"/>
                <a:miter/>
                <a:headEnd len="med" w="med" type="none"/>
                <a:tailEnd len="med" w="med" type="none"/>
              </a:ln>
            </p:spPr>
          </p:cxnSp>
          <p:cxnSp>
            <p:nvCxnSpPr>
              <p:cNvPr id="1586" name="Shape 1586"/>
              <p:cNvCxnSpPr/>
              <p:nvPr/>
            </p:nvCxnSpPr>
            <p:spPr>
              <a:xfrm rot="10800000">
                <a:off x="6117482" y="5266094"/>
                <a:ext cx="0" cy="358200"/>
              </a:xfrm>
              <a:prstGeom prst="straightConnector1">
                <a:avLst/>
              </a:prstGeom>
              <a:noFill/>
              <a:ln cap="flat" cmpd="sng" w="9525">
                <a:solidFill>
                  <a:schemeClr val="lt1"/>
                </a:solidFill>
                <a:prstDash val="solid"/>
                <a:miter/>
                <a:headEnd len="med" w="med" type="none"/>
                <a:tailEnd len="med" w="med" type="none"/>
              </a:ln>
            </p:spPr>
          </p:cxnSp>
          <p:cxnSp>
            <p:nvCxnSpPr>
              <p:cNvPr id="1587" name="Shape 1587"/>
              <p:cNvCxnSpPr/>
              <p:nvPr/>
            </p:nvCxnSpPr>
            <p:spPr>
              <a:xfrm rot="10800000">
                <a:off x="5898471" y="5266094"/>
                <a:ext cx="0" cy="358200"/>
              </a:xfrm>
              <a:prstGeom prst="straightConnector1">
                <a:avLst/>
              </a:prstGeom>
              <a:noFill/>
              <a:ln cap="flat" cmpd="sng" w="9525">
                <a:solidFill>
                  <a:schemeClr val="lt1"/>
                </a:solidFill>
                <a:prstDash val="solid"/>
                <a:miter/>
                <a:headEnd len="med" w="med" type="none"/>
                <a:tailEnd len="med" w="med" type="none"/>
              </a:ln>
            </p:spPr>
          </p:cxnSp>
        </p:grpSp>
      </p:grpSp>
      <p:sp>
        <p:nvSpPr>
          <p:cNvPr id="1588" name="Shape 1588"/>
          <p:cNvSpPr txBox="1"/>
          <p:nvPr/>
        </p:nvSpPr>
        <p:spPr>
          <a:xfrm>
            <a:off x="4433650" y="1994500"/>
            <a:ext cx="1461000" cy="3693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day ( i )</a:t>
            </a:r>
          </a:p>
        </p:txBody>
      </p:sp>
      <p:grpSp>
        <p:nvGrpSpPr>
          <p:cNvPr id="1589" name="Shape 1589"/>
          <p:cNvGrpSpPr/>
          <p:nvPr/>
        </p:nvGrpSpPr>
        <p:grpSpPr>
          <a:xfrm>
            <a:off x="6259500" y="2900150"/>
            <a:ext cx="1534200" cy="2295450"/>
            <a:chOff x="1763700" y="2900150"/>
            <a:chExt cx="1534200" cy="2295450"/>
          </a:xfrm>
        </p:grpSpPr>
        <p:sp>
          <p:nvSpPr>
            <p:cNvPr id="1590" name="Shape 1590"/>
            <p:cNvSpPr/>
            <p:nvPr/>
          </p:nvSpPr>
          <p:spPr>
            <a:xfrm>
              <a:off x="1960375" y="3725900"/>
              <a:ext cx="1173900" cy="1469700"/>
            </a:xfrm>
            <a:prstGeom prst="rect">
              <a:avLst/>
            </a:prstGeom>
            <a:solidFill>
              <a:schemeClr val="accent1">
                <a:alpha val="49800"/>
              </a:schemeClr>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91" name="Shape 1591"/>
            <p:cNvSpPr txBox="1"/>
            <p:nvPr/>
          </p:nvSpPr>
          <p:spPr>
            <a:xfrm>
              <a:off x="1763700" y="2900150"/>
              <a:ext cx="1534200" cy="3693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 Peek Window</a:t>
              </a:r>
            </a:p>
          </p:txBody>
        </p:sp>
        <p:sp>
          <p:nvSpPr>
            <p:cNvPr id="1592" name="Shape 1592"/>
            <p:cNvSpPr/>
            <p:nvPr/>
          </p:nvSpPr>
          <p:spPr>
            <a:xfrm>
              <a:off x="1943926" y="3340425"/>
              <a:ext cx="1173746" cy="229775"/>
            </a:xfrm>
            <a:custGeom>
              <a:pathLst>
                <a:path extrusionOk="0" h="9191" w="180994">
                  <a:moveTo>
                    <a:pt x="184" y="9002"/>
                  </a:moveTo>
                  <a:lnTo>
                    <a:pt x="0" y="0"/>
                  </a:lnTo>
                  <a:lnTo>
                    <a:pt x="180994" y="354"/>
                  </a:lnTo>
                  <a:lnTo>
                    <a:pt x="180994" y="9191"/>
                  </a:lnTo>
                </a:path>
              </a:pathLst>
            </a:custGeom>
            <a:noFill/>
            <a:ln cap="flat" cmpd="sng" w="19050">
              <a:solidFill>
                <a:srgbClr val="FFFFFF"/>
              </a:solidFill>
              <a:prstDash val="solid"/>
              <a:round/>
              <a:headEnd len="lg" w="lg" type="none"/>
              <a:tailEnd len="lg" w="lg" type="none"/>
            </a:ln>
          </p:spPr>
        </p:sp>
      </p:grpSp>
      <p:grpSp>
        <p:nvGrpSpPr>
          <p:cNvPr id="1593" name="Shape 1593"/>
          <p:cNvGrpSpPr/>
          <p:nvPr/>
        </p:nvGrpSpPr>
        <p:grpSpPr>
          <a:xfrm>
            <a:off x="6030900" y="2900150"/>
            <a:ext cx="1534200" cy="2295450"/>
            <a:chOff x="1763700" y="2900150"/>
            <a:chExt cx="1534200" cy="2295450"/>
          </a:xfrm>
        </p:grpSpPr>
        <p:sp>
          <p:nvSpPr>
            <p:cNvPr id="1594" name="Shape 1594"/>
            <p:cNvSpPr/>
            <p:nvPr/>
          </p:nvSpPr>
          <p:spPr>
            <a:xfrm>
              <a:off x="1960375" y="3725900"/>
              <a:ext cx="1173900" cy="1469700"/>
            </a:xfrm>
            <a:prstGeom prst="rect">
              <a:avLst/>
            </a:prstGeom>
            <a:solidFill>
              <a:schemeClr val="accent1">
                <a:alpha val="49800"/>
              </a:schemeClr>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95" name="Shape 1595"/>
            <p:cNvSpPr txBox="1"/>
            <p:nvPr/>
          </p:nvSpPr>
          <p:spPr>
            <a:xfrm>
              <a:off x="1763700" y="2900150"/>
              <a:ext cx="1534200" cy="3693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 Peek Window</a:t>
              </a:r>
            </a:p>
          </p:txBody>
        </p:sp>
        <p:sp>
          <p:nvSpPr>
            <p:cNvPr id="1596" name="Shape 1596"/>
            <p:cNvSpPr/>
            <p:nvPr/>
          </p:nvSpPr>
          <p:spPr>
            <a:xfrm>
              <a:off x="1943926" y="3340425"/>
              <a:ext cx="1173746" cy="229775"/>
            </a:xfrm>
            <a:custGeom>
              <a:pathLst>
                <a:path extrusionOk="0" h="9191" w="180994">
                  <a:moveTo>
                    <a:pt x="184" y="9002"/>
                  </a:moveTo>
                  <a:lnTo>
                    <a:pt x="0" y="0"/>
                  </a:lnTo>
                  <a:lnTo>
                    <a:pt x="180994" y="354"/>
                  </a:lnTo>
                  <a:lnTo>
                    <a:pt x="180994" y="9191"/>
                  </a:lnTo>
                </a:path>
              </a:pathLst>
            </a:custGeom>
            <a:noFill/>
            <a:ln cap="flat" cmpd="sng" w="19050">
              <a:solidFill>
                <a:srgbClr val="FFFFFF"/>
              </a:solidFill>
              <a:prstDash val="solid"/>
              <a:round/>
              <a:headEnd len="lg" w="lg" type="none"/>
              <a:tailEnd len="lg" w="lg" type="none"/>
            </a:ln>
          </p:spPr>
        </p:sp>
      </p:grpSp>
      <p:grpSp>
        <p:nvGrpSpPr>
          <p:cNvPr id="1597" name="Shape 1597"/>
          <p:cNvGrpSpPr/>
          <p:nvPr/>
        </p:nvGrpSpPr>
        <p:grpSpPr>
          <a:xfrm>
            <a:off x="5878500" y="2900150"/>
            <a:ext cx="1534200" cy="2295450"/>
            <a:chOff x="1763700" y="2900150"/>
            <a:chExt cx="1534200" cy="2295450"/>
          </a:xfrm>
        </p:grpSpPr>
        <p:sp>
          <p:nvSpPr>
            <p:cNvPr id="1598" name="Shape 1598"/>
            <p:cNvSpPr/>
            <p:nvPr/>
          </p:nvSpPr>
          <p:spPr>
            <a:xfrm>
              <a:off x="1960375" y="3725900"/>
              <a:ext cx="1173900" cy="1469700"/>
            </a:xfrm>
            <a:prstGeom prst="rect">
              <a:avLst/>
            </a:prstGeom>
            <a:solidFill>
              <a:schemeClr val="accent1">
                <a:alpha val="49800"/>
              </a:schemeClr>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599" name="Shape 1599"/>
            <p:cNvSpPr txBox="1"/>
            <p:nvPr/>
          </p:nvSpPr>
          <p:spPr>
            <a:xfrm>
              <a:off x="1763700" y="2900150"/>
              <a:ext cx="1534200" cy="3693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 Peek Window</a:t>
              </a:r>
            </a:p>
          </p:txBody>
        </p:sp>
        <p:sp>
          <p:nvSpPr>
            <p:cNvPr id="1600" name="Shape 1600"/>
            <p:cNvSpPr/>
            <p:nvPr/>
          </p:nvSpPr>
          <p:spPr>
            <a:xfrm>
              <a:off x="1943926" y="3340425"/>
              <a:ext cx="1173746" cy="229775"/>
            </a:xfrm>
            <a:custGeom>
              <a:pathLst>
                <a:path extrusionOk="0" h="9191" w="180994">
                  <a:moveTo>
                    <a:pt x="184" y="9002"/>
                  </a:moveTo>
                  <a:lnTo>
                    <a:pt x="0" y="0"/>
                  </a:lnTo>
                  <a:lnTo>
                    <a:pt x="180994" y="354"/>
                  </a:lnTo>
                  <a:lnTo>
                    <a:pt x="180994" y="9191"/>
                  </a:lnTo>
                </a:path>
              </a:pathLst>
            </a:custGeom>
            <a:noFill/>
            <a:ln cap="flat" cmpd="sng" w="19050">
              <a:solidFill>
                <a:srgbClr val="FFFFFF"/>
              </a:solidFill>
              <a:prstDash val="solid"/>
              <a:round/>
              <a:headEnd len="lg" w="lg" type="none"/>
              <a:tailEnd len="lg" w="lg" type="none"/>
            </a:ln>
          </p:spPr>
        </p:sp>
      </p:grpSp>
      <p:grpSp>
        <p:nvGrpSpPr>
          <p:cNvPr id="1601" name="Shape 1601"/>
          <p:cNvGrpSpPr/>
          <p:nvPr/>
        </p:nvGrpSpPr>
        <p:grpSpPr>
          <a:xfrm>
            <a:off x="5649900" y="2900150"/>
            <a:ext cx="1534200" cy="2295450"/>
            <a:chOff x="1763700" y="2900150"/>
            <a:chExt cx="1534200" cy="2295450"/>
          </a:xfrm>
        </p:grpSpPr>
        <p:sp>
          <p:nvSpPr>
            <p:cNvPr id="1602" name="Shape 1602"/>
            <p:cNvSpPr/>
            <p:nvPr/>
          </p:nvSpPr>
          <p:spPr>
            <a:xfrm>
              <a:off x="1960375" y="3725900"/>
              <a:ext cx="1173900" cy="1469700"/>
            </a:xfrm>
            <a:prstGeom prst="rect">
              <a:avLst/>
            </a:prstGeom>
            <a:solidFill>
              <a:schemeClr val="accent1">
                <a:alpha val="49800"/>
              </a:schemeClr>
            </a:solidFill>
            <a:ln cap="flat" cmpd="sng" w="12700">
              <a:solidFill>
                <a:srgbClr val="42719B"/>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1603" name="Shape 1603"/>
            <p:cNvSpPr txBox="1"/>
            <p:nvPr/>
          </p:nvSpPr>
          <p:spPr>
            <a:xfrm>
              <a:off x="1763700" y="2900150"/>
              <a:ext cx="1534200" cy="369300"/>
            </a:xfrm>
            <a:prstGeom prst="rect">
              <a:avLst/>
            </a:prstGeom>
            <a:solidFill>
              <a:srgbClr val="000000"/>
            </a:solid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lt1"/>
                  </a:solidFill>
                  <a:latin typeface="Calibri"/>
                  <a:ea typeface="Calibri"/>
                  <a:cs typeface="Calibri"/>
                  <a:sym typeface="Calibri"/>
                </a:rPr>
                <a:t> Peek Window</a:t>
              </a:r>
            </a:p>
          </p:txBody>
        </p:sp>
        <p:sp>
          <p:nvSpPr>
            <p:cNvPr id="1604" name="Shape 1604"/>
            <p:cNvSpPr/>
            <p:nvPr/>
          </p:nvSpPr>
          <p:spPr>
            <a:xfrm>
              <a:off x="1943926" y="3340425"/>
              <a:ext cx="1173746" cy="229775"/>
            </a:xfrm>
            <a:custGeom>
              <a:pathLst>
                <a:path extrusionOk="0" h="9191" w="180994">
                  <a:moveTo>
                    <a:pt x="184" y="9002"/>
                  </a:moveTo>
                  <a:lnTo>
                    <a:pt x="0" y="0"/>
                  </a:lnTo>
                  <a:lnTo>
                    <a:pt x="180994" y="354"/>
                  </a:lnTo>
                  <a:lnTo>
                    <a:pt x="180994" y="9191"/>
                  </a:lnTo>
                </a:path>
              </a:pathLst>
            </a:custGeom>
            <a:noFill/>
            <a:ln cap="flat" cmpd="sng" w="19050">
              <a:solidFill>
                <a:srgbClr val="FFFFFF"/>
              </a:solidFill>
              <a:prstDash val="solid"/>
              <a:round/>
              <a:headEnd len="lg" w="lg" type="none"/>
              <a:tailEnd len="lg" w="lg" type="none"/>
            </a:ln>
          </p:spPr>
        </p:sp>
      </p:grpSp>
      <p:grpSp>
        <p:nvGrpSpPr>
          <p:cNvPr id="1605" name="Shape 1605"/>
          <p:cNvGrpSpPr/>
          <p:nvPr/>
        </p:nvGrpSpPr>
        <p:grpSpPr>
          <a:xfrm>
            <a:off x="656840" y="2662750"/>
            <a:ext cx="2191191" cy="374050"/>
            <a:chOff x="2233580" y="2357950"/>
            <a:chExt cx="1882790" cy="374050"/>
          </a:xfrm>
        </p:grpSpPr>
        <p:sp>
          <p:nvSpPr>
            <p:cNvPr id="1606" name="Shape 1606"/>
            <p:cNvSpPr/>
            <p:nvPr/>
          </p:nvSpPr>
          <p:spPr>
            <a:xfrm>
              <a:off x="2233580" y="2502225"/>
              <a:ext cx="1882790" cy="229775"/>
            </a:xfrm>
            <a:custGeom>
              <a:pathLst>
                <a:path extrusionOk="0" h="9191" w="180994">
                  <a:moveTo>
                    <a:pt x="184" y="9002"/>
                  </a:moveTo>
                  <a:lnTo>
                    <a:pt x="0" y="0"/>
                  </a:lnTo>
                  <a:lnTo>
                    <a:pt x="180994" y="354"/>
                  </a:lnTo>
                  <a:lnTo>
                    <a:pt x="180994" y="9191"/>
                  </a:lnTo>
                </a:path>
              </a:pathLst>
            </a:custGeom>
            <a:noFill/>
            <a:ln cap="flat" cmpd="sng" w="19050">
              <a:solidFill>
                <a:srgbClr val="FFFFFF"/>
              </a:solidFill>
              <a:prstDash val="solid"/>
              <a:round/>
              <a:headEnd len="lg" w="lg" type="none"/>
              <a:tailEnd len="lg" w="lg" type="none"/>
            </a:ln>
          </p:spPr>
        </p:sp>
        <p:sp>
          <p:nvSpPr>
            <p:cNvPr id="1607" name="Shape 1607"/>
            <p:cNvSpPr txBox="1"/>
            <p:nvPr/>
          </p:nvSpPr>
          <p:spPr>
            <a:xfrm>
              <a:off x="2625043" y="2357950"/>
              <a:ext cx="1131000" cy="369300"/>
            </a:xfrm>
            <a:prstGeom prst="rect">
              <a:avLst/>
            </a:prstGeom>
            <a:solidFill>
              <a:srgbClr val="000000"/>
            </a:solidFill>
            <a:ln>
              <a:noFill/>
            </a:ln>
          </p:spPr>
          <p:txBody>
            <a:bodyPr anchorCtr="0" anchor="t" bIns="45700" lIns="91425" rIns="91425" tIns="45700">
              <a:noAutofit/>
            </a:bodyPr>
            <a:lstStyle/>
            <a:p>
              <a:pPr indent="0" lvl="0" marL="0" marR="0" rtl="0" algn="ctr">
                <a:spcBef>
                  <a:spcPts val="0"/>
                </a:spcBef>
                <a:buSzPct val="25000"/>
                <a:buNone/>
              </a:pPr>
              <a:r>
                <a:rPr lang="en-US" sz="1800">
                  <a:solidFill>
                    <a:schemeClr val="lt1"/>
                  </a:solidFill>
                  <a:latin typeface="Calibri"/>
                  <a:ea typeface="Calibri"/>
                  <a:cs typeface="Calibri"/>
                  <a:sym typeface="Calibri"/>
                </a:rPr>
                <a:t> Fit Window</a:t>
              </a:r>
            </a:p>
          </p:txBody>
        </p:sp>
      </p:grpSp>
      <p:grpSp>
        <p:nvGrpSpPr>
          <p:cNvPr id="1608" name="Shape 1608"/>
          <p:cNvGrpSpPr/>
          <p:nvPr/>
        </p:nvGrpSpPr>
        <p:grpSpPr>
          <a:xfrm>
            <a:off x="663374" y="2510350"/>
            <a:ext cx="4241926" cy="526450"/>
            <a:chOff x="2233580" y="2357950"/>
            <a:chExt cx="1882790" cy="526450"/>
          </a:xfrm>
        </p:grpSpPr>
        <p:sp>
          <p:nvSpPr>
            <p:cNvPr id="1609" name="Shape 1609"/>
            <p:cNvSpPr/>
            <p:nvPr/>
          </p:nvSpPr>
          <p:spPr>
            <a:xfrm>
              <a:off x="2233580" y="2654625"/>
              <a:ext cx="1882790" cy="229775"/>
            </a:xfrm>
            <a:custGeom>
              <a:pathLst>
                <a:path extrusionOk="0" h="9191" w="180994">
                  <a:moveTo>
                    <a:pt x="184" y="9002"/>
                  </a:moveTo>
                  <a:lnTo>
                    <a:pt x="0" y="0"/>
                  </a:lnTo>
                  <a:lnTo>
                    <a:pt x="180994" y="354"/>
                  </a:lnTo>
                  <a:lnTo>
                    <a:pt x="180994" y="9191"/>
                  </a:lnTo>
                </a:path>
              </a:pathLst>
            </a:custGeom>
            <a:noFill/>
            <a:ln cap="flat" cmpd="sng" w="19050">
              <a:solidFill>
                <a:srgbClr val="FFFFFF"/>
              </a:solidFill>
              <a:prstDash val="solid"/>
              <a:round/>
              <a:headEnd len="lg" w="lg" type="none"/>
              <a:tailEnd len="lg" w="lg" type="none"/>
            </a:ln>
          </p:spPr>
        </p:sp>
        <p:sp>
          <p:nvSpPr>
            <p:cNvPr id="1610" name="Shape 1610"/>
            <p:cNvSpPr txBox="1"/>
            <p:nvPr/>
          </p:nvSpPr>
          <p:spPr>
            <a:xfrm>
              <a:off x="2625043" y="2357950"/>
              <a:ext cx="1131000" cy="369300"/>
            </a:xfrm>
            <a:prstGeom prst="rect">
              <a:avLst/>
            </a:prstGeom>
            <a:solidFill>
              <a:srgbClr val="000000"/>
            </a:solidFill>
            <a:ln>
              <a:noFill/>
            </a:ln>
          </p:spPr>
          <p:txBody>
            <a:bodyPr anchorCtr="0" anchor="t" bIns="45700" lIns="91425" rIns="91425" tIns="45700">
              <a:noAutofit/>
            </a:bodyPr>
            <a:lstStyle/>
            <a:p>
              <a:pPr indent="0" lvl="0" marL="0" marR="0" rtl="0" algn="ctr">
                <a:spcBef>
                  <a:spcPts val="0"/>
                </a:spcBef>
                <a:buSzPct val="25000"/>
                <a:buNone/>
              </a:pPr>
              <a:r>
                <a:rPr lang="en-US" sz="1800">
                  <a:solidFill>
                    <a:schemeClr val="lt1"/>
                  </a:solidFill>
                  <a:latin typeface="Calibri"/>
                  <a:ea typeface="Calibri"/>
                  <a:cs typeface="Calibri"/>
                  <a:sym typeface="Calibri"/>
                </a:rPr>
                <a:t> Fit Window</a:t>
              </a: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5"/>
                                        </p:tgtEl>
                                        <p:attrNameLst>
                                          <p:attrName>style.visibility</p:attrName>
                                        </p:attrNameLst>
                                      </p:cBhvr>
                                      <p:to>
                                        <p:strVal val="visible"/>
                                      </p:to>
                                    </p:set>
                                    <p:animEffect filter="fade" transition="in">
                                      <p:cBhvr>
                                        <p:cTn dur="1000"/>
                                        <p:tgtEl>
                                          <p:spTgt spid="16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05"/>
                                        </p:tgtEl>
                                      </p:cBhvr>
                                    </p:animEffect>
                                    <p:set>
                                      <p:cBhvr>
                                        <p:cTn dur="1" fill="hold">
                                          <p:stCondLst>
                                            <p:cond delay="1000"/>
                                          </p:stCondLst>
                                        </p:cTn>
                                        <p:tgtEl>
                                          <p:spTgt spid="16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8"/>
                                        </p:tgtEl>
                                        <p:attrNameLst>
                                          <p:attrName>style.visibility</p:attrName>
                                        </p:attrNameLst>
                                      </p:cBhvr>
                                      <p:to>
                                        <p:strVal val="visible"/>
                                      </p:to>
                                    </p:set>
                                    <p:animEffect filter="fade" transition="in">
                                      <p:cBhvr>
                                        <p:cTn dur="1000"/>
                                        <p:tgtEl>
                                          <p:spTgt spid="16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1"/>
                                        </p:tgtEl>
                                        <p:attrNameLst>
                                          <p:attrName>style.visibility</p:attrName>
                                        </p:attrNameLst>
                                      </p:cBhvr>
                                      <p:to>
                                        <p:strVal val="visible"/>
                                      </p:to>
                                    </p:set>
                                    <p:animEffect filter="fade" transition="in">
                                      <p:cBhvr>
                                        <p:cTn dur="1000"/>
                                        <p:tgtEl>
                                          <p:spTgt spid="16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01"/>
                                        </p:tgtEl>
                                      </p:cBhvr>
                                    </p:animEffect>
                                    <p:set>
                                      <p:cBhvr>
                                        <p:cTn dur="1" fill="hold">
                                          <p:stCondLst>
                                            <p:cond delay="1000"/>
                                          </p:stCondLst>
                                        </p:cTn>
                                        <p:tgtEl>
                                          <p:spTgt spid="160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97"/>
                                        </p:tgtEl>
                                        <p:attrNameLst>
                                          <p:attrName>style.visibility</p:attrName>
                                        </p:attrNameLst>
                                      </p:cBhvr>
                                      <p:to>
                                        <p:strVal val="visible"/>
                                      </p:to>
                                    </p:set>
                                    <p:animEffect filter="fade" transition="in">
                                      <p:cBhvr>
                                        <p:cTn dur="1000"/>
                                        <p:tgtEl>
                                          <p:spTgt spid="15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97"/>
                                        </p:tgtEl>
                                      </p:cBhvr>
                                    </p:animEffect>
                                    <p:set>
                                      <p:cBhvr>
                                        <p:cTn dur="1" fill="hold">
                                          <p:stCondLst>
                                            <p:cond delay="1000"/>
                                          </p:stCondLst>
                                        </p:cTn>
                                        <p:tgtEl>
                                          <p:spTgt spid="159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93"/>
                                        </p:tgtEl>
                                        <p:attrNameLst>
                                          <p:attrName>style.visibility</p:attrName>
                                        </p:attrNameLst>
                                      </p:cBhvr>
                                      <p:to>
                                        <p:strVal val="visible"/>
                                      </p:to>
                                    </p:set>
                                    <p:animEffect filter="fade" transition="in">
                                      <p:cBhvr>
                                        <p:cTn dur="1000"/>
                                        <p:tgtEl>
                                          <p:spTgt spid="15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593"/>
                                        </p:tgtEl>
                                      </p:cBhvr>
                                    </p:animEffect>
                                    <p:set>
                                      <p:cBhvr>
                                        <p:cTn dur="1" fill="hold">
                                          <p:stCondLst>
                                            <p:cond delay="1000"/>
                                          </p:stCondLst>
                                        </p:cTn>
                                        <p:tgtEl>
                                          <p:spTgt spid="1593"/>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89"/>
                                        </p:tgtEl>
                                        <p:attrNameLst>
                                          <p:attrName>style.visibility</p:attrName>
                                        </p:attrNameLst>
                                      </p:cBhvr>
                                      <p:to>
                                        <p:strVal val="visible"/>
                                      </p:to>
                                    </p:set>
                                    <p:animEffect filter="fade" transition="in">
                                      <p:cBhvr>
                                        <p:cTn dur="1000"/>
                                        <p:tgtEl>
                                          <p:spTgt spid="15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628650" y="365125"/>
            <a:ext cx="78867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Calibri"/>
              <a:buNone/>
            </a:pPr>
            <a:r>
              <a:rPr b="0" i="0" lang="en-US" sz="4400" u="none" cap="none" strike="noStrike">
                <a:solidFill>
                  <a:schemeClr val="lt1"/>
                </a:solidFill>
                <a:latin typeface="Calibri"/>
                <a:ea typeface="Calibri"/>
                <a:cs typeface="Calibri"/>
                <a:sym typeface="Calibri"/>
              </a:rPr>
              <a:t>ARD</a:t>
            </a:r>
          </a:p>
        </p:txBody>
      </p:sp>
      <p:sp>
        <p:nvSpPr>
          <p:cNvPr id="56" name="Shape 56"/>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Pixel Alignment</a:t>
            </a:r>
          </a:p>
          <a:p>
            <a:pPr indent="-228600" lvl="0" marL="228600" marR="0" rtl="0" algn="l">
              <a:lnSpc>
                <a:spcPct val="90000"/>
              </a:lnSpc>
              <a:spcBef>
                <a:spcPts val="1000"/>
              </a:spcBef>
              <a:spcAft>
                <a:spcPts val="0"/>
              </a:spcAft>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Consistent Projection</a:t>
            </a:r>
          </a:p>
          <a:p>
            <a:pPr indent="-228600" lvl="0" marL="228600" marR="0" rtl="0" algn="l">
              <a:lnSpc>
                <a:spcPct val="90000"/>
              </a:lnSpc>
              <a:spcBef>
                <a:spcPts val="1000"/>
              </a:spcBef>
              <a:spcAft>
                <a:spcPts val="0"/>
              </a:spcAft>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Standardized Extents (tiles)</a:t>
            </a:r>
          </a:p>
          <a:p>
            <a:pPr indent="-228600" lvl="0" marL="228600" marR="0" rtl="0" algn="l">
              <a:lnSpc>
                <a:spcPct val="90000"/>
              </a:lnSpc>
              <a:spcBef>
                <a:spcPts val="1000"/>
              </a:spcBef>
              <a:spcAft>
                <a:spcPts val="0"/>
              </a:spcAft>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Standard Level 2 Products Suite</a:t>
            </a:r>
          </a:p>
          <a:p>
            <a:pPr indent="-228600" lvl="0" marL="228600" marR="0" rtl="0" algn="l">
              <a:lnSpc>
                <a:spcPct val="90000"/>
              </a:lnSpc>
              <a:spcBef>
                <a:spcPts val="1000"/>
              </a:spcBef>
              <a:spcAft>
                <a:spcPts val="0"/>
              </a:spcAft>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Eliminates Swath Overlap</a:t>
            </a:r>
          </a:p>
          <a:p>
            <a:pPr indent="-228600" lvl="0" marL="228600" marR="0" rtl="0" algn="l">
              <a:lnSpc>
                <a:spcPct val="90000"/>
              </a:lnSpc>
              <a:spcBef>
                <a:spcPts val="1000"/>
              </a:spcBef>
              <a:spcAft>
                <a:spcPts val="0"/>
              </a:spcAft>
              <a:buClr>
                <a:schemeClr val="lt1"/>
              </a:buClr>
              <a:buSzPct val="100000"/>
              <a:buFont typeface="Arial"/>
              <a:buChar char="•"/>
            </a:pPr>
            <a:r>
              <a:rPr lang="en-US"/>
              <a:t>Adds Side-lap, (Temporal Density)</a:t>
            </a:r>
          </a:p>
          <a:p>
            <a:pPr indent="-228600" lvl="0" marL="228600" marR="0" rtl="0" algn="l">
              <a:lnSpc>
                <a:spcPct val="90000"/>
              </a:lnSpc>
              <a:spcBef>
                <a:spcPts val="1000"/>
              </a:spcBef>
              <a:spcAft>
                <a:spcPts val="0"/>
              </a:spcAft>
              <a:buClr>
                <a:schemeClr val="lt1"/>
              </a:buClr>
              <a:buSzPct val="100000"/>
              <a:buFont typeface="Arial"/>
              <a:buChar char="•"/>
            </a:pPr>
            <a:r>
              <a:rPr lang="en-US"/>
              <a:t>User-defined Area of Interest (AOI)</a:t>
            </a:r>
          </a:p>
          <a:p>
            <a:pPr indent="-228600" lvl="0" marL="228600" marR="0" rtl="0" algn="l">
              <a:lnSpc>
                <a:spcPct val="90000"/>
              </a:lnSpc>
              <a:spcBef>
                <a:spcPts val="1000"/>
              </a:spcBef>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ARD Named Future Standard Landsat Product</a:t>
            </a:r>
          </a:p>
        </p:txBody>
      </p:sp>
      <p:sp>
        <p:nvSpPr>
          <p:cNvPr id="57" name="Shape 57"/>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5" name="Shape 1615"/>
        <p:cNvGrpSpPr/>
        <p:nvPr/>
      </p:nvGrpSpPr>
      <p:grpSpPr>
        <a:xfrm>
          <a:off x="0" y="0"/>
          <a:ext cx="0" cy="0"/>
          <a:chOff x="0" y="0"/>
          <a:chExt cx="0" cy="0"/>
        </a:xfrm>
      </p:grpSpPr>
      <p:sp>
        <p:nvSpPr>
          <p:cNvPr id="1616" name="Shape 1616"/>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1617" name="Shape 1617"/>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1618" name="Shape 1618"/>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1619" name="Shape 1619"/>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1620" name="Shape 1620"/>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1621" name="Shape 1621"/>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1622" name="Shape 1622"/>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1623" name="Shape 1623"/>
          <p:cNvCxnSpPr>
            <a:stCxn id="1622" idx="2"/>
            <a:endCxn id="1618"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1624" name="Shape 1624"/>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625" name="Shape 1625"/>
          <p:cNvCxnSpPr>
            <a:stCxn id="1621" idx="2"/>
            <a:endCxn id="1622"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1626" name="Shape 1626"/>
          <p:cNvCxnSpPr>
            <a:stCxn id="1618" idx="3"/>
            <a:endCxn id="1621"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1627" name="Shape 1627"/>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1628" name="Shape 1628"/>
          <p:cNvCxnSpPr>
            <a:stCxn id="1618" idx="1"/>
            <a:endCxn id="1619"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1629" name="Shape 1629"/>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1630" name="Shape 1630"/>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1631" name="Shape 1631"/>
          <p:cNvCxnSpPr>
            <a:stCxn id="1619" idx="2"/>
            <a:endCxn id="1630"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1632" name="Shape 1632"/>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1633" name="Shape 1633"/>
          <p:cNvCxnSpPr>
            <a:stCxn id="1632" idx="1"/>
            <a:endCxn id="1619"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1634" name="Shape 1634"/>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1635" name="Shape 1635"/>
          <p:cNvCxnSpPr>
            <a:stCxn id="1630" idx="2"/>
            <a:endCxn id="1632"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1636" name="Shape 1636"/>
          <p:cNvCxnSpPr>
            <a:stCxn id="1629" idx="2"/>
            <a:endCxn id="1634"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1637" name="Shape 1637"/>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1638" name="Shape 1638"/>
          <p:cNvCxnSpPr>
            <a:stCxn id="1634" idx="2"/>
            <a:endCxn id="1637"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1639" name="Shape 1639"/>
          <p:cNvSpPr txBox="1"/>
          <p:nvPr/>
        </p:nvSpPr>
        <p:spPr>
          <a:xfrm>
            <a:off x="5900525" y="4051150"/>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Detect Change</a:t>
            </a:r>
          </a:p>
        </p:txBody>
      </p:sp>
      <p:cxnSp>
        <p:nvCxnSpPr>
          <p:cNvPr id="1640" name="Shape 1640"/>
          <p:cNvCxnSpPr>
            <a:stCxn id="1637" idx="2"/>
            <a:endCxn id="1639" idx="0"/>
          </p:cNvCxnSpPr>
          <p:nvPr/>
        </p:nvCxnSpPr>
        <p:spPr>
          <a:xfrm>
            <a:off x="6929225" y="3754393"/>
            <a:ext cx="0" cy="296700"/>
          </a:xfrm>
          <a:prstGeom prst="straightConnector1">
            <a:avLst/>
          </a:prstGeom>
          <a:noFill/>
          <a:ln cap="flat" cmpd="sng" w="19050">
            <a:solidFill>
              <a:srgbClr val="FFFFFF"/>
            </a:solidFill>
            <a:prstDash val="solid"/>
            <a:round/>
            <a:headEnd len="lg" w="lg" type="none"/>
            <a:tailEnd len="lg" w="lg" type="triangle"/>
          </a:ln>
        </p:spPr>
      </p:cxnSp>
      <p:sp>
        <p:nvSpPr>
          <p:cNvPr id="1641" name="Shape 1641"/>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642" name="Shape 1642"/>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643" name="Shape 1643"/>
          <p:cNvCxnSpPr>
            <a:stCxn id="1644" idx="1"/>
            <a:endCxn id="1645"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1646" name="Shape 1646"/>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647" name="Shape 1647"/>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1648" name="Shape 1648"/>
          <p:cNvCxnSpPr>
            <a:stCxn id="1639" idx="2"/>
            <a:endCxn id="1644"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1649" name="Shape 1649"/>
          <p:cNvCxnSpPr>
            <a:stCxn id="1645" idx="0"/>
            <a:endCxn id="1634"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1650" name="Shape 1650"/>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1651" name="Shape 1651"/>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652" name="Shape 1652"/>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653" name="Shape 1653"/>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645" name="Shape 1645"/>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1654" name="Shape 1654"/>
          <p:cNvCxnSpPr>
            <a:stCxn id="1645" idx="3"/>
            <a:endCxn id="1637"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1644" name="Shape 1644"/>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1655" name="Shape 1655"/>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1656" name="Shape 1656"/>
          <p:cNvCxnSpPr>
            <a:stCxn id="1621" idx="3"/>
            <a:endCxn id="1647"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1657" name="Shape 1657"/>
          <p:cNvCxnSpPr>
            <a:stCxn id="1644" idx="2"/>
            <a:endCxn id="1647"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1658" name="Shape 1658"/>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659" name="Shape 1659"/>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1660" name="Shape 1660"/>
          <p:cNvCxnSpPr>
            <a:stCxn id="1647" idx="2"/>
            <a:endCxn id="1659"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1661" name="Shape 1661"/>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1662" name="Shape 1662"/>
          <p:cNvCxnSpPr>
            <a:stCxn id="1632" idx="3"/>
            <a:endCxn id="1629"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1663" name="Shape 1663"/>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8" name="Shape 1668"/>
        <p:cNvGrpSpPr/>
        <p:nvPr/>
      </p:nvGrpSpPr>
      <p:grpSpPr>
        <a:xfrm>
          <a:off x="0" y="0"/>
          <a:ext cx="0" cy="0"/>
          <a:chOff x="0" y="0"/>
          <a:chExt cx="0" cy="0"/>
        </a:xfrm>
      </p:grpSpPr>
      <p:sp>
        <p:nvSpPr>
          <p:cNvPr id="1669" name="Shape 1669"/>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1670" name="Shape 1670"/>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1671" name="Shape 1671"/>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1672" name="Shape 1672"/>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1673" name="Shape 1673"/>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1674" name="Shape 1674"/>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1675" name="Shape 1675"/>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1676" name="Shape 1676"/>
          <p:cNvCxnSpPr>
            <a:stCxn id="1675" idx="2"/>
            <a:endCxn id="1671"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1677" name="Shape 1677"/>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678" name="Shape 1678"/>
          <p:cNvCxnSpPr>
            <a:stCxn id="1674" idx="2"/>
            <a:endCxn id="1675"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1679" name="Shape 1679"/>
          <p:cNvCxnSpPr>
            <a:stCxn id="1671" idx="3"/>
            <a:endCxn id="1674"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1680" name="Shape 1680"/>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1681" name="Shape 1681"/>
          <p:cNvCxnSpPr>
            <a:stCxn id="1671" idx="1"/>
            <a:endCxn id="1672"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1682" name="Shape 1682"/>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1683" name="Shape 1683"/>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1684" name="Shape 1684"/>
          <p:cNvCxnSpPr>
            <a:stCxn id="1672" idx="2"/>
            <a:endCxn id="1683"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1685" name="Shape 1685"/>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1686" name="Shape 1686"/>
          <p:cNvCxnSpPr>
            <a:stCxn id="1685" idx="1"/>
            <a:endCxn id="1672"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1687" name="Shape 1687"/>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1688" name="Shape 1688"/>
          <p:cNvCxnSpPr>
            <a:stCxn id="1683" idx="2"/>
            <a:endCxn id="1685"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1689" name="Shape 1689"/>
          <p:cNvCxnSpPr>
            <a:stCxn id="1682" idx="2"/>
            <a:endCxn id="1687"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1690" name="Shape 1690"/>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1691" name="Shape 1691"/>
          <p:cNvCxnSpPr>
            <a:stCxn id="1687" idx="2"/>
            <a:endCxn id="1690"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1692" name="Shape 1692"/>
          <p:cNvSpPr txBox="1"/>
          <p:nvPr/>
        </p:nvSpPr>
        <p:spPr>
          <a:xfrm>
            <a:off x="5900525" y="4051150"/>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Detect Change</a:t>
            </a:r>
          </a:p>
        </p:txBody>
      </p:sp>
      <p:cxnSp>
        <p:nvCxnSpPr>
          <p:cNvPr id="1693" name="Shape 1693"/>
          <p:cNvCxnSpPr>
            <a:stCxn id="1690" idx="2"/>
            <a:endCxn id="1692" idx="0"/>
          </p:cNvCxnSpPr>
          <p:nvPr/>
        </p:nvCxnSpPr>
        <p:spPr>
          <a:xfrm>
            <a:off x="6929225" y="3754393"/>
            <a:ext cx="0" cy="296700"/>
          </a:xfrm>
          <a:prstGeom prst="straightConnector1">
            <a:avLst/>
          </a:prstGeom>
          <a:noFill/>
          <a:ln cap="flat" cmpd="sng" w="19050">
            <a:solidFill>
              <a:srgbClr val="FFFFFF"/>
            </a:solidFill>
            <a:prstDash val="solid"/>
            <a:round/>
            <a:headEnd len="lg" w="lg" type="none"/>
            <a:tailEnd len="lg" w="lg" type="triangle"/>
          </a:ln>
        </p:spPr>
      </p:cxnSp>
      <p:sp>
        <p:nvSpPr>
          <p:cNvPr id="1694" name="Shape 1694"/>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695" name="Shape 1695"/>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696" name="Shape 1696"/>
          <p:cNvCxnSpPr>
            <a:stCxn id="1697" idx="1"/>
            <a:endCxn id="1698"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1699" name="Shape 1699"/>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700" name="Shape 1700"/>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1701" name="Shape 1701"/>
          <p:cNvCxnSpPr>
            <a:stCxn id="1692" idx="2"/>
            <a:endCxn id="1697"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1702" name="Shape 1702"/>
          <p:cNvCxnSpPr>
            <a:stCxn id="1698" idx="0"/>
            <a:endCxn id="1687"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1703" name="Shape 1703"/>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1704" name="Shape 1704"/>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705" name="Shape 1705"/>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706" name="Shape 1706"/>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698" name="Shape 1698"/>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1707" name="Shape 1707"/>
          <p:cNvCxnSpPr>
            <a:stCxn id="1698" idx="3"/>
            <a:endCxn id="1690"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1697" name="Shape 1697"/>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1708" name="Shape 1708"/>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1709" name="Shape 1709"/>
          <p:cNvCxnSpPr>
            <a:stCxn id="1674" idx="3"/>
            <a:endCxn id="1700"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1710" name="Shape 1710"/>
          <p:cNvCxnSpPr>
            <a:stCxn id="1697" idx="2"/>
            <a:endCxn id="1700"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1711" name="Shape 1711"/>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712" name="Shape 1712"/>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1713" name="Shape 1713"/>
          <p:cNvCxnSpPr>
            <a:stCxn id="1700" idx="2"/>
            <a:endCxn id="1712"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1714" name="Shape 1714"/>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1715" name="Shape 1715"/>
          <p:cNvCxnSpPr>
            <a:stCxn id="1685" idx="3"/>
            <a:endCxn id="1682"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1716" name="Shape 1716"/>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
        <p:nvSpPr>
          <p:cNvPr id="1717" name="Shape 1717"/>
          <p:cNvSpPr txBox="1"/>
          <p:nvPr>
            <p:ph type="title"/>
          </p:nvPr>
        </p:nvSpPr>
        <p:spPr>
          <a:xfrm>
            <a:off x="628650" y="365124"/>
            <a:ext cx="7886700" cy="13668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Detect Change</a:t>
            </a:r>
          </a:p>
        </p:txBody>
      </p:sp>
      <p:sp>
        <p:nvSpPr>
          <p:cNvPr id="1718" name="Shape 1718"/>
          <p:cNvSpPr txBox="1"/>
          <p:nvPr>
            <p:ph idx="1" type="body"/>
          </p:nvPr>
        </p:nvSpPr>
        <p:spPr>
          <a:xfrm>
            <a:off x="628650" y="1870739"/>
            <a:ext cx="7886700" cy="44856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indent="0" lvl="0" marL="0" rtl="0">
              <a:lnSpc>
                <a:spcPct val="80000"/>
              </a:lnSpc>
              <a:spcBef>
                <a:spcPts val="0"/>
              </a:spcBef>
              <a:buClr>
                <a:schemeClr val="lt1"/>
              </a:buClr>
              <a:buSzPct val="25000"/>
              <a:buFont typeface="Arial"/>
              <a:buNone/>
            </a:pPr>
            <a:r>
              <a:rPr lang="en-US" sz="1300"/>
              <a:t>using the observations in the Peek Window</a:t>
            </a:r>
          </a:p>
          <a:p>
            <a:pPr indent="0" lvl="0" marL="0" rtl="0">
              <a:lnSpc>
                <a:spcPct val="80000"/>
              </a:lnSpc>
              <a:spcBef>
                <a:spcPts val="0"/>
              </a:spcBef>
              <a:buClr>
                <a:schemeClr val="lt1"/>
              </a:buClr>
              <a:buSzPct val="25000"/>
              <a:buFont typeface="Arial"/>
              <a:buNone/>
            </a:pPr>
            <a:r>
              <a:t/>
            </a:r>
            <a:endParaRPr sz="800"/>
          </a:p>
          <a:p>
            <a:pPr indent="0" lvl="0" marL="0" rtl="0">
              <a:lnSpc>
                <a:spcPct val="80000"/>
              </a:lnSpc>
              <a:spcBef>
                <a:spcPts val="0"/>
              </a:spcBef>
              <a:buClr>
                <a:schemeClr val="lt1"/>
              </a:buClr>
              <a:buSzPct val="25000"/>
              <a:buFont typeface="Arial"/>
              <a:buNone/>
            </a:pPr>
            <a:r>
              <a:rPr lang="en-US" sz="1300"/>
              <a:t>if the Model Window &gt; 24 observations:</a:t>
            </a:r>
          </a:p>
          <a:p>
            <a:pPr indent="0" lvl="0" marL="0">
              <a:lnSpc>
                <a:spcPct val="80000"/>
              </a:lnSpc>
              <a:spcBef>
                <a:spcPts val="0"/>
              </a:spcBef>
              <a:buClr>
                <a:schemeClr val="lt1"/>
              </a:buClr>
              <a:buSzPct val="25000"/>
              <a:buFont typeface="Arial"/>
              <a:buNone/>
            </a:pPr>
            <a:r>
              <a:rPr lang="en-US" sz="1300"/>
              <a:t>	model RMSE used is recalculated using the closest 24 observations temporally to the Peek Window</a:t>
            </a:r>
          </a:p>
          <a:p>
            <a:pPr indent="0" lvl="0" marL="0">
              <a:lnSpc>
                <a:spcPct val="80000"/>
              </a:lnSpc>
              <a:spcBef>
                <a:spcPts val="0"/>
              </a:spcBef>
              <a:buClr>
                <a:schemeClr val="lt1"/>
              </a:buClr>
              <a:buSzPct val="25000"/>
              <a:buFont typeface="Arial"/>
              <a:buNone/>
            </a:pPr>
            <a:r>
              <a:t/>
            </a:r>
            <a:endParaRPr sz="1300"/>
          </a:p>
          <a:p>
            <a:pPr indent="0" lvl="0" marL="0">
              <a:lnSpc>
                <a:spcPct val="80000"/>
              </a:lnSpc>
              <a:spcBef>
                <a:spcPts val="0"/>
              </a:spcBef>
              <a:buClr>
                <a:schemeClr val="lt1"/>
              </a:buClr>
              <a:buSzPct val="25000"/>
              <a:buFont typeface="Arial"/>
              <a:buNone/>
            </a:pPr>
            <a:r>
              <a:rPr lang="en-US" sz="1300"/>
              <a:t>calculate a change magnitude per observation</a:t>
            </a:r>
          </a:p>
          <a:p>
            <a:pPr indent="0" lvl="0" marL="0">
              <a:lnSpc>
                <a:spcPct val="80000"/>
              </a:lnSpc>
              <a:spcBef>
                <a:spcPts val="0"/>
              </a:spcBef>
              <a:buClr>
                <a:schemeClr val="lt1"/>
              </a:buClr>
              <a:buSzPct val="25000"/>
              <a:buFont typeface="Arial"/>
              <a:buNone/>
            </a:pPr>
            <a:r>
              <a:t/>
            </a:r>
            <a:endParaRPr sz="1300"/>
          </a:p>
          <a:p>
            <a:pPr indent="0" lvl="0" marL="0">
              <a:lnSpc>
                <a:spcPct val="80000"/>
              </a:lnSpc>
              <a:spcBef>
                <a:spcPts val="0"/>
              </a:spcBef>
              <a:buClr>
                <a:schemeClr val="lt1"/>
              </a:buClr>
              <a:buSzPct val="25000"/>
              <a:buFont typeface="Arial"/>
              <a:buNone/>
            </a:pPr>
            <a:r>
              <a:rPr lang="en-US" sz="1300"/>
              <a:t>for each of the detection bands ( r ,g, n, s1, s2):</a:t>
            </a:r>
          </a:p>
          <a:p>
            <a:pPr indent="0" lvl="0" marL="0">
              <a:lnSpc>
                <a:spcPct val="80000"/>
              </a:lnSpc>
              <a:spcBef>
                <a:spcPts val="0"/>
              </a:spcBef>
              <a:buClr>
                <a:schemeClr val="lt1"/>
              </a:buClr>
              <a:buSzPct val="25000"/>
              <a:buFont typeface="Arial"/>
              <a:buNone/>
            </a:pPr>
            <a:r>
              <a:rPr lang="en-US" sz="1300"/>
              <a:t>    difference magnitude = residuals / MAX</a:t>
            </a:r>
          </a:p>
          <a:p>
            <a:pPr indent="0" lvl="0" marL="0">
              <a:lnSpc>
                <a:spcPct val="80000"/>
              </a:lnSpc>
              <a:spcBef>
                <a:spcPts val="0"/>
              </a:spcBef>
              <a:buClr>
                <a:schemeClr val="lt1"/>
              </a:buClr>
              <a:buSzPct val="25000"/>
              <a:buFont typeface="Arial"/>
              <a:buNone/>
            </a:pPr>
            <a:r>
              <a:rPr lang="en-US" sz="1300"/>
              <a:t>	( where MAX = max ( variogram, model RMSE) )</a:t>
            </a:r>
          </a:p>
          <a:p>
            <a:pPr indent="0" lvl="0" marL="0">
              <a:lnSpc>
                <a:spcPct val="80000"/>
              </a:lnSpc>
              <a:spcBef>
                <a:spcPts val="0"/>
              </a:spcBef>
              <a:buClr>
                <a:schemeClr val="lt1"/>
              </a:buClr>
              <a:buSzPct val="25000"/>
              <a:buFont typeface="Arial"/>
              <a:buNone/>
            </a:pPr>
            <a:r>
              <a:rPr lang="en-US" sz="1300"/>
              <a:t>change magnitude = sum ( difference magnitude ^2 )</a:t>
            </a:r>
          </a:p>
          <a:p>
            <a:pPr indent="0" lvl="0" marL="0">
              <a:lnSpc>
                <a:spcPct val="80000"/>
              </a:lnSpc>
              <a:spcBef>
                <a:spcPts val="0"/>
              </a:spcBef>
              <a:buClr>
                <a:schemeClr val="lt1"/>
              </a:buClr>
              <a:buSzPct val="25000"/>
              <a:buFont typeface="Arial"/>
              <a:buNone/>
            </a:pPr>
            <a:r>
              <a:rPr lang="en-US" sz="1300"/>
              <a:t>if the minimum ( change magnitude ) &gt; change threshold:</a:t>
            </a:r>
          </a:p>
          <a:p>
            <a:pPr indent="0" lvl="0" marL="0">
              <a:lnSpc>
                <a:spcPct val="80000"/>
              </a:lnSpc>
              <a:spcBef>
                <a:spcPts val="0"/>
              </a:spcBef>
              <a:buClr>
                <a:schemeClr val="lt1"/>
              </a:buClr>
              <a:buSzPct val="25000"/>
              <a:buFont typeface="Arial"/>
              <a:buNone/>
            </a:pPr>
            <a:r>
              <a:rPr lang="en-US" sz="1300"/>
              <a:t>        change detected</a:t>
            </a:r>
          </a:p>
          <a:p>
            <a:pPr indent="0" lvl="0" marL="0">
              <a:lnSpc>
                <a:spcPct val="80000"/>
              </a:lnSpc>
              <a:spcBef>
                <a:spcPts val="0"/>
              </a:spcBef>
              <a:buClr>
                <a:schemeClr val="lt1"/>
              </a:buClr>
              <a:buSzPct val="25000"/>
              <a:buFont typeface="Arial"/>
              <a:buNone/>
            </a:pPr>
            <a:r>
              <a:rPr lang="en-US" sz="1300"/>
              <a:t>if the first change magnitude &gt; outlier threshold:</a:t>
            </a:r>
          </a:p>
          <a:p>
            <a:pPr indent="0" lvl="0" marL="0">
              <a:lnSpc>
                <a:spcPct val="80000"/>
              </a:lnSpc>
              <a:spcBef>
                <a:spcPts val="0"/>
              </a:spcBef>
              <a:buClr>
                <a:schemeClr val="lt1"/>
              </a:buClr>
              <a:buSzPct val="25000"/>
              <a:buFont typeface="Arial"/>
              <a:buNone/>
            </a:pPr>
            <a:r>
              <a:rPr lang="en-US" sz="1300"/>
              <a:t>	update persistent processing mask</a:t>
            </a:r>
          </a:p>
          <a:p>
            <a:pPr indent="0" lvl="0" marL="0">
              <a:lnSpc>
                <a:spcPct val="80000"/>
              </a:lnSpc>
              <a:spcBef>
                <a:spcPts val="0"/>
              </a:spcBef>
              <a:buClr>
                <a:schemeClr val="lt1"/>
              </a:buClr>
              <a:buSzPct val="25000"/>
              <a:buFont typeface="Arial"/>
              <a:buNone/>
            </a:pPr>
            <a:r>
              <a:rPr lang="en-US" sz="1300"/>
              <a:t>else:</a:t>
            </a:r>
          </a:p>
          <a:p>
            <a:pPr indent="0" lvl="0" marL="0" rtl="0">
              <a:lnSpc>
                <a:spcPct val="80000"/>
              </a:lnSpc>
              <a:spcBef>
                <a:spcPts val="0"/>
              </a:spcBef>
              <a:buClr>
                <a:schemeClr val="lt1"/>
              </a:buClr>
              <a:buSzPct val="25000"/>
              <a:buFont typeface="Arial"/>
              <a:buNone/>
            </a:pPr>
            <a:r>
              <a:rPr lang="en-US" sz="1300"/>
              <a:t>        include the observation in the model window</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3" name="Shape 1723"/>
        <p:cNvGrpSpPr/>
        <p:nvPr/>
      </p:nvGrpSpPr>
      <p:grpSpPr>
        <a:xfrm>
          <a:off x="0" y="0"/>
          <a:ext cx="0" cy="0"/>
          <a:chOff x="0" y="0"/>
          <a:chExt cx="0" cy="0"/>
        </a:xfrm>
      </p:grpSpPr>
      <p:sp>
        <p:nvSpPr>
          <p:cNvPr id="1724" name="Shape 1724"/>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1725" name="Shape 1725"/>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1726" name="Shape 1726"/>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1727" name="Shape 1727"/>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1728" name="Shape 1728"/>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1729" name="Shape 1729"/>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1730" name="Shape 1730"/>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1731" name="Shape 1731"/>
          <p:cNvCxnSpPr>
            <a:stCxn id="1730" idx="2"/>
            <a:endCxn id="1726"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1732" name="Shape 1732"/>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733" name="Shape 1733"/>
          <p:cNvCxnSpPr>
            <a:stCxn id="1729" idx="2"/>
            <a:endCxn id="1730"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1734" name="Shape 1734"/>
          <p:cNvCxnSpPr>
            <a:stCxn id="1726" idx="3"/>
            <a:endCxn id="1729"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1735" name="Shape 1735"/>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1736" name="Shape 1736"/>
          <p:cNvCxnSpPr>
            <a:stCxn id="1726" idx="1"/>
            <a:endCxn id="1727"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1737" name="Shape 1737"/>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1738" name="Shape 1738"/>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1739" name="Shape 1739"/>
          <p:cNvCxnSpPr>
            <a:stCxn id="1727" idx="2"/>
            <a:endCxn id="1738"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1740" name="Shape 1740"/>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1741" name="Shape 1741"/>
          <p:cNvCxnSpPr>
            <a:stCxn id="1740" idx="1"/>
            <a:endCxn id="1727"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1742" name="Shape 1742"/>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1743" name="Shape 1743"/>
          <p:cNvCxnSpPr>
            <a:stCxn id="1738" idx="2"/>
            <a:endCxn id="1740"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1744" name="Shape 1744"/>
          <p:cNvCxnSpPr>
            <a:stCxn id="1737" idx="2"/>
            <a:endCxn id="1742"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1745" name="Shape 1745"/>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1746" name="Shape 1746"/>
          <p:cNvCxnSpPr>
            <a:stCxn id="1742" idx="2"/>
            <a:endCxn id="1745"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1747" name="Shape 1747"/>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1748" name="Shape 1748"/>
          <p:cNvCxnSpPr>
            <a:stCxn id="1745" idx="2"/>
            <a:endCxn id="1747"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1749" name="Shape 1749"/>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750" name="Shape 1750"/>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751" name="Shape 1751"/>
          <p:cNvCxnSpPr>
            <a:stCxn id="1752" idx="1"/>
            <a:endCxn id="1753" idx="2"/>
          </p:cNvCxnSpPr>
          <p:nvPr/>
        </p:nvCxnSpPr>
        <p:spPr>
          <a:xfrm rot="10800000">
            <a:off x="4655225" y="3754500"/>
            <a:ext cx="1239900" cy="1230600"/>
          </a:xfrm>
          <a:prstGeom prst="curvedConnector2">
            <a:avLst/>
          </a:prstGeom>
          <a:noFill/>
          <a:ln cap="flat" cmpd="sng" w="19050">
            <a:solidFill>
              <a:srgbClr val="FFFFFF"/>
            </a:solidFill>
            <a:prstDash val="solid"/>
            <a:round/>
            <a:headEnd len="lg" w="lg" type="none"/>
            <a:tailEnd len="lg" w="lg" type="triangle"/>
          </a:ln>
        </p:spPr>
      </p:cxnSp>
      <p:sp>
        <p:nvSpPr>
          <p:cNvPr id="1754" name="Shape 1754"/>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755" name="Shape 1755"/>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1756" name="Shape 1756"/>
          <p:cNvCxnSpPr>
            <a:stCxn id="1747" idx="2"/>
            <a:endCxn id="1752"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1757" name="Shape 1757"/>
          <p:cNvCxnSpPr>
            <a:stCxn id="1753" idx="0"/>
            <a:endCxn id="1742"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1758" name="Shape 1758"/>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1759" name="Shape 1759"/>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760" name="Shape 1760"/>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761" name="Shape 1761"/>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753" name="Shape 1753"/>
          <p:cNvSpPr txBox="1"/>
          <p:nvPr/>
        </p:nvSpPr>
        <p:spPr>
          <a:xfrm>
            <a:off x="4068899" y="3329600"/>
            <a:ext cx="11727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New Curve?</a:t>
            </a:r>
          </a:p>
        </p:txBody>
      </p:sp>
      <p:cxnSp>
        <p:nvCxnSpPr>
          <p:cNvPr id="1762" name="Shape 1762"/>
          <p:cNvCxnSpPr>
            <a:stCxn id="1753" idx="3"/>
            <a:endCxn id="1745"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1752" name="Shape 1752"/>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FFFFFF"/>
                </a:solidFill>
              </a:rPr>
              <a:t>Change Magnitude less</a:t>
            </a:r>
          </a:p>
          <a:p>
            <a:pPr lvl="0" rtl="0">
              <a:spcBef>
                <a:spcPts val="0"/>
              </a:spcBef>
              <a:buNone/>
            </a:pPr>
            <a:r>
              <a:rPr lang="en-US" sz="1200">
                <a:solidFill>
                  <a:srgbClr val="FFFFFF"/>
                </a:solidFill>
              </a:rPr>
              <a:t>than Change Threshold</a:t>
            </a:r>
          </a:p>
        </p:txBody>
      </p:sp>
      <p:sp>
        <p:nvSpPr>
          <p:cNvPr id="1763" name="Shape 1763"/>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1764" name="Shape 1764"/>
          <p:cNvCxnSpPr>
            <a:stCxn id="1729" idx="3"/>
            <a:endCxn id="1755"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1765" name="Shape 1765"/>
          <p:cNvCxnSpPr>
            <a:stCxn id="1752" idx="2"/>
            <a:endCxn id="1755"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1766" name="Shape 1766"/>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FFFFFF"/>
                </a:solidFill>
              </a:rPr>
              <a:t>Yes</a:t>
            </a:r>
          </a:p>
        </p:txBody>
      </p:sp>
      <p:sp>
        <p:nvSpPr>
          <p:cNvPr id="1767" name="Shape 1767"/>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1768" name="Shape 1768"/>
          <p:cNvCxnSpPr>
            <a:stCxn id="1755" idx="2"/>
            <a:endCxn id="1767"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1769" name="Shape 1769"/>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1770" name="Shape 1770"/>
          <p:cNvCxnSpPr>
            <a:stCxn id="1740" idx="3"/>
            <a:endCxn id="1737"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1771" name="Shape 1771"/>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6" name="Shape 1776"/>
        <p:cNvGrpSpPr/>
        <p:nvPr/>
      </p:nvGrpSpPr>
      <p:grpSpPr>
        <a:xfrm>
          <a:off x="0" y="0"/>
          <a:ext cx="0" cy="0"/>
          <a:chOff x="0" y="0"/>
          <a:chExt cx="0" cy="0"/>
        </a:xfrm>
      </p:grpSpPr>
      <p:sp>
        <p:nvSpPr>
          <p:cNvPr id="1777" name="Shape 1777"/>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1778" name="Shape 1778"/>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1779" name="Shape 1779"/>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1780" name="Shape 1780"/>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1781" name="Shape 1781"/>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1782" name="Shape 1782"/>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1783" name="Shape 1783"/>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1784" name="Shape 1784"/>
          <p:cNvCxnSpPr>
            <a:stCxn id="1783" idx="2"/>
            <a:endCxn id="1779"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1785" name="Shape 1785"/>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786" name="Shape 1786"/>
          <p:cNvCxnSpPr>
            <a:stCxn id="1782" idx="2"/>
            <a:endCxn id="1783"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1787" name="Shape 1787"/>
          <p:cNvCxnSpPr>
            <a:stCxn id="1779" idx="3"/>
            <a:endCxn id="1782"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1788" name="Shape 1788"/>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1789" name="Shape 1789"/>
          <p:cNvCxnSpPr>
            <a:stCxn id="1779" idx="1"/>
            <a:endCxn id="1780"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1790" name="Shape 1790"/>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1791" name="Shape 1791"/>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1792" name="Shape 1792"/>
          <p:cNvCxnSpPr>
            <a:stCxn id="1780" idx="2"/>
            <a:endCxn id="1791"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1793" name="Shape 1793"/>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1794" name="Shape 1794"/>
          <p:cNvCxnSpPr>
            <a:stCxn id="1793" idx="1"/>
            <a:endCxn id="1780"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1795" name="Shape 1795"/>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1796" name="Shape 1796"/>
          <p:cNvCxnSpPr>
            <a:stCxn id="1791" idx="2"/>
            <a:endCxn id="1793"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1797" name="Shape 1797"/>
          <p:cNvCxnSpPr>
            <a:stCxn id="1790" idx="2"/>
            <a:endCxn id="1795"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1798" name="Shape 1798"/>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1799" name="Shape 1799"/>
          <p:cNvCxnSpPr>
            <a:stCxn id="1795" idx="2"/>
            <a:endCxn id="1798"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1800" name="Shape 1800"/>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1801" name="Shape 1801"/>
          <p:cNvCxnSpPr>
            <a:stCxn id="1798" idx="2"/>
            <a:endCxn id="1800"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1802" name="Shape 1802"/>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803" name="Shape 1803"/>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804" name="Shape 1804"/>
          <p:cNvCxnSpPr>
            <a:stCxn id="1805" idx="1"/>
            <a:endCxn id="1806" idx="2"/>
          </p:cNvCxnSpPr>
          <p:nvPr/>
        </p:nvCxnSpPr>
        <p:spPr>
          <a:xfrm rot="10800000">
            <a:off x="4655225" y="3754500"/>
            <a:ext cx="1239900" cy="1230600"/>
          </a:xfrm>
          <a:prstGeom prst="curvedConnector2">
            <a:avLst/>
          </a:prstGeom>
          <a:noFill/>
          <a:ln cap="flat" cmpd="sng" w="19050">
            <a:solidFill>
              <a:srgbClr val="FFFFFF"/>
            </a:solidFill>
            <a:prstDash val="solid"/>
            <a:round/>
            <a:headEnd len="lg" w="lg" type="none"/>
            <a:tailEnd len="lg" w="lg" type="triangle"/>
          </a:ln>
        </p:spPr>
      </p:cxnSp>
      <p:sp>
        <p:nvSpPr>
          <p:cNvPr id="1807" name="Shape 1807"/>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808" name="Shape 1808"/>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1809" name="Shape 1809"/>
          <p:cNvCxnSpPr>
            <a:stCxn id="1800" idx="2"/>
            <a:endCxn id="1805"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1810" name="Shape 1810"/>
          <p:cNvCxnSpPr>
            <a:stCxn id="1806" idx="0"/>
            <a:endCxn id="1795"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1811" name="Shape 1811"/>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1812" name="Shape 1812"/>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813" name="Shape 1813"/>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814" name="Shape 1814"/>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806" name="Shape 1806"/>
          <p:cNvSpPr txBox="1"/>
          <p:nvPr/>
        </p:nvSpPr>
        <p:spPr>
          <a:xfrm>
            <a:off x="4068899" y="3329600"/>
            <a:ext cx="11727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New Curve?</a:t>
            </a:r>
          </a:p>
        </p:txBody>
      </p:sp>
      <p:cxnSp>
        <p:nvCxnSpPr>
          <p:cNvPr id="1815" name="Shape 1815"/>
          <p:cNvCxnSpPr>
            <a:stCxn id="1806" idx="3"/>
            <a:endCxn id="1798"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1805" name="Shape 1805"/>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FFFFFF"/>
                </a:solidFill>
              </a:rPr>
              <a:t>Change Magnitude less</a:t>
            </a:r>
          </a:p>
          <a:p>
            <a:pPr lvl="0" rtl="0">
              <a:spcBef>
                <a:spcPts val="0"/>
              </a:spcBef>
              <a:buNone/>
            </a:pPr>
            <a:r>
              <a:rPr lang="en-US" sz="1200">
                <a:solidFill>
                  <a:srgbClr val="FFFFFF"/>
                </a:solidFill>
              </a:rPr>
              <a:t>than Change Threshold</a:t>
            </a:r>
          </a:p>
        </p:txBody>
      </p:sp>
      <p:sp>
        <p:nvSpPr>
          <p:cNvPr id="1816" name="Shape 1816"/>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1817" name="Shape 1817"/>
          <p:cNvCxnSpPr>
            <a:stCxn id="1782" idx="3"/>
            <a:endCxn id="1808"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1818" name="Shape 1818"/>
          <p:cNvCxnSpPr>
            <a:stCxn id="1805" idx="2"/>
            <a:endCxn id="1808"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1819" name="Shape 1819"/>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FFFFFF"/>
                </a:solidFill>
              </a:rPr>
              <a:t>Yes</a:t>
            </a:r>
          </a:p>
        </p:txBody>
      </p:sp>
      <p:sp>
        <p:nvSpPr>
          <p:cNvPr id="1820" name="Shape 1820"/>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1821" name="Shape 1821"/>
          <p:cNvCxnSpPr>
            <a:stCxn id="1808" idx="2"/>
            <a:endCxn id="1820"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1822" name="Shape 1822"/>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1823" name="Shape 1823"/>
          <p:cNvCxnSpPr>
            <a:stCxn id="1793" idx="3"/>
            <a:endCxn id="1790"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1824" name="Shape 1824"/>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
        <p:nvSpPr>
          <p:cNvPr id="1825" name="Shape 1825"/>
          <p:cNvSpPr txBox="1"/>
          <p:nvPr>
            <p:ph type="title"/>
          </p:nvPr>
        </p:nvSpPr>
        <p:spPr>
          <a:xfrm>
            <a:off x="628650" y="365125"/>
            <a:ext cx="7886700" cy="13257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New Curve?</a:t>
            </a:r>
          </a:p>
        </p:txBody>
      </p:sp>
      <p:sp>
        <p:nvSpPr>
          <p:cNvPr id="1826" name="Shape 1826"/>
          <p:cNvSpPr txBox="1"/>
          <p:nvPr>
            <p:ph idx="1" type="body"/>
          </p:nvPr>
        </p:nvSpPr>
        <p:spPr>
          <a:xfrm>
            <a:off x="628650" y="1825625"/>
            <a:ext cx="7886700" cy="45306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39285"/>
              <a:buFont typeface="Arial"/>
              <a:buNone/>
            </a:pPr>
            <a:r>
              <a:rPr lang="en-US"/>
              <a:t>If &lt; 24 observations:</a:t>
            </a:r>
          </a:p>
          <a:p>
            <a:pPr indent="-120650" lvl="0" marL="685800" rtl="0">
              <a:spcBef>
                <a:spcPts val="0"/>
              </a:spcBef>
              <a:buClr>
                <a:schemeClr val="dk1"/>
              </a:buClr>
              <a:buSzPct val="39285"/>
              <a:buFont typeface="Arial"/>
              <a:buNone/>
            </a:pPr>
            <a:r>
              <a:rPr lang="en-US"/>
              <a:t>model new curve with LASSO Regression</a:t>
            </a:r>
          </a:p>
          <a:p>
            <a:pPr lvl="0">
              <a:spcBef>
                <a:spcPts val="0"/>
              </a:spcBef>
              <a:buClr>
                <a:schemeClr val="dk1"/>
              </a:buClr>
              <a:buSzPct val="39285"/>
              <a:buFont typeface="Arial"/>
              <a:buNone/>
            </a:pPr>
            <a:r>
              <a:rPr lang="en-US"/>
              <a:t>if &gt; 24 observations and the time span of observations has increased by a factor of 1.33 since the last curve fit:</a:t>
            </a:r>
          </a:p>
          <a:p>
            <a:pPr indent="-120650" lvl="0" marL="685800" rtl="0">
              <a:spcBef>
                <a:spcPts val="0"/>
              </a:spcBef>
              <a:buClr>
                <a:schemeClr val="dk1"/>
              </a:buClr>
              <a:buSzPct val="39285"/>
              <a:buFont typeface="Arial"/>
              <a:buNone/>
            </a:pPr>
            <a:r>
              <a:rPr lang="en-US"/>
              <a:t>model new curve LASSO Regression</a:t>
            </a:r>
          </a:p>
          <a:p>
            <a:pPr lvl="0">
              <a:spcBef>
                <a:spcPts val="0"/>
              </a:spcBef>
              <a:buClr>
                <a:schemeClr val="dk1"/>
              </a:buClr>
              <a:buSzPct val="39285"/>
              <a:buFont typeface="Arial"/>
              <a:buNone/>
            </a:pPr>
            <a:r>
              <a:rPr lang="en-US"/>
              <a:t>else:</a:t>
            </a:r>
          </a:p>
          <a:p>
            <a:pPr indent="-120650" lvl="0" marL="685800" rtl="0">
              <a:spcBef>
                <a:spcPts val="0"/>
              </a:spcBef>
              <a:buClr>
                <a:schemeClr val="dk1"/>
              </a:buClr>
              <a:buSzPct val="39285"/>
              <a:buFont typeface="Arial"/>
              <a:buNone/>
            </a:pPr>
            <a:r>
              <a:rPr lang="en-US"/>
              <a:t>continue to use existing model curve</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1" name="Shape 1831"/>
        <p:cNvGrpSpPr/>
        <p:nvPr/>
      </p:nvGrpSpPr>
      <p:grpSpPr>
        <a:xfrm>
          <a:off x="0" y="0"/>
          <a:ext cx="0" cy="0"/>
          <a:chOff x="0" y="0"/>
          <a:chExt cx="0" cy="0"/>
        </a:xfrm>
      </p:grpSpPr>
      <p:sp>
        <p:nvSpPr>
          <p:cNvPr id="1832" name="Shape 1832"/>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1833" name="Shape 1833"/>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1834" name="Shape 1834"/>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1835" name="Shape 1835"/>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1836" name="Shape 1836"/>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1837" name="Shape 1837"/>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1838" name="Shape 1838"/>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1839" name="Shape 1839"/>
          <p:cNvCxnSpPr>
            <a:stCxn id="1838" idx="2"/>
            <a:endCxn id="1834"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1840" name="Shape 1840"/>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841" name="Shape 1841"/>
          <p:cNvCxnSpPr>
            <a:stCxn id="1837" idx="2"/>
            <a:endCxn id="1838"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1842" name="Shape 1842"/>
          <p:cNvCxnSpPr>
            <a:stCxn id="1834" idx="3"/>
            <a:endCxn id="1837"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1843" name="Shape 1843"/>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1844" name="Shape 1844"/>
          <p:cNvCxnSpPr>
            <a:stCxn id="1834" idx="1"/>
            <a:endCxn id="1835"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1845" name="Shape 1845"/>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1846" name="Shape 1846"/>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1847" name="Shape 1847"/>
          <p:cNvCxnSpPr>
            <a:stCxn id="1835" idx="2"/>
            <a:endCxn id="1846"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1848" name="Shape 1848"/>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1849" name="Shape 1849"/>
          <p:cNvCxnSpPr>
            <a:stCxn id="1848" idx="1"/>
            <a:endCxn id="1835"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1850" name="Shape 1850"/>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1851" name="Shape 1851"/>
          <p:cNvCxnSpPr>
            <a:stCxn id="1846" idx="2"/>
            <a:endCxn id="1848"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1852" name="Shape 1852"/>
          <p:cNvCxnSpPr>
            <a:stCxn id="1845" idx="2"/>
            <a:endCxn id="1850"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1853" name="Shape 1853"/>
          <p:cNvSpPr txBox="1"/>
          <p:nvPr/>
        </p:nvSpPr>
        <p:spPr>
          <a:xfrm>
            <a:off x="5900525" y="3329593"/>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Look Forward</a:t>
            </a:r>
          </a:p>
        </p:txBody>
      </p:sp>
      <p:cxnSp>
        <p:nvCxnSpPr>
          <p:cNvPr id="1854" name="Shape 1854"/>
          <p:cNvCxnSpPr>
            <a:stCxn id="1850" idx="2"/>
            <a:endCxn id="1853"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1855" name="Shape 1855"/>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1856" name="Shape 1856"/>
          <p:cNvCxnSpPr>
            <a:stCxn id="1853" idx="2"/>
            <a:endCxn id="1855"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1857" name="Shape 1857"/>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858" name="Shape 1858"/>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859" name="Shape 1859"/>
          <p:cNvCxnSpPr>
            <a:stCxn id="1860" idx="1"/>
            <a:endCxn id="1861"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1862" name="Shape 1862"/>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863" name="Shape 1863"/>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1864" name="Shape 1864"/>
          <p:cNvCxnSpPr>
            <a:stCxn id="1855" idx="2"/>
            <a:endCxn id="1860"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1865" name="Shape 1865"/>
          <p:cNvCxnSpPr>
            <a:stCxn id="1861" idx="0"/>
            <a:endCxn id="1850"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1866" name="Shape 1866"/>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1867" name="Shape 1867"/>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868" name="Shape 1868"/>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FFFFFF"/>
                </a:solidFill>
              </a:rPr>
              <a:t>No</a:t>
            </a:r>
          </a:p>
        </p:txBody>
      </p:sp>
      <p:sp>
        <p:nvSpPr>
          <p:cNvPr id="1869" name="Shape 1869"/>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861" name="Shape 1861"/>
          <p:cNvSpPr txBox="1"/>
          <p:nvPr/>
        </p:nvSpPr>
        <p:spPr>
          <a:xfrm>
            <a:off x="4068899" y="3329600"/>
            <a:ext cx="11727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New Curve?</a:t>
            </a:r>
          </a:p>
        </p:txBody>
      </p:sp>
      <p:cxnSp>
        <p:nvCxnSpPr>
          <p:cNvPr id="1870" name="Shape 1870"/>
          <p:cNvCxnSpPr>
            <a:stCxn id="1861" idx="3"/>
            <a:endCxn id="1853" idx="1"/>
          </p:cNvCxnSpPr>
          <p:nvPr/>
        </p:nvCxnSpPr>
        <p:spPr>
          <a:xfrm>
            <a:off x="5241599" y="3542000"/>
            <a:ext cx="658800" cy="600"/>
          </a:xfrm>
          <a:prstGeom prst="curvedConnector3">
            <a:avLst>
              <a:gd fmla="val 50009" name="adj1"/>
            </a:avLst>
          </a:prstGeom>
          <a:noFill/>
          <a:ln cap="flat" cmpd="sng" w="19050">
            <a:solidFill>
              <a:srgbClr val="FFFFFF"/>
            </a:solidFill>
            <a:prstDash val="solid"/>
            <a:round/>
            <a:headEnd len="lg" w="lg" type="none"/>
            <a:tailEnd len="lg" w="lg" type="triangle"/>
          </a:ln>
        </p:spPr>
      </p:cxnSp>
      <p:sp>
        <p:nvSpPr>
          <p:cNvPr id="1860" name="Shape 1860"/>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1871" name="Shape 1871"/>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1872" name="Shape 1872"/>
          <p:cNvCxnSpPr>
            <a:stCxn id="1837" idx="3"/>
            <a:endCxn id="1863"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1873" name="Shape 1873"/>
          <p:cNvCxnSpPr>
            <a:stCxn id="1860" idx="2"/>
            <a:endCxn id="1863"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1874" name="Shape 1874"/>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875" name="Shape 1875"/>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1876" name="Shape 1876"/>
          <p:cNvCxnSpPr>
            <a:stCxn id="1863" idx="2"/>
            <a:endCxn id="1875"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1877" name="Shape 1877"/>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1878" name="Shape 1878"/>
          <p:cNvCxnSpPr>
            <a:stCxn id="1848" idx="3"/>
            <a:endCxn id="1845"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1879" name="Shape 1879"/>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4" name="Shape 1884"/>
        <p:cNvGrpSpPr/>
        <p:nvPr/>
      </p:nvGrpSpPr>
      <p:grpSpPr>
        <a:xfrm>
          <a:off x="0" y="0"/>
          <a:ext cx="0" cy="0"/>
          <a:chOff x="0" y="0"/>
          <a:chExt cx="0" cy="0"/>
        </a:xfrm>
      </p:grpSpPr>
      <p:sp>
        <p:nvSpPr>
          <p:cNvPr id="1885" name="Shape 1885"/>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1886" name="Shape 1886"/>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1887" name="Shape 1887"/>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1888" name="Shape 1888"/>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1889" name="Shape 1889"/>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1890" name="Shape 1890"/>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1891" name="Shape 1891"/>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1892" name="Shape 1892"/>
          <p:cNvCxnSpPr>
            <a:stCxn id="1891" idx="2"/>
            <a:endCxn id="1887"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1893" name="Shape 1893"/>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894" name="Shape 1894"/>
          <p:cNvCxnSpPr>
            <a:stCxn id="1890" idx="2"/>
            <a:endCxn id="1891"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1895" name="Shape 1895"/>
          <p:cNvCxnSpPr>
            <a:stCxn id="1887" idx="3"/>
            <a:endCxn id="1890"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1896" name="Shape 1896"/>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1897" name="Shape 1897"/>
          <p:cNvCxnSpPr>
            <a:stCxn id="1887" idx="1"/>
            <a:endCxn id="1888"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1898" name="Shape 1898"/>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1899" name="Shape 1899"/>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1900" name="Shape 1900"/>
          <p:cNvCxnSpPr>
            <a:stCxn id="1888" idx="2"/>
            <a:endCxn id="1899"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1901" name="Shape 1901"/>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1902" name="Shape 1902"/>
          <p:cNvCxnSpPr>
            <a:stCxn id="1901" idx="1"/>
            <a:endCxn id="1888"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1903" name="Shape 1903"/>
          <p:cNvSpPr txBox="1"/>
          <p:nvPr/>
        </p:nvSpPr>
        <p:spPr>
          <a:xfrm>
            <a:off x="5900525" y="2628025"/>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Build New Curve Fit</a:t>
            </a:r>
          </a:p>
        </p:txBody>
      </p:sp>
      <p:cxnSp>
        <p:nvCxnSpPr>
          <p:cNvPr id="1904" name="Shape 1904"/>
          <p:cNvCxnSpPr>
            <a:stCxn id="1899" idx="2"/>
            <a:endCxn id="1901"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1905" name="Shape 1905"/>
          <p:cNvCxnSpPr>
            <a:stCxn id="1898" idx="2"/>
            <a:endCxn id="1903"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1906" name="Shape 1906"/>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1907" name="Shape 1907"/>
          <p:cNvCxnSpPr>
            <a:stCxn id="1903" idx="2"/>
            <a:endCxn id="1906"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1908" name="Shape 1908"/>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1909" name="Shape 1909"/>
          <p:cNvCxnSpPr>
            <a:stCxn id="1906" idx="2"/>
            <a:endCxn id="1908"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1910" name="Shape 1910"/>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911" name="Shape 1911"/>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912" name="Shape 1912"/>
          <p:cNvCxnSpPr>
            <a:stCxn id="1913" idx="1"/>
            <a:endCxn id="1914"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1915" name="Shape 1915"/>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FFFFFF"/>
                </a:solidFill>
              </a:rPr>
              <a:t>Yes</a:t>
            </a:r>
          </a:p>
        </p:txBody>
      </p:sp>
      <p:sp>
        <p:nvSpPr>
          <p:cNvPr id="1916" name="Shape 1916"/>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1917" name="Shape 1917"/>
          <p:cNvCxnSpPr>
            <a:stCxn id="1908" idx="2"/>
            <a:endCxn id="1913"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1918" name="Shape 1918"/>
          <p:cNvCxnSpPr>
            <a:stCxn id="1914" idx="0"/>
            <a:endCxn id="1903" idx="1"/>
          </p:cNvCxnSpPr>
          <p:nvPr/>
        </p:nvCxnSpPr>
        <p:spPr>
          <a:xfrm rot="-5400000">
            <a:off x="5033249" y="2462300"/>
            <a:ext cx="489300" cy="1245300"/>
          </a:xfrm>
          <a:prstGeom prst="curvedConnector2">
            <a:avLst/>
          </a:prstGeom>
          <a:noFill/>
          <a:ln cap="flat" cmpd="sng" w="19050">
            <a:solidFill>
              <a:srgbClr val="FFFFFF"/>
            </a:solidFill>
            <a:prstDash val="solid"/>
            <a:round/>
            <a:headEnd len="lg" w="lg" type="none"/>
            <a:tailEnd len="lg" w="lg" type="triangle"/>
          </a:ln>
        </p:spPr>
      </p:cxnSp>
      <p:sp>
        <p:nvSpPr>
          <p:cNvPr id="1919" name="Shape 1919"/>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1920" name="Shape 1920"/>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921" name="Shape 1921"/>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922" name="Shape 1922"/>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914" name="Shape 1914"/>
          <p:cNvSpPr txBox="1"/>
          <p:nvPr/>
        </p:nvSpPr>
        <p:spPr>
          <a:xfrm>
            <a:off x="4068899" y="3329600"/>
            <a:ext cx="11727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New Curve?</a:t>
            </a:r>
          </a:p>
        </p:txBody>
      </p:sp>
      <p:cxnSp>
        <p:nvCxnSpPr>
          <p:cNvPr id="1923" name="Shape 1923"/>
          <p:cNvCxnSpPr>
            <a:stCxn id="1914" idx="3"/>
            <a:endCxn id="1906"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1913" name="Shape 1913"/>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1924" name="Shape 1924"/>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FFFFFF"/>
                </a:solidFill>
              </a:rPr>
              <a:t>Update stop, break</a:t>
            </a:r>
          </a:p>
          <a:p>
            <a:pPr lvl="0" rtl="0" algn="ctr">
              <a:spcBef>
                <a:spcPts val="0"/>
              </a:spcBef>
              <a:buNone/>
            </a:pPr>
            <a:r>
              <a:rPr lang="en-US" sz="1200">
                <a:solidFill>
                  <a:srgbClr val="FFFFFF"/>
                </a:solidFill>
              </a:rPr>
              <a:t>Include Observation</a:t>
            </a:r>
          </a:p>
        </p:txBody>
      </p:sp>
      <p:cxnSp>
        <p:nvCxnSpPr>
          <p:cNvPr id="1925" name="Shape 1925"/>
          <p:cNvCxnSpPr>
            <a:stCxn id="1890" idx="3"/>
            <a:endCxn id="1916"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1926" name="Shape 1926"/>
          <p:cNvCxnSpPr>
            <a:stCxn id="1913" idx="2"/>
            <a:endCxn id="1916"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1927" name="Shape 1927"/>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928" name="Shape 1928"/>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1929" name="Shape 1929"/>
          <p:cNvCxnSpPr>
            <a:stCxn id="1916" idx="2"/>
            <a:endCxn id="1928"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1930" name="Shape 1930"/>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1931" name="Shape 1931"/>
          <p:cNvCxnSpPr>
            <a:stCxn id="1901" idx="3"/>
            <a:endCxn id="1898"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1932" name="Shape 1932"/>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7" name="Shape 1937"/>
        <p:cNvGrpSpPr/>
        <p:nvPr/>
      </p:nvGrpSpPr>
      <p:grpSpPr>
        <a:xfrm>
          <a:off x="0" y="0"/>
          <a:ext cx="0" cy="0"/>
          <a:chOff x="0" y="0"/>
          <a:chExt cx="0" cy="0"/>
        </a:xfrm>
      </p:grpSpPr>
      <p:sp>
        <p:nvSpPr>
          <p:cNvPr id="1938" name="Shape 1938"/>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1939" name="Shape 1939"/>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1940" name="Shape 1940"/>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1941" name="Shape 1941"/>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1942" name="Shape 1942"/>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1943" name="Shape 1943"/>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1944" name="Shape 1944"/>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1945" name="Shape 1945"/>
          <p:cNvCxnSpPr>
            <a:stCxn id="1944" idx="2"/>
            <a:endCxn id="1940"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1946" name="Shape 1946"/>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1947" name="Shape 1947"/>
          <p:cNvCxnSpPr>
            <a:stCxn id="1943" idx="2"/>
            <a:endCxn id="1944"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1948" name="Shape 1948"/>
          <p:cNvCxnSpPr>
            <a:stCxn id="1940" idx="3"/>
            <a:endCxn id="1943"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1949" name="Shape 1949"/>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1950" name="Shape 1950"/>
          <p:cNvCxnSpPr>
            <a:stCxn id="1940" idx="1"/>
            <a:endCxn id="1941"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1951" name="Shape 1951"/>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1952" name="Shape 1952"/>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1953" name="Shape 1953"/>
          <p:cNvCxnSpPr>
            <a:stCxn id="1941" idx="2"/>
            <a:endCxn id="1952"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1954" name="Shape 1954"/>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1955" name="Shape 1955"/>
          <p:cNvCxnSpPr>
            <a:stCxn id="1954" idx="1"/>
            <a:endCxn id="1941"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1956" name="Shape 1956"/>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1957" name="Shape 1957"/>
          <p:cNvCxnSpPr>
            <a:stCxn id="1952" idx="2"/>
            <a:endCxn id="1954"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1958" name="Shape 1958"/>
          <p:cNvCxnSpPr>
            <a:stCxn id="1951" idx="2"/>
            <a:endCxn id="1956"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1959" name="Shape 1959"/>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1960" name="Shape 1960"/>
          <p:cNvCxnSpPr>
            <a:stCxn id="1956" idx="2"/>
            <a:endCxn id="1959"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1961" name="Shape 1961"/>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1962" name="Shape 1962"/>
          <p:cNvCxnSpPr>
            <a:stCxn id="1959" idx="2"/>
            <a:endCxn id="1961"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1963" name="Shape 1963"/>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964" name="Shape 1964"/>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FFFFFF"/>
                </a:solidFill>
              </a:rPr>
              <a:t>No</a:t>
            </a:r>
          </a:p>
        </p:txBody>
      </p:sp>
      <p:cxnSp>
        <p:nvCxnSpPr>
          <p:cNvPr id="1965" name="Shape 1965"/>
          <p:cNvCxnSpPr>
            <a:stCxn id="1966" idx="1"/>
            <a:endCxn id="1967"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1968" name="Shape 1968"/>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969" name="Shape 1969"/>
          <p:cNvSpPr txBox="1"/>
          <p:nvPr/>
        </p:nvSpPr>
        <p:spPr>
          <a:xfrm>
            <a:off x="5900525" y="5514025"/>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Record Change Model</a:t>
            </a:r>
          </a:p>
        </p:txBody>
      </p:sp>
      <p:cxnSp>
        <p:nvCxnSpPr>
          <p:cNvPr id="1970" name="Shape 1970"/>
          <p:cNvCxnSpPr>
            <a:stCxn id="1961" idx="2"/>
            <a:endCxn id="1966" idx="0"/>
          </p:cNvCxnSpPr>
          <p:nvPr/>
        </p:nvCxnSpPr>
        <p:spPr>
          <a:xfrm flipH="1">
            <a:off x="6923825" y="4475950"/>
            <a:ext cx="5400" cy="266700"/>
          </a:xfrm>
          <a:prstGeom prst="straightConnector1">
            <a:avLst/>
          </a:prstGeom>
          <a:noFill/>
          <a:ln cap="flat" cmpd="sng" w="19050">
            <a:solidFill>
              <a:srgbClr val="FFFFFF"/>
            </a:solidFill>
            <a:prstDash val="solid"/>
            <a:round/>
            <a:headEnd len="lg" w="lg" type="none"/>
            <a:tailEnd len="lg" w="lg" type="triangle"/>
          </a:ln>
        </p:spPr>
      </p:cxnSp>
      <p:cxnSp>
        <p:nvCxnSpPr>
          <p:cNvPr id="1971" name="Shape 1971"/>
          <p:cNvCxnSpPr>
            <a:stCxn id="1967" idx="0"/>
            <a:endCxn id="1956"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1972" name="Shape 1972"/>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1973" name="Shape 1973"/>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974" name="Shape 1974"/>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1975" name="Shape 1975"/>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967" name="Shape 1967"/>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1976" name="Shape 1976"/>
          <p:cNvCxnSpPr>
            <a:stCxn id="1967" idx="3"/>
            <a:endCxn id="1959"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1966" name="Shape 1966"/>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FFFFFF"/>
                </a:solidFill>
              </a:rPr>
              <a:t>Change Magnitude less</a:t>
            </a:r>
          </a:p>
          <a:p>
            <a:pPr lvl="0" rtl="0">
              <a:spcBef>
                <a:spcPts val="0"/>
              </a:spcBef>
              <a:buNone/>
            </a:pPr>
            <a:r>
              <a:rPr lang="en-US" sz="1200">
                <a:solidFill>
                  <a:srgbClr val="FFFFFF"/>
                </a:solidFill>
              </a:rPr>
              <a:t>than Change Threshold</a:t>
            </a:r>
          </a:p>
        </p:txBody>
      </p:sp>
      <p:sp>
        <p:nvSpPr>
          <p:cNvPr id="1977" name="Shape 1977"/>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1978" name="Shape 1978"/>
          <p:cNvCxnSpPr>
            <a:stCxn id="1943" idx="3"/>
            <a:endCxn id="1969" idx="3"/>
          </p:cNvCxnSpPr>
          <p:nvPr/>
        </p:nvCxnSpPr>
        <p:spPr>
          <a:xfrm>
            <a:off x="4605125" y="300875"/>
            <a:ext cx="3352800" cy="5425500"/>
          </a:xfrm>
          <a:prstGeom prst="bentConnector3">
            <a:avLst>
              <a:gd fmla="val 107102" name="adj1"/>
            </a:avLst>
          </a:prstGeom>
          <a:noFill/>
          <a:ln cap="flat" cmpd="sng" w="19050">
            <a:solidFill>
              <a:srgbClr val="FFFFFF"/>
            </a:solidFill>
            <a:prstDash val="solid"/>
            <a:round/>
            <a:headEnd len="lg" w="lg" type="triangle"/>
            <a:tailEnd len="lg" w="lg" type="none"/>
          </a:ln>
        </p:spPr>
      </p:cxnSp>
      <p:cxnSp>
        <p:nvCxnSpPr>
          <p:cNvPr id="1979" name="Shape 1979"/>
          <p:cNvCxnSpPr>
            <a:stCxn id="1966" idx="2"/>
            <a:endCxn id="1969" idx="0"/>
          </p:cNvCxnSpPr>
          <p:nvPr/>
        </p:nvCxnSpPr>
        <p:spPr>
          <a:xfrm>
            <a:off x="6923825" y="5227500"/>
            <a:ext cx="5400" cy="286500"/>
          </a:xfrm>
          <a:prstGeom prst="straightConnector1">
            <a:avLst/>
          </a:prstGeom>
          <a:noFill/>
          <a:ln cap="flat" cmpd="sng" w="19050">
            <a:solidFill>
              <a:srgbClr val="FFFFFF"/>
            </a:solidFill>
            <a:prstDash val="solid"/>
            <a:round/>
            <a:headEnd len="lg" w="lg" type="none"/>
            <a:tailEnd len="lg" w="lg" type="triangle"/>
          </a:ln>
        </p:spPr>
      </p:cxnSp>
      <p:sp>
        <p:nvSpPr>
          <p:cNvPr id="1980" name="Shape 1980"/>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1981" name="Shape 1981"/>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1982" name="Shape 1982"/>
          <p:cNvCxnSpPr>
            <a:stCxn id="1969" idx="2"/>
            <a:endCxn id="1981"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1983" name="Shape 1983"/>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1984" name="Shape 1984"/>
          <p:cNvCxnSpPr>
            <a:stCxn id="1954" idx="3"/>
            <a:endCxn id="1951"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1985" name="Shape 1985"/>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0" name="Shape 1990"/>
        <p:cNvGrpSpPr/>
        <p:nvPr/>
      </p:nvGrpSpPr>
      <p:grpSpPr>
        <a:xfrm>
          <a:off x="0" y="0"/>
          <a:ext cx="0" cy="0"/>
          <a:chOff x="0" y="0"/>
          <a:chExt cx="0" cy="0"/>
        </a:xfrm>
      </p:grpSpPr>
      <p:sp>
        <p:nvSpPr>
          <p:cNvPr id="1991" name="Shape 1991"/>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1992" name="Shape 1992"/>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1993" name="Shape 1993"/>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1994" name="Shape 1994"/>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1995" name="Shape 1995"/>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1996" name="Shape 1996"/>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1997" name="Shape 1997"/>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1998" name="Shape 1998"/>
          <p:cNvCxnSpPr>
            <a:stCxn id="1997" idx="2"/>
            <a:endCxn id="1993"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1999" name="Shape 1999"/>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2000" name="Shape 2000"/>
          <p:cNvCxnSpPr>
            <a:stCxn id="1996" idx="2"/>
            <a:endCxn id="1997"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2001" name="Shape 2001"/>
          <p:cNvCxnSpPr>
            <a:stCxn id="1993" idx="3"/>
            <a:endCxn id="1996"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2002" name="Shape 2002"/>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2003" name="Shape 2003"/>
          <p:cNvCxnSpPr>
            <a:stCxn id="1993" idx="1"/>
            <a:endCxn id="1994"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2004" name="Shape 2004"/>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2005" name="Shape 2005"/>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2006" name="Shape 2006"/>
          <p:cNvCxnSpPr>
            <a:stCxn id="1994" idx="2"/>
            <a:endCxn id="2005"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2007" name="Shape 2007"/>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2008" name="Shape 2008"/>
          <p:cNvCxnSpPr>
            <a:stCxn id="2007" idx="1"/>
            <a:endCxn id="1994"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2009" name="Shape 2009"/>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2010" name="Shape 2010"/>
          <p:cNvCxnSpPr>
            <a:stCxn id="2005" idx="2"/>
            <a:endCxn id="2007"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2011" name="Shape 2011"/>
          <p:cNvCxnSpPr>
            <a:stCxn id="2004" idx="2"/>
            <a:endCxn id="2009"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2012" name="Shape 2012"/>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2013" name="Shape 2013"/>
          <p:cNvCxnSpPr>
            <a:stCxn id="2009" idx="2"/>
            <a:endCxn id="2012"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2014" name="Shape 2014"/>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2015" name="Shape 2015"/>
          <p:cNvCxnSpPr>
            <a:stCxn id="2012" idx="2"/>
            <a:endCxn id="2014"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2016" name="Shape 2016"/>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2017" name="Shape 2017"/>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FFFFFF"/>
                </a:solidFill>
              </a:rPr>
              <a:t>No</a:t>
            </a:r>
          </a:p>
        </p:txBody>
      </p:sp>
      <p:cxnSp>
        <p:nvCxnSpPr>
          <p:cNvPr id="2018" name="Shape 2018"/>
          <p:cNvCxnSpPr>
            <a:stCxn id="2019" idx="1"/>
            <a:endCxn id="2020"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2021" name="Shape 2021"/>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2022" name="Shape 2022"/>
          <p:cNvSpPr txBox="1"/>
          <p:nvPr/>
        </p:nvSpPr>
        <p:spPr>
          <a:xfrm>
            <a:off x="5900525" y="5514025"/>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Record Change Model</a:t>
            </a:r>
          </a:p>
        </p:txBody>
      </p:sp>
      <p:cxnSp>
        <p:nvCxnSpPr>
          <p:cNvPr id="2023" name="Shape 2023"/>
          <p:cNvCxnSpPr>
            <a:stCxn id="2014" idx="2"/>
            <a:endCxn id="2019" idx="0"/>
          </p:cNvCxnSpPr>
          <p:nvPr/>
        </p:nvCxnSpPr>
        <p:spPr>
          <a:xfrm flipH="1">
            <a:off x="6923825" y="4475950"/>
            <a:ext cx="5400" cy="266700"/>
          </a:xfrm>
          <a:prstGeom prst="straightConnector1">
            <a:avLst/>
          </a:prstGeom>
          <a:noFill/>
          <a:ln cap="flat" cmpd="sng" w="19050">
            <a:solidFill>
              <a:srgbClr val="FFFFFF"/>
            </a:solidFill>
            <a:prstDash val="solid"/>
            <a:round/>
            <a:headEnd len="lg" w="lg" type="none"/>
            <a:tailEnd len="lg" w="lg" type="triangle"/>
          </a:ln>
        </p:spPr>
      </p:cxnSp>
      <p:cxnSp>
        <p:nvCxnSpPr>
          <p:cNvPr id="2024" name="Shape 2024"/>
          <p:cNvCxnSpPr>
            <a:stCxn id="2020" idx="0"/>
            <a:endCxn id="2009"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2025" name="Shape 2025"/>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2026" name="Shape 2026"/>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2027" name="Shape 2027"/>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2028" name="Shape 2028"/>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2020" name="Shape 2020"/>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2029" name="Shape 2029"/>
          <p:cNvCxnSpPr>
            <a:stCxn id="2020" idx="3"/>
            <a:endCxn id="2012"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2019" name="Shape 2019"/>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FFFFFF"/>
                </a:solidFill>
              </a:rPr>
              <a:t>Change Magnitude less</a:t>
            </a:r>
          </a:p>
          <a:p>
            <a:pPr lvl="0" rtl="0">
              <a:spcBef>
                <a:spcPts val="0"/>
              </a:spcBef>
              <a:buNone/>
            </a:pPr>
            <a:r>
              <a:rPr lang="en-US" sz="1200">
                <a:solidFill>
                  <a:srgbClr val="FFFFFF"/>
                </a:solidFill>
              </a:rPr>
              <a:t>than Change Threshold</a:t>
            </a:r>
          </a:p>
        </p:txBody>
      </p:sp>
      <p:sp>
        <p:nvSpPr>
          <p:cNvPr id="2030" name="Shape 2030"/>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2031" name="Shape 2031"/>
          <p:cNvCxnSpPr>
            <a:stCxn id="1996" idx="3"/>
            <a:endCxn id="2022" idx="3"/>
          </p:cNvCxnSpPr>
          <p:nvPr/>
        </p:nvCxnSpPr>
        <p:spPr>
          <a:xfrm>
            <a:off x="4605125" y="300875"/>
            <a:ext cx="3352800" cy="5425500"/>
          </a:xfrm>
          <a:prstGeom prst="bentConnector3">
            <a:avLst>
              <a:gd fmla="val 107102" name="adj1"/>
            </a:avLst>
          </a:prstGeom>
          <a:noFill/>
          <a:ln cap="flat" cmpd="sng" w="19050">
            <a:solidFill>
              <a:srgbClr val="FFFFFF"/>
            </a:solidFill>
            <a:prstDash val="solid"/>
            <a:round/>
            <a:headEnd len="lg" w="lg" type="triangle"/>
            <a:tailEnd len="lg" w="lg" type="none"/>
          </a:ln>
        </p:spPr>
      </p:cxnSp>
      <p:cxnSp>
        <p:nvCxnSpPr>
          <p:cNvPr id="2032" name="Shape 2032"/>
          <p:cNvCxnSpPr>
            <a:stCxn id="2019" idx="2"/>
            <a:endCxn id="2022" idx="0"/>
          </p:cNvCxnSpPr>
          <p:nvPr/>
        </p:nvCxnSpPr>
        <p:spPr>
          <a:xfrm>
            <a:off x="6923825" y="5227500"/>
            <a:ext cx="5400" cy="286500"/>
          </a:xfrm>
          <a:prstGeom prst="straightConnector1">
            <a:avLst/>
          </a:prstGeom>
          <a:noFill/>
          <a:ln cap="flat" cmpd="sng" w="19050">
            <a:solidFill>
              <a:srgbClr val="FFFFFF"/>
            </a:solidFill>
            <a:prstDash val="solid"/>
            <a:round/>
            <a:headEnd len="lg" w="lg" type="none"/>
            <a:tailEnd len="lg" w="lg" type="triangle"/>
          </a:ln>
        </p:spPr>
      </p:cxnSp>
      <p:sp>
        <p:nvSpPr>
          <p:cNvPr id="2033" name="Shape 2033"/>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2034" name="Shape 2034"/>
          <p:cNvSpPr txBox="1"/>
          <p:nvPr/>
        </p:nvSpPr>
        <p:spPr>
          <a:xfrm>
            <a:off x="5900525" y="6276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2035" name="Shape 2035"/>
          <p:cNvCxnSpPr>
            <a:stCxn id="2022" idx="2"/>
            <a:endCxn id="2034"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2036" name="Shape 2036"/>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2037" name="Shape 2037"/>
          <p:cNvCxnSpPr>
            <a:stCxn id="2007" idx="3"/>
            <a:endCxn id="2004"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2038" name="Shape 2038"/>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
        <p:nvSpPr>
          <p:cNvPr id="2039" name="Shape 2039"/>
          <p:cNvSpPr txBox="1"/>
          <p:nvPr>
            <p:ph type="title"/>
          </p:nvPr>
        </p:nvSpPr>
        <p:spPr>
          <a:xfrm>
            <a:off x="628650" y="365125"/>
            <a:ext cx="7886700" cy="13257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Record Change Model</a:t>
            </a:r>
          </a:p>
        </p:txBody>
      </p:sp>
      <p:sp>
        <p:nvSpPr>
          <p:cNvPr id="2040" name="Shape 2040"/>
          <p:cNvSpPr txBox="1"/>
          <p:nvPr>
            <p:ph idx="1" type="body"/>
          </p:nvPr>
        </p:nvSpPr>
        <p:spPr>
          <a:xfrm>
            <a:off x="628650" y="1825625"/>
            <a:ext cx="7886700" cy="45306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44000"/>
              <a:buFont typeface="Arial"/>
              <a:buNone/>
            </a:pPr>
            <a:r>
              <a:rPr lang="en-US" sz="2500"/>
              <a:t>start</a:t>
            </a:r>
          </a:p>
          <a:p>
            <a:pPr lvl="0">
              <a:spcBef>
                <a:spcPts val="0"/>
              </a:spcBef>
              <a:buClr>
                <a:schemeClr val="dk1"/>
              </a:buClr>
              <a:buSzPct val="44000"/>
              <a:buFont typeface="Arial"/>
              <a:buNone/>
            </a:pPr>
            <a:r>
              <a:rPr lang="en-US" sz="2500"/>
              <a:t>end</a:t>
            </a:r>
          </a:p>
          <a:p>
            <a:pPr lvl="0">
              <a:spcBef>
                <a:spcPts val="0"/>
              </a:spcBef>
              <a:buClr>
                <a:schemeClr val="dk1"/>
              </a:buClr>
              <a:buSzPct val="44000"/>
              <a:buFont typeface="Arial"/>
              <a:buNone/>
            </a:pPr>
            <a:r>
              <a:rPr lang="en-US" sz="2500"/>
              <a:t>break</a:t>
            </a:r>
          </a:p>
          <a:p>
            <a:pPr lvl="0">
              <a:spcBef>
                <a:spcPts val="0"/>
              </a:spcBef>
              <a:buClr>
                <a:schemeClr val="dk1"/>
              </a:buClr>
              <a:buSzPct val="44000"/>
              <a:buFont typeface="Arial"/>
              <a:buNone/>
            </a:pPr>
            <a:r>
              <a:rPr lang="en-US" sz="2500"/>
              <a:t>per band coefficients</a:t>
            </a:r>
          </a:p>
          <a:p>
            <a:pPr lvl="0">
              <a:spcBef>
                <a:spcPts val="0"/>
              </a:spcBef>
              <a:buClr>
                <a:schemeClr val="dk1"/>
              </a:buClr>
              <a:buSzPct val="44000"/>
              <a:buFont typeface="Arial"/>
              <a:buNone/>
            </a:pPr>
            <a:r>
              <a:rPr lang="en-US" sz="2500"/>
              <a:t>per band RMSE’s</a:t>
            </a:r>
          </a:p>
          <a:p>
            <a:pPr lvl="0">
              <a:spcBef>
                <a:spcPts val="0"/>
              </a:spcBef>
              <a:buClr>
                <a:schemeClr val="dk1"/>
              </a:buClr>
              <a:buSzPct val="44000"/>
              <a:buFont typeface="Arial"/>
              <a:buNone/>
            </a:pPr>
            <a:r>
              <a:rPr lang="en-US" sz="2500"/>
              <a:t>per band median of the last used Peek Window residuals</a:t>
            </a:r>
          </a:p>
          <a:p>
            <a:pPr lvl="0">
              <a:spcBef>
                <a:spcPts val="0"/>
              </a:spcBef>
              <a:buClr>
                <a:schemeClr val="dk1"/>
              </a:buClr>
              <a:buSzPct val="44000"/>
              <a:buFont typeface="Arial"/>
              <a:buNone/>
            </a:pPr>
            <a:r>
              <a:rPr lang="en-US" sz="2500"/>
              <a:t>number of observations</a:t>
            </a:r>
          </a:p>
          <a:p>
            <a:pPr lvl="0">
              <a:spcBef>
                <a:spcPts val="0"/>
              </a:spcBef>
              <a:buClr>
                <a:schemeClr val="dk1"/>
              </a:buClr>
              <a:buSzPct val="44000"/>
              <a:buFont typeface="Arial"/>
              <a:buNone/>
            </a:pPr>
            <a:r>
              <a:rPr lang="en-US" sz="2500"/>
              <a:t>number of fitted coefficients</a:t>
            </a:r>
          </a:p>
          <a:p>
            <a:pPr lvl="0" rtl="0">
              <a:spcBef>
                <a:spcPts val="0"/>
              </a:spcBef>
              <a:buClr>
                <a:schemeClr val="dk1"/>
              </a:buClr>
              <a:buSzPct val="44000"/>
              <a:buFont typeface="Arial"/>
              <a:buNone/>
            </a:pPr>
            <a:r>
              <a:rPr lang="en-US" sz="2500"/>
              <a:t>change probability</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5" name="Shape 2045"/>
        <p:cNvGrpSpPr/>
        <p:nvPr/>
      </p:nvGrpSpPr>
      <p:grpSpPr>
        <a:xfrm>
          <a:off x="0" y="0"/>
          <a:ext cx="0" cy="0"/>
          <a:chOff x="0" y="0"/>
          <a:chExt cx="0" cy="0"/>
        </a:xfrm>
      </p:grpSpPr>
      <p:sp>
        <p:nvSpPr>
          <p:cNvPr id="2046" name="Shape 2046"/>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2047" name="Shape 2047"/>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2048" name="Shape 2048"/>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2049" name="Shape 2049"/>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2050" name="Shape 2050"/>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2051" name="Shape 2051"/>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2052" name="Shape 2052"/>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2053" name="Shape 2053"/>
          <p:cNvCxnSpPr>
            <a:stCxn id="2052" idx="2"/>
            <a:endCxn id="2048"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2054" name="Shape 2054"/>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2055" name="Shape 2055"/>
          <p:cNvCxnSpPr>
            <a:stCxn id="2051" idx="2"/>
            <a:endCxn id="2052"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2056" name="Shape 2056"/>
          <p:cNvCxnSpPr>
            <a:stCxn id="2048" idx="3"/>
            <a:endCxn id="2051"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2057" name="Shape 2057"/>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2058" name="Shape 2058"/>
          <p:cNvCxnSpPr>
            <a:stCxn id="2048" idx="1"/>
            <a:endCxn id="2049"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2059" name="Shape 2059"/>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2060" name="Shape 2060"/>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2061" name="Shape 2061"/>
          <p:cNvCxnSpPr>
            <a:stCxn id="2049" idx="2"/>
            <a:endCxn id="2060"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2062" name="Shape 2062"/>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2063" name="Shape 2063"/>
          <p:cNvCxnSpPr>
            <a:stCxn id="2062" idx="1"/>
            <a:endCxn id="2049"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2064" name="Shape 2064"/>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2065" name="Shape 2065"/>
          <p:cNvCxnSpPr>
            <a:stCxn id="2060" idx="2"/>
            <a:endCxn id="2062"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2066" name="Shape 2066"/>
          <p:cNvCxnSpPr>
            <a:stCxn id="2059" idx="2"/>
            <a:endCxn id="2064"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2067" name="Shape 2067"/>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2068" name="Shape 2068"/>
          <p:cNvCxnSpPr>
            <a:stCxn id="2064" idx="2"/>
            <a:endCxn id="2067"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2069" name="Shape 2069"/>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2070" name="Shape 2070"/>
          <p:cNvCxnSpPr>
            <a:stCxn id="2067" idx="2"/>
            <a:endCxn id="2069"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2071" name="Shape 2071"/>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2072" name="Shape 2072"/>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2073" name="Shape 2073"/>
          <p:cNvCxnSpPr>
            <a:stCxn id="2074" idx="1"/>
            <a:endCxn id="2075"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2076" name="Shape 2076"/>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2077" name="Shape 2077"/>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2078" name="Shape 2078"/>
          <p:cNvCxnSpPr>
            <a:stCxn id="2069" idx="2"/>
            <a:endCxn id="2074"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2079" name="Shape 2079"/>
          <p:cNvCxnSpPr>
            <a:stCxn id="2075" idx="0"/>
            <a:endCxn id="2064"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2080" name="Shape 2080"/>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FFFFFF"/>
                </a:solidFill>
              </a:rPr>
              <a:t>Observations Exhausted</a:t>
            </a:r>
          </a:p>
        </p:txBody>
      </p:sp>
      <p:sp>
        <p:nvSpPr>
          <p:cNvPr id="2081" name="Shape 2081"/>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2082" name="Shape 2082"/>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2083" name="Shape 2083"/>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2075" name="Shape 2075"/>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2084" name="Shape 2084"/>
          <p:cNvCxnSpPr>
            <a:stCxn id="2075" idx="3"/>
            <a:endCxn id="2067"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2074" name="Shape 2074"/>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2085" name="Shape 2085"/>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2086" name="Shape 2086"/>
          <p:cNvCxnSpPr>
            <a:stCxn id="2051" idx="3"/>
            <a:endCxn id="2077"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2087" name="Shape 2087"/>
          <p:cNvCxnSpPr>
            <a:stCxn id="2074" idx="2"/>
            <a:endCxn id="2077"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2088" name="Shape 2088"/>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2089" name="Shape 2089"/>
          <p:cNvSpPr txBox="1"/>
          <p:nvPr/>
        </p:nvSpPr>
        <p:spPr>
          <a:xfrm>
            <a:off x="5900525" y="6276025"/>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Finish</a:t>
            </a:r>
          </a:p>
        </p:txBody>
      </p:sp>
      <p:cxnSp>
        <p:nvCxnSpPr>
          <p:cNvPr id="2090" name="Shape 2090"/>
          <p:cNvCxnSpPr>
            <a:stCxn id="2077" idx="2"/>
            <a:endCxn id="2089" idx="0"/>
          </p:cNvCxnSpPr>
          <p:nvPr/>
        </p:nvCxnSpPr>
        <p:spPr>
          <a:xfrm>
            <a:off x="6929225" y="5938825"/>
            <a:ext cx="0" cy="337200"/>
          </a:xfrm>
          <a:prstGeom prst="straightConnector1">
            <a:avLst/>
          </a:prstGeom>
          <a:noFill/>
          <a:ln cap="flat" cmpd="sng" w="19050">
            <a:solidFill>
              <a:srgbClr val="FFFFFF"/>
            </a:solidFill>
            <a:prstDash val="solid"/>
            <a:round/>
            <a:headEnd len="lg" w="lg" type="none"/>
            <a:tailEnd len="lg" w="lg" type="triangle"/>
          </a:ln>
        </p:spPr>
      </p:cxnSp>
      <p:sp>
        <p:nvSpPr>
          <p:cNvPr id="2091" name="Shape 2091"/>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2092" name="Shape 2092"/>
          <p:cNvCxnSpPr>
            <a:stCxn id="2062" idx="3"/>
            <a:endCxn id="2059"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2093" name="Shape 2093"/>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8" name="Shape 2098"/>
        <p:cNvGrpSpPr/>
        <p:nvPr/>
      </p:nvGrpSpPr>
      <p:grpSpPr>
        <a:xfrm>
          <a:off x="0" y="0"/>
          <a:ext cx="0" cy="0"/>
          <a:chOff x="0" y="0"/>
          <a:chExt cx="0" cy="0"/>
        </a:xfrm>
      </p:grpSpPr>
      <p:sp>
        <p:nvSpPr>
          <p:cNvPr id="2099" name="Shape 2099"/>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2100" name="Shape 2100"/>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2101" name="Shape 2101"/>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2102" name="Shape 2102"/>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2103" name="Shape 2103"/>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2104" name="Shape 2104"/>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2105" name="Shape 2105"/>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2106" name="Shape 2106"/>
          <p:cNvCxnSpPr>
            <a:stCxn id="2105" idx="2"/>
            <a:endCxn id="2101"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2107" name="Shape 2107"/>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2108" name="Shape 2108"/>
          <p:cNvCxnSpPr>
            <a:stCxn id="2104" idx="2"/>
            <a:endCxn id="2105"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2109" name="Shape 2109"/>
          <p:cNvCxnSpPr>
            <a:stCxn id="2101" idx="3"/>
            <a:endCxn id="2104"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2110" name="Shape 2110"/>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2111" name="Shape 2111"/>
          <p:cNvCxnSpPr>
            <a:stCxn id="2101" idx="1"/>
            <a:endCxn id="2102"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2112" name="Shape 2112"/>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2113" name="Shape 2113"/>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2114" name="Shape 2114"/>
          <p:cNvCxnSpPr>
            <a:stCxn id="2102" idx="2"/>
            <a:endCxn id="2113"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2115" name="Shape 2115"/>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2116" name="Shape 2116"/>
          <p:cNvCxnSpPr>
            <a:stCxn id="2115" idx="1"/>
            <a:endCxn id="2102"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2117" name="Shape 2117"/>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2118" name="Shape 2118"/>
          <p:cNvCxnSpPr>
            <a:stCxn id="2113" idx="2"/>
            <a:endCxn id="2115"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2119" name="Shape 2119"/>
          <p:cNvCxnSpPr>
            <a:stCxn id="2112" idx="2"/>
            <a:endCxn id="2117"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2120" name="Shape 2120"/>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2121" name="Shape 2121"/>
          <p:cNvCxnSpPr>
            <a:stCxn id="2117" idx="2"/>
            <a:endCxn id="2120"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2122" name="Shape 2122"/>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2123" name="Shape 2123"/>
          <p:cNvCxnSpPr>
            <a:stCxn id="2120" idx="2"/>
            <a:endCxn id="2122"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2124" name="Shape 2124"/>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2125" name="Shape 2125"/>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2126" name="Shape 2126"/>
          <p:cNvCxnSpPr>
            <a:stCxn id="2127" idx="1"/>
            <a:endCxn id="2128"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2129" name="Shape 2129"/>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2130" name="Shape 2130"/>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2131" name="Shape 2131"/>
          <p:cNvCxnSpPr>
            <a:stCxn id="2122" idx="2"/>
            <a:endCxn id="2127"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2132" name="Shape 2132"/>
          <p:cNvCxnSpPr>
            <a:stCxn id="2128" idx="0"/>
            <a:endCxn id="2117"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2133" name="Shape 2133"/>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FFFFFF"/>
                </a:solidFill>
              </a:rPr>
              <a:t>Observations Exhausted</a:t>
            </a:r>
          </a:p>
        </p:txBody>
      </p:sp>
      <p:sp>
        <p:nvSpPr>
          <p:cNvPr id="2134" name="Shape 2134"/>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2135" name="Shape 2135"/>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2136" name="Shape 2136"/>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2128" name="Shape 2128"/>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2137" name="Shape 2137"/>
          <p:cNvCxnSpPr>
            <a:stCxn id="2128" idx="3"/>
            <a:endCxn id="2120"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2127" name="Shape 2127"/>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2138" name="Shape 2138"/>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2139" name="Shape 2139"/>
          <p:cNvCxnSpPr>
            <a:stCxn id="2104" idx="3"/>
            <a:endCxn id="2130"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2140" name="Shape 2140"/>
          <p:cNvCxnSpPr>
            <a:stCxn id="2127" idx="2"/>
            <a:endCxn id="2130"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2141" name="Shape 2141"/>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2142" name="Shape 2142"/>
          <p:cNvSpPr txBox="1"/>
          <p:nvPr/>
        </p:nvSpPr>
        <p:spPr>
          <a:xfrm>
            <a:off x="5900525" y="6276025"/>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Finish</a:t>
            </a:r>
          </a:p>
        </p:txBody>
      </p:sp>
      <p:cxnSp>
        <p:nvCxnSpPr>
          <p:cNvPr id="2143" name="Shape 2143"/>
          <p:cNvCxnSpPr>
            <a:stCxn id="2130" idx="2"/>
            <a:endCxn id="2142" idx="0"/>
          </p:cNvCxnSpPr>
          <p:nvPr/>
        </p:nvCxnSpPr>
        <p:spPr>
          <a:xfrm>
            <a:off x="6929225" y="5938825"/>
            <a:ext cx="0" cy="337200"/>
          </a:xfrm>
          <a:prstGeom prst="straightConnector1">
            <a:avLst/>
          </a:prstGeom>
          <a:noFill/>
          <a:ln cap="flat" cmpd="sng" w="19050">
            <a:solidFill>
              <a:srgbClr val="FFFFFF"/>
            </a:solidFill>
            <a:prstDash val="solid"/>
            <a:round/>
            <a:headEnd len="lg" w="lg" type="none"/>
            <a:tailEnd len="lg" w="lg" type="triangle"/>
          </a:ln>
        </p:spPr>
      </p:cxnSp>
      <p:sp>
        <p:nvSpPr>
          <p:cNvPr id="2144" name="Shape 2144"/>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2145" name="Shape 2145"/>
          <p:cNvCxnSpPr>
            <a:stCxn id="2115" idx="3"/>
            <a:endCxn id="2112"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2146" name="Shape 2146"/>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
        <p:nvSpPr>
          <p:cNvPr id="2147" name="Shape 2147"/>
          <p:cNvSpPr txBox="1"/>
          <p:nvPr>
            <p:ph type="title"/>
          </p:nvPr>
        </p:nvSpPr>
        <p:spPr>
          <a:xfrm>
            <a:off x="628650" y="365125"/>
            <a:ext cx="7886700" cy="13257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Finish</a:t>
            </a:r>
          </a:p>
        </p:txBody>
      </p:sp>
      <p:sp>
        <p:nvSpPr>
          <p:cNvPr id="2148" name="Shape 2148"/>
          <p:cNvSpPr txBox="1"/>
          <p:nvPr>
            <p:ph idx="1" type="body"/>
          </p:nvPr>
        </p:nvSpPr>
        <p:spPr>
          <a:xfrm>
            <a:off x="628650" y="1825625"/>
            <a:ext cx="7886700" cy="45306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91425" lIns="91425" rIns="91425" tIns="91425">
            <a:noAutofit/>
          </a:bodyPr>
          <a:lstStyle/>
          <a:p>
            <a:pPr lvl="0">
              <a:spcBef>
                <a:spcPts val="0"/>
              </a:spcBef>
              <a:buClr>
                <a:schemeClr val="dk1"/>
              </a:buClr>
              <a:buSzPct val="45833"/>
              <a:buFont typeface="Arial"/>
              <a:buNone/>
            </a:pPr>
            <a:r>
              <a:rPr lang="en-US" sz="2400"/>
              <a:t>if the number of remaining observations is &lt; MEOW size but &gt;= Peek Size:</a:t>
            </a:r>
          </a:p>
          <a:p>
            <a:pPr indent="-120650" lvl="0" marL="685800" rtl="0">
              <a:spcBef>
                <a:spcPts val="0"/>
              </a:spcBef>
              <a:buClr>
                <a:schemeClr val="dk1"/>
              </a:buClr>
              <a:buSzPct val="45833"/>
              <a:buFont typeface="Arial"/>
              <a:buNone/>
            </a:pPr>
            <a:r>
              <a:rPr lang="en-US" sz="2400"/>
              <a:t>fit a generalized model is for remaining observations</a:t>
            </a:r>
          </a:p>
          <a:p>
            <a:pPr lvl="0" rtl="0">
              <a:spcBef>
                <a:spcPts val="0"/>
              </a:spcBef>
              <a:buClr>
                <a:schemeClr val="dk1"/>
              </a:buClr>
              <a:buSzPct val="45833"/>
              <a:buFont typeface="Arial"/>
              <a:buNone/>
            </a:pPr>
            <a:r>
              <a:t/>
            </a:r>
            <a:endParaRPr sz="2400"/>
          </a:p>
          <a:p>
            <a:pPr lvl="0" rtl="0">
              <a:spcBef>
                <a:spcPts val="0"/>
              </a:spcBef>
              <a:buClr>
                <a:schemeClr val="dk1"/>
              </a:buClr>
              <a:buSzPct val="45833"/>
              <a:buFont typeface="Arial"/>
              <a:buNone/>
            </a:pPr>
            <a:r>
              <a:rPr lang="en-US" sz="2400"/>
              <a:t>send/save output results</a:t>
            </a:r>
          </a:p>
          <a:p>
            <a:pPr lvl="0">
              <a:spcBef>
                <a:spcPts val="0"/>
              </a:spcBef>
              <a:buClr>
                <a:schemeClr val="dk1"/>
              </a:buClr>
              <a:buSzPct val="45833"/>
              <a:buFont typeface="Arial"/>
              <a:buNone/>
            </a:pPr>
            <a:r>
              <a:t/>
            </a:r>
            <a:endParaRPr sz="2400"/>
          </a:p>
          <a:p>
            <a:pPr lvl="0" rtl="0">
              <a:spcBef>
                <a:spcPts val="0"/>
              </a:spcBef>
              <a:buClr>
                <a:schemeClr val="dk1"/>
              </a:buClr>
              <a:buSzPct val="45833"/>
              <a:buFont typeface="Arial"/>
              <a:buNone/>
            </a:pPr>
            <a:r>
              <a:rPr lang="en-US" sz="2400"/>
              <a:t>exit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628650" y="365125"/>
            <a:ext cx="7886700" cy="13257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lt1"/>
              </a:buClr>
              <a:buSzPct val="25000"/>
              <a:buFont typeface="Calibri"/>
              <a:buNone/>
            </a:pPr>
            <a:r>
              <a:rPr b="0" i="0" lang="en-US" sz="4400" u="none" cap="none" strike="noStrike">
                <a:solidFill>
                  <a:schemeClr val="lt1"/>
                </a:solidFill>
                <a:latin typeface="Calibri"/>
                <a:ea typeface="Calibri"/>
                <a:cs typeface="Calibri"/>
                <a:sym typeface="Calibri"/>
              </a:rPr>
              <a:t>Landsat WRS-2 Side-lap*</a:t>
            </a:r>
          </a:p>
        </p:txBody>
      </p:sp>
      <p:sp>
        <p:nvSpPr>
          <p:cNvPr id="64" name="Shape 64"/>
          <p:cNvSpPr txBox="1"/>
          <p:nvPr>
            <p:ph idx="1" type="body"/>
          </p:nvPr>
        </p:nvSpPr>
        <p:spPr>
          <a:xfrm>
            <a:off x="628650" y="1825625"/>
            <a:ext cx="7886700" cy="4351338"/>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lt1"/>
              </a:buClr>
              <a:buSzPct val="25000"/>
              <a:buFont typeface="Arial"/>
              <a:buNone/>
            </a:pPr>
            <a:r>
              <a:rPr b="0" i="0" lang="en-US" sz="1800" u="none" cap="none" strike="noStrike">
                <a:solidFill>
                  <a:schemeClr val="lt1"/>
                </a:solidFill>
                <a:latin typeface="Calibri"/>
                <a:ea typeface="Calibri"/>
                <a:cs typeface="Calibri"/>
                <a:sym typeface="Calibri"/>
              </a:rPr>
              <a:t>* From the Landsat 7 Data Users Handbook</a:t>
            </a:r>
          </a:p>
        </p:txBody>
      </p:sp>
      <p:pic>
        <p:nvPicPr>
          <p:cNvPr id="65" name="Shape 65"/>
          <p:cNvPicPr preferRelativeResize="0"/>
          <p:nvPr/>
        </p:nvPicPr>
        <p:blipFill rotWithShape="1">
          <a:blip r:embed="rId3">
            <a:alphaModFix/>
          </a:blip>
          <a:srcRect b="0" l="0" r="0" t="0"/>
          <a:stretch/>
        </p:blipFill>
        <p:spPr>
          <a:xfrm>
            <a:off x="781229" y="1544715"/>
            <a:ext cx="6419657" cy="4256384"/>
          </a:xfrm>
          <a:prstGeom prst="rect">
            <a:avLst/>
          </a:prstGeom>
          <a:noFill/>
          <a:ln>
            <a:noFill/>
          </a:ln>
        </p:spPr>
      </p:pic>
      <p:sp>
        <p:nvSpPr>
          <p:cNvPr id="66" name="Shape 66"/>
          <p:cNvSpPr txBox="1"/>
          <p:nvPr/>
        </p:nvSpPr>
        <p:spPr>
          <a:xfrm>
            <a:off x="5814873" y="2774319"/>
            <a:ext cx="2929630" cy="1200329"/>
          </a:xfrm>
          <a:prstGeom prst="rect">
            <a:avLst/>
          </a:prstGeom>
          <a:solidFill>
            <a:schemeClr val="accent1"/>
          </a:solidFill>
          <a:ln>
            <a:noFill/>
          </a:ln>
        </p:spPr>
        <p:txBody>
          <a:bodyPr anchorCtr="0" anchor="t" bIns="45700" lIns="91425" rIns="91425" tIns="45700">
            <a:noAutofit/>
          </a:bodyPr>
          <a:lstStyle/>
          <a:p>
            <a:pPr indent="0" lvl="0" marL="0" marR="0" rtl="0" algn="l">
              <a:spcBef>
                <a:spcPts val="0"/>
              </a:spcBef>
              <a:buSzPct val="25000"/>
              <a:buNone/>
            </a:pPr>
            <a:r>
              <a:rPr b="1" i="0" lang="en-US" sz="1800" u="sng" cap="none" strike="noStrike">
                <a:solidFill>
                  <a:schemeClr val="lt1"/>
                </a:solidFill>
                <a:latin typeface="Calibri"/>
                <a:ea typeface="Calibri"/>
                <a:cs typeface="Calibri"/>
                <a:sym typeface="Calibri"/>
              </a:rPr>
              <a:t>CONUS:</a:t>
            </a:r>
          </a:p>
          <a:p>
            <a:pPr indent="0" lvl="0" marL="0" marR="0" rtl="0" algn="l">
              <a:spcBef>
                <a:spcPts val="0"/>
              </a:spcBef>
              <a:buSzPct val="25000"/>
              <a:buNone/>
            </a:pPr>
            <a:r>
              <a:rPr lang="en-US" sz="1800">
                <a:solidFill>
                  <a:schemeClr val="lt1"/>
                </a:solidFill>
                <a:latin typeface="Calibri"/>
                <a:ea typeface="Calibri"/>
                <a:cs typeface="Calibri"/>
                <a:sym typeface="Calibri"/>
              </a:rPr>
              <a:t>TX/FL    ≈ 24</a:t>
            </a:r>
            <a:r>
              <a:rPr baseline="30000" lang="en-US" sz="1800">
                <a:solidFill>
                  <a:schemeClr val="lt1"/>
                </a:solidFill>
                <a:latin typeface="Calibri"/>
                <a:ea typeface="Calibri"/>
                <a:cs typeface="Calibri"/>
                <a:sym typeface="Calibri"/>
              </a:rPr>
              <a:t>o</a:t>
            </a:r>
            <a:r>
              <a:rPr lang="en-US" sz="1800">
                <a:solidFill>
                  <a:schemeClr val="lt1"/>
                </a:solidFill>
                <a:latin typeface="Calibri"/>
                <a:ea typeface="Calibri"/>
                <a:cs typeface="Calibri"/>
                <a:sym typeface="Calibri"/>
              </a:rPr>
              <a:t> N	 ≈ 15.62%</a:t>
            </a:r>
          </a:p>
          <a:p>
            <a:pPr indent="0" lvl="0" marL="0" marR="0" rtl="0" algn="l">
              <a:spcBef>
                <a:spcPts val="0"/>
              </a:spcBef>
              <a:buSzPct val="25000"/>
              <a:buNone/>
            </a:pPr>
            <a:r>
              <a:rPr lang="en-US" sz="1800">
                <a:solidFill>
                  <a:schemeClr val="lt1"/>
                </a:solidFill>
                <a:latin typeface="Calibri"/>
                <a:ea typeface="Calibri"/>
                <a:cs typeface="Calibri"/>
                <a:sym typeface="Calibri"/>
              </a:rPr>
              <a:t>WA/ME ≈ 36</a:t>
            </a:r>
            <a:r>
              <a:rPr baseline="30000" lang="en-US" sz="1800">
                <a:solidFill>
                  <a:schemeClr val="lt1"/>
                </a:solidFill>
                <a:latin typeface="Calibri"/>
                <a:ea typeface="Calibri"/>
                <a:cs typeface="Calibri"/>
                <a:sym typeface="Calibri"/>
              </a:rPr>
              <a:t>o</a:t>
            </a:r>
            <a:r>
              <a:rPr lang="en-US" sz="1800">
                <a:solidFill>
                  <a:schemeClr val="lt1"/>
                </a:solidFill>
                <a:latin typeface="Calibri"/>
                <a:ea typeface="Calibri"/>
                <a:cs typeface="Calibri"/>
                <a:sym typeface="Calibri"/>
              </a:rPr>
              <a:t> N	 ≈ 20.28%</a:t>
            </a:r>
          </a:p>
          <a:p>
            <a:pPr indent="0" lvl="0" marL="0" marR="0" rtl="0" algn="l">
              <a:spcBef>
                <a:spcPts val="0"/>
              </a:spcBef>
              <a:buSzPct val="25000"/>
              <a:buNone/>
            </a:pPr>
            <a:r>
              <a:rPr lang="en-US" sz="1800">
                <a:solidFill>
                  <a:schemeClr val="lt1"/>
                </a:solidFill>
                <a:latin typeface="Calibri"/>
                <a:ea typeface="Calibri"/>
                <a:cs typeface="Calibri"/>
                <a:sym typeface="Calibri"/>
              </a:rPr>
              <a:t>Avg.       ≈ 30</a:t>
            </a:r>
            <a:r>
              <a:rPr baseline="30000" lang="en-US" sz="1800">
                <a:solidFill>
                  <a:schemeClr val="lt1"/>
                </a:solidFill>
                <a:latin typeface="Calibri"/>
                <a:ea typeface="Calibri"/>
                <a:cs typeface="Calibri"/>
                <a:sym typeface="Calibri"/>
              </a:rPr>
              <a:t>o</a:t>
            </a:r>
            <a:r>
              <a:rPr lang="en-US" sz="1800">
                <a:solidFill>
                  <a:schemeClr val="lt1"/>
                </a:solidFill>
                <a:latin typeface="Calibri"/>
                <a:ea typeface="Calibri"/>
                <a:cs typeface="Calibri"/>
                <a:sym typeface="Calibri"/>
              </a:rPr>
              <a:t> N	 ≈ 19.70%</a:t>
            </a:r>
          </a:p>
        </p:txBody>
      </p:sp>
      <p:sp>
        <p:nvSpPr>
          <p:cNvPr id="67" name="Shape 67"/>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3" name="Shape 2153"/>
        <p:cNvGrpSpPr/>
        <p:nvPr/>
      </p:nvGrpSpPr>
      <p:grpSpPr>
        <a:xfrm>
          <a:off x="0" y="0"/>
          <a:ext cx="0" cy="0"/>
          <a:chOff x="0" y="0"/>
          <a:chExt cx="0" cy="0"/>
        </a:xfrm>
      </p:grpSpPr>
      <p:sp>
        <p:nvSpPr>
          <p:cNvPr id="2154" name="Shape 2154"/>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2155" name="Shape 2155"/>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2156" name="Shape 2156"/>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2157" name="Shape 2157"/>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2158" name="Shape 2158"/>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2159" name="Shape 2159"/>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2160" name="Shape 2160"/>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2161" name="Shape 2161"/>
          <p:cNvCxnSpPr>
            <a:stCxn id="2160" idx="2"/>
            <a:endCxn id="2156"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2162" name="Shape 2162"/>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2163" name="Shape 2163"/>
          <p:cNvCxnSpPr>
            <a:stCxn id="2159" idx="2"/>
            <a:endCxn id="2160"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2164" name="Shape 2164"/>
          <p:cNvCxnSpPr>
            <a:stCxn id="2156" idx="3"/>
            <a:endCxn id="2159"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2165" name="Shape 2165"/>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2166" name="Shape 2166"/>
          <p:cNvCxnSpPr>
            <a:stCxn id="2156" idx="1"/>
            <a:endCxn id="2157"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2167" name="Shape 2167"/>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2168" name="Shape 2168"/>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2169" name="Shape 2169"/>
          <p:cNvCxnSpPr>
            <a:stCxn id="2157" idx="2"/>
            <a:endCxn id="2168"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2170" name="Shape 2170"/>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2171" name="Shape 2171"/>
          <p:cNvCxnSpPr>
            <a:stCxn id="2170" idx="1"/>
            <a:endCxn id="2157"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2172" name="Shape 2172"/>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2173" name="Shape 2173"/>
          <p:cNvCxnSpPr>
            <a:stCxn id="2168" idx="2"/>
            <a:endCxn id="2170"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2174" name="Shape 2174"/>
          <p:cNvCxnSpPr>
            <a:stCxn id="2167" idx="2"/>
            <a:endCxn id="2172"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2175" name="Shape 2175"/>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2176" name="Shape 2176"/>
          <p:cNvCxnSpPr>
            <a:stCxn id="2172" idx="2"/>
            <a:endCxn id="2175"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2177" name="Shape 2177"/>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2178" name="Shape 2178"/>
          <p:cNvCxnSpPr>
            <a:stCxn id="2175" idx="2"/>
            <a:endCxn id="2177"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2179" name="Shape 2179"/>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2180" name="Shape 2180"/>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2181" name="Shape 2181"/>
          <p:cNvCxnSpPr>
            <a:stCxn id="2182" idx="1"/>
            <a:endCxn id="2183"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2184" name="Shape 2184"/>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2185" name="Shape 2185"/>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2186" name="Shape 2186"/>
          <p:cNvCxnSpPr>
            <a:stCxn id="2177" idx="2"/>
            <a:endCxn id="2182"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2187" name="Shape 2187"/>
          <p:cNvCxnSpPr>
            <a:stCxn id="2183" idx="0"/>
            <a:endCxn id="2172"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2188" name="Shape 2188"/>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2189" name="Shape 2189"/>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2190" name="Shape 2190"/>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2191" name="Shape 2191"/>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2183" name="Shape 2183"/>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2192" name="Shape 2192"/>
          <p:cNvCxnSpPr>
            <a:stCxn id="2183" idx="3"/>
            <a:endCxn id="2175"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2182" name="Shape 2182"/>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2193" name="Shape 2193"/>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2194" name="Shape 2194"/>
          <p:cNvCxnSpPr>
            <a:stCxn id="2159" idx="3"/>
            <a:endCxn id="2185"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2195" name="Shape 2195"/>
          <p:cNvCxnSpPr>
            <a:stCxn id="2182" idx="2"/>
            <a:endCxn id="2185"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2196" name="Shape 2196"/>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2197" name="Shape 2197"/>
          <p:cNvSpPr txBox="1"/>
          <p:nvPr/>
        </p:nvSpPr>
        <p:spPr>
          <a:xfrm>
            <a:off x="5900525" y="6276025"/>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2198" name="Shape 2198"/>
          <p:cNvCxnSpPr>
            <a:stCxn id="2185" idx="2"/>
            <a:endCxn id="2197"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2199" name="Shape 2199"/>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2200" name="Shape 2200"/>
          <p:cNvCxnSpPr>
            <a:stCxn id="2170" idx="3"/>
            <a:endCxn id="2167"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2201" name="Shape 2201"/>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6" name="Shape 2206"/>
        <p:cNvGrpSpPr/>
        <p:nvPr/>
      </p:nvGrpSpPr>
      <p:grpSpPr>
        <a:xfrm>
          <a:off x="0" y="0"/>
          <a:ext cx="0" cy="0"/>
          <a:chOff x="0" y="0"/>
          <a:chExt cx="0" cy="0"/>
        </a:xfrm>
      </p:grpSpPr>
      <p:sp>
        <p:nvSpPr>
          <p:cNvPr id="2207" name="Shape 2207"/>
          <p:cNvSpPr txBox="1"/>
          <p:nvPr>
            <p:ph type="title"/>
          </p:nvPr>
        </p:nvSpPr>
        <p:spPr>
          <a:xfrm>
            <a:off x="628650" y="365125"/>
            <a:ext cx="7886700" cy="1325700"/>
          </a:xfrm>
          <a:prstGeom prst="rect">
            <a:avLst/>
          </a:prstGeom>
        </p:spPr>
        <p:txBody>
          <a:bodyPr anchorCtr="0" anchor="ctr" bIns="91425" lIns="91425" rIns="91425" tIns="91425">
            <a:noAutofit/>
          </a:bodyPr>
          <a:lstStyle/>
          <a:p>
            <a:pPr lvl="0" rtl="0">
              <a:spcBef>
                <a:spcPts val="0"/>
              </a:spcBef>
              <a:buNone/>
            </a:pPr>
            <a:r>
              <a:rPr lang="en-US">
                <a:solidFill>
                  <a:srgbClr val="000000"/>
                </a:solidFill>
              </a:rPr>
              <a:t>Standard Procedure Flow Chart</a:t>
            </a:r>
          </a:p>
        </p:txBody>
      </p:sp>
      <p:sp>
        <p:nvSpPr>
          <p:cNvPr id="2208" name="Shape 2208"/>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fld id="{00000000-1234-1234-1234-123412341234}" type="slidenum">
              <a:rPr lang="en-US"/>
              <a:t>‹#›</a:t>
            </a:fld>
          </a:p>
        </p:txBody>
      </p:sp>
      <p:sp>
        <p:nvSpPr>
          <p:cNvPr id="2209" name="Shape 2209"/>
          <p:cNvSpPr txBox="1"/>
          <p:nvPr/>
        </p:nvSpPr>
        <p:spPr>
          <a:xfrm>
            <a:off x="2547725" y="14975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Stable?</a:t>
            </a:r>
          </a:p>
        </p:txBody>
      </p:sp>
      <p:sp>
        <p:nvSpPr>
          <p:cNvPr id="2210" name="Shape 2210"/>
          <p:cNvSpPr txBox="1"/>
          <p:nvPr/>
        </p:nvSpPr>
        <p:spPr>
          <a:xfrm>
            <a:off x="1042325" y="3331312"/>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Back</a:t>
            </a:r>
          </a:p>
        </p:txBody>
      </p:sp>
      <p:sp>
        <p:nvSpPr>
          <p:cNvPr id="2211" name="Shape 2211"/>
          <p:cNvSpPr txBox="1"/>
          <p:nvPr/>
        </p:nvSpPr>
        <p:spPr>
          <a:xfrm>
            <a:off x="2294250" y="469050"/>
            <a:ext cx="1264800" cy="337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&gt; 12 obs, &gt; 1 yr</a:t>
            </a:r>
          </a:p>
        </p:txBody>
      </p:sp>
      <p:sp>
        <p:nvSpPr>
          <p:cNvPr id="2212" name="Shape 2212"/>
          <p:cNvSpPr txBox="1"/>
          <p:nvPr/>
        </p:nvSpPr>
        <p:spPr>
          <a:xfrm>
            <a:off x="2547725" y="88475"/>
            <a:ext cx="20574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Initialize Model Window</a:t>
            </a:r>
          </a:p>
        </p:txBody>
      </p:sp>
      <p:sp>
        <p:nvSpPr>
          <p:cNvPr id="2213" name="Shape 2213"/>
          <p:cNvSpPr txBox="1"/>
          <p:nvPr/>
        </p:nvSpPr>
        <p:spPr>
          <a:xfrm>
            <a:off x="2547725" y="8319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Initial Curve Fit</a:t>
            </a:r>
          </a:p>
        </p:txBody>
      </p:sp>
      <p:cxnSp>
        <p:nvCxnSpPr>
          <p:cNvPr id="2214" name="Shape 2214"/>
          <p:cNvCxnSpPr>
            <a:stCxn id="2213" idx="2"/>
            <a:endCxn id="2209" idx="0"/>
          </p:cNvCxnSpPr>
          <p:nvPr/>
        </p:nvCxnSpPr>
        <p:spPr>
          <a:xfrm>
            <a:off x="3576425" y="1256725"/>
            <a:ext cx="0" cy="240900"/>
          </a:xfrm>
          <a:prstGeom prst="straightConnector1">
            <a:avLst/>
          </a:prstGeom>
          <a:noFill/>
          <a:ln cap="flat" cmpd="sng" w="19050">
            <a:solidFill>
              <a:srgbClr val="434343"/>
            </a:solidFill>
            <a:prstDash val="solid"/>
            <a:round/>
            <a:headEnd len="lg" w="lg" type="none"/>
            <a:tailEnd len="lg" w="lg" type="triangle"/>
          </a:ln>
        </p:spPr>
      </p:cxnSp>
      <p:sp>
        <p:nvSpPr>
          <p:cNvPr id="2215" name="Shape 2215"/>
          <p:cNvSpPr txBox="1"/>
          <p:nvPr/>
        </p:nvSpPr>
        <p:spPr>
          <a:xfrm>
            <a:off x="2962375" y="5469700"/>
            <a:ext cx="610500" cy="365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2216" name="Shape 2216"/>
          <p:cNvCxnSpPr>
            <a:stCxn id="2212" idx="2"/>
            <a:endCxn id="2213" idx="0"/>
          </p:cNvCxnSpPr>
          <p:nvPr/>
        </p:nvCxnSpPr>
        <p:spPr>
          <a:xfrm>
            <a:off x="3576425" y="513275"/>
            <a:ext cx="0" cy="318600"/>
          </a:xfrm>
          <a:prstGeom prst="straightConnector1">
            <a:avLst/>
          </a:prstGeom>
          <a:noFill/>
          <a:ln cap="flat" cmpd="sng" w="19050">
            <a:solidFill>
              <a:srgbClr val="434343"/>
            </a:solidFill>
            <a:prstDash val="solid"/>
            <a:round/>
            <a:headEnd len="lg" w="lg" type="none"/>
            <a:tailEnd len="lg" w="lg" type="triangle"/>
          </a:ln>
        </p:spPr>
      </p:cxnSp>
      <p:cxnSp>
        <p:nvCxnSpPr>
          <p:cNvPr id="2217" name="Shape 2217"/>
          <p:cNvCxnSpPr>
            <a:stCxn id="2209" idx="3"/>
            <a:endCxn id="2212" idx="3"/>
          </p:cNvCxnSpPr>
          <p:nvPr/>
        </p:nvCxnSpPr>
        <p:spPr>
          <a:xfrm flipH="1" rot="10800000">
            <a:off x="4605125" y="300850"/>
            <a:ext cx="600" cy="1409100"/>
          </a:xfrm>
          <a:prstGeom prst="curvedConnector3">
            <a:avLst>
              <a:gd fmla="val 39687500" name="adj1"/>
            </a:avLst>
          </a:prstGeom>
          <a:noFill/>
          <a:ln cap="flat" cmpd="sng" w="19050">
            <a:solidFill>
              <a:srgbClr val="434343"/>
            </a:solidFill>
            <a:prstDash val="solid"/>
            <a:round/>
            <a:headEnd len="lg" w="lg" type="none"/>
            <a:tailEnd len="lg" w="lg" type="triangle"/>
          </a:ln>
        </p:spPr>
      </p:cxnSp>
      <p:sp>
        <p:nvSpPr>
          <p:cNvPr id="2218" name="Shape 2218"/>
          <p:cNvSpPr txBox="1"/>
          <p:nvPr/>
        </p:nvSpPr>
        <p:spPr>
          <a:xfrm>
            <a:off x="4743725" y="545250"/>
            <a:ext cx="940800" cy="484800"/>
          </a:xfrm>
          <a:prstGeom prst="rect">
            <a:avLst/>
          </a:prstGeom>
          <a:noFill/>
          <a:ln>
            <a:noFill/>
          </a:ln>
        </p:spPr>
        <p:txBody>
          <a:bodyPr anchorCtr="0" anchor="t" bIns="91425" lIns="91425" rIns="91425" tIns="91425">
            <a:noAutofit/>
          </a:bodyPr>
          <a:lstStyle/>
          <a:p>
            <a:pPr lvl="0" rtl="0">
              <a:spcBef>
                <a:spcPts val="0"/>
              </a:spcBef>
              <a:buNone/>
            </a:pPr>
            <a:r>
              <a:rPr lang="en-US" sz="1200">
                <a:solidFill>
                  <a:srgbClr val="434343"/>
                </a:solidFill>
              </a:rPr>
              <a:t>Increment:</a:t>
            </a:r>
          </a:p>
          <a:p>
            <a:pPr lvl="0" rtl="0">
              <a:spcBef>
                <a:spcPts val="0"/>
              </a:spcBef>
              <a:buNone/>
            </a:pPr>
            <a:r>
              <a:rPr lang="en-US" sz="1200">
                <a:solidFill>
                  <a:srgbClr val="434343"/>
                </a:solidFill>
              </a:rPr>
              <a:t>  start, end</a:t>
            </a:r>
          </a:p>
        </p:txBody>
      </p:sp>
      <p:cxnSp>
        <p:nvCxnSpPr>
          <p:cNvPr id="2219" name="Shape 2219"/>
          <p:cNvCxnSpPr>
            <a:stCxn id="2209" idx="1"/>
            <a:endCxn id="2210" idx="0"/>
          </p:cNvCxnSpPr>
          <p:nvPr/>
        </p:nvCxnSpPr>
        <p:spPr>
          <a:xfrm flipH="1">
            <a:off x="2071025" y="1709950"/>
            <a:ext cx="476700" cy="1621500"/>
          </a:xfrm>
          <a:prstGeom prst="bentConnector2">
            <a:avLst/>
          </a:prstGeom>
          <a:noFill/>
          <a:ln cap="flat" cmpd="sng" w="19050">
            <a:solidFill>
              <a:srgbClr val="434343"/>
            </a:solidFill>
            <a:prstDash val="solid"/>
            <a:round/>
            <a:headEnd len="lg" w="lg" type="none"/>
            <a:tailEnd len="lg" w="lg" type="triangle"/>
          </a:ln>
        </p:spPr>
      </p:cxnSp>
      <p:sp>
        <p:nvSpPr>
          <p:cNvPr id="2220" name="Shape 2220"/>
          <p:cNvSpPr txBox="1"/>
          <p:nvPr/>
        </p:nvSpPr>
        <p:spPr>
          <a:xfrm>
            <a:off x="5900525" y="19422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Continuous Monitoring</a:t>
            </a:r>
          </a:p>
        </p:txBody>
      </p:sp>
      <p:sp>
        <p:nvSpPr>
          <p:cNvPr id="2221" name="Shape 2221"/>
          <p:cNvSpPr txBox="1"/>
          <p:nvPr/>
        </p:nvSpPr>
        <p:spPr>
          <a:xfrm>
            <a:off x="1042325" y="446660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Start</a:t>
            </a:r>
          </a:p>
        </p:txBody>
      </p:sp>
      <p:cxnSp>
        <p:nvCxnSpPr>
          <p:cNvPr id="2222" name="Shape 2222"/>
          <p:cNvCxnSpPr>
            <a:stCxn id="2210" idx="2"/>
            <a:endCxn id="2221" idx="0"/>
          </p:cNvCxnSpPr>
          <p:nvPr/>
        </p:nvCxnSpPr>
        <p:spPr>
          <a:xfrm>
            <a:off x="2071025" y="3756112"/>
            <a:ext cx="0" cy="710400"/>
          </a:xfrm>
          <a:prstGeom prst="straightConnector1">
            <a:avLst/>
          </a:prstGeom>
          <a:noFill/>
          <a:ln cap="flat" cmpd="sng" w="19050">
            <a:solidFill>
              <a:srgbClr val="434343"/>
            </a:solidFill>
            <a:prstDash val="solid"/>
            <a:round/>
            <a:headEnd len="lg" w="lg" type="none"/>
            <a:tailEnd len="lg" w="lg" type="triangle"/>
          </a:ln>
        </p:spPr>
      </p:cxnSp>
      <p:sp>
        <p:nvSpPr>
          <p:cNvPr id="2223" name="Shape 2223"/>
          <p:cNvSpPr txBox="1"/>
          <p:nvPr/>
        </p:nvSpPr>
        <p:spPr>
          <a:xfrm>
            <a:off x="1042325" y="56062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Change Magnitude less</a:t>
            </a:r>
          </a:p>
          <a:p>
            <a:pPr lvl="0" rtl="0" algn="ctr">
              <a:spcBef>
                <a:spcPts val="0"/>
              </a:spcBef>
              <a:buNone/>
            </a:pPr>
            <a:r>
              <a:rPr lang="en-US" sz="1200">
                <a:solidFill>
                  <a:srgbClr val="434343"/>
                </a:solidFill>
              </a:rPr>
              <a:t>than Change Threshold</a:t>
            </a:r>
          </a:p>
        </p:txBody>
      </p:sp>
      <p:cxnSp>
        <p:nvCxnSpPr>
          <p:cNvPr id="2224" name="Shape 2224"/>
          <p:cNvCxnSpPr>
            <a:stCxn id="2223" idx="1"/>
            <a:endCxn id="2210" idx="1"/>
          </p:cNvCxnSpPr>
          <p:nvPr/>
        </p:nvCxnSpPr>
        <p:spPr>
          <a:xfrm flipH="1" rot="10800000">
            <a:off x="1042325" y="3543700"/>
            <a:ext cx="600" cy="2304900"/>
          </a:xfrm>
          <a:prstGeom prst="curvedConnector3">
            <a:avLst>
              <a:gd fmla="val -75487500" name="adj1"/>
            </a:avLst>
          </a:prstGeom>
          <a:noFill/>
          <a:ln cap="flat" cmpd="sng" w="19050">
            <a:solidFill>
              <a:srgbClr val="434343"/>
            </a:solidFill>
            <a:prstDash val="solid"/>
            <a:round/>
            <a:headEnd len="lg" w="lg" type="none"/>
            <a:tailEnd len="lg" w="lg" type="triangle"/>
          </a:ln>
        </p:spPr>
      </p:cxnSp>
      <p:sp>
        <p:nvSpPr>
          <p:cNvPr id="2225" name="Shape 2225"/>
          <p:cNvSpPr txBox="1"/>
          <p:nvPr/>
        </p:nvSpPr>
        <p:spPr>
          <a:xfrm>
            <a:off x="5900525" y="2628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Build New Curve Fit</a:t>
            </a:r>
          </a:p>
        </p:txBody>
      </p:sp>
      <p:cxnSp>
        <p:nvCxnSpPr>
          <p:cNvPr id="2226" name="Shape 2226"/>
          <p:cNvCxnSpPr>
            <a:stCxn id="2221" idx="2"/>
            <a:endCxn id="2223" idx="0"/>
          </p:cNvCxnSpPr>
          <p:nvPr/>
        </p:nvCxnSpPr>
        <p:spPr>
          <a:xfrm>
            <a:off x="2071025" y="4891400"/>
            <a:ext cx="0" cy="714900"/>
          </a:xfrm>
          <a:prstGeom prst="straightConnector1">
            <a:avLst/>
          </a:prstGeom>
          <a:noFill/>
          <a:ln cap="flat" cmpd="sng" w="19050">
            <a:solidFill>
              <a:srgbClr val="434343"/>
            </a:solidFill>
            <a:prstDash val="solid"/>
            <a:round/>
            <a:headEnd len="lg" w="lg" type="none"/>
            <a:tailEnd len="lg" w="lg" type="triangle"/>
          </a:ln>
        </p:spPr>
      </p:cxnSp>
      <p:cxnSp>
        <p:nvCxnSpPr>
          <p:cNvPr id="2227" name="Shape 2227"/>
          <p:cNvCxnSpPr>
            <a:stCxn id="2220" idx="2"/>
            <a:endCxn id="2225" idx="0"/>
          </p:cNvCxnSpPr>
          <p:nvPr/>
        </p:nvCxnSpPr>
        <p:spPr>
          <a:xfrm>
            <a:off x="6929225" y="2367025"/>
            <a:ext cx="0" cy="261000"/>
          </a:xfrm>
          <a:prstGeom prst="straightConnector1">
            <a:avLst/>
          </a:prstGeom>
          <a:noFill/>
          <a:ln cap="flat" cmpd="sng" w="19050">
            <a:solidFill>
              <a:srgbClr val="434343"/>
            </a:solidFill>
            <a:prstDash val="solid"/>
            <a:round/>
            <a:headEnd len="lg" w="lg" type="none"/>
            <a:tailEnd len="lg" w="lg" type="triangle"/>
          </a:ln>
        </p:spPr>
      </p:cxnSp>
      <p:sp>
        <p:nvSpPr>
          <p:cNvPr id="2228" name="Shape 2228"/>
          <p:cNvSpPr txBox="1"/>
          <p:nvPr/>
        </p:nvSpPr>
        <p:spPr>
          <a:xfrm>
            <a:off x="5900525" y="3329593"/>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Look Forward</a:t>
            </a:r>
          </a:p>
        </p:txBody>
      </p:sp>
      <p:cxnSp>
        <p:nvCxnSpPr>
          <p:cNvPr id="2229" name="Shape 2229"/>
          <p:cNvCxnSpPr>
            <a:stCxn id="2225" idx="2"/>
            <a:endCxn id="2228" idx="0"/>
          </p:cNvCxnSpPr>
          <p:nvPr/>
        </p:nvCxnSpPr>
        <p:spPr>
          <a:xfrm>
            <a:off x="6929225" y="3052825"/>
            <a:ext cx="0" cy="276900"/>
          </a:xfrm>
          <a:prstGeom prst="straightConnector1">
            <a:avLst/>
          </a:prstGeom>
          <a:noFill/>
          <a:ln cap="flat" cmpd="sng" w="19050">
            <a:solidFill>
              <a:srgbClr val="434343"/>
            </a:solidFill>
            <a:prstDash val="solid"/>
            <a:round/>
            <a:headEnd len="lg" w="lg" type="none"/>
            <a:tailEnd len="lg" w="lg" type="triangle"/>
          </a:ln>
        </p:spPr>
      </p:cxnSp>
      <p:sp>
        <p:nvSpPr>
          <p:cNvPr id="2230" name="Shape 2230"/>
          <p:cNvSpPr txBox="1"/>
          <p:nvPr/>
        </p:nvSpPr>
        <p:spPr>
          <a:xfrm>
            <a:off x="5900525" y="4051150"/>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Detect Change</a:t>
            </a:r>
          </a:p>
        </p:txBody>
      </p:sp>
      <p:cxnSp>
        <p:nvCxnSpPr>
          <p:cNvPr id="2231" name="Shape 2231"/>
          <p:cNvCxnSpPr>
            <a:stCxn id="2228" idx="2"/>
            <a:endCxn id="2230" idx="0"/>
          </p:cNvCxnSpPr>
          <p:nvPr/>
        </p:nvCxnSpPr>
        <p:spPr>
          <a:xfrm>
            <a:off x="6929225" y="3754393"/>
            <a:ext cx="0" cy="296700"/>
          </a:xfrm>
          <a:prstGeom prst="straightConnector1">
            <a:avLst/>
          </a:prstGeom>
          <a:noFill/>
          <a:ln cap="flat" cmpd="sng" w="19050">
            <a:solidFill>
              <a:srgbClr val="434343"/>
            </a:solidFill>
            <a:prstDash val="solid"/>
            <a:round/>
            <a:headEnd len="lg" w="lg" type="none"/>
            <a:tailEnd len="lg" w="lg" type="triangle"/>
          </a:ln>
        </p:spPr>
      </p:cxnSp>
      <p:sp>
        <p:nvSpPr>
          <p:cNvPr id="2232" name="Shape 2232"/>
          <p:cNvSpPr txBox="1"/>
          <p:nvPr/>
        </p:nvSpPr>
        <p:spPr>
          <a:xfrm>
            <a:off x="790925" y="54388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2233" name="Shape 2233"/>
          <p:cNvSpPr txBox="1"/>
          <p:nvPr/>
        </p:nvSpPr>
        <p:spPr>
          <a:xfrm>
            <a:off x="6975950" y="5197500"/>
            <a:ext cx="610500" cy="2610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cxnSp>
        <p:nvCxnSpPr>
          <p:cNvPr id="2234" name="Shape 2234"/>
          <p:cNvCxnSpPr>
            <a:stCxn id="2235" idx="1"/>
            <a:endCxn id="2236" idx="2"/>
          </p:cNvCxnSpPr>
          <p:nvPr/>
        </p:nvCxnSpPr>
        <p:spPr>
          <a:xfrm rot="10800000">
            <a:off x="4655225" y="3754500"/>
            <a:ext cx="1239900" cy="1230600"/>
          </a:xfrm>
          <a:prstGeom prst="curvedConnector2">
            <a:avLst/>
          </a:prstGeom>
          <a:noFill/>
          <a:ln cap="flat" cmpd="sng" w="19050">
            <a:solidFill>
              <a:srgbClr val="434343"/>
            </a:solidFill>
            <a:prstDash val="solid"/>
            <a:round/>
            <a:headEnd len="lg" w="lg" type="none"/>
            <a:tailEnd len="lg" w="lg" type="triangle"/>
          </a:ln>
        </p:spPr>
      </p:cxnSp>
      <p:sp>
        <p:nvSpPr>
          <p:cNvPr id="2237" name="Shape 2237"/>
          <p:cNvSpPr txBox="1"/>
          <p:nvPr/>
        </p:nvSpPr>
        <p:spPr>
          <a:xfrm>
            <a:off x="5233225" y="28191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2238" name="Shape 2238"/>
          <p:cNvSpPr txBox="1"/>
          <p:nvPr/>
        </p:nvSpPr>
        <p:spPr>
          <a:xfrm>
            <a:off x="5900525" y="5514025"/>
            <a:ext cx="2057400" cy="424800"/>
          </a:xfrm>
          <a:prstGeom prst="rect">
            <a:avLst/>
          </a:prstGeom>
          <a:no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Record Change Model</a:t>
            </a:r>
          </a:p>
        </p:txBody>
      </p:sp>
      <p:cxnSp>
        <p:nvCxnSpPr>
          <p:cNvPr id="2239" name="Shape 2239"/>
          <p:cNvCxnSpPr>
            <a:stCxn id="2230" idx="2"/>
            <a:endCxn id="2235" idx="0"/>
          </p:cNvCxnSpPr>
          <p:nvPr/>
        </p:nvCxnSpPr>
        <p:spPr>
          <a:xfrm flipH="1">
            <a:off x="6923825" y="4475950"/>
            <a:ext cx="5400" cy="266700"/>
          </a:xfrm>
          <a:prstGeom prst="straightConnector1">
            <a:avLst/>
          </a:prstGeom>
          <a:noFill/>
          <a:ln cap="flat" cmpd="sng" w="19050">
            <a:solidFill>
              <a:srgbClr val="434343"/>
            </a:solidFill>
            <a:prstDash val="solid"/>
            <a:round/>
            <a:headEnd len="lg" w="lg" type="none"/>
            <a:tailEnd len="lg" w="lg" type="triangle"/>
          </a:ln>
        </p:spPr>
      </p:cxnSp>
      <p:cxnSp>
        <p:nvCxnSpPr>
          <p:cNvPr id="2240" name="Shape 2240"/>
          <p:cNvCxnSpPr>
            <a:stCxn id="2236" idx="0"/>
            <a:endCxn id="2225" idx="1"/>
          </p:cNvCxnSpPr>
          <p:nvPr/>
        </p:nvCxnSpPr>
        <p:spPr>
          <a:xfrm rot="-5400000">
            <a:off x="5033249" y="2462300"/>
            <a:ext cx="489300" cy="1245300"/>
          </a:xfrm>
          <a:prstGeom prst="curvedConnector2">
            <a:avLst/>
          </a:prstGeom>
          <a:noFill/>
          <a:ln cap="flat" cmpd="sng" w="19050">
            <a:solidFill>
              <a:srgbClr val="434343"/>
            </a:solidFill>
            <a:prstDash val="solid"/>
            <a:round/>
            <a:headEnd len="lg" w="lg" type="none"/>
            <a:tailEnd len="lg" w="lg" type="triangle"/>
          </a:ln>
        </p:spPr>
      </p:cxnSp>
      <p:sp>
        <p:nvSpPr>
          <p:cNvPr id="2241" name="Shape 2241"/>
          <p:cNvSpPr txBox="1"/>
          <p:nvPr/>
        </p:nvSpPr>
        <p:spPr>
          <a:xfrm>
            <a:off x="4972325" y="5943600"/>
            <a:ext cx="1918800" cy="3372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Observations Exhausted</a:t>
            </a:r>
          </a:p>
        </p:txBody>
      </p:sp>
      <p:sp>
        <p:nvSpPr>
          <p:cNvPr id="2242" name="Shape 2242"/>
          <p:cNvSpPr txBox="1"/>
          <p:nvPr/>
        </p:nvSpPr>
        <p:spPr>
          <a:xfrm>
            <a:off x="4667512" y="143192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2243" name="Shape 2243"/>
          <p:cNvSpPr txBox="1"/>
          <p:nvPr/>
        </p:nvSpPr>
        <p:spPr>
          <a:xfrm>
            <a:off x="5210412" y="3253662"/>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No</a:t>
            </a:r>
          </a:p>
        </p:txBody>
      </p:sp>
      <p:sp>
        <p:nvSpPr>
          <p:cNvPr id="2244" name="Shape 2244"/>
          <p:cNvSpPr txBox="1"/>
          <p:nvPr/>
        </p:nvSpPr>
        <p:spPr>
          <a:xfrm>
            <a:off x="1565700" y="1418087"/>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2236" name="Shape 2236"/>
          <p:cNvSpPr txBox="1"/>
          <p:nvPr/>
        </p:nvSpPr>
        <p:spPr>
          <a:xfrm>
            <a:off x="4068899" y="3329600"/>
            <a:ext cx="1172700" cy="424800"/>
          </a:xfrm>
          <a:prstGeom prst="rect">
            <a:avLst/>
          </a:prstGeom>
          <a:solidFill>
            <a:srgbClr val="000000"/>
          </a:solidFill>
          <a:ln cap="flat" cmpd="sng" w="19050">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New Curve?</a:t>
            </a:r>
          </a:p>
        </p:txBody>
      </p:sp>
      <p:cxnSp>
        <p:nvCxnSpPr>
          <p:cNvPr id="2245" name="Shape 2245"/>
          <p:cNvCxnSpPr>
            <a:stCxn id="2236" idx="3"/>
            <a:endCxn id="2228" idx="1"/>
          </p:cNvCxnSpPr>
          <p:nvPr/>
        </p:nvCxnSpPr>
        <p:spPr>
          <a:xfrm>
            <a:off x="5241599" y="3542000"/>
            <a:ext cx="658800" cy="600"/>
          </a:xfrm>
          <a:prstGeom prst="curvedConnector3">
            <a:avLst>
              <a:gd fmla="val 50009" name="adj1"/>
            </a:avLst>
          </a:prstGeom>
          <a:noFill/>
          <a:ln cap="flat" cmpd="sng" w="19050">
            <a:solidFill>
              <a:srgbClr val="434343"/>
            </a:solidFill>
            <a:prstDash val="solid"/>
            <a:round/>
            <a:headEnd len="lg" w="lg" type="none"/>
            <a:tailEnd len="lg" w="lg" type="triangle"/>
          </a:ln>
        </p:spPr>
      </p:cxnSp>
      <p:sp>
        <p:nvSpPr>
          <p:cNvPr id="2235" name="Shape 2235"/>
          <p:cNvSpPr txBox="1"/>
          <p:nvPr/>
        </p:nvSpPr>
        <p:spPr>
          <a:xfrm>
            <a:off x="5895125" y="4742700"/>
            <a:ext cx="2057400" cy="4848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US" sz="1200">
                <a:solidFill>
                  <a:srgbClr val="434343"/>
                </a:solidFill>
              </a:rPr>
              <a:t>Change Magnitude less</a:t>
            </a:r>
          </a:p>
          <a:p>
            <a:pPr lvl="0" rtl="0">
              <a:spcBef>
                <a:spcPts val="0"/>
              </a:spcBef>
              <a:buNone/>
            </a:pPr>
            <a:r>
              <a:rPr lang="en-US" sz="1200">
                <a:solidFill>
                  <a:srgbClr val="434343"/>
                </a:solidFill>
              </a:rPr>
              <a:t>than Change Threshold</a:t>
            </a:r>
          </a:p>
        </p:txBody>
      </p:sp>
      <p:sp>
        <p:nvSpPr>
          <p:cNvPr id="2246" name="Shape 2246"/>
          <p:cNvSpPr txBox="1"/>
          <p:nvPr/>
        </p:nvSpPr>
        <p:spPr>
          <a:xfrm>
            <a:off x="3728825" y="2757150"/>
            <a:ext cx="1554900" cy="4248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Update stop, break</a:t>
            </a:r>
          </a:p>
          <a:p>
            <a:pPr lvl="0" rtl="0" algn="ctr">
              <a:spcBef>
                <a:spcPts val="0"/>
              </a:spcBef>
              <a:buNone/>
            </a:pPr>
            <a:r>
              <a:rPr lang="en-US" sz="1200">
                <a:solidFill>
                  <a:srgbClr val="434343"/>
                </a:solidFill>
              </a:rPr>
              <a:t>Include Observation</a:t>
            </a:r>
          </a:p>
        </p:txBody>
      </p:sp>
      <p:cxnSp>
        <p:nvCxnSpPr>
          <p:cNvPr id="2247" name="Shape 2247"/>
          <p:cNvCxnSpPr>
            <a:stCxn id="2212" idx="3"/>
            <a:endCxn id="2238" idx="3"/>
          </p:cNvCxnSpPr>
          <p:nvPr/>
        </p:nvCxnSpPr>
        <p:spPr>
          <a:xfrm>
            <a:off x="4605125" y="300875"/>
            <a:ext cx="3352800" cy="5425500"/>
          </a:xfrm>
          <a:prstGeom prst="bentConnector3">
            <a:avLst>
              <a:gd fmla="val 107102" name="adj1"/>
            </a:avLst>
          </a:prstGeom>
          <a:noFill/>
          <a:ln cap="flat" cmpd="sng" w="19050">
            <a:solidFill>
              <a:srgbClr val="434343"/>
            </a:solidFill>
            <a:prstDash val="solid"/>
            <a:round/>
            <a:headEnd len="lg" w="lg" type="triangle"/>
            <a:tailEnd len="lg" w="lg" type="none"/>
          </a:ln>
        </p:spPr>
      </p:cxnSp>
      <p:cxnSp>
        <p:nvCxnSpPr>
          <p:cNvPr id="2248" name="Shape 2248"/>
          <p:cNvCxnSpPr>
            <a:stCxn id="2235" idx="2"/>
            <a:endCxn id="2238" idx="0"/>
          </p:cNvCxnSpPr>
          <p:nvPr/>
        </p:nvCxnSpPr>
        <p:spPr>
          <a:xfrm>
            <a:off x="6923825" y="5227500"/>
            <a:ext cx="5400" cy="286500"/>
          </a:xfrm>
          <a:prstGeom prst="straightConnector1">
            <a:avLst/>
          </a:prstGeom>
          <a:noFill/>
          <a:ln cap="flat" cmpd="sng" w="19050">
            <a:solidFill>
              <a:srgbClr val="434343"/>
            </a:solidFill>
            <a:prstDash val="solid"/>
            <a:round/>
            <a:headEnd len="lg" w="lg" type="none"/>
            <a:tailEnd len="lg" w="lg" type="triangle"/>
          </a:ln>
        </p:spPr>
      </p:cxnSp>
      <p:sp>
        <p:nvSpPr>
          <p:cNvPr id="2249" name="Shape 2249"/>
          <p:cNvSpPr txBox="1"/>
          <p:nvPr/>
        </p:nvSpPr>
        <p:spPr>
          <a:xfrm>
            <a:off x="5004625" y="4800375"/>
            <a:ext cx="610500" cy="365100"/>
          </a:xfrm>
          <a:prstGeom prst="rect">
            <a:avLst/>
          </a:prstGeom>
          <a:noFill/>
          <a:ln>
            <a:noFill/>
          </a:ln>
        </p:spPr>
        <p:txBody>
          <a:bodyPr anchorCtr="0" anchor="t" bIns="91425" lIns="91425" rIns="91425" tIns="91425">
            <a:noAutofit/>
          </a:bodyPr>
          <a:lstStyle/>
          <a:p>
            <a:pPr lvl="0" rtl="0" algn="ctr">
              <a:spcBef>
                <a:spcPts val="0"/>
              </a:spcBef>
              <a:buNone/>
            </a:pPr>
            <a:r>
              <a:rPr lang="en-US" sz="1200">
                <a:solidFill>
                  <a:srgbClr val="434343"/>
                </a:solidFill>
              </a:rPr>
              <a:t>Yes</a:t>
            </a:r>
          </a:p>
        </p:txBody>
      </p:sp>
      <p:sp>
        <p:nvSpPr>
          <p:cNvPr id="2250" name="Shape 2250"/>
          <p:cNvSpPr txBox="1"/>
          <p:nvPr/>
        </p:nvSpPr>
        <p:spPr>
          <a:xfrm>
            <a:off x="5900525" y="6276025"/>
            <a:ext cx="2057400" cy="424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solidFill>
                  <a:srgbClr val="434343"/>
                </a:solidFill>
              </a:rPr>
              <a:t>Finish</a:t>
            </a:r>
          </a:p>
        </p:txBody>
      </p:sp>
      <p:cxnSp>
        <p:nvCxnSpPr>
          <p:cNvPr id="2251" name="Shape 2251"/>
          <p:cNvCxnSpPr>
            <a:stCxn id="2238" idx="2"/>
            <a:endCxn id="2250" idx="0"/>
          </p:cNvCxnSpPr>
          <p:nvPr/>
        </p:nvCxnSpPr>
        <p:spPr>
          <a:xfrm>
            <a:off x="6929225" y="5938825"/>
            <a:ext cx="0" cy="337200"/>
          </a:xfrm>
          <a:prstGeom prst="straightConnector1">
            <a:avLst/>
          </a:prstGeom>
          <a:noFill/>
          <a:ln cap="flat" cmpd="sng" w="19050">
            <a:solidFill>
              <a:srgbClr val="434343"/>
            </a:solidFill>
            <a:prstDash val="solid"/>
            <a:round/>
            <a:headEnd len="lg" w="lg" type="none"/>
            <a:tailEnd len="lg" w="lg" type="triangle"/>
          </a:ln>
        </p:spPr>
      </p:cxnSp>
      <p:sp>
        <p:nvSpPr>
          <p:cNvPr id="2252" name="Shape 2252"/>
          <p:cNvSpPr txBox="1"/>
          <p:nvPr/>
        </p:nvSpPr>
        <p:spPr>
          <a:xfrm>
            <a:off x="177425" y="3825475"/>
            <a:ext cx="1025100" cy="522900"/>
          </a:xfrm>
          <a:prstGeom prst="rect">
            <a:avLst/>
          </a:prstGeom>
          <a:solidFill>
            <a:srgbClr val="000000"/>
          </a:solidFill>
          <a:ln>
            <a:noFill/>
          </a:ln>
        </p:spPr>
        <p:txBody>
          <a:bodyPr anchorCtr="0" anchor="t" bIns="91425" lIns="91425" rIns="91425" tIns="91425">
            <a:noAutofit/>
          </a:bodyPr>
          <a:lstStyle/>
          <a:p>
            <a:pPr lvl="0" rtl="0" algn="ctr">
              <a:spcBef>
                <a:spcPts val="0"/>
              </a:spcBef>
              <a:buNone/>
            </a:pPr>
            <a:r>
              <a:rPr lang="en-US" sz="1200">
                <a:solidFill>
                  <a:srgbClr val="434343"/>
                </a:solidFill>
              </a:rPr>
              <a:t>Include</a:t>
            </a:r>
          </a:p>
          <a:p>
            <a:pPr lvl="0" rtl="0" algn="ctr">
              <a:spcBef>
                <a:spcPts val="0"/>
              </a:spcBef>
              <a:buNone/>
            </a:pPr>
            <a:r>
              <a:rPr lang="en-US" sz="1200">
                <a:solidFill>
                  <a:srgbClr val="434343"/>
                </a:solidFill>
              </a:rPr>
              <a:t>Observation</a:t>
            </a:r>
          </a:p>
        </p:txBody>
      </p:sp>
      <p:cxnSp>
        <p:nvCxnSpPr>
          <p:cNvPr id="2253" name="Shape 2253"/>
          <p:cNvCxnSpPr>
            <a:stCxn id="2223" idx="3"/>
            <a:endCxn id="2220" idx="1"/>
          </p:cNvCxnSpPr>
          <p:nvPr/>
        </p:nvCxnSpPr>
        <p:spPr>
          <a:xfrm flipH="1" rot="10800000">
            <a:off x="3099725" y="2154700"/>
            <a:ext cx="2800800" cy="3693900"/>
          </a:xfrm>
          <a:prstGeom prst="bentConnector3">
            <a:avLst>
              <a:gd fmla="val 15263" name="adj1"/>
            </a:avLst>
          </a:prstGeom>
          <a:noFill/>
          <a:ln cap="flat" cmpd="sng" w="19050">
            <a:solidFill>
              <a:srgbClr val="434343"/>
            </a:solidFill>
            <a:prstDash val="solid"/>
            <a:round/>
            <a:headEnd len="lg" w="lg" type="none"/>
            <a:tailEnd len="lg" w="lg" type="triangle"/>
          </a:ln>
        </p:spPr>
      </p:cxnSp>
      <p:sp>
        <p:nvSpPr>
          <p:cNvPr id="2254" name="Shape 2254"/>
          <p:cNvSpPr txBox="1"/>
          <p:nvPr/>
        </p:nvSpPr>
        <p:spPr>
          <a:xfrm>
            <a:off x="2776650" y="3849025"/>
            <a:ext cx="1172700" cy="5229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sz="1200">
                <a:solidFill>
                  <a:srgbClr val="434343"/>
                </a:solidFill>
              </a:rPr>
              <a:t>Adjust Model</a:t>
            </a:r>
          </a:p>
          <a:p>
            <a:pPr lvl="0" rtl="0" algn="ctr">
              <a:spcBef>
                <a:spcPts val="0"/>
              </a:spcBef>
              <a:buNone/>
            </a:pPr>
            <a:r>
              <a:rPr lang="en-US" sz="1200">
                <a:solidFill>
                  <a:srgbClr val="434343"/>
                </a:solidFill>
              </a:rPr>
              <a:t>Window Start</a:t>
            </a:r>
          </a:p>
        </p:txBody>
      </p:sp>
      <p:sp>
        <p:nvSpPr>
          <p:cNvPr id="2255" name="Shape 2255"/>
          <p:cNvSpPr txBox="1"/>
          <p:nvPr>
            <p:ph type="title"/>
          </p:nvPr>
        </p:nvSpPr>
        <p:spPr>
          <a:xfrm>
            <a:off x="628650" y="365125"/>
            <a:ext cx="7886700" cy="13257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Calibri"/>
              <a:buNone/>
            </a:pPr>
            <a:r>
              <a:rPr b="0" i="0" lang="en-US" sz="4400" u="none" cap="none" strike="noStrike">
                <a:solidFill>
                  <a:schemeClr val="lt1"/>
                </a:solidFill>
                <a:latin typeface="Calibri"/>
                <a:ea typeface="Calibri"/>
                <a:cs typeface="Calibri"/>
                <a:sym typeface="Calibri"/>
              </a:rPr>
              <a:t>Results Output</a:t>
            </a:r>
          </a:p>
        </p:txBody>
      </p:sp>
      <p:sp>
        <p:nvSpPr>
          <p:cNvPr id="2256" name="Shape 2256"/>
          <p:cNvSpPr txBox="1"/>
          <p:nvPr>
            <p:ph idx="1" type="body"/>
          </p:nvPr>
        </p:nvSpPr>
        <p:spPr>
          <a:xfrm>
            <a:off x="628650" y="1825625"/>
            <a:ext cx="7886700" cy="4351200"/>
          </a:xfrm>
          <a:prstGeom prst="rect">
            <a:avLst/>
          </a:prstGeom>
          <a:solidFill>
            <a:srgbClr val="000000"/>
          </a:solidFill>
          <a:ln cap="flat" cmpd="sng" w="9525">
            <a:solidFill>
              <a:srgbClr val="FFFFFF"/>
            </a:solidFill>
            <a:prstDash val="solid"/>
            <a:round/>
            <a:headEnd len="med" w="med" type="none"/>
            <a:tailEnd len="med" w="med" type="none"/>
          </a:ln>
        </p:spPr>
        <p:txBody>
          <a:bodyPr anchorCtr="0" anchor="t" bIns="45700" lIns="91425" rIns="91425" tIns="45700">
            <a:noAutofit/>
          </a:bodyPr>
          <a:lstStyle/>
          <a:p>
            <a:pPr lvl="0" rtl="0">
              <a:spcBef>
                <a:spcPts val="0"/>
              </a:spcBef>
              <a:buClr>
                <a:schemeClr val="dk1"/>
              </a:buClr>
              <a:buSzPct val="78571"/>
              <a:buFont typeface="Arial"/>
              <a:buNone/>
            </a:pPr>
            <a:r>
              <a:rPr lang="en-US" sz="1400">
                <a:solidFill>
                  <a:srgbClr val="434343"/>
                </a:solidFill>
              </a:rPr>
              <a:t>start</a:t>
            </a:r>
          </a:p>
          <a:p>
            <a:pPr lvl="0" rtl="0">
              <a:spcBef>
                <a:spcPts val="0"/>
              </a:spcBef>
              <a:buClr>
                <a:schemeClr val="dk1"/>
              </a:buClr>
              <a:buSzPct val="78571"/>
              <a:buFont typeface="Arial"/>
              <a:buNone/>
            </a:pPr>
            <a:r>
              <a:rPr lang="en-US" sz="1400">
                <a:solidFill>
                  <a:srgbClr val="434343"/>
                </a:solidFill>
              </a:rPr>
              <a:t>end</a:t>
            </a:r>
          </a:p>
          <a:p>
            <a:pPr lvl="0" rtl="0">
              <a:spcBef>
                <a:spcPts val="0"/>
              </a:spcBef>
              <a:buClr>
                <a:schemeClr val="dk1"/>
              </a:buClr>
              <a:buSzPct val="78571"/>
              <a:buFont typeface="Arial"/>
              <a:buNone/>
            </a:pPr>
            <a:r>
              <a:rPr lang="en-US" sz="1400">
                <a:solidFill>
                  <a:srgbClr val="434343"/>
                </a:solidFill>
              </a:rPr>
              <a:t>break</a:t>
            </a:r>
          </a:p>
          <a:p>
            <a:pPr lvl="0" rtl="0">
              <a:spcBef>
                <a:spcPts val="0"/>
              </a:spcBef>
              <a:buClr>
                <a:schemeClr val="dk1"/>
              </a:buClr>
              <a:buSzPct val="78571"/>
              <a:buFont typeface="Arial"/>
              <a:buNone/>
            </a:pPr>
            <a:r>
              <a:rPr lang="en-US" sz="1400">
                <a:solidFill>
                  <a:srgbClr val="434343"/>
                </a:solidFill>
              </a:rPr>
              <a:t>per band coefficients</a:t>
            </a:r>
          </a:p>
          <a:p>
            <a:pPr lvl="0" rtl="0">
              <a:spcBef>
                <a:spcPts val="0"/>
              </a:spcBef>
              <a:buClr>
                <a:schemeClr val="dk1"/>
              </a:buClr>
              <a:buSzPct val="78571"/>
              <a:buFont typeface="Arial"/>
              <a:buNone/>
            </a:pPr>
            <a:r>
              <a:rPr lang="en-US" sz="1400">
                <a:solidFill>
                  <a:srgbClr val="434343"/>
                </a:solidFill>
              </a:rPr>
              <a:t>per band RMSE’s</a:t>
            </a:r>
          </a:p>
          <a:p>
            <a:pPr lvl="0" rtl="0">
              <a:spcBef>
                <a:spcPts val="0"/>
              </a:spcBef>
              <a:buClr>
                <a:schemeClr val="dk1"/>
              </a:buClr>
              <a:buSzPct val="78571"/>
              <a:buFont typeface="Arial"/>
              <a:buNone/>
            </a:pPr>
            <a:r>
              <a:rPr lang="en-US" sz="1400">
                <a:solidFill>
                  <a:srgbClr val="434343"/>
                </a:solidFill>
              </a:rPr>
              <a:t>per band median of the last used Peek Window residuals</a:t>
            </a:r>
          </a:p>
          <a:p>
            <a:pPr lvl="0" rtl="0">
              <a:spcBef>
                <a:spcPts val="0"/>
              </a:spcBef>
              <a:buClr>
                <a:schemeClr val="dk1"/>
              </a:buClr>
              <a:buSzPct val="78571"/>
              <a:buFont typeface="Arial"/>
              <a:buNone/>
            </a:pPr>
            <a:r>
              <a:rPr lang="en-US" sz="1400">
                <a:solidFill>
                  <a:srgbClr val="434343"/>
                </a:solidFill>
              </a:rPr>
              <a:t>number of observations</a:t>
            </a:r>
          </a:p>
          <a:p>
            <a:pPr lvl="0" rtl="0">
              <a:spcBef>
                <a:spcPts val="0"/>
              </a:spcBef>
              <a:buClr>
                <a:schemeClr val="dk1"/>
              </a:buClr>
              <a:buSzPct val="78571"/>
              <a:buFont typeface="Arial"/>
              <a:buNone/>
            </a:pPr>
            <a:r>
              <a:rPr lang="en-US" sz="1400">
                <a:solidFill>
                  <a:srgbClr val="434343"/>
                </a:solidFill>
              </a:rPr>
              <a:t>number of fitted coefficients</a:t>
            </a:r>
          </a:p>
          <a:p>
            <a:pPr indent="-228600" lvl="0" marL="228600" marR="0" rtl="0" algn="l">
              <a:lnSpc>
                <a:spcPct val="100000"/>
              </a:lnSpc>
              <a:spcBef>
                <a:spcPts val="1000"/>
              </a:spcBef>
              <a:spcAft>
                <a:spcPts val="1000"/>
              </a:spcAft>
              <a:buClr>
                <a:schemeClr val="lt1"/>
              </a:buClr>
              <a:buSzPct val="200000"/>
              <a:buFont typeface="Arial"/>
              <a:buNone/>
            </a:pPr>
            <a:r>
              <a:rPr lang="en-US" sz="1400">
                <a:solidFill>
                  <a:srgbClr val="434343"/>
                </a:solidFill>
              </a:rPr>
              <a:t>change probability</a:t>
            </a:r>
          </a:p>
          <a:p>
            <a:pPr indent="-228600" lvl="0" marL="228600" marR="0" rtl="0" algn="l">
              <a:lnSpc>
                <a:spcPct val="100000"/>
              </a:lnSpc>
              <a:spcBef>
                <a:spcPts val="0"/>
              </a:spcBef>
              <a:spcAft>
                <a:spcPts val="1000"/>
              </a:spcAft>
              <a:buClr>
                <a:schemeClr val="lt1"/>
              </a:buClr>
              <a:buSzPct val="200000"/>
              <a:buFont typeface="Arial"/>
              <a:buNone/>
            </a:pPr>
            <a:r>
              <a:rPr lang="en-US" sz="1400"/>
              <a:t>list of recorded change models</a:t>
            </a:r>
          </a:p>
          <a:p>
            <a:pPr indent="-228600" lvl="0" marL="228600" marR="0" rtl="0" algn="l">
              <a:lnSpc>
                <a:spcPct val="100000"/>
              </a:lnSpc>
              <a:spcBef>
                <a:spcPts val="0"/>
              </a:spcBef>
              <a:spcAft>
                <a:spcPts val="1000"/>
              </a:spcAft>
              <a:buClr>
                <a:schemeClr val="lt1"/>
              </a:buClr>
              <a:buSzPct val="200000"/>
              <a:buFont typeface="Arial"/>
              <a:buNone/>
            </a:pPr>
            <a:r>
              <a:rPr lang="en-US" sz="1400"/>
              <a:t>procedure used</a:t>
            </a:r>
          </a:p>
          <a:p>
            <a:pPr indent="-228600" lvl="0" marL="228600" marR="0" rtl="0" algn="l">
              <a:lnSpc>
                <a:spcPct val="100000"/>
              </a:lnSpc>
              <a:spcBef>
                <a:spcPts val="0"/>
              </a:spcBef>
              <a:spcAft>
                <a:spcPts val="1000"/>
              </a:spcAft>
              <a:buClr>
                <a:schemeClr val="lt1"/>
              </a:buClr>
              <a:buSzPct val="200000"/>
              <a:buFont typeface="Arial"/>
              <a:buNone/>
            </a:pPr>
            <a:r>
              <a:rPr lang="en-US" sz="1400"/>
              <a:t>Persistent Processing Mask</a:t>
            </a:r>
          </a:p>
          <a:p>
            <a:pPr indent="-228600" lvl="0" marL="228600" marR="0" rtl="0" algn="l">
              <a:lnSpc>
                <a:spcPct val="100000"/>
              </a:lnSpc>
              <a:spcBef>
                <a:spcPts val="0"/>
              </a:spcBef>
              <a:spcAft>
                <a:spcPts val="1000"/>
              </a:spcAft>
              <a:buClr>
                <a:schemeClr val="lt1"/>
              </a:buClr>
              <a:buSzPct val="200000"/>
              <a:buFont typeface="Arial"/>
              <a:buNone/>
            </a:pPr>
            <a:r>
              <a:rPr lang="en-US" sz="1400"/>
              <a:t>algorithm version</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1" name="Shape 2261"/>
        <p:cNvGrpSpPr/>
        <p:nvPr/>
      </p:nvGrpSpPr>
      <p:grpSpPr>
        <a:xfrm>
          <a:off x="0" y="0"/>
          <a:ext cx="0" cy="0"/>
          <a:chOff x="0" y="0"/>
          <a:chExt cx="0" cy="0"/>
        </a:xfrm>
      </p:grpSpPr>
      <p:sp>
        <p:nvSpPr>
          <p:cNvPr id="2262" name="Shape 2262"/>
          <p:cNvSpPr txBox="1"/>
          <p:nvPr>
            <p:ph type="title"/>
          </p:nvPr>
        </p:nvSpPr>
        <p:spPr>
          <a:xfrm>
            <a:off x="628650" y="365125"/>
            <a:ext cx="7886700" cy="1325700"/>
          </a:xfrm>
          <a:prstGeom prst="rect">
            <a:avLst/>
          </a:prstGeom>
        </p:spPr>
        <p:txBody>
          <a:bodyPr anchorCtr="0" anchor="ctr" bIns="91425" lIns="91425" rIns="91425" tIns="91425">
            <a:noAutofit/>
          </a:bodyPr>
          <a:lstStyle/>
          <a:p>
            <a:pPr lvl="0">
              <a:spcBef>
                <a:spcPts val="0"/>
              </a:spcBef>
              <a:buNone/>
            </a:pPr>
            <a:r>
              <a:rPr lang="en-US"/>
              <a:t>Questions / Discussion</a:t>
            </a:r>
          </a:p>
        </p:txBody>
      </p:sp>
      <p:sp>
        <p:nvSpPr>
          <p:cNvPr id="2263" name="Shape 2263"/>
          <p:cNvSpPr txBox="1"/>
          <p:nvPr>
            <p:ph idx="1" type="body"/>
          </p:nvPr>
        </p:nvSpPr>
        <p:spPr>
          <a:xfrm>
            <a:off x="628650" y="1825625"/>
            <a:ext cx="7886700" cy="4351200"/>
          </a:xfrm>
          <a:prstGeom prst="rect">
            <a:avLst/>
          </a:prstGeom>
        </p:spPr>
        <p:txBody>
          <a:bodyPr anchorCtr="0" anchor="t" bIns="91425" lIns="91425" rIns="91425" tIns="91425">
            <a:noAutofit/>
          </a:bodyPr>
          <a:lstStyle/>
          <a:p>
            <a:pPr lvl="0">
              <a:spcBef>
                <a:spcPts val="0"/>
              </a:spcBef>
              <a:buNone/>
            </a:pPr>
            <a:r>
              <a:t/>
            </a:r>
            <a:endParaRPr/>
          </a:p>
        </p:txBody>
      </p:sp>
      <p:sp>
        <p:nvSpPr>
          <p:cNvPr id="2264" name="Shape 2264"/>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8" name="Shape 2268"/>
        <p:cNvGrpSpPr/>
        <p:nvPr/>
      </p:nvGrpSpPr>
      <p:grpSpPr>
        <a:xfrm>
          <a:off x="0" y="0"/>
          <a:ext cx="0" cy="0"/>
          <a:chOff x="0" y="0"/>
          <a:chExt cx="0" cy="0"/>
        </a:xfrm>
      </p:grpSpPr>
      <p:sp>
        <p:nvSpPr>
          <p:cNvPr id="2269" name="Shape 2269"/>
          <p:cNvSpPr txBox="1"/>
          <p:nvPr>
            <p:ph type="title"/>
          </p:nvPr>
        </p:nvSpPr>
        <p:spPr>
          <a:xfrm>
            <a:off x="628650" y="365125"/>
            <a:ext cx="78867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Calibri"/>
              <a:buNone/>
            </a:pPr>
            <a:r>
              <a:rPr b="0" i="0" lang="en-US" sz="4400" u="none" cap="none" strike="noStrike">
                <a:solidFill>
                  <a:schemeClr val="lt1"/>
                </a:solidFill>
                <a:latin typeface="Calibri"/>
                <a:ea typeface="Calibri"/>
                <a:cs typeface="Calibri"/>
                <a:sym typeface="Calibri"/>
              </a:rPr>
              <a:t>Acronym List</a:t>
            </a:r>
          </a:p>
        </p:txBody>
      </p:sp>
      <p:sp>
        <p:nvSpPr>
          <p:cNvPr id="2270" name="Shape 2270"/>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AOI		Area Of Interest</a:t>
            </a:r>
          </a:p>
          <a:p>
            <a:pPr indent="0" lvl="0" marL="0" marR="0" rtl="0" algn="l">
              <a:lnSpc>
                <a:spcPct val="100000"/>
              </a:lnSpc>
              <a:spcBef>
                <a:spcPts val="0"/>
              </a:spcBef>
              <a:spcAft>
                <a:spcPts val="0"/>
              </a:spcAft>
              <a:buClr>
                <a:schemeClr val="lt1"/>
              </a:buClr>
              <a:buSzPct val="25000"/>
              <a:buFont typeface="Arial"/>
              <a:buNone/>
            </a:pPr>
            <a:r>
              <a:rPr lang="en-US" sz="1400"/>
              <a:t>API		Application Programming Interface</a:t>
            </a:r>
          </a:p>
          <a:p>
            <a:pPr indent="0" lvl="0" marL="0" marR="0" rtl="0" algn="l">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ARD		Analysis Ready Data</a:t>
            </a:r>
          </a:p>
          <a:p>
            <a:pPr indent="0" lvl="0" marL="0" marR="0" rtl="0" algn="l">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CCD		Continuous Change Detection</a:t>
            </a:r>
          </a:p>
          <a:p>
            <a:pPr indent="0" lvl="0" marL="0" marR="0" rtl="0" algn="l">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CFMASK</a:t>
            </a:r>
            <a:r>
              <a:rPr lang="en-US" sz="1400"/>
              <a:t>	</a:t>
            </a:r>
            <a:r>
              <a:rPr b="0" i="0" lang="en-US" sz="1400" u="none" cap="none" strike="noStrike">
                <a:solidFill>
                  <a:schemeClr val="lt1"/>
                </a:solidFill>
                <a:latin typeface="Calibri"/>
                <a:ea typeface="Calibri"/>
                <a:cs typeface="Calibri"/>
                <a:sym typeface="Calibri"/>
              </a:rPr>
              <a:t>C</a:t>
            </a:r>
            <a:r>
              <a:rPr lang="en-US" sz="1400"/>
              <a:t> version of Function of </a:t>
            </a:r>
            <a:r>
              <a:rPr b="0" i="0" lang="en-US" sz="1400" u="none" cap="none" strike="noStrike">
                <a:solidFill>
                  <a:schemeClr val="lt1"/>
                </a:solidFill>
                <a:latin typeface="Calibri"/>
                <a:ea typeface="Calibri"/>
                <a:cs typeface="Calibri"/>
                <a:sym typeface="Calibri"/>
              </a:rPr>
              <a:t>M</a:t>
            </a:r>
            <a:r>
              <a:rPr lang="en-US" sz="1400"/>
              <a:t>ASK</a:t>
            </a:r>
          </a:p>
          <a:p>
            <a:pPr indent="0" lvl="0" marL="0" marR="0" rtl="0" algn="l">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DN		Digital Number</a:t>
            </a:r>
          </a:p>
          <a:p>
            <a:pPr indent="0" lvl="0" marL="0" marR="0" rtl="0" algn="l">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EROS		Earth Resources Observation and Science</a:t>
            </a:r>
          </a:p>
          <a:p>
            <a:pPr indent="0" lvl="0" marL="0" marR="0" rtl="0" algn="l">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IW+DS	Information Warehouse + Data Store</a:t>
            </a:r>
          </a:p>
          <a:p>
            <a:pPr indent="0" lvl="0" marL="0" marR="0" rtl="0" algn="l">
              <a:lnSpc>
                <a:spcPct val="100000"/>
              </a:lnSpc>
              <a:spcBef>
                <a:spcPts val="0"/>
              </a:spcBef>
              <a:spcAft>
                <a:spcPts val="0"/>
              </a:spcAft>
              <a:buClr>
                <a:schemeClr val="lt1"/>
              </a:buClr>
              <a:buSzPct val="25000"/>
              <a:buFont typeface="Arial"/>
              <a:buNone/>
            </a:pPr>
            <a:r>
              <a:rPr lang="en-US" sz="1400"/>
              <a:t>LASSO	Least Absolute Shrinkage and Selection Operator</a:t>
            </a:r>
          </a:p>
          <a:p>
            <a:pPr indent="0" lvl="0" marL="0" marR="0" rtl="0" algn="l">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LCMAP	Land Change Monitoring and Projection</a:t>
            </a:r>
          </a:p>
          <a:p>
            <a:pPr indent="0" lvl="0" marL="0" marR="0" rtl="0" algn="l">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MEOW	Minimum Expected Observation Window</a:t>
            </a:r>
          </a:p>
          <a:p>
            <a:pPr indent="0" lvl="0" marL="0" marR="0" rtl="0" algn="l">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NIR		Near InfraRed</a:t>
            </a:r>
          </a:p>
          <a:p>
            <a:pPr indent="0" lvl="0" marL="0" marR="0" rtl="0" algn="l">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SR		Surface Reflectance</a:t>
            </a:r>
          </a:p>
          <a:p>
            <a:pPr indent="0" lvl="0" marL="0" marR="0" rtl="0" algn="l">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SWIR		Short Wave InfraRed</a:t>
            </a:r>
          </a:p>
          <a:p>
            <a:pPr indent="0" lvl="0" marL="0" marR="0" rtl="0" algn="l">
              <a:lnSpc>
                <a:spcPct val="100000"/>
              </a:lnSpc>
              <a:spcBef>
                <a:spcPts val="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TOA		Top Of Atmosphere</a:t>
            </a:r>
          </a:p>
        </p:txBody>
      </p:sp>
      <p:sp>
        <p:nvSpPr>
          <p:cNvPr id="2271" name="Shape 2271"/>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6" name="Shape 2276"/>
        <p:cNvGrpSpPr/>
        <p:nvPr/>
      </p:nvGrpSpPr>
      <p:grpSpPr>
        <a:xfrm>
          <a:off x="0" y="0"/>
          <a:ext cx="0" cy="0"/>
          <a:chOff x="0" y="0"/>
          <a:chExt cx="0" cy="0"/>
        </a:xfrm>
      </p:grpSpPr>
      <p:sp>
        <p:nvSpPr>
          <p:cNvPr id="2277" name="Shape 2277"/>
          <p:cNvSpPr txBox="1"/>
          <p:nvPr>
            <p:ph type="title"/>
          </p:nvPr>
        </p:nvSpPr>
        <p:spPr>
          <a:xfrm>
            <a:off x="628650" y="365125"/>
            <a:ext cx="7886700" cy="1325700"/>
          </a:xfrm>
          <a:prstGeom prst="rect">
            <a:avLst/>
          </a:prstGeom>
        </p:spPr>
        <p:txBody>
          <a:bodyPr anchorCtr="0" anchor="ctr" bIns="91425" lIns="91425" rIns="91425" tIns="91425">
            <a:noAutofit/>
          </a:bodyPr>
          <a:lstStyle/>
          <a:p>
            <a:pPr lvl="0">
              <a:spcBef>
                <a:spcPts val="0"/>
              </a:spcBef>
              <a:buNone/>
            </a:pPr>
            <a:r>
              <a:rPr lang="en-US"/>
              <a:t>Bibliography</a:t>
            </a:r>
          </a:p>
        </p:txBody>
      </p:sp>
      <p:sp>
        <p:nvSpPr>
          <p:cNvPr id="2278" name="Shape 2278"/>
          <p:cNvSpPr txBox="1"/>
          <p:nvPr>
            <p:ph idx="1" type="body"/>
          </p:nvPr>
        </p:nvSpPr>
        <p:spPr>
          <a:xfrm>
            <a:off x="628650" y="1825625"/>
            <a:ext cx="7886700" cy="4351200"/>
          </a:xfrm>
          <a:prstGeom prst="rect">
            <a:avLst/>
          </a:prstGeom>
        </p:spPr>
        <p:txBody>
          <a:bodyPr anchorCtr="0" anchor="t" bIns="91425" lIns="91425" rIns="91425" tIns="91425">
            <a:noAutofit/>
          </a:bodyPr>
          <a:lstStyle/>
          <a:p>
            <a:pPr indent="0" lvl="0" marL="0" rtl="0">
              <a:spcBef>
                <a:spcPts val="0"/>
              </a:spcBef>
              <a:buNone/>
            </a:pPr>
            <a:r>
              <a:rPr lang="en-US" sz="1800"/>
              <a:t>CCD:</a:t>
            </a:r>
          </a:p>
          <a:p>
            <a:pPr indent="0" lvl="0" marL="0" rtl="0">
              <a:spcBef>
                <a:spcPts val="0"/>
              </a:spcBef>
              <a:buNone/>
            </a:pPr>
            <a:r>
              <a:rPr lang="en-US" sz="1400" u="sng">
                <a:solidFill>
                  <a:schemeClr val="hlink"/>
                </a:solidFill>
                <a:hlinkClick r:id="rId3"/>
              </a:rPr>
              <a:t>http://www.sciencedirect.com/science/article/pii/S0034425714000248</a:t>
            </a:r>
          </a:p>
          <a:p>
            <a:pPr indent="0" lvl="0" marL="0" rtl="0">
              <a:spcBef>
                <a:spcPts val="0"/>
              </a:spcBef>
              <a:buNone/>
            </a:pPr>
            <a:r>
              <a:rPr lang="en-US" sz="1400" u="sng">
                <a:solidFill>
                  <a:schemeClr val="hlink"/>
                </a:solidFill>
                <a:hlinkClick r:id="rId4"/>
              </a:rPr>
              <a:t>http://www.sciencedirect.com/science/article/pii/S0034425715000590</a:t>
            </a:r>
          </a:p>
          <a:p>
            <a:pPr indent="0" lvl="0" marL="0" rtl="0">
              <a:spcBef>
                <a:spcPts val="0"/>
              </a:spcBef>
              <a:buNone/>
            </a:pPr>
            <a:r>
              <a:rPr lang="en-US" sz="1400" u="sng">
                <a:solidFill>
                  <a:schemeClr val="hlink"/>
                </a:solidFill>
                <a:hlinkClick r:id="rId5"/>
              </a:rPr>
              <a:t>http://www.sciencedirect.com/science/article/pii/S0034425712000387</a:t>
            </a:r>
          </a:p>
          <a:p>
            <a:pPr indent="0" lvl="0" marL="0" rtl="0">
              <a:spcBef>
                <a:spcPts val="0"/>
              </a:spcBef>
              <a:buNone/>
            </a:pPr>
            <a:r>
              <a:rPr lang="en-US" sz="1800"/>
              <a:t>ARD:</a:t>
            </a:r>
          </a:p>
          <a:p>
            <a:pPr indent="0" lvl="0" marL="0" rtl="0">
              <a:lnSpc>
                <a:spcPct val="100000"/>
              </a:lnSpc>
              <a:spcBef>
                <a:spcPts val="0"/>
              </a:spcBef>
              <a:buNone/>
            </a:pPr>
            <a:r>
              <a:rPr lang="en-US" sz="1200" u="sng">
                <a:solidFill>
                  <a:schemeClr val="hlink"/>
                </a:solidFill>
                <a:hlinkClick r:id="rId6"/>
              </a:rPr>
              <a:t>https://drive.google.com/drive/folders/0B5wwu78kdogOfmZIWGI1S2dNRE5LeDVNeGxDU1phUndyTHpMbUVuNFdFNTZBV2RsbVhqMjQ</a:t>
            </a:r>
          </a:p>
          <a:p>
            <a:pPr indent="0" lvl="0" marL="0" rtl="0">
              <a:lnSpc>
                <a:spcPct val="100000"/>
              </a:lnSpc>
              <a:spcBef>
                <a:spcPts val="1000"/>
              </a:spcBef>
              <a:buNone/>
            </a:pPr>
            <a:r>
              <a:rPr lang="en-US" sz="1400" u="sng">
                <a:solidFill>
                  <a:schemeClr val="hlink"/>
                </a:solidFill>
                <a:hlinkClick r:id="rId7"/>
              </a:rPr>
              <a:t>https://drive.google.com/a/doi.gov/file/d/0B5wwu78kdogONnN5N1BGTjFvdGM/view?usp=sharing</a:t>
            </a:r>
          </a:p>
          <a:p>
            <a:pPr indent="0" lvl="0" marL="0" rtl="0">
              <a:lnSpc>
                <a:spcPct val="100000"/>
              </a:lnSpc>
              <a:spcBef>
                <a:spcPts val="1000"/>
              </a:spcBef>
              <a:buNone/>
            </a:pPr>
            <a:r>
              <a:rPr lang="en-US" sz="1400"/>
              <a:t>ADD, these slides:</a:t>
            </a:r>
          </a:p>
          <a:p>
            <a:pPr indent="0" lvl="0" marL="0" rtl="0">
              <a:lnSpc>
                <a:spcPct val="100000"/>
              </a:lnSpc>
              <a:spcBef>
                <a:spcPts val="0"/>
              </a:spcBef>
              <a:buNone/>
            </a:pPr>
            <a:r>
              <a:rPr lang="en-US" sz="1400" u="sng">
                <a:solidFill>
                  <a:schemeClr val="hlink"/>
                </a:solidFill>
                <a:hlinkClick r:id="rId8"/>
              </a:rPr>
              <a:t>https://drive.google.com/drive/folders/0BzELHvbrg1pDREJlTF8xOHBZbEU?usp=sharing</a:t>
            </a:r>
          </a:p>
          <a:p>
            <a:pPr indent="0" lvl="0" marL="0" rtl="0">
              <a:lnSpc>
                <a:spcPct val="100000"/>
              </a:lnSpc>
              <a:spcBef>
                <a:spcPts val="1000"/>
              </a:spcBef>
              <a:buNone/>
            </a:pPr>
            <a:r>
              <a:rPr lang="en-US" sz="1400"/>
              <a:t>git Repository:</a:t>
            </a:r>
          </a:p>
          <a:p>
            <a:pPr indent="0" lvl="0" marL="0" rtl="0">
              <a:lnSpc>
                <a:spcPct val="100000"/>
              </a:lnSpc>
              <a:spcBef>
                <a:spcPts val="0"/>
              </a:spcBef>
              <a:buNone/>
            </a:pPr>
            <a:r>
              <a:rPr lang="en-US" sz="1400" u="sng">
                <a:solidFill>
                  <a:schemeClr val="hlink"/>
                </a:solidFill>
                <a:hlinkClick r:id="rId9"/>
              </a:rPr>
              <a:t>https://github.com/USGS-EROS/lcmap-pyccd/tree/develop</a:t>
            </a:r>
          </a:p>
          <a:p>
            <a:pPr indent="0" lvl="0" marL="0" rtl="0">
              <a:lnSpc>
                <a:spcPct val="100000"/>
              </a:lnSpc>
              <a:spcBef>
                <a:spcPts val="0"/>
              </a:spcBef>
              <a:buNone/>
            </a:pPr>
            <a:r>
              <a:t/>
            </a:r>
            <a:endParaRPr sz="1800"/>
          </a:p>
          <a:p>
            <a:pPr indent="-69850" lvl="0" marL="0" rtl="0">
              <a:lnSpc>
                <a:spcPct val="100000"/>
              </a:lnSpc>
              <a:spcBef>
                <a:spcPts val="0"/>
              </a:spcBef>
              <a:buClr>
                <a:schemeClr val="dk1"/>
              </a:buClr>
              <a:buSzPct val="91666"/>
              <a:buFont typeface="Arial"/>
              <a:buNone/>
            </a:pPr>
            <a:r>
              <a:rPr lang="en-US" sz="1200">
                <a:solidFill>
                  <a:schemeClr val="dk1"/>
                </a:solidFill>
              </a:rPr>
              <a:t>https://drive.google.com/drive/folders/0B5wwu78kdogOfmZIWGI1S2dNRE5LeDVNeGxDU1phUndyTHpMbUVuNFdFNTZBV2RsbVhqMjQ</a:t>
            </a:r>
          </a:p>
          <a:p>
            <a:pPr indent="-69850" lvl="0" marL="0">
              <a:lnSpc>
                <a:spcPct val="100000"/>
              </a:lnSpc>
              <a:spcBef>
                <a:spcPts val="0"/>
              </a:spcBef>
              <a:buClr>
                <a:schemeClr val="dk1"/>
              </a:buClr>
              <a:buSzPct val="91666"/>
              <a:buFont typeface="Arial"/>
              <a:buNone/>
            </a:pPr>
            <a:r>
              <a:rPr lang="en-US" sz="1200">
                <a:solidFill>
                  <a:schemeClr val="dk1"/>
                </a:solidFill>
              </a:rPr>
              <a:t>https://drive.google.com/drive/folders/0B5wwu78kdogOfmZIWGI1S2dNRE5LeDVNeGxDU1phUndyTHpMbUVuNFdFNTZBV2RsbVhqMjQ</a:t>
            </a:r>
          </a:p>
        </p:txBody>
      </p:sp>
      <p:sp>
        <p:nvSpPr>
          <p:cNvPr id="2279" name="Shape 2279"/>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r>
              <a:rPr lang="en-US"/>
              <a:t>Slide </a:t>
            </a:r>
            <a:fld id="{00000000-1234-1234-1234-123412341234}" type="slidenum">
              <a:rPr lang="en-US"/>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idx="1" type="body"/>
          </p:nvPr>
        </p:nvSpPr>
        <p:spPr>
          <a:xfrm>
            <a:off x="292975" y="1690699"/>
            <a:ext cx="8602500" cy="4615800"/>
          </a:xfrm>
          <a:prstGeom prst="rect">
            <a:avLst/>
          </a:prstGeom>
          <a:solidFill>
            <a:schemeClr val="lt1"/>
          </a:solidFill>
          <a:ln>
            <a:noFill/>
          </a:ln>
        </p:spPr>
        <p:txBody>
          <a:bodyPr anchorCtr="0" anchor="t" bIns="45700" lIns="91425" rIns="91425" tIns="45700">
            <a:noAutofit/>
          </a:bodyPr>
          <a:lstStyle/>
          <a:p>
            <a:pPr indent="0" lvl="0" marL="0" marR="0" rtl="0" algn="l">
              <a:lnSpc>
                <a:spcPct val="90000"/>
              </a:lnSpc>
              <a:spcBef>
                <a:spcPts val="0"/>
              </a:spcBef>
              <a:buClr>
                <a:schemeClr val="lt1"/>
              </a:buClr>
              <a:buSzPct val="25000"/>
              <a:buFont typeface="Arial"/>
              <a:buNone/>
            </a:pPr>
            <a:r>
              <a:t/>
            </a:r>
            <a:endParaRPr b="0" i="0" sz="2800" u="none" cap="none" strike="noStrike">
              <a:solidFill>
                <a:schemeClr val="lt1"/>
              </a:solidFill>
              <a:latin typeface="Calibri"/>
              <a:ea typeface="Calibri"/>
              <a:cs typeface="Calibri"/>
              <a:sym typeface="Calibri"/>
            </a:endParaRPr>
          </a:p>
        </p:txBody>
      </p:sp>
      <p:sp>
        <p:nvSpPr>
          <p:cNvPr id="74" name="Shape 74"/>
          <p:cNvSpPr txBox="1"/>
          <p:nvPr>
            <p:ph type="title"/>
          </p:nvPr>
        </p:nvSpPr>
        <p:spPr>
          <a:xfrm>
            <a:off x="628650" y="365125"/>
            <a:ext cx="7886700" cy="13257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lt1"/>
              </a:buClr>
              <a:buSzPct val="25000"/>
              <a:buFont typeface="Calibri"/>
              <a:buNone/>
            </a:pPr>
            <a:r>
              <a:rPr b="0" i="0" lang="en-US" sz="3959" u="none" cap="none" strike="noStrike">
                <a:solidFill>
                  <a:schemeClr val="lt1"/>
                </a:solidFill>
                <a:latin typeface="Calibri"/>
                <a:ea typeface="Calibri"/>
                <a:cs typeface="Calibri"/>
                <a:sym typeface="Calibri"/>
              </a:rPr>
              <a:t>Input – Analysis Ready Data (ARD)</a:t>
            </a:r>
            <a:br>
              <a:rPr b="0" i="0" lang="en-US" sz="3959" u="none" cap="none" strike="noStrike">
                <a:solidFill>
                  <a:schemeClr val="lt1"/>
                </a:solidFill>
                <a:latin typeface="Calibri"/>
                <a:ea typeface="Calibri"/>
                <a:cs typeface="Calibri"/>
                <a:sym typeface="Calibri"/>
              </a:rPr>
            </a:br>
            <a:r>
              <a:rPr b="0" i="0" lang="en-US" sz="2790" u="none" cap="none" strike="noStrike">
                <a:solidFill>
                  <a:schemeClr val="lt1"/>
                </a:solidFill>
                <a:latin typeface="Calibri"/>
                <a:ea typeface="Calibri"/>
                <a:cs typeface="Calibri"/>
                <a:sym typeface="Calibri"/>
              </a:rPr>
              <a:t>WA grid07 Example, 1982 – 2015 TM, ETM+, OLI/TIRS</a:t>
            </a:r>
          </a:p>
        </p:txBody>
      </p:sp>
      <p:pic>
        <p:nvPicPr>
          <p:cNvPr id="75" name="Shape 75"/>
          <p:cNvPicPr preferRelativeResize="0"/>
          <p:nvPr/>
        </p:nvPicPr>
        <p:blipFill rotWithShape="1">
          <a:blip r:embed="rId3">
            <a:alphaModFix/>
          </a:blip>
          <a:srcRect b="0" l="0" r="0" t="0"/>
          <a:stretch/>
        </p:blipFill>
        <p:spPr>
          <a:xfrm>
            <a:off x="3433305" y="2275635"/>
            <a:ext cx="1723500" cy="1794600"/>
          </a:xfrm>
          <a:prstGeom prst="rect">
            <a:avLst/>
          </a:prstGeom>
          <a:noFill/>
          <a:ln>
            <a:noFill/>
          </a:ln>
        </p:spPr>
      </p:pic>
      <p:grpSp>
        <p:nvGrpSpPr>
          <p:cNvPr id="76" name="Shape 76"/>
          <p:cNvGrpSpPr/>
          <p:nvPr/>
        </p:nvGrpSpPr>
        <p:grpSpPr>
          <a:xfrm>
            <a:off x="5282443" y="4318623"/>
            <a:ext cx="1720806" cy="1826894"/>
            <a:chOff x="5948278" y="4460671"/>
            <a:chExt cx="1720806" cy="1826894"/>
          </a:xfrm>
        </p:grpSpPr>
        <p:pic>
          <p:nvPicPr>
            <p:cNvPr id="77" name="Shape 77"/>
            <p:cNvPicPr preferRelativeResize="0"/>
            <p:nvPr/>
          </p:nvPicPr>
          <p:blipFill rotWithShape="1">
            <a:blip r:embed="rId4">
              <a:alphaModFix/>
            </a:blip>
            <a:srcRect b="0" l="0" r="0" t="0"/>
            <a:stretch/>
          </p:blipFill>
          <p:spPr>
            <a:xfrm>
              <a:off x="5948278" y="4460671"/>
              <a:ext cx="1720806" cy="1826894"/>
            </a:xfrm>
            <a:prstGeom prst="rect">
              <a:avLst/>
            </a:prstGeom>
            <a:noFill/>
            <a:ln>
              <a:noFill/>
            </a:ln>
          </p:spPr>
        </p:pic>
        <p:sp>
          <p:nvSpPr>
            <p:cNvPr id="78" name="Shape 78"/>
            <p:cNvSpPr/>
            <p:nvPr/>
          </p:nvSpPr>
          <p:spPr>
            <a:xfrm>
              <a:off x="6038673" y="5210105"/>
              <a:ext cx="1571624" cy="1019174"/>
            </a:xfrm>
            <a:custGeom>
              <a:pathLst>
                <a:path extrusionOk="0" h="120000" w="120000">
                  <a:moveTo>
                    <a:pt x="46545" y="0"/>
                  </a:moveTo>
                  <a:lnTo>
                    <a:pt x="120000" y="56216"/>
                  </a:lnTo>
                  <a:lnTo>
                    <a:pt x="120000" y="120000"/>
                  </a:lnTo>
                  <a:lnTo>
                    <a:pt x="0" y="118918"/>
                  </a:lnTo>
                  <a:lnTo>
                    <a:pt x="46545" y="0"/>
                  </a:lnTo>
                  <a:close/>
                </a:path>
              </a:pathLst>
            </a:custGeom>
            <a:solidFill>
              <a:srgbClr val="FFFF00">
                <a:alpha val="40000"/>
              </a:srgbClr>
            </a:solidFill>
            <a:ln cap="flat" cmpd="sng" w="38100">
              <a:solidFill>
                <a:srgbClr val="FFFF00"/>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100">
                <a:solidFill>
                  <a:schemeClr val="lt1"/>
                </a:solidFill>
                <a:latin typeface="Calibri"/>
                <a:ea typeface="Calibri"/>
                <a:cs typeface="Calibri"/>
                <a:sym typeface="Calibri"/>
              </a:endParaRPr>
            </a:p>
          </p:txBody>
        </p:sp>
      </p:grpSp>
      <p:grpSp>
        <p:nvGrpSpPr>
          <p:cNvPr id="79" name="Shape 79"/>
          <p:cNvGrpSpPr/>
          <p:nvPr/>
        </p:nvGrpSpPr>
        <p:grpSpPr>
          <a:xfrm>
            <a:off x="3442830" y="4318623"/>
            <a:ext cx="1723389" cy="1794509"/>
            <a:chOff x="4126421" y="4460671"/>
            <a:chExt cx="1723389" cy="1794509"/>
          </a:xfrm>
        </p:grpSpPr>
        <p:pic>
          <p:nvPicPr>
            <p:cNvPr id="80" name="Shape 80"/>
            <p:cNvPicPr preferRelativeResize="0"/>
            <p:nvPr/>
          </p:nvPicPr>
          <p:blipFill rotWithShape="1">
            <a:blip r:embed="rId5">
              <a:alphaModFix/>
            </a:blip>
            <a:srcRect b="0" l="0" r="0" t="0"/>
            <a:stretch/>
          </p:blipFill>
          <p:spPr>
            <a:xfrm>
              <a:off x="4126421" y="4460671"/>
              <a:ext cx="1723389" cy="1794509"/>
            </a:xfrm>
            <a:prstGeom prst="rect">
              <a:avLst/>
            </a:prstGeom>
            <a:noFill/>
            <a:ln>
              <a:noFill/>
            </a:ln>
          </p:spPr>
        </p:pic>
        <p:sp>
          <p:nvSpPr>
            <p:cNvPr id="81" name="Shape 81"/>
            <p:cNvSpPr/>
            <p:nvPr/>
          </p:nvSpPr>
          <p:spPr>
            <a:xfrm>
              <a:off x="4148560" y="5142660"/>
              <a:ext cx="1200150" cy="1078229"/>
            </a:xfrm>
            <a:custGeom>
              <a:pathLst>
                <a:path extrusionOk="0" h="120000" w="120000">
                  <a:moveTo>
                    <a:pt x="2857" y="0"/>
                  </a:moveTo>
                  <a:lnTo>
                    <a:pt x="120000" y="71186"/>
                  </a:lnTo>
                  <a:lnTo>
                    <a:pt x="92380" y="118983"/>
                  </a:lnTo>
                  <a:lnTo>
                    <a:pt x="0" y="120000"/>
                  </a:lnTo>
                  <a:lnTo>
                    <a:pt x="2857" y="0"/>
                  </a:lnTo>
                  <a:close/>
                </a:path>
              </a:pathLst>
            </a:custGeom>
            <a:solidFill>
              <a:srgbClr val="FF0000">
                <a:alpha val="40000"/>
              </a:srgbClr>
            </a:solidFill>
            <a:ln cap="flat" cmpd="sng" w="38100">
              <a:solidFill>
                <a:srgbClr val="FF0000"/>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100">
                <a:solidFill>
                  <a:schemeClr val="lt1"/>
                </a:solidFill>
                <a:latin typeface="Calibri"/>
                <a:ea typeface="Calibri"/>
                <a:cs typeface="Calibri"/>
                <a:sym typeface="Calibri"/>
              </a:endParaRPr>
            </a:p>
          </p:txBody>
        </p:sp>
      </p:grpSp>
      <p:grpSp>
        <p:nvGrpSpPr>
          <p:cNvPr id="82" name="Shape 82"/>
          <p:cNvGrpSpPr/>
          <p:nvPr/>
        </p:nvGrpSpPr>
        <p:grpSpPr>
          <a:xfrm>
            <a:off x="7090258" y="4308451"/>
            <a:ext cx="1714500" cy="1812252"/>
            <a:chOff x="7764971" y="4441621"/>
            <a:chExt cx="1714500" cy="1812252"/>
          </a:xfrm>
        </p:grpSpPr>
        <p:pic>
          <p:nvPicPr>
            <p:cNvPr id="83" name="Shape 83"/>
            <p:cNvPicPr preferRelativeResize="0"/>
            <p:nvPr/>
          </p:nvPicPr>
          <p:blipFill rotWithShape="1">
            <a:blip r:embed="rId6">
              <a:alphaModFix/>
            </a:blip>
            <a:srcRect b="0" l="0" r="0" t="0"/>
            <a:stretch/>
          </p:blipFill>
          <p:spPr>
            <a:xfrm>
              <a:off x="7764971" y="4441621"/>
              <a:ext cx="1714500" cy="1812252"/>
            </a:xfrm>
            <a:prstGeom prst="rect">
              <a:avLst/>
            </a:prstGeom>
            <a:noFill/>
            <a:ln>
              <a:noFill/>
            </a:ln>
          </p:spPr>
        </p:pic>
        <p:sp>
          <p:nvSpPr>
            <p:cNvPr id="84" name="Shape 84"/>
            <p:cNvSpPr/>
            <p:nvPr/>
          </p:nvSpPr>
          <p:spPr>
            <a:xfrm>
              <a:off x="9248163" y="5890155"/>
              <a:ext cx="180975" cy="297179"/>
            </a:xfrm>
            <a:custGeom>
              <a:pathLst>
                <a:path extrusionOk="0" h="120000" w="120000">
                  <a:moveTo>
                    <a:pt x="113684" y="0"/>
                  </a:moveTo>
                  <a:lnTo>
                    <a:pt x="120000" y="116250"/>
                  </a:lnTo>
                  <a:lnTo>
                    <a:pt x="0" y="120000"/>
                  </a:lnTo>
                  <a:lnTo>
                    <a:pt x="113684" y="0"/>
                  </a:lnTo>
                  <a:close/>
                </a:path>
              </a:pathLst>
            </a:custGeom>
            <a:solidFill>
              <a:srgbClr val="FF00FF">
                <a:alpha val="40000"/>
              </a:srgbClr>
            </a:solidFill>
            <a:ln cap="flat" cmpd="sng" w="38100">
              <a:solidFill>
                <a:srgbClr val="FF00FF"/>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100">
                <a:solidFill>
                  <a:schemeClr val="lt1"/>
                </a:solidFill>
                <a:latin typeface="Calibri"/>
                <a:ea typeface="Calibri"/>
                <a:cs typeface="Calibri"/>
                <a:sym typeface="Calibri"/>
              </a:endParaRPr>
            </a:p>
          </p:txBody>
        </p:sp>
      </p:grpSp>
      <p:grpSp>
        <p:nvGrpSpPr>
          <p:cNvPr id="85" name="Shape 85"/>
          <p:cNvGrpSpPr/>
          <p:nvPr/>
        </p:nvGrpSpPr>
        <p:grpSpPr>
          <a:xfrm>
            <a:off x="1540418" y="2282572"/>
            <a:ext cx="1723389" cy="1794509"/>
            <a:chOff x="2259521" y="2247060"/>
            <a:chExt cx="1723389" cy="1794509"/>
          </a:xfrm>
        </p:grpSpPr>
        <p:pic>
          <p:nvPicPr>
            <p:cNvPr id="86" name="Shape 86"/>
            <p:cNvPicPr preferRelativeResize="0"/>
            <p:nvPr/>
          </p:nvPicPr>
          <p:blipFill rotWithShape="1">
            <a:blip r:embed="rId7">
              <a:alphaModFix/>
            </a:blip>
            <a:srcRect b="0" l="0" r="0" t="0"/>
            <a:stretch/>
          </p:blipFill>
          <p:spPr>
            <a:xfrm>
              <a:off x="2259521" y="2247060"/>
              <a:ext cx="1723389" cy="1794509"/>
            </a:xfrm>
            <a:prstGeom prst="rect">
              <a:avLst/>
            </a:prstGeom>
            <a:noFill/>
            <a:ln>
              <a:noFill/>
            </a:ln>
          </p:spPr>
        </p:pic>
        <p:sp>
          <p:nvSpPr>
            <p:cNvPr id="87" name="Shape 87"/>
            <p:cNvSpPr/>
            <p:nvPr/>
          </p:nvSpPr>
          <p:spPr>
            <a:xfrm>
              <a:off x="2300066" y="2415505"/>
              <a:ext cx="552449" cy="807719"/>
            </a:xfrm>
            <a:custGeom>
              <a:pathLst>
                <a:path extrusionOk="0" h="120000" w="120000">
                  <a:moveTo>
                    <a:pt x="0" y="0"/>
                  </a:moveTo>
                  <a:lnTo>
                    <a:pt x="120000" y="0"/>
                  </a:lnTo>
                  <a:lnTo>
                    <a:pt x="6206" y="120000"/>
                  </a:lnTo>
                  <a:lnTo>
                    <a:pt x="0" y="0"/>
                  </a:lnTo>
                  <a:close/>
                </a:path>
              </a:pathLst>
            </a:custGeom>
            <a:solidFill>
              <a:srgbClr val="00B0F0">
                <a:alpha val="40000"/>
              </a:srgbClr>
            </a:solidFill>
            <a:ln cap="flat" cmpd="sng" w="38100">
              <a:solidFill>
                <a:srgbClr val="00B0F0"/>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100">
                <a:solidFill>
                  <a:schemeClr val="lt1"/>
                </a:solidFill>
                <a:latin typeface="Calibri"/>
                <a:ea typeface="Calibri"/>
                <a:cs typeface="Calibri"/>
                <a:sym typeface="Calibri"/>
              </a:endParaRPr>
            </a:p>
          </p:txBody>
        </p:sp>
      </p:grpSp>
      <p:grpSp>
        <p:nvGrpSpPr>
          <p:cNvPr id="88" name="Shape 88"/>
          <p:cNvGrpSpPr/>
          <p:nvPr/>
        </p:nvGrpSpPr>
        <p:grpSpPr>
          <a:xfrm>
            <a:off x="5262105" y="2275635"/>
            <a:ext cx="1723389" cy="1794509"/>
            <a:chOff x="5945696" y="2275635"/>
            <a:chExt cx="1723389" cy="1794509"/>
          </a:xfrm>
        </p:grpSpPr>
        <p:pic>
          <p:nvPicPr>
            <p:cNvPr id="89" name="Shape 89"/>
            <p:cNvPicPr preferRelativeResize="0"/>
            <p:nvPr/>
          </p:nvPicPr>
          <p:blipFill rotWithShape="1">
            <a:blip r:embed="rId8">
              <a:alphaModFix/>
            </a:blip>
            <a:srcRect b="0" l="0" r="0" t="0"/>
            <a:stretch/>
          </p:blipFill>
          <p:spPr>
            <a:xfrm>
              <a:off x="5945696" y="2275635"/>
              <a:ext cx="1723389" cy="1794509"/>
            </a:xfrm>
            <a:prstGeom prst="rect">
              <a:avLst/>
            </a:prstGeom>
            <a:noFill/>
            <a:ln>
              <a:noFill/>
            </a:ln>
          </p:spPr>
        </p:pic>
        <p:sp>
          <p:nvSpPr>
            <p:cNvPr id="90" name="Shape 90"/>
            <p:cNvSpPr/>
            <p:nvPr/>
          </p:nvSpPr>
          <p:spPr>
            <a:xfrm>
              <a:off x="6579390" y="2450550"/>
              <a:ext cx="1047749" cy="1251584"/>
            </a:xfrm>
            <a:custGeom>
              <a:pathLst>
                <a:path extrusionOk="0" h="120000" w="120000">
                  <a:moveTo>
                    <a:pt x="45818" y="0"/>
                  </a:moveTo>
                  <a:lnTo>
                    <a:pt x="117818" y="0"/>
                  </a:lnTo>
                  <a:lnTo>
                    <a:pt x="120000" y="119999"/>
                  </a:lnTo>
                  <a:lnTo>
                    <a:pt x="0" y="68321"/>
                  </a:lnTo>
                  <a:lnTo>
                    <a:pt x="45818" y="0"/>
                  </a:lnTo>
                  <a:close/>
                </a:path>
              </a:pathLst>
            </a:custGeom>
            <a:solidFill>
              <a:srgbClr val="00FF00">
                <a:alpha val="38823"/>
              </a:srgbClr>
            </a:solidFill>
            <a:ln cap="flat" cmpd="sng" w="38100">
              <a:solidFill>
                <a:srgbClr val="00FF00"/>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100">
                <a:solidFill>
                  <a:schemeClr val="lt1"/>
                </a:solidFill>
                <a:latin typeface="Calibri"/>
                <a:ea typeface="Calibri"/>
                <a:cs typeface="Calibri"/>
                <a:sym typeface="Calibri"/>
              </a:endParaRPr>
            </a:p>
          </p:txBody>
        </p:sp>
      </p:grpSp>
      <p:sp>
        <p:nvSpPr>
          <p:cNvPr id="91" name="Shape 91"/>
          <p:cNvSpPr/>
          <p:nvPr/>
        </p:nvSpPr>
        <p:spPr>
          <a:xfrm>
            <a:off x="3495508" y="2456996"/>
            <a:ext cx="1629000" cy="1289700"/>
          </a:xfrm>
          <a:custGeom>
            <a:pathLst>
              <a:path extrusionOk="0" h="120000" w="120000">
                <a:moveTo>
                  <a:pt x="728" y="0"/>
                </a:moveTo>
                <a:lnTo>
                  <a:pt x="0" y="65714"/>
                </a:lnTo>
                <a:lnTo>
                  <a:pt x="79493" y="120000"/>
                </a:lnTo>
                <a:lnTo>
                  <a:pt x="120000" y="36688"/>
                </a:lnTo>
                <a:lnTo>
                  <a:pt x="118146" y="0"/>
                </a:lnTo>
                <a:lnTo>
                  <a:pt x="728" y="0"/>
                </a:lnTo>
                <a:close/>
              </a:path>
            </a:pathLst>
          </a:custGeom>
          <a:solidFill>
            <a:schemeClr val="accent3">
              <a:alpha val="40000"/>
            </a:schemeClr>
          </a:solidFill>
          <a:ln cap="flat" cmpd="sng" w="38100">
            <a:solidFill>
              <a:srgbClr val="7F7F7F"/>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Calibri"/>
              <a:ea typeface="Calibri"/>
              <a:cs typeface="Calibri"/>
              <a:sym typeface="Calibri"/>
            </a:endParaRPr>
          </a:p>
        </p:txBody>
      </p:sp>
      <p:sp>
        <p:nvSpPr>
          <p:cNvPr id="92" name="Shape 92"/>
          <p:cNvSpPr txBox="1"/>
          <p:nvPr/>
        </p:nvSpPr>
        <p:spPr>
          <a:xfrm>
            <a:off x="438950" y="2988225"/>
            <a:ext cx="884903"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Row 27</a:t>
            </a:r>
          </a:p>
        </p:txBody>
      </p:sp>
      <p:sp>
        <p:nvSpPr>
          <p:cNvPr id="93" name="Shape 93"/>
          <p:cNvSpPr txBox="1"/>
          <p:nvPr/>
        </p:nvSpPr>
        <p:spPr>
          <a:xfrm>
            <a:off x="438950" y="5000612"/>
            <a:ext cx="884903"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Row 28</a:t>
            </a:r>
          </a:p>
        </p:txBody>
      </p:sp>
      <p:sp>
        <p:nvSpPr>
          <p:cNvPr id="94" name="Shape 94"/>
          <p:cNvSpPr txBox="1"/>
          <p:nvPr/>
        </p:nvSpPr>
        <p:spPr>
          <a:xfrm>
            <a:off x="1897975" y="1749325"/>
            <a:ext cx="1047600" cy="3693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Path 48</a:t>
            </a:r>
          </a:p>
        </p:txBody>
      </p:sp>
      <p:sp>
        <p:nvSpPr>
          <p:cNvPr id="95" name="Shape 95"/>
          <p:cNvSpPr txBox="1"/>
          <p:nvPr/>
        </p:nvSpPr>
        <p:spPr>
          <a:xfrm>
            <a:off x="3801399" y="1749325"/>
            <a:ext cx="1047600" cy="3693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Path 47</a:t>
            </a:r>
          </a:p>
        </p:txBody>
      </p:sp>
      <p:sp>
        <p:nvSpPr>
          <p:cNvPr id="96" name="Shape 96"/>
          <p:cNvSpPr txBox="1"/>
          <p:nvPr/>
        </p:nvSpPr>
        <p:spPr>
          <a:xfrm>
            <a:off x="5539225" y="1770575"/>
            <a:ext cx="1047600" cy="3693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Path 46</a:t>
            </a:r>
          </a:p>
        </p:txBody>
      </p:sp>
      <p:sp>
        <p:nvSpPr>
          <p:cNvPr id="97" name="Shape 97"/>
          <p:cNvSpPr txBox="1"/>
          <p:nvPr/>
        </p:nvSpPr>
        <p:spPr>
          <a:xfrm>
            <a:off x="7444749" y="1749325"/>
            <a:ext cx="1047600" cy="3693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Path 45</a:t>
            </a:r>
          </a:p>
        </p:txBody>
      </p:sp>
      <p:sp>
        <p:nvSpPr>
          <p:cNvPr id="98" name="Shape 98"/>
          <p:cNvSpPr/>
          <p:nvPr/>
        </p:nvSpPr>
        <p:spPr>
          <a:xfrm>
            <a:off x="4087762" y="2477042"/>
            <a:ext cx="1047600" cy="1251600"/>
          </a:xfrm>
          <a:custGeom>
            <a:pathLst>
              <a:path extrusionOk="0" h="120000" w="120000">
                <a:moveTo>
                  <a:pt x="45818" y="0"/>
                </a:moveTo>
                <a:lnTo>
                  <a:pt x="117818" y="0"/>
                </a:lnTo>
                <a:lnTo>
                  <a:pt x="120000" y="119999"/>
                </a:lnTo>
                <a:lnTo>
                  <a:pt x="0" y="68321"/>
                </a:lnTo>
                <a:lnTo>
                  <a:pt x="45818" y="0"/>
                </a:lnTo>
                <a:close/>
              </a:path>
            </a:pathLst>
          </a:custGeom>
          <a:solidFill>
            <a:srgbClr val="00FF00">
              <a:alpha val="38823"/>
            </a:srgbClr>
          </a:solidFill>
          <a:ln cap="flat" cmpd="sng" w="38100">
            <a:solidFill>
              <a:srgbClr val="00FF00"/>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100">
              <a:solidFill>
                <a:schemeClr val="lt1"/>
              </a:solidFill>
              <a:latin typeface="Calibri"/>
              <a:ea typeface="Calibri"/>
              <a:cs typeface="Calibri"/>
              <a:sym typeface="Calibri"/>
            </a:endParaRPr>
          </a:p>
        </p:txBody>
      </p:sp>
      <p:sp>
        <p:nvSpPr>
          <p:cNvPr id="99" name="Shape 99"/>
          <p:cNvSpPr/>
          <p:nvPr/>
        </p:nvSpPr>
        <p:spPr>
          <a:xfrm>
            <a:off x="3479491" y="3166716"/>
            <a:ext cx="1091700" cy="866999"/>
          </a:xfrm>
          <a:custGeom>
            <a:pathLst>
              <a:path extrusionOk="0" h="120000" w="120000">
                <a:moveTo>
                  <a:pt x="0" y="0"/>
                </a:moveTo>
                <a:lnTo>
                  <a:pt x="68734" y="47352"/>
                </a:lnTo>
                <a:lnTo>
                  <a:pt x="120000" y="83138"/>
                </a:lnTo>
                <a:lnTo>
                  <a:pt x="103929" y="118735"/>
                </a:lnTo>
                <a:lnTo>
                  <a:pt x="2362" y="120000"/>
                </a:lnTo>
                <a:cubicBezTo>
                  <a:pt x="2272" y="79296"/>
                  <a:pt x="89" y="40703"/>
                  <a:pt x="0" y="0"/>
                </a:cubicBezTo>
                <a:close/>
              </a:path>
            </a:pathLst>
          </a:custGeom>
          <a:solidFill>
            <a:srgbClr val="FF0000">
              <a:alpha val="40000"/>
            </a:srgbClr>
          </a:solidFill>
          <a:ln cap="flat" cmpd="sng" w="38100">
            <a:solidFill>
              <a:srgbClr val="FF0000"/>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100">
              <a:solidFill>
                <a:schemeClr val="lt1"/>
              </a:solidFill>
              <a:latin typeface="Calibri"/>
              <a:ea typeface="Calibri"/>
              <a:cs typeface="Calibri"/>
              <a:sym typeface="Calibri"/>
            </a:endParaRPr>
          </a:p>
        </p:txBody>
      </p:sp>
      <p:sp>
        <p:nvSpPr>
          <p:cNvPr id="100" name="Shape 100"/>
          <p:cNvSpPr/>
          <p:nvPr/>
        </p:nvSpPr>
        <p:spPr>
          <a:xfrm>
            <a:off x="3532035" y="3220519"/>
            <a:ext cx="1583700" cy="811800"/>
          </a:xfrm>
          <a:custGeom>
            <a:pathLst>
              <a:path extrusionOk="0" h="120000" w="120000">
                <a:moveTo>
                  <a:pt x="39720" y="0"/>
                </a:moveTo>
                <a:lnTo>
                  <a:pt x="120000" y="79576"/>
                </a:lnTo>
                <a:lnTo>
                  <a:pt x="119076" y="120000"/>
                </a:lnTo>
                <a:lnTo>
                  <a:pt x="0" y="118642"/>
                </a:lnTo>
                <a:lnTo>
                  <a:pt x="39720" y="0"/>
                </a:lnTo>
                <a:close/>
              </a:path>
            </a:pathLst>
          </a:custGeom>
          <a:solidFill>
            <a:srgbClr val="FFFF00">
              <a:alpha val="40000"/>
            </a:srgbClr>
          </a:solidFill>
          <a:ln cap="flat" cmpd="sng" w="38100">
            <a:solidFill>
              <a:srgbClr val="FFFF00"/>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100">
              <a:solidFill>
                <a:schemeClr val="lt1"/>
              </a:solidFill>
              <a:latin typeface="Calibri"/>
              <a:ea typeface="Calibri"/>
              <a:cs typeface="Calibri"/>
              <a:sym typeface="Calibri"/>
            </a:endParaRPr>
          </a:p>
        </p:txBody>
      </p:sp>
      <p:sp>
        <p:nvSpPr>
          <p:cNvPr id="101" name="Shape 101"/>
          <p:cNvSpPr/>
          <p:nvPr/>
        </p:nvSpPr>
        <p:spPr>
          <a:xfrm>
            <a:off x="4921710" y="3702135"/>
            <a:ext cx="202800" cy="330300"/>
          </a:xfrm>
          <a:custGeom>
            <a:pathLst>
              <a:path extrusionOk="0" h="120000" w="120000">
                <a:moveTo>
                  <a:pt x="113684" y="0"/>
                </a:moveTo>
                <a:lnTo>
                  <a:pt x="120000" y="116250"/>
                </a:lnTo>
                <a:lnTo>
                  <a:pt x="0" y="120000"/>
                </a:lnTo>
                <a:lnTo>
                  <a:pt x="113684" y="0"/>
                </a:lnTo>
                <a:close/>
              </a:path>
            </a:pathLst>
          </a:custGeom>
          <a:solidFill>
            <a:srgbClr val="FF00FF">
              <a:alpha val="40000"/>
            </a:srgbClr>
          </a:solidFill>
          <a:ln cap="flat" cmpd="sng" w="38100">
            <a:solidFill>
              <a:srgbClr val="FF00FF"/>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100">
              <a:solidFill>
                <a:schemeClr val="lt1"/>
              </a:solidFill>
              <a:latin typeface="Calibri"/>
              <a:ea typeface="Calibri"/>
              <a:cs typeface="Calibri"/>
              <a:sym typeface="Calibri"/>
            </a:endParaRPr>
          </a:p>
        </p:txBody>
      </p:sp>
      <p:sp>
        <p:nvSpPr>
          <p:cNvPr id="102" name="Shape 102"/>
          <p:cNvSpPr/>
          <p:nvPr/>
        </p:nvSpPr>
        <p:spPr>
          <a:xfrm>
            <a:off x="3470814" y="2453736"/>
            <a:ext cx="552300" cy="816600"/>
          </a:xfrm>
          <a:custGeom>
            <a:pathLst>
              <a:path extrusionOk="0" h="120000" w="120000">
                <a:moveTo>
                  <a:pt x="0" y="0"/>
                </a:moveTo>
                <a:lnTo>
                  <a:pt x="120000" y="0"/>
                </a:lnTo>
                <a:lnTo>
                  <a:pt x="2350" y="120000"/>
                </a:lnTo>
                <a:lnTo>
                  <a:pt x="0" y="0"/>
                </a:lnTo>
                <a:close/>
              </a:path>
            </a:pathLst>
          </a:custGeom>
          <a:solidFill>
            <a:srgbClr val="00B0F0">
              <a:alpha val="40000"/>
            </a:srgbClr>
          </a:solidFill>
          <a:ln cap="flat" cmpd="sng" w="38100">
            <a:solidFill>
              <a:srgbClr val="00B0F0"/>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sz="1100">
              <a:solidFill>
                <a:schemeClr val="lt1"/>
              </a:solidFill>
              <a:latin typeface="Calibri"/>
              <a:ea typeface="Calibri"/>
              <a:cs typeface="Calibri"/>
              <a:sym typeface="Calibri"/>
            </a:endParaRPr>
          </a:p>
        </p:txBody>
      </p:sp>
      <p:sp>
        <p:nvSpPr>
          <p:cNvPr id="103" name="Shape 103"/>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628650" y="365125"/>
            <a:ext cx="78867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Calibri"/>
              <a:buNone/>
            </a:pPr>
            <a:r>
              <a:rPr b="0" i="0" lang="en-US" sz="4400" u="none" cap="none" strike="noStrike">
                <a:solidFill>
                  <a:schemeClr val="lt1"/>
                </a:solidFill>
                <a:latin typeface="Calibri"/>
                <a:ea typeface="Calibri"/>
                <a:cs typeface="Calibri"/>
                <a:sym typeface="Calibri"/>
              </a:rPr>
              <a:t>Terminology</a:t>
            </a:r>
          </a:p>
        </p:txBody>
      </p:sp>
      <p:sp>
        <p:nvSpPr>
          <p:cNvPr id="110" name="Shape 110"/>
          <p:cNvSpPr txBox="1"/>
          <p:nvPr>
            <p:ph idx="1" type="body"/>
          </p:nvPr>
        </p:nvSpPr>
        <p:spPr>
          <a:xfrm>
            <a:off x="628650" y="1825625"/>
            <a:ext cx="7886700" cy="435133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rPr b="0" i="0" lang="en-US" sz="1200" u="none" cap="none" strike="noStrike">
                <a:solidFill>
                  <a:schemeClr val="lt1"/>
                </a:solidFill>
                <a:latin typeface="Calibri"/>
                <a:ea typeface="Calibri"/>
                <a:cs typeface="Calibri"/>
                <a:sym typeface="Calibri"/>
              </a:rPr>
              <a:t>Model</a:t>
            </a:r>
            <a:r>
              <a:rPr lang="en-US" sz="1200"/>
              <a:t>			</a:t>
            </a:r>
            <a:r>
              <a:rPr b="0" i="0" lang="en-US" sz="1200" u="none" cap="none" strike="noStrike">
                <a:solidFill>
                  <a:schemeClr val="lt1"/>
                </a:solidFill>
                <a:latin typeface="Calibri"/>
                <a:ea typeface="Calibri"/>
                <a:cs typeface="Calibri"/>
                <a:sym typeface="Calibri"/>
              </a:rPr>
              <a:t>regression fit of points to a curve</a:t>
            </a:r>
          </a:p>
          <a:p>
            <a:pPr indent="0" lvl="0" marL="0" marR="0" rtl="0" algn="l">
              <a:lnSpc>
                <a:spcPct val="100000"/>
              </a:lnSpc>
              <a:spcBef>
                <a:spcPts val="1000"/>
              </a:spcBef>
              <a:spcAft>
                <a:spcPts val="0"/>
              </a:spcAft>
              <a:buNone/>
            </a:pPr>
            <a:r>
              <a:rPr b="0" i="0" lang="en-US" sz="1200" u="none" cap="none" strike="noStrike">
                <a:solidFill>
                  <a:srgbClr val="FFFFFF"/>
                </a:solidFill>
                <a:latin typeface="Calibri"/>
                <a:ea typeface="Calibri"/>
                <a:cs typeface="Calibri"/>
                <a:sym typeface="Calibri"/>
              </a:rPr>
              <a:t>Variogram</a:t>
            </a:r>
            <a:r>
              <a:rPr lang="en-US" sz="1200">
                <a:solidFill>
                  <a:srgbClr val="FFFFFF"/>
                </a:solidFill>
              </a:rPr>
              <a:t>		Variogram is a description of the spatial continuity of the data,  usually the squares of the differences.</a:t>
            </a:r>
          </a:p>
          <a:p>
            <a:pPr indent="457200" lvl="0" marL="914400" marR="0" rtl="0" algn="l">
              <a:lnSpc>
                <a:spcPct val="100000"/>
              </a:lnSpc>
              <a:spcBef>
                <a:spcPts val="0"/>
              </a:spcBef>
              <a:spcAft>
                <a:spcPts val="0"/>
              </a:spcAft>
              <a:buNone/>
            </a:pPr>
            <a:r>
              <a:rPr lang="en-US" sz="1200">
                <a:solidFill>
                  <a:srgbClr val="FFFFFF"/>
                </a:solidFill>
              </a:rPr>
              <a:t>Madogram is instead the abs of the diffs, and the “distance” between points is ignored.</a:t>
            </a:r>
          </a:p>
          <a:p>
            <a:pPr indent="0" lvl="0" marL="0" marR="0" rtl="0" algn="l">
              <a:lnSpc>
                <a:spcPct val="100000"/>
              </a:lnSpc>
              <a:spcBef>
                <a:spcPts val="1000"/>
              </a:spcBef>
              <a:spcAft>
                <a:spcPts val="0"/>
              </a:spcAft>
              <a:buNone/>
            </a:pPr>
            <a:r>
              <a:rPr b="0" i="0" lang="en-US" sz="1200" u="none" cap="none" strike="noStrike">
                <a:solidFill>
                  <a:schemeClr val="lt1"/>
                </a:solidFill>
                <a:latin typeface="Calibri"/>
                <a:ea typeface="Calibri"/>
                <a:cs typeface="Calibri"/>
                <a:sym typeface="Calibri"/>
              </a:rPr>
              <a:t>MEOW</a:t>
            </a:r>
            <a:r>
              <a:rPr lang="en-US" sz="1200"/>
              <a:t>			</a:t>
            </a:r>
            <a:r>
              <a:rPr b="0" i="0" lang="en-US" sz="1200" u="none" cap="none" strike="noStrike">
                <a:solidFill>
                  <a:schemeClr val="lt1"/>
                </a:solidFill>
                <a:latin typeface="Calibri"/>
                <a:ea typeface="Calibri"/>
                <a:cs typeface="Calibri"/>
                <a:sym typeface="Calibri"/>
              </a:rPr>
              <a:t>Minimum Expected Observation Window ( number of coefficients * 3 )</a:t>
            </a:r>
          </a:p>
          <a:p>
            <a:pPr indent="0" lvl="0" marL="0" marR="0" rtl="0" algn="l">
              <a:lnSpc>
                <a:spcPct val="100000"/>
              </a:lnSpc>
              <a:spcBef>
                <a:spcPts val="1000"/>
              </a:spcBef>
              <a:spcAft>
                <a:spcPts val="0"/>
              </a:spcAft>
              <a:buNone/>
            </a:pPr>
            <a:r>
              <a:rPr b="0" i="0" lang="en-US" sz="1200" u="none" cap="none" strike="noStrike">
                <a:solidFill>
                  <a:schemeClr val="lt1"/>
                </a:solidFill>
                <a:latin typeface="Calibri"/>
                <a:ea typeface="Calibri"/>
                <a:cs typeface="Calibri"/>
                <a:sym typeface="Calibri"/>
              </a:rPr>
              <a:t>T</a:t>
            </a:r>
            <a:r>
              <a:rPr lang="en-US" sz="1200"/>
              <a:t>mask			time-series mask,  </a:t>
            </a:r>
            <a:r>
              <a:rPr b="0" i="0" lang="en-US" sz="1200" u="none" cap="none" strike="noStrike">
                <a:solidFill>
                  <a:schemeClr val="lt1"/>
                </a:solidFill>
                <a:latin typeface="Calibri"/>
                <a:ea typeface="Calibri"/>
                <a:cs typeface="Calibri"/>
                <a:sym typeface="Calibri"/>
              </a:rPr>
              <a:t>outliers determined by regression fit using green</a:t>
            </a:r>
            <a:r>
              <a:rPr lang="en-US" sz="1200"/>
              <a:t> </a:t>
            </a:r>
            <a:r>
              <a:rPr b="0" i="0" lang="en-US" sz="1200" u="none" cap="none" strike="noStrike">
                <a:solidFill>
                  <a:schemeClr val="lt1"/>
                </a:solidFill>
                <a:latin typeface="Calibri"/>
                <a:ea typeface="Calibri"/>
                <a:cs typeface="Calibri"/>
                <a:sym typeface="Calibri"/>
              </a:rPr>
              <a:t>( SWIR1</a:t>
            </a:r>
            <a:r>
              <a:rPr lang="en-US" sz="1200"/>
              <a:t>)</a:t>
            </a:r>
            <a:r>
              <a:rPr b="0" i="0" lang="en-US" sz="1200" u="none" cap="none" strike="noStrike">
                <a:solidFill>
                  <a:schemeClr val="lt1"/>
                </a:solidFill>
                <a:latin typeface="Calibri"/>
                <a:ea typeface="Calibri"/>
                <a:cs typeface="Calibri"/>
                <a:sym typeface="Calibri"/>
              </a:rPr>
              <a:t> band</a:t>
            </a:r>
          </a:p>
          <a:p>
            <a:pPr indent="0" lvl="0" marL="0" marR="0" rtl="0" algn="l">
              <a:lnSpc>
                <a:spcPct val="100000"/>
              </a:lnSpc>
              <a:spcBef>
                <a:spcPts val="1000"/>
              </a:spcBef>
              <a:spcAft>
                <a:spcPts val="0"/>
              </a:spcAft>
              <a:buNone/>
            </a:pPr>
            <a:r>
              <a:rPr b="0" i="0" lang="en-US" sz="1200" u="none" cap="none" strike="noStrike">
                <a:solidFill>
                  <a:schemeClr val="lt1"/>
                </a:solidFill>
                <a:latin typeface="Calibri"/>
                <a:ea typeface="Calibri"/>
                <a:cs typeface="Calibri"/>
                <a:sym typeface="Calibri"/>
              </a:rPr>
              <a:t>W</a:t>
            </a:r>
            <a:r>
              <a:rPr lang="en-US" sz="1200"/>
              <a:t>indow</a:t>
            </a:r>
            <a:r>
              <a:rPr b="0" i="0" lang="en-US" sz="1200" u="none" cap="none" strike="noStrike">
                <a:solidFill>
                  <a:schemeClr val="lt1"/>
                </a:solidFill>
                <a:latin typeface="Calibri"/>
                <a:ea typeface="Calibri"/>
                <a:cs typeface="Calibri"/>
                <a:sym typeface="Calibri"/>
              </a:rPr>
              <a:t> 		current sliding array of X # number of observations (model window, peek window, fit window)</a:t>
            </a:r>
          </a:p>
          <a:p>
            <a:pPr indent="0" lvl="0" marL="0" marR="0" rtl="0" algn="l">
              <a:lnSpc>
                <a:spcPct val="100000"/>
              </a:lnSpc>
              <a:spcBef>
                <a:spcPts val="1000"/>
              </a:spcBef>
              <a:spcAft>
                <a:spcPts val="0"/>
              </a:spcAft>
              <a:buNone/>
            </a:pPr>
            <a:r>
              <a:rPr lang="en-US" sz="1200"/>
              <a:t>Fit Window		observations that are used to fit a regression model to, subset of the model window</a:t>
            </a:r>
          </a:p>
          <a:p>
            <a:pPr indent="0" lvl="0" marL="0" marR="0" rtl="0" algn="l">
              <a:lnSpc>
                <a:spcPct val="100000"/>
              </a:lnSpc>
              <a:spcBef>
                <a:spcPts val="1000"/>
              </a:spcBef>
              <a:spcAft>
                <a:spcPts val="0"/>
              </a:spcAft>
              <a:buNone/>
            </a:pPr>
            <a:r>
              <a:rPr lang="en-US" sz="1200"/>
              <a:t>Model Window	observations that are currently represented by a fitted regression model</a:t>
            </a:r>
          </a:p>
          <a:p>
            <a:pPr indent="0" lvl="0" marL="0" marR="0" rtl="0" algn="l">
              <a:lnSpc>
                <a:spcPct val="100000"/>
              </a:lnSpc>
              <a:spcBef>
                <a:spcPts val="1000"/>
              </a:spcBef>
              <a:spcAft>
                <a:spcPts val="0"/>
              </a:spcAft>
              <a:buNone/>
            </a:pPr>
            <a:r>
              <a:rPr lang="en-US" sz="1200"/>
              <a:t>Peek Window		observations that are currently being analyzed / under statistical scrutiny</a:t>
            </a:r>
          </a:p>
          <a:p>
            <a:pPr indent="0" lvl="0" marL="0" marR="0" rtl="0" algn="l">
              <a:lnSpc>
                <a:spcPct val="100000"/>
              </a:lnSpc>
              <a:spcBef>
                <a:spcPts val="1000"/>
              </a:spcBef>
              <a:spcAft>
                <a:spcPts val="0"/>
              </a:spcAft>
              <a:buNone/>
            </a:pPr>
            <a:r>
              <a:rPr b="0" i="0" lang="en-US" sz="1200" u="none" cap="none" strike="noStrike">
                <a:solidFill>
                  <a:schemeClr val="lt1"/>
                </a:solidFill>
                <a:latin typeface="Calibri"/>
                <a:ea typeface="Calibri"/>
                <a:cs typeface="Calibri"/>
                <a:sym typeface="Calibri"/>
              </a:rPr>
              <a:t>Stable Model</a:t>
            </a:r>
            <a:r>
              <a:rPr lang="en-US" sz="1200"/>
              <a:t>		g</a:t>
            </a:r>
            <a:r>
              <a:rPr b="0" i="0" lang="en-US" sz="1200" u="none" cap="none" strike="noStrike">
                <a:solidFill>
                  <a:schemeClr val="lt1"/>
                </a:solidFill>
                <a:latin typeface="Calibri"/>
                <a:ea typeface="Calibri"/>
                <a:cs typeface="Calibri"/>
                <a:sym typeface="Calibri"/>
              </a:rPr>
              <a:t>eneralized fit</a:t>
            </a:r>
            <a:r>
              <a:rPr lang="en-US" sz="1200"/>
              <a:t>	</a:t>
            </a:r>
            <a:r>
              <a:rPr b="0" i="0" lang="en-US" sz="1200" u="none" cap="none" strike="noStrike">
                <a:solidFill>
                  <a:schemeClr val="lt1"/>
                </a:solidFill>
                <a:latin typeface="Calibri"/>
                <a:ea typeface="Calibri"/>
                <a:cs typeface="Calibri"/>
                <a:sym typeface="Calibri"/>
              </a:rPr>
              <a:t>4 coefs (min) from </a:t>
            </a:r>
            <a:r>
              <a:rPr lang="en-US" sz="1200"/>
              <a:t>LASSO</a:t>
            </a:r>
            <a:r>
              <a:rPr b="0" i="0" lang="en-US" sz="1200" u="none" cap="none" strike="noStrike">
                <a:solidFill>
                  <a:schemeClr val="lt1"/>
                </a:solidFill>
                <a:latin typeface="Calibri"/>
                <a:ea typeface="Calibri"/>
                <a:cs typeface="Calibri"/>
                <a:sym typeface="Calibri"/>
              </a:rPr>
              <a:t> </a:t>
            </a:r>
            <a:r>
              <a:rPr lang="en-US" sz="1200"/>
              <a:t>R</a:t>
            </a:r>
            <a:r>
              <a:rPr b="0" i="0" lang="en-US" sz="1200" u="none" cap="none" strike="noStrike">
                <a:solidFill>
                  <a:schemeClr val="lt1"/>
                </a:solidFill>
                <a:latin typeface="Calibri"/>
                <a:ea typeface="Calibri"/>
                <a:cs typeface="Calibri"/>
                <a:sym typeface="Calibri"/>
              </a:rPr>
              <a:t>egression</a:t>
            </a:r>
          </a:p>
          <a:p>
            <a:pPr indent="0" lvl="0" marL="0" marR="0" rtl="0" algn="l">
              <a:lnSpc>
                <a:spcPct val="100000"/>
              </a:lnSpc>
              <a:spcBef>
                <a:spcPts val="1000"/>
              </a:spcBef>
              <a:spcAft>
                <a:spcPts val="0"/>
              </a:spcAft>
              <a:buNone/>
            </a:pPr>
            <a:r>
              <a:rPr b="0" i="0" lang="en-US" sz="1200" u="none" cap="none" strike="noStrike">
                <a:solidFill>
                  <a:schemeClr val="lt1"/>
                </a:solidFill>
                <a:latin typeface="Calibri"/>
                <a:ea typeface="Calibri"/>
                <a:cs typeface="Calibri"/>
                <a:sym typeface="Calibri"/>
              </a:rPr>
              <a:t>Detection Bands</a:t>
            </a:r>
            <a:r>
              <a:rPr lang="en-US" sz="1200"/>
              <a:t>	</a:t>
            </a:r>
            <a:r>
              <a:rPr b="0" i="0" lang="en-US" sz="1200" u="none" cap="none" strike="noStrike">
                <a:solidFill>
                  <a:schemeClr val="lt1"/>
                </a:solidFill>
                <a:latin typeface="Calibri"/>
                <a:ea typeface="Calibri"/>
                <a:cs typeface="Calibri"/>
                <a:sym typeface="Calibri"/>
              </a:rPr>
              <a:t>subset of spectral bands used to determine outliers and detect change: red, green, NIR, SWIR1, SWIR2</a:t>
            </a:r>
          </a:p>
          <a:p>
            <a:pPr indent="0" lvl="0" marL="0" marR="0" rtl="0" algn="l">
              <a:lnSpc>
                <a:spcPct val="100000"/>
              </a:lnSpc>
              <a:spcBef>
                <a:spcPts val="1000"/>
              </a:spcBef>
              <a:buNone/>
            </a:pPr>
            <a:r>
              <a:rPr lang="en-US" sz="1200"/>
              <a:t>LASSO Regression	Initial first attempt at fitting points to curve, and subsequent start detection, change detection</a:t>
            </a:r>
          </a:p>
          <a:p>
            <a:pPr indent="0" lvl="0" marL="0" marR="0" rtl="0" algn="l">
              <a:lnSpc>
                <a:spcPct val="100000"/>
              </a:lnSpc>
              <a:spcBef>
                <a:spcPts val="1000"/>
              </a:spcBef>
              <a:buNone/>
            </a:pPr>
            <a:r>
              <a:rPr lang="en-US" sz="1200"/>
              <a:t>Robust Regression	more general purpose curve fitting for identifying outliers</a:t>
            </a:r>
          </a:p>
          <a:p>
            <a:pPr indent="0" lvl="0" marL="0" marR="0" rtl="0" algn="l">
              <a:lnSpc>
                <a:spcPct val="100000"/>
              </a:lnSpc>
              <a:spcBef>
                <a:spcPts val="1000"/>
              </a:spcBef>
              <a:buNone/>
            </a:pPr>
            <a:r>
              <a:rPr lang="en-US" sz="1200"/>
              <a:t>Residual		predicted value from a curve fit - actual value, used as a measure of error</a:t>
            </a:r>
          </a:p>
          <a:p>
            <a:pPr indent="0" lvl="0" marL="0" marR="0" rtl="0" algn="l">
              <a:lnSpc>
                <a:spcPct val="100000"/>
              </a:lnSpc>
              <a:spcBef>
                <a:spcPts val="1000"/>
              </a:spcBef>
              <a:buNone/>
            </a:pPr>
            <a:r>
              <a:rPr lang="en-US" sz="1200"/>
              <a:t>Persistent Processing Mask		Application of Tmask, cfmask, etc.., to maks, not eliminate data from input arrays</a:t>
            </a:r>
          </a:p>
        </p:txBody>
      </p:sp>
      <p:sp>
        <p:nvSpPr>
          <p:cNvPr id="111" name="Shape 111"/>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628650" y="365125"/>
            <a:ext cx="78867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Calibri"/>
              <a:buNone/>
            </a:pPr>
            <a:r>
              <a:rPr b="0" i="0" lang="en-US" sz="4000" u="none" cap="none" strike="noStrike">
                <a:solidFill>
                  <a:schemeClr val="lt1"/>
                </a:solidFill>
                <a:latin typeface="Calibri"/>
                <a:ea typeface="Calibri"/>
                <a:cs typeface="Calibri"/>
                <a:sym typeface="Calibri"/>
              </a:rPr>
              <a:t>Current CCD Operational Parameters</a:t>
            </a:r>
          </a:p>
        </p:txBody>
      </p:sp>
      <p:sp>
        <p:nvSpPr>
          <p:cNvPr id="118" name="Shape 118"/>
          <p:cNvSpPr txBox="1"/>
          <p:nvPr>
            <p:ph idx="1" type="body"/>
          </p:nvPr>
        </p:nvSpPr>
        <p:spPr>
          <a:xfrm>
            <a:off x="628650" y="1740399"/>
            <a:ext cx="7886700" cy="4539900"/>
          </a:xfrm>
          <a:prstGeom prst="rect">
            <a:avLst/>
          </a:prstGeom>
          <a:noFill/>
          <a:ln>
            <a:noFill/>
          </a:ln>
        </p:spPr>
        <p:txBody>
          <a:bodyPr anchorCtr="0" anchor="t" bIns="45700" lIns="91425" rIns="91425" tIns="45700">
            <a:noAutofit/>
          </a:bodyPr>
          <a:lstStyle/>
          <a:p>
            <a:pPr indent="0" lvl="0" marL="0" marR="0" rtl="0" algn="l">
              <a:lnSpc>
                <a:spcPct val="70000"/>
              </a:lnSpc>
              <a:spcBef>
                <a:spcPts val="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Change Probability Threshold</a:t>
            </a:r>
          </a:p>
          <a:p>
            <a:pPr indent="0" lvl="1" marL="457200" marR="0" rtl="0" algn="l">
              <a:lnSpc>
                <a:spcPct val="70000"/>
              </a:lnSpc>
              <a:spcBef>
                <a:spcPts val="1000"/>
              </a:spcBef>
              <a:spcAft>
                <a:spcPts val="0"/>
              </a:spcAft>
              <a:buClr>
                <a:schemeClr val="lt1"/>
              </a:buClr>
              <a:buSzPct val="25000"/>
              <a:buFont typeface="Arial"/>
              <a:buNone/>
            </a:pPr>
            <a:r>
              <a:rPr b="0" i="0" lang="en-US" sz="1200" u="none" cap="none" strike="noStrike">
                <a:solidFill>
                  <a:schemeClr val="lt1"/>
                </a:solidFill>
                <a:latin typeface="Calibri"/>
                <a:ea typeface="Calibri"/>
                <a:cs typeface="Calibri"/>
                <a:sym typeface="Calibri"/>
              </a:rPr>
              <a:t>Inverse of chi</a:t>
            </a:r>
            <a:r>
              <a:rPr b="0" baseline="30000" i="0" lang="en-US" sz="1200" u="none" cap="none" strike="noStrike">
                <a:solidFill>
                  <a:schemeClr val="lt1"/>
                </a:solidFill>
                <a:latin typeface="Calibri"/>
                <a:ea typeface="Calibri"/>
                <a:cs typeface="Calibri"/>
                <a:sym typeface="Calibri"/>
              </a:rPr>
              <a:t>2 </a:t>
            </a:r>
            <a:r>
              <a:rPr b="0" i="0" lang="en-US" sz="1200" u="none" cap="none" strike="noStrike">
                <a:solidFill>
                  <a:schemeClr val="lt1"/>
                </a:solidFill>
                <a:latin typeface="Calibri"/>
                <a:ea typeface="Calibri"/>
                <a:cs typeface="Calibri"/>
                <a:sym typeface="Calibri"/>
              </a:rPr>
              <a:t>( 0.99, number of detection bands )</a:t>
            </a:r>
          </a:p>
          <a:p>
            <a:pPr indent="0" lvl="1" marL="457200" marR="0" rtl="0" algn="l">
              <a:lnSpc>
                <a:spcPct val="70000"/>
              </a:lnSpc>
              <a:spcBef>
                <a:spcPts val="0"/>
              </a:spcBef>
              <a:spcAft>
                <a:spcPts val="0"/>
              </a:spcAft>
              <a:buClr>
                <a:schemeClr val="lt1"/>
              </a:buClr>
              <a:buSzPct val="25000"/>
              <a:buFont typeface="Arial"/>
              <a:buNone/>
            </a:pPr>
            <a:r>
              <a:t/>
            </a:r>
            <a:endParaRPr sz="1200"/>
          </a:p>
          <a:p>
            <a:pPr indent="0" lvl="1" marL="457200" marR="0" rtl="0" algn="l">
              <a:lnSpc>
                <a:spcPct val="70000"/>
              </a:lnSpc>
              <a:spcBef>
                <a:spcPts val="500"/>
              </a:spcBef>
              <a:spcAft>
                <a:spcPts val="0"/>
              </a:spcAft>
              <a:buClr>
                <a:schemeClr val="lt1"/>
              </a:buClr>
              <a:buSzPct val="25000"/>
              <a:buFont typeface="Arial"/>
              <a:buNone/>
            </a:pPr>
            <a:r>
              <a:t/>
            </a:r>
            <a:endParaRPr b="0" i="0" sz="1460" u="none" cap="none" strike="noStrike">
              <a:solidFill>
                <a:schemeClr val="lt1"/>
              </a:solidFill>
              <a:latin typeface="Calibri"/>
              <a:ea typeface="Calibri"/>
              <a:cs typeface="Calibri"/>
              <a:sym typeface="Calibri"/>
            </a:endParaRPr>
          </a:p>
          <a:p>
            <a:pPr indent="0" lvl="0" marL="0" rtl="0">
              <a:lnSpc>
                <a:spcPct val="70000"/>
              </a:lnSpc>
              <a:spcBef>
                <a:spcPts val="0"/>
              </a:spcBef>
              <a:buClr>
                <a:schemeClr val="lt1"/>
              </a:buClr>
              <a:buSzPct val="25000"/>
              <a:buFont typeface="Arial"/>
              <a:buNone/>
            </a:pPr>
            <a:r>
              <a:t/>
            </a:r>
            <a:endParaRPr sz="1400"/>
          </a:p>
          <a:p>
            <a:pPr indent="0" lvl="0" marL="0" rtl="0">
              <a:lnSpc>
                <a:spcPct val="70000"/>
              </a:lnSpc>
              <a:spcBef>
                <a:spcPts val="0"/>
              </a:spcBef>
              <a:buClr>
                <a:schemeClr val="lt1"/>
              </a:buClr>
              <a:buSzPct val="25000"/>
              <a:buFont typeface="Arial"/>
              <a:buNone/>
            </a:pPr>
            <a:r>
              <a:t/>
            </a:r>
            <a:endParaRPr sz="1400"/>
          </a:p>
          <a:p>
            <a:pPr indent="0" lvl="0" marL="0" rtl="0">
              <a:lnSpc>
                <a:spcPct val="70000"/>
              </a:lnSpc>
              <a:spcBef>
                <a:spcPts val="0"/>
              </a:spcBef>
              <a:buClr>
                <a:schemeClr val="lt1"/>
              </a:buClr>
              <a:buSzPct val="25000"/>
              <a:buFont typeface="Arial"/>
              <a:buNone/>
            </a:pPr>
            <a:r>
              <a:rPr lang="en-US" sz="1400"/>
              <a:t>Outlier Threshold</a:t>
            </a:r>
          </a:p>
          <a:p>
            <a:pPr indent="0" lvl="0" marL="457200" marR="0" rtl="0" algn="l">
              <a:lnSpc>
                <a:spcPct val="70000"/>
              </a:lnSpc>
              <a:spcBef>
                <a:spcPts val="1000"/>
              </a:spcBef>
              <a:spcAft>
                <a:spcPts val="0"/>
              </a:spcAft>
              <a:buClr>
                <a:schemeClr val="lt1"/>
              </a:buClr>
              <a:buSzPct val="25000"/>
              <a:buFont typeface="Arial"/>
              <a:buNone/>
            </a:pPr>
            <a:r>
              <a:rPr lang="en-US" sz="1200"/>
              <a:t>inverse of chi</a:t>
            </a:r>
            <a:r>
              <a:rPr baseline="30000" lang="en-US" sz="1200"/>
              <a:t>2 </a:t>
            </a:r>
            <a:r>
              <a:rPr lang="en-US" sz="1200"/>
              <a:t>( </a:t>
            </a:r>
            <a:r>
              <a:rPr b="1" i="1" lang="en-US" sz="1200"/>
              <a:t>1-1e-6</a:t>
            </a:r>
            <a:r>
              <a:rPr lang="en-US" sz="1200"/>
              <a:t>, number of detection bands )</a:t>
            </a:r>
          </a:p>
          <a:p>
            <a:pPr indent="0" lvl="0" marL="0" marR="0" rtl="0" algn="l">
              <a:lnSpc>
                <a:spcPct val="70000"/>
              </a:lnSpc>
              <a:spcBef>
                <a:spcPts val="1000"/>
              </a:spcBef>
              <a:spcAft>
                <a:spcPts val="0"/>
              </a:spcAft>
              <a:buClr>
                <a:schemeClr val="lt1"/>
              </a:buClr>
              <a:buSzPct val="25000"/>
              <a:buFont typeface="Arial"/>
              <a:buNone/>
            </a:pPr>
            <a:r>
              <a:t/>
            </a:r>
            <a:endParaRPr sz="1400"/>
          </a:p>
          <a:p>
            <a:pPr indent="0" lvl="0" marL="0" marR="0" rtl="0" algn="l">
              <a:lnSpc>
                <a:spcPct val="70000"/>
              </a:lnSpc>
              <a:spcBef>
                <a:spcPts val="1000"/>
              </a:spcBef>
              <a:spcAft>
                <a:spcPts val="0"/>
              </a:spcAft>
              <a:buClr>
                <a:schemeClr val="lt1"/>
              </a:buClr>
              <a:buSzPct val="25000"/>
              <a:buFont typeface="Arial"/>
              <a:buNone/>
            </a:pPr>
            <a:r>
              <a:rPr lang="en-US" sz="1400"/>
              <a:t>Minimum </a:t>
            </a:r>
            <a:r>
              <a:rPr b="0" i="0" lang="en-US" sz="1400" u="none" cap="none" strike="noStrike">
                <a:solidFill>
                  <a:schemeClr val="lt1"/>
                </a:solidFill>
                <a:latin typeface="Calibri"/>
                <a:ea typeface="Calibri"/>
                <a:cs typeface="Calibri"/>
                <a:sym typeface="Calibri"/>
              </a:rPr>
              <a:t>Number of Consecutive Observations required to identify a change</a:t>
            </a:r>
          </a:p>
          <a:p>
            <a:pPr indent="0" lvl="1" marL="457200" marR="0" rtl="0" algn="l">
              <a:lnSpc>
                <a:spcPct val="70000"/>
              </a:lnSpc>
              <a:spcBef>
                <a:spcPts val="1000"/>
              </a:spcBef>
              <a:spcAft>
                <a:spcPts val="0"/>
              </a:spcAft>
              <a:buClr>
                <a:schemeClr val="lt1"/>
              </a:buClr>
              <a:buSzPct val="25000"/>
              <a:buFont typeface="Arial"/>
              <a:buNone/>
            </a:pPr>
            <a:r>
              <a:rPr b="0" i="0" lang="en-US" sz="1200" u="none" cap="none" strike="noStrike">
                <a:solidFill>
                  <a:schemeClr val="lt1"/>
                </a:solidFill>
                <a:latin typeface="Calibri"/>
                <a:ea typeface="Calibri"/>
                <a:cs typeface="Calibri"/>
                <a:sym typeface="Calibri"/>
              </a:rPr>
              <a:t>6</a:t>
            </a:r>
          </a:p>
          <a:p>
            <a:pPr indent="0" lvl="0" marL="0" marR="0" rtl="0" algn="l">
              <a:lnSpc>
                <a:spcPct val="70000"/>
              </a:lnSpc>
              <a:spcBef>
                <a:spcPts val="100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Maximum Number of </a:t>
            </a:r>
            <a:r>
              <a:rPr b="0" i="0" lang="en-US" sz="1400" u="none" cap="none" strike="noStrike">
                <a:solidFill>
                  <a:schemeClr val="lt1"/>
                </a:solidFill>
                <a:latin typeface="Calibri"/>
                <a:ea typeface="Calibri"/>
                <a:cs typeface="Calibri"/>
                <a:sym typeface="Calibri"/>
              </a:rPr>
              <a:t>M</a:t>
            </a:r>
            <a:r>
              <a:rPr b="0" i="0" lang="en-US" sz="1400" u="none" cap="none" strike="noStrike">
                <a:solidFill>
                  <a:schemeClr val="lt1"/>
                </a:solidFill>
                <a:latin typeface="Calibri"/>
                <a:ea typeface="Calibri"/>
                <a:cs typeface="Calibri"/>
                <a:sym typeface="Calibri"/>
              </a:rPr>
              <a:t>odel Coefficients Produced</a:t>
            </a:r>
          </a:p>
          <a:p>
            <a:pPr indent="0" lvl="1" marL="457200" marR="0" rtl="0" algn="l">
              <a:lnSpc>
                <a:spcPct val="70000"/>
              </a:lnSpc>
              <a:spcBef>
                <a:spcPts val="1000"/>
              </a:spcBef>
              <a:spcAft>
                <a:spcPts val="0"/>
              </a:spcAft>
              <a:buClr>
                <a:schemeClr val="lt1"/>
              </a:buClr>
              <a:buSzPct val="25000"/>
              <a:buFont typeface="Arial"/>
              <a:buNone/>
            </a:pPr>
            <a:r>
              <a:rPr b="0" i="0" lang="en-US" sz="1200" u="none" cap="none" strike="noStrike">
                <a:solidFill>
                  <a:schemeClr val="lt1"/>
                </a:solidFill>
                <a:latin typeface="Calibri"/>
                <a:ea typeface="Calibri"/>
                <a:cs typeface="Calibri"/>
                <a:sym typeface="Calibri"/>
              </a:rPr>
              <a:t>8 (insert FFT graphic)</a:t>
            </a:r>
          </a:p>
          <a:p>
            <a:pPr indent="0" lvl="0" marL="0" marR="0" rtl="0" algn="l">
              <a:lnSpc>
                <a:spcPct val="70000"/>
              </a:lnSpc>
              <a:spcBef>
                <a:spcPts val="100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Clear count threshold percent  = 0.25</a:t>
            </a:r>
          </a:p>
          <a:p>
            <a:pPr indent="0" lvl="0" marL="0" marR="0" rtl="0" algn="l">
              <a:lnSpc>
                <a:spcPct val="70000"/>
              </a:lnSpc>
              <a:spcBef>
                <a:spcPts val="1000"/>
              </a:spcBef>
              <a:spcAft>
                <a:spcPts val="0"/>
              </a:spcAft>
              <a:buClr>
                <a:schemeClr val="lt1"/>
              </a:buClr>
              <a:buSzPct val="25000"/>
              <a:buFont typeface="Arial"/>
              <a:buNone/>
            </a:pPr>
            <a:r>
              <a:rPr b="0" i="0" lang="en-US" sz="1400" u="none" cap="none" strike="noStrike">
                <a:solidFill>
                  <a:schemeClr val="lt1"/>
                </a:solidFill>
                <a:latin typeface="Calibri"/>
                <a:ea typeface="Calibri"/>
                <a:cs typeface="Calibri"/>
                <a:sym typeface="Calibri"/>
              </a:rPr>
              <a:t>Snow count threshold percent = 0.75</a:t>
            </a:r>
          </a:p>
          <a:p>
            <a:pPr indent="0" lvl="0" marL="0" marR="0" rtl="0" algn="l">
              <a:lnSpc>
                <a:spcPct val="70000"/>
              </a:lnSpc>
              <a:spcBef>
                <a:spcPts val="1000"/>
              </a:spcBef>
              <a:spcAft>
                <a:spcPts val="0"/>
              </a:spcAft>
              <a:buClr>
                <a:schemeClr val="lt1"/>
              </a:buClr>
              <a:buSzPct val="25000"/>
              <a:buFont typeface="Arial"/>
              <a:buNone/>
            </a:pPr>
            <a:r>
              <a:rPr lang="en-US" sz="1400"/>
              <a:t>LASSO Regression lambda value = 20 (limiting cross-validation saves processing time)</a:t>
            </a:r>
          </a:p>
        </p:txBody>
      </p:sp>
      <p:sp>
        <p:nvSpPr>
          <p:cNvPr id="119" name="Shape 119"/>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pic>
        <p:nvPicPr>
          <p:cNvPr id="120" name="Shape 120"/>
          <p:cNvPicPr preferRelativeResize="0"/>
          <p:nvPr/>
        </p:nvPicPr>
        <p:blipFill>
          <a:blip r:embed="rId3">
            <a:alphaModFix/>
          </a:blip>
          <a:stretch>
            <a:fillRect/>
          </a:stretch>
        </p:blipFill>
        <p:spPr>
          <a:xfrm>
            <a:off x="5132825" y="2867350"/>
            <a:ext cx="2914650" cy="762000"/>
          </a:xfrm>
          <a:prstGeom prst="rect">
            <a:avLst/>
          </a:prstGeom>
          <a:noFill/>
          <a:ln>
            <a:noFill/>
          </a:ln>
        </p:spPr>
      </p:pic>
      <p:pic>
        <p:nvPicPr>
          <p:cNvPr id="121" name="Shape 121"/>
          <p:cNvPicPr preferRelativeResize="0"/>
          <p:nvPr/>
        </p:nvPicPr>
        <p:blipFill>
          <a:blip r:embed="rId4">
            <a:alphaModFix/>
          </a:blip>
          <a:stretch>
            <a:fillRect/>
          </a:stretch>
        </p:blipFill>
        <p:spPr>
          <a:xfrm>
            <a:off x="5132812" y="1750437"/>
            <a:ext cx="2809875" cy="75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628650" y="365125"/>
            <a:ext cx="7886700" cy="1325700"/>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buClr>
                <a:schemeClr val="lt1"/>
              </a:buClr>
              <a:buSzPct val="25000"/>
              <a:buFont typeface="Calibri"/>
              <a:buNone/>
            </a:pPr>
            <a:r>
              <a:rPr lang="en-US"/>
              <a:t>pyccd </a:t>
            </a:r>
            <a:r>
              <a:rPr b="0" i="0" lang="en-US" sz="4400" u="none" cap="none" strike="noStrike">
                <a:solidFill>
                  <a:schemeClr val="lt1"/>
                </a:solidFill>
                <a:latin typeface="Calibri"/>
                <a:ea typeface="Calibri"/>
                <a:cs typeface="Calibri"/>
                <a:sym typeface="Calibri"/>
              </a:rPr>
              <a:t>Input Landsat Data</a:t>
            </a:r>
          </a:p>
        </p:txBody>
      </p:sp>
      <p:graphicFrame>
        <p:nvGraphicFramePr>
          <p:cNvPr id="128" name="Shape 128"/>
          <p:cNvGraphicFramePr/>
          <p:nvPr/>
        </p:nvGraphicFramePr>
        <p:xfrm>
          <a:off x="628650" y="1597025"/>
          <a:ext cx="3000000" cy="3000000"/>
        </p:xfrm>
        <a:graphic>
          <a:graphicData uri="http://schemas.openxmlformats.org/drawingml/2006/table">
            <a:tbl>
              <a:tblPr bandRow="1" firstRow="1">
                <a:noFill/>
                <a:tableStyleId>{56900E45-D2A2-455A-AE4B-993F673C8F42}</a:tableStyleId>
              </a:tblPr>
              <a:tblGrid>
                <a:gridCol w="3020075"/>
                <a:gridCol w="2505925"/>
                <a:gridCol w="2217000"/>
              </a:tblGrid>
              <a:tr h="351325">
                <a:tc>
                  <a:txBody>
                    <a:bodyPr>
                      <a:noAutofit/>
                    </a:bodyPr>
                    <a:lstStyle/>
                    <a:p>
                      <a:pPr indent="0" lvl="0" marL="0" marR="0" rtl="0" algn="ctr">
                        <a:spcBef>
                          <a:spcPts val="0"/>
                        </a:spcBef>
                        <a:buSzPct val="25000"/>
                        <a:buNone/>
                      </a:pPr>
                      <a:r>
                        <a:rPr lang="en-US" sz="1800"/>
                        <a:t>Spectral</a:t>
                      </a:r>
                      <a:r>
                        <a:rPr lang="en-US" sz="1800"/>
                        <a:t> </a:t>
                      </a:r>
                      <a:r>
                        <a:rPr lang="en-US" sz="1800"/>
                        <a:t>Band</a:t>
                      </a:r>
                    </a:p>
                  </a:txBody>
                  <a:tcPr marT="45725" marB="45725" marR="91450" marL="91450"/>
                </a:tc>
                <a:tc>
                  <a:txBody>
                    <a:bodyPr>
                      <a:noAutofit/>
                    </a:bodyPr>
                    <a:lstStyle/>
                    <a:p>
                      <a:pPr indent="0" lvl="0" marL="0" marR="0" rtl="0" algn="ctr">
                        <a:spcBef>
                          <a:spcPts val="0"/>
                        </a:spcBef>
                        <a:buSzPct val="25000"/>
                        <a:buNone/>
                      </a:pPr>
                      <a:r>
                        <a:rPr lang="en-US" sz="1800"/>
                        <a:t>LT4, LT5, LE7</a:t>
                      </a:r>
                    </a:p>
                  </a:txBody>
                  <a:tcPr marT="45725" marB="45725" marR="91450" marL="91450"/>
                </a:tc>
                <a:tc>
                  <a:txBody>
                    <a:bodyPr>
                      <a:noAutofit/>
                    </a:bodyPr>
                    <a:lstStyle/>
                    <a:p>
                      <a:pPr indent="0" lvl="0" marL="0" marR="0" rtl="0" algn="ctr">
                        <a:spcBef>
                          <a:spcPts val="0"/>
                        </a:spcBef>
                        <a:buSzPct val="25000"/>
                        <a:buNone/>
                      </a:pPr>
                      <a:r>
                        <a:rPr lang="en-US" sz="1800"/>
                        <a:t>LC8</a:t>
                      </a:r>
                    </a:p>
                  </a:txBody>
                  <a:tcPr marT="45725" marB="45725" marR="91450" marL="91450"/>
                </a:tc>
              </a:tr>
              <a:tr h="351325">
                <a:tc>
                  <a:txBody>
                    <a:bodyPr>
                      <a:noAutofit/>
                    </a:bodyPr>
                    <a:lstStyle/>
                    <a:p>
                      <a:pPr indent="0" lvl="0" marL="0" marR="0" rtl="0" algn="l">
                        <a:spcBef>
                          <a:spcPts val="0"/>
                        </a:spcBef>
                        <a:buSzPct val="25000"/>
                        <a:buNone/>
                      </a:pPr>
                      <a:r>
                        <a:t/>
                      </a:r>
                      <a:endParaRPr sz="1800"/>
                    </a:p>
                  </a:txBody>
                  <a:tcPr marT="45725" marB="45725" marR="91450" marL="91450"/>
                </a:tc>
                <a:tc gridSpan="2">
                  <a:txBody>
                    <a:bodyPr>
                      <a:noAutofit/>
                    </a:bodyPr>
                    <a:lstStyle/>
                    <a:p>
                      <a:pPr indent="0" lvl="0" marL="0" marR="0" rtl="0" algn="ctr">
                        <a:lnSpc>
                          <a:spcPct val="100000"/>
                        </a:lnSpc>
                        <a:spcBef>
                          <a:spcPts val="0"/>
                        </a:spcBef>
                        <a:spcAft>
                          <a:spcPts val="0"/>
                        </a:spcAft>
                        <a:buClr>
                          <a:schemeClr val="lt1"/>
                        </a:buClr>
                        <a:buSzPct val="25000"/>
                        <a:buFont typeface="Calibri"/>
                        <a:buNone/>
                      </a:pPr>
                      <a:r>
                        <a:rPr lang="en-US" sz="1800"/>
                        <a:t>Surface</a:t>
                      </a:r>
                      <a:r>
                        <a:rPr lang="en-US" sz="1800"/>
                        <a:t> Reflectance (SR) Band #</a:t>
                      </a:r>
                    </a:p>
                  </a:txBody>
                  <a:tcPr marT="45725" marB="45725" marR="91450" marL="91450"/>
                </a:tc>
                <a:tc hMerge="1"/>
              </a:tr>
              <a:tr h="351325">
                <a:tc>
                  <a:txBody>
                    <a:bodyPr>
                      <a:noAutofit/>
                    </a:bodyPr>
                    <a:lstStyle/>
                    <a:p>
                      <a:pPr indent="0" lvl="0" marL="0" marR="0" rtl="0" algn="l">
                        <a:spcBef>
                          <a:spcPts val="0"/>
                        </a:spcBef>
                        <a:buSzPct val="25000"/>
                        <a:buNone/>
                      </a:pPr>
                      <a:r>
                        <a:rPr lang="en-US" sz="1800"/>
                        <a:t>Red</a:t>
                      </a:r>
                    </a:p>
                  </a:txBody>
                  <a:tcPr marT="45725" marB="45725" marR="91450" marL="91450"/>
                </a:tc>
                <a:tc>
                  <a:txBody>
                    <a:bodyPr>
                      <a:noAutofit/>
                    </a:bodyPr>
                    <a:lstStyle/>
                    <a:p>
                      <a:pPr indent="0" lvl="0" marL="0" marR="0" rtl="0" algn="ctr">
                        <a:spcBef>
                          <a:spcPts val="0"/>
                        </a:spcBef>
                        <a:buSzPct val="25000"/>
                        <a:buNone/>
                      </a:pPr>
                      <a:r>
                        <a:rPr lang="en-US" sz="1800"/>
                        <a:t>1</a:t>
                      </a:r>
                    </a:p>
                  </a:txBody>
                  <a:tcPr marT="45725" marB="45725" marR="91450" marL="91450"/>
                </a:tc>
                <a:tc>
                  <a:txBody>
                    <a:bodyPr>
                      <a:noAutofit/>
                    </a:bodyPr>
                    <a:lstStyle/>
                    <a:p>
                      <a:pPr indent="0" lvl="0" marL="0" marR="0" rtl="0" algn="ctr">
                        <a:spcBef>
                          <a:spcPts val="0"/>
                        </a:spcBef>
                        <a:buSzPct val="25000"/>
                        <a:buNone/>
                      </a:pPr>
                      <a:r>
                        <a:rPr lang="en-US" sz="1800"/>
                        <a:t>2</a:t>
                      </a:r>
                    </a:p>
                  </a:txBody>
                  <a:tcPr marT="45725" marB="45725" marR="91450" marL="91450"/>
                </a:tc>
              </a:tr>
              <a:tr h="351325">
                <a:tc>
                  <a:txBody>
                    <a:bodyPr>
                      <a:noAutofit/>
                    </a:bodyPr>
                    <a:lstStyle/>
                    <a:p>
                      <a:pPr indent="0" lvl="0" marL="0" marR="0" rtl="0" algn="l">
                        <a:spcBef>
                          <a:spcPts val="0"/>
                        </a:spcBef>
                        <a:buSzPct val="25000"/>
                        <a:buNone/>
                      </a:pPr>
                      <a:r>
                        <a:rPr lang="en-US" sz="1800"/>
                        <a:t>Green</a:t>
                      </a:r>
                    </a:p>
                  </a:txBody>
                  <a:tcPr marT="45725" marB="45725" marR="91450" marL="91450"/>
                </a:tc>
                <a:tc>
                  <a:txBody>
                    <a:bodyPr>
                      <a:noAutofit/>
                    </a:bodyPr>
                    <a:lstStyle/>
                    <a:p>
                      <a:pPr indent="0" lvl="0" marL="0" marR="0" rtl="0" algn="ctr">
                        <a:lnSpc>
                          <a:spcPct val="100000"/>
                        </a:lnSpc>
                        <a:spcBef>
                          <a:spcPts val="0"/>
                        </a:spcBef>
                        <a:spcAft>
                          <a:spcPts val="0"/>
                        </a:spcAft>
                        <a:buClr>
                          <a:schemeClr val="lt1"/>
                        </a:buClr>
                        <a:buSzPct val="25000"/>
                        <a:buFont typeface="Calibri"/>
                        <a:buNone/>
                      </a:pPr>
                      <a:r>
                        <a:rPr lang="en-US" sz="1800"/>
                        <a:t>2</a:t>
                      </a:r>
                    </a:p>
                  </a:txBody>
                  <a:tcPr marT="45725" marB="45725" marR="91450" marL="91450"/>
                </a:tc>
                <a:tc>
                  <a:txBody>
                    <a:bodyPr>
                      <a:noAutofit/>
                    </a:bodyPr>
                    <a:lstStyle/>
                    <a:p>
                      <a:pPr indent="0" lvl="0" marL="0" marR="0" rtl="0" algn="ctr">
                        <a:lnSpc>
                          <a:spcPct val="100000"/>
                        </a:lnSpc>
                        <a:spcBef>
                          <a:spcPts val="0"/>
                        </a:spcBef>
                        <a:spcAft>
                          <a:spcPts val="0"/>
                        </a:spcAft>
                        <a:buClr>
                          <a:schemeClr val="lt1"/>
                        </a:buClr>
                        <a:buSzPct val="25000"/>
                        <a:buFont typeface="Calibri"/>
                        <a:buNone/>
                      </a:pPr>
                      <a:r>
                        <a:rPr lang="en-US" sz="1800"/>
                        <a:t>3</a:t>
                      </a:r>
                    </a:p>
                  </a:txBody>
                  <a:tcPr marT="45725" marB="45725" marR="91450" marL="91450"/>
                </a:tc>
              </a:tr>
              <a:tr h="351325">
                <a:tc>
                  <a:txBody>
                    <a:bodyPr>
                      <a:noAutofit/>
                    </a:bodyPr>
                    <a:lstStyle/>
                    <a:p>
                      <a:pPr indent="0" lvl="0" marL="0" marR="0" rtl="0" algn="l">
                        <a:spcBef>
                          <a:spcPts val="0"/>
                        </a:spcBef>
                        <a:buSzPct val="25000"/>
                        <a:buNone/>
                      </a:pPr>
                      <a:r>
                        <a:rPr lang="en-US" sz="1800"/>
                        <a:t>Blue</a:t>
                      </a:r>
                    </a:p>
                  </a:txBody>
                  <a:tcPr marT="45725" marB="45725" marR="91450" marL="91450"/>
                </a:tc>
                <a:tc>
                  <a:txBody>
                    <a:bodyPr>
                      <a:noAutofit/>
                    </a:bodyPr>
                    <a:lstStyle/>
                    <a:p>
                      <a:pPr indent="0" lvl="0" marL="0" marR="0" rtl="0" algn="ctr">
                        <a:lnSpc>
                          <a:spcPct val="100000"/>
                        </a:lnSpc>
                        <a:spcBef>
                          <a:spcPts val="0"/>
                        </a:spcBef>
                        <a:spcAft>
                          <a:spcPts val="0"/>
                        </a:spcAft>
                        <a:buClr>
                          <a:schemeClr val="lt1"/>
                        </a:buClr>
                        <a:buSzPct val="25000"/>
                        <a:buFont typeface="Calibri"/>
                        <a:buNone/>
                      </a:pPr>
                      <a:r>
                        <a:rPr lang="en-US" sz="1800"/>
                        <a:t>3</a:t>
                      </a:r>
                    </a:p>
                  </a:txBody>
                  <a:tcPr marT="45725" marB="45725" marR="91450" marL="91450"/>
                </a:tc>
                <a:tc>
                  <a:txBody>
                    <a:bodyPr>
                      <a:noAutofit/>
                    </a:bodyPr>
                    <a:lstStyle/>
                    <a:p>
                      <a:pPr indent="0" lvl="0" marL="0" marR="0" rtl="0" algn="ctr">
                        <a:lnSpc>
                          <a:spcPct val="100000"/>
                        </a:lnSpc>
                        <a:spcBef>
                          <a:spcPts val="0"/>
                        </a:spcBef>
                        <a:spcAft>
                          <a:spcPts val="0"/>
                        </a:spcAft>
                        <a:buClr>
                          <a:schemeClr val="lt1"/>
                        </a:buClr>
                        <a:buSzPct val="25000"/>
                        <a:buFont typeface="Calibri"/>
                        <a:buNone/>
                      </a:pPr>
                      <a:r>
                        <a:rPr lang="en-US" sz="1800"/>
                        <a:t>4</a:t>
                      </a:r>
                    </a:p>
                  </a:txBody>
                  <a:tcPr marT="45725" marB="45725" marR="91450" marL="91450"/>
                </a:tc>
              </a:tr>
              <a:tr h="351325">
                <a:tc>
                  <a:txBody>
                    <a:bodyPr>
                      <a:noAutofit/>
                    </a:bodyPr>
                    <a:lstStyle/>
                    <a:p>
                      <a:pPr indent="0" lvl="0" marL="0" marR="0" rtl="0" algn="l">
                        <a:spcBef>
                          <a:spcPts val="0"/>
                        </a:spcBef>
                        <a:buSzPct val="25000"/>
                        <a:buNone/>
                      </a:pPr>
                      <a:r>
                        <a:rPr lang="en-US" sz="1800"/>
                        <a:t>Visible Near InfraRed (NIR)</a:t>
                      </a:r>
                    </a:p>
                  </a:txBody>
                  <a:tcPr marT="45725" marB="45725" marR="91450" marL="91450"/>
                </a:tc>
                <a:tc>
                  <a:txBody>
                    <a:bodyPr>
                      <a:noAutofit/>
                    </a:bodyPr>
                    <a:lstStyle/>
                    <a:p>
                      <a:pPr indent="0" lvl="0" marL="0" marR="0" rtl="0" algn="ctr">
                        <a:lnSpc>
                          <a:spcPct val="100000"/>
                        </a:lnSpc>
                        <a:spcBef>
                          <a:spcPts val="0"/>
                        </a:spcBef>
                        <a:spcAft>
                          <a:spcPts val="0"/>
                        </a:spcAft>
                        <a:buClr>
                          <a:schemeClr val="lt1"/>
                        </a:buClr>
                        <a:buSzPct val="25000"/>
                        <a:buFont typeface="Calibri"/>
                        <a:buNone/>
                      </a:pPr>
                      <a:r>
                        <a:rPr lang="en-US" sz="1800"/>
                        <a:t>4</a:t>
                      </a:r>
                    </a:p>
                  </a:txBody>
                  <a:tcPr marT="45725" marB="45725" marR="91450" marL="91450"/>
                </a:tc>
                <a:tc>
                  <a:txBody>
                    <a:bodyPr>
                      <a:noAutofit/>
                    </a:bodyPr>
                    <a:lstStyle/>
                    <a:p>
                      <a:pPr indent="0" lvl="0" marL="0" marR="0" rtl="0" algn="ctr">
                        <a:lnSpc>
                          <a:spcPct val="100000"/>
                        </a:lnSpc>
                        <a:spcBef>
                          <a:spcPts val="0"/>
                        </a:spcBef>
                        <a:spcAft>
                          <a:spcPts val="0"/>
                        </a:spcAft>
                        <a:buClr>
                          <a:schemeClr val="lt1"/>
                        </a:buClr>
                        <a:buSzPct val="25000"/>
                        <a:buFont typeface="Calibri"/>
                        <a:buNone/>
                      </a:pPr>
                      <a:r>
                        <a:rPr lang="en-US" sz="1800"/>
                        <a:t>5</a:t>
                      </a:r>
                    </a:p>
                  </a:txBody>
                  <a:tcPr marT="45725" marB="45725" marR="91450" marL="91450"/>
                </a:tc>
              </a:tr>
              <a:tr h="351325">
                <a:tc>
                  <a:txBody>
                    <a:bodyPr>
                      <a:noAutofit/>
                    </a:bodyPr>
                    <a:lstStyle/>
                    <a:p>
                      <a:pPr indent="0" lvl="0" marL="0" marR="0" rtl="0" algn="l">
                        <a:spcBef>
                          <a:spcPts val="0"/>
                        </a:spcBef>
                        <a:buSzPct val="25000"/>
                        <a:buNone/>
                      </a:pPr>
                      <a:r>
                        <a:rPr lang="en-US" sz="1800"/>
                        <a:t>Short</a:t>
                      </a:r>
                      <a:r>
                        <a:rPr lang="en-US" sz="1800"/>
                        <a:t> Wave InfraRed (SWIR)</a:t>
                      </a:r>
                      <a:r>
                        <a:rPr lang="en-US" sz="1800"/>
                        <a:t> 1</a:t>
                      </a:r>
                    </a:p>
                  </a:txBody>
                  <a:tcPr marT="45725" marB="45725" marR="91450" marL="91450"/>
                </a:tc>
                <a:tc>
                  <a:txBody>
                    <a:bodyPr>
                      <a:noAutofit/>
                    </a:bodyPr>
                    <a:lstStyle/>
                    <a:p>
                      <a:pPr indent="0" lvl="0" marL="0" marR="0" rtl="0" algn="ctr">
                        <a:lnSpc>
                          <a:spcPct val="100000"/>
                        </a:lnSpc>
                        <a:spcBef>
                          <a:spcPts val="0"/>
                        </a:spcBef>
                        <a:spcAft>
                          <a:spcPts val="0"/>
                        </a:spcAft>
                        <a:buClr>
                          <a:schemeClr val="lt1"/>
                        </a:buClr>
                        <a:buSzPct val="25000"/>
                        <a:buFont typeface="Calibri"/>
                        <a:buNone/>
                      </a:pPr>
                      <a:r>
                        <a:rPr lang="en-US" sz="1800"/>
                        <a:t>5</a:t>
                      </a:r>
                    </a:p>
                  </a:txBody>
                  <a:tcPr marT="45725" marB="45725" marR="91450" marL="91450"/>
                </a:tc>
                <a:tc>
                  <a:txBody>
                    <a:bodyPr>
                      <a:noAutofit/>
                    </a:bodyPr>
                    <a:lstStyle/>
                    <a:p>
                      <a:pPr indent="0" lvl="0" marL="0" marR="0" rtl="0" algn="ctr">
                        <a:lnSpc>
                          <a:spcPct val="100000"/>
                        </a:lnSpc>
                        <a:spcBef>
                          <a:spcPts val="0"/>
                        </a:spcBef>
                        <a:spcAft>
                          <a:spcPts val="0"/>
                        </a:spcAft>
                        <a:buClr>
                          <a:schemeClr val="lt1"/>
                        </a:buClr>
                        <a:buSzPct val="25000"/>
                        <a:buFont typeface="Calibri"/>
                        <a:buNone/>
                      </a:pPr>
                      <a:r>
                        <a:rPr lang="en-US" sz="1800"/>
                        <a:t>6</a:t>
                      </a:r>
                    </a:p>
                  </a:txBody>
                  <a:tcPr marT="45725" marB="45725" marR="91450" marL="91450"/>
                </a:tc>
              </a:tr>
              <a:tr h="351325">
                <a:tc>
                  <a:txBody>
                    <a:bodyPr>
                      <a:noAutofit/>
                    </a:bodyPr>
                    <a:lstStyle/>
                    <a:p>
                      <a:pPr indent="0" lvl="0" marL="0" marR="0" rtl="0" algn="l">
                        <a:spcBef>
                          <a:spcPts val="0"/>
                        </a:spcBef>
                        <a:buSzPct val="25000"/>
                        <a:buNone/>
                      </a:pPr>
                      <a:r>
                        <a:rPr lang="en-US" sz="1800"/>
                        <a:t>Short</a:t>
                      </a:r>
                      <a:r>
                        <a:rPr lang="en-US" sz="1800"/>
                        <a:t> Wave InfraRed (SWIR) 2</a:t>
                      </a:r>
                    </a:p>
                  </a:txBody>
                  <a:tcPr marT="45725" marB="45725" marR="91450" marL="91450"/>
                </a:tc>
                <a:tc>
                  <a:txBody>
                    <a:bodyPr>
                      <a:noAutofit/>
                    </a:bodyPr>
                    <a:lstStyle/>
                    <a:p>
                      <a:pPr indent="0" lvl="0" marL="0" marR="0" rtl="0" algn="ctr">
                        <a:lnSpc>
                          <a:spcPct val="100000"/>
                        </a:lnSpc>
                        <a:spcBef>
                          <a:spcPts val="0"/>
                        </a:spcBef>
                        <a:spcAft>
                          <a:spcPts val="0"/>
                        </a:spcAft>
                        <a:buClr>
                          <a:schemeClr val="lt1"/>
                        </a:buClr>
                        <a:buSzPct val="25000"/>
                        <a:buFont typeface="Calibri"/>
                        <a:buNone/>
                      </a:pPr>
                      <a:r>
                        <a:rPr lang="en-US" sz="1800"/>
                        <a:t>7</a:t>
                      </a:r>
                    </a:p>
                  </a:txBody>
                  <a:tcPr marT="45725" marB="45725" marR="91450" marL="91450"/>
                </a:tc>
                <a:tc>
                  <a:txBody>
                    <a:bodyPr>
                      <a:noAutofit/>
                    </a:bodyPr>
                    <a:lstStyle/>
                    <a:p>
                      <a:pPr indent="0" lvl="0" marL="0" marR="0" rtl="0" algn="ctr">
                        <a:lnSpc>
                          <a:spcPct val="100000"/>
                        </a:lnSpc>
                        <a:spcBef>
                          <a:spcPts val="0"/>
                        </a:spcBef>
                        <a:spcAft>
                          <a:spcPts val="0"/>
                        </a:spcAft>
                        <a:buClr>
                          <a:schemeClr val="lt1"/>
                        </a:buClr>
                        <a:buSzPct val="25000"/>
                        <a:buFont typeface="Calibri"/>
                        <a:buNone/>
                      </a:pPr>
                      <a:r>
                        <a:rPr lang="en-US" sz="1800"/>
                        <a:t>7</a:t>
                      </a:r>
                    </a:p>
                  </a:txBody>
                  <a:tcPr marT="45725" marB="45725" marR="91450" marL="91450"/>
                </a:tc>
              </a:tr>
              <a:tr h="615250">
                <a:tc>
                  <a:txBody>
                    <a:bodyPr>
                      <a:noAutofit/>
                    </a:bodyPr>
                    <a:lstStyle/>
                    <a:p>
                      <a:pPr indent="0" lvl="0" marL="0" marR="0" rtl="0" algn="l">
                        <a:spcBef>
                          <a:spcPts val="0"/>
                        </a:spcBef>
                        <a:buSzPct val="25000"/>
                        <a:buNone/>
                      </a:pPr>
                      <a:r>
                        <a:t/>
                      </a:r>
                      <a:endParaRPr sz="1800"/>
                    </a:p>
                  </a:txBody>
                  <a:tcPr marT="45725" marB="45725" marR="91450" marL="91450"/>
                </a:tc>
                <a:tc gridSpan="2">
                  <a:txBody>
                    <a:bodyPr>
                      <a:noAutofit/>
                    </a:bodyPr>
                    <a:lstStyle/>
                    <a:p>
                      <a:pPr indent="0" lvl="0" marL="0" marR="0" rtl="0" algn="ctr">
                        <a:lnSpc>
                          <a:spcPct val="100000"/>
                        </a:lnSpc>
                        <a:spcBef>
                          <a:spcPts val="0"/>
                        </a:spcBef>
                        <a:spcAft>
                          <a:spcPts val="0"/>
                        </a:spcAft>
                        <a:buClr>
                          <a:schemeClr val="lt1"/>
                        </a:buClr>
                        <a:buSzPct val="25000"/>
                        <a:buFont typeface="Calibri"/>
                        <a:buNone/>
                      </a:pPr>
                      <a:r>
                        <a:rPr lang="en-US" sz="1800"/>
                        <a:t>Brightness Temperature Band #</a:t>
                      </a:r>
                    </a:p>
                    <a:p>
                      <a:pPr indent="0" lvl="0" marL="0" marR="0" rtl="0" algn="ctr">
                        <a:lnSpc>
                          <a:spcPct val="100000"/>
                        </a:lnSpc>
                        <a:spcBef>
                          <a:spcPts val="0"/>
                        </a:spcBef>
                        <a:spcAft>
                          <a:spcPts val="0"/>
                        </a:spcAft>
                        <a:buClr>
                          <a:schemeClr val="lt1"/>
                        </a:buClr>
                        <a:buSzPct val="25000"/>
                        <a:buFont typeface="Calibri"/>
                        <a:buNone/>
                      </a:pPr>
                      <a:r>
                        <a:rPr lang="en-US" sz="1800"/>
                        <a:t>(Top Of Atmosphere (TOA) </a:t>
                      </a:r>
                      <a:r>
                        <a:rPr lang="en-US" sz="1800"/>
                        <a:t>Band)</a:t>
                      </a:r>
                    </a:p>
                  </a:txBody>
                  <a:tcPr marT="45725" marB="45725" marR="91450" marL="91450"/>
                </a:tc>
                <a:tc hMerge="1"/>
              </a:tr>
              <a:tr h="351325">
                <a:tc>
                  <a:txBody>
                    <a:bodyPr>
                      <a:noAutofit/>
                    </a:bodyPr>
                    <a:lstStyle/>
                    <a:p>
                      <a:pPr indent="0" lvl="0" marL="0" marR="0" rtl="0" algn="l">
                        <a:spcBef>
                          <a:spcPts val="0"/>
                        </a:spcBef>
                        <a:buSzPct val="25000"/>
                        <a:buNone/>
                      </a:pPr>
                      <a:r>
                        <a:rPr lang="en-US" sz="1800"/>
                        <a:t>Thermal</a:t>
                      </a:r>
                    </a:p>
                  </a:txBody>
                  <a:tcPr marT="45725" marB="45725" marR="91450" marL="91450"/>
                </a:tc>
                <a:tc>
                  <a:txBody>
                    <a:bodyPr>
                      <a:noAutofit/>
                    </a:bodyPr>
                    <a:lstStyle/>
                    <a:p>
                      <a:pPr indent="0" lvl="0" marL="0" marR="0" rtl="0" algn="ctr">
                        <a:spcBef>
                          <a:spcPts val="0"/>
                        </a:spcBef>
                        <a:buSzPct val="25000"/>
                        <a:buNone/>
                      </a:pPr>
                      <a:r>
                        <a:rPr lang="en-US" sz="1800"/>
                        <a:t>6</a:t>
                      </a:r>
                    </a:p>
                  </a:txBody>
                  <a:tcPr marT="45725" marB="45725" marR="91450" marL="91450"/>
                </a:tc>
                <a:tc>
                  <a:txBody>
                    <a:bodyPr>
                      <a:noAutofit/>
                    </a:bodyPr>
                    <a:lstStyle/>
                    <a:p>
                      <a:pPr indent="0" lvl="0" marL="0" marR="0" rtl="0" algn="ctr">
                        <a:spcBef>
                          <a:spcPts val="0"/>
                        </a:spcBef>
                        <a:buSzPct val="25000"/>
                        <a:buNone/>
                      </a:pPr>
                      <a:r>
                        <a:rPr lang="en-US" sz="1800"/>
                        <a:t>10</a:t>
                      </a:r>
                    </a:p>
                  </a:txBody>
                  <a:tcPr marT="45725" marB="45725" marR="91450" marL="91450"/>
                </a:tc>
              </a:tr>
              <a:tr h="351325">
                <a:tc>
                  <a:txBody>
                    <a:bodyPr>
                      <a:noAutofit/>
                    </a:bodyPr>
                    <a:lstStyle/>
                    <a:p>
                      <a:pPr indent="0" lvl="0" marL="0" marR="0" rtl="0" algn="l">
                        <a:spcBef>
                          <a:spcPts val="0"/>
                        </a:spcBef>
                        <a:buSzPct val="25000"/>
                        <a:buNone/>
                      </a:pPr>
                      <a:r>
                        <a:t/>
                      </a:r>
                      <a:endParaRPr sz="1800"/>
                    </a:p>
                  </a:txBody>
                  <a:tcPr marT="45725" marB="45725" marR="91450" marL="91450"/>
                </a:tc>
                <a:tc gridSpan="2">
                  <a:txBody>
                    <a:bodyPr>
                      <a:noAutofit/>
                    </a:bodyPr>
                    <a:lstStyle/>
                    <a:p>
                      <a:pPr indent="0" lvl="0" marL="0" marR="0" rtl="0" algn="ctr">
                        <a:lnSpc>
                          <a:spcPct val="100000"/>
                        </a:lnSpc>
                        <a:spcBef>
                          <a:spcPts val="0"/>
                        </a:spcBef>
                        <a:spcAft>
                          <a:spcPts val="0"/>
                        </a:spcAft>
                        <a:buClr>
                          <a:schemeClr val="lt1"/>
                        </a:buClr>
                        <a:buSzPct val="25000"/>
                        <a:buFont typeface="Calibri"/>
                        <a:buNone/>
                      </a:pPr>
                      <a:r>
                        <a:rPr lang="en-US" sz="1800"/>
                        <a:t>CFMASK </a:t>
                      </a:r>
                      <a:r>
                        <a:rPr lang="en-US" sz="1800"/>
                        <a:t>Band</a:t>
                      </a:r>
                    </a:p>
                  </a:txBody>
                  <a:tcPr marT="45725" marB="45725" marR="91450" marL="91450"/>
                </a:tc>
                <a:tc hMerge="1"/>
              </a:tr>
              <a:tr h="351325">
                <a:tc>
                  <a:txBody>
                    <a:bodyPr>
                      <a:noAutofit/>
                    </a:bodyPr>
                    <a:lstStyle/>
                    <a:p>
                      <a:pPr indent="0" lvl="0" marL="0" marR="0" rtl="0" algn="l">
                        <a:spcBef>
                          <a:spcPts val="0"/>
                        </a:spcBef>
                        <a:buSzPct val="25000"/>
                        <a:buNone/>
                      </a:pPr>
                      <a:r>
                        <a:rPr lang="en-US" sz="1800"/>
                        <a:t>MASK</a:t>
                      </a:r>
                    </a:p>
                  </a:txBody>
                  <a:tcPr marT="45725" marB="45725" marR="91450" marL="91450"/>
                </a:tc>
                <a:tc>
                  <a:txBody>
                    <a:bodyPr>
                      <a:noAutofit/>
                    </a:bodyPr>
                    <a:lstStyle/>
                    <a:p>
                      <a:pPr indent="0" lvl="0" marL="0" marR="0" rtl="0" algn="ctr">
                        <a:spcBef>
                          <a:spcPts val="0"/>
                        </a:spcBef>
                        <a:buSzPct val="25000"/>
                        <a:buNone/>
                      </a:pPr>
                      <a:r>
                        <a:rPr lang="en-US" sz="1800"/>
                        <a:t>cfmask</a:t>
                      </a:r>
                    </a:p>
                  </a:txBody>
                  <a:tcPr marT="45725" marB="45725" marR="91450" marL="91450"/>
                </a:tc>
                <a:tc>
                  <a:txBody>
                    <a:bodyPr>
                      <a:noAutofit/>
                    </a:bodyPr>
                    <a:lstStyle/>
                    <a:p>
                      <a:pPr indent="0" lvl="0" marL="0" marR="0" rtl="0" algn="ctr">
                        <a:spcBef>
                          <a:spcPts val="0"/>
                        </a:spcBef>
                        <a:buSzPct val="25000"/>
                        <a:buNone/>
                      </a:pPr>
                      <a:r>
                        <a:rPr lang="en-US" sz="1800"/>
                        <a:t>cfmask</a:t>
                      </a:r>
                    </a:p>
                  </a:txBody>
                  <a:tcPr marT="45725" marB="45725" marR="91450" marL="91450"/>
                </a:tc>
              </a:tr>
            </a:tbl>
          </a:graphicData>
        </a:graphic>
      </p:graphicFrame>
      <p:sp>
        <p:nvSpPr>
          <p:cNvPr id="129" name="Shape 129"/>
          <p:cNvSpPr txBox="1"/>
          <p:nvPr>
            <p:ph idx="12" type="sldNum"/>
          </p:nvPr>
        </p:nvSpPr>
        <p:spPr>
          <a:xfrm>
            <a:off x="6457950" y="6356351"/>
            <a:ext cx="2057400" cy="365099"/>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