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42803763" cy="3027521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57"/>
    <a:srgbClr val="FFF7DD"/>
    <a:srgbClr val="FFEEB7"/>
    <a:srgbClr val="FFEAA7"/>
    <a:srgbClr val="FFE07D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739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FA0A82-6E46-4FF2-B5F1-51B95974A7B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2139840" y="1625544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AD74F4-EB86-432E-9FB8-06E0811EC6C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2187900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629F1C4-77E2-489B-94B6-BF6E9745296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151646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281894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21398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151646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281894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97C1DE-CC76-473B-95D4-B3A994C0CFB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71F75A-31E3-40EE-B4BC-837200AAD04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840939B-3693-48A9-A967-C6A8F275F17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F0165E3-DAF0-4008-BA29-DA01A2CC849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D21CBC5-3BE4-4905-906A-688C821CC8D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139840" y="1207800"/>
            <a:ext cx="38522880" cy="2343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8970165-8A0F-44EF-A753-06403F67E39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971F96C-8082-4921-9AD7-DBD8833780A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2187900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7116CA7-C13C-4F35-8496-1819267B56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D8CE769-C9AE-4CA4-8430-14AFFA611EF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0000" y="360000"/>
            <a:ext cx="42082920" cy="4514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41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0000" y="3849120"/>
            <a:ext cx="42082920" cy="10252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41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cxnSp>
        <p:nvCxnSpPr>
          <p:cNvPr id="2" name="Straight Connector 8"/>
          <p:cNvCxnSpPr/>
          <p:nvPr/>
        </p:nvCxnSpPr>
        <p:spPr>
          <a:xfrm flipV="1">
            <a:off x="0" y="5029200"/>
            <a:ext cx="42787080" cy="25560"/>
          </a:xfrm>
          <a:prstGeom prst="straightConnector1">
            <a:avLst/>
          </a:prstGeom>
          <a:ln w="114300">
            <a:solidFill>
              <a:srgbClr val="C00000"/>
            </a:solidFill>
            <a:round/>
          </a:ln>
        </p:spPr>
      </p:cxnSp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32145840" y="144360"/>
            <a:ext cx="10621800" cy="4247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ftr" idx="1"/>
          </p:nvPr>
        </p:nvSpPr>
        <p:spPr>
          <a:xfrm>
            <a:off x="10924920" y="29194200"/>
            <a:ext cx="2095308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CA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sldNum" idx="2"/>
          </p:nvPr>
        </p:nvSpPr>
        <p:spPr>
          <a:xfrm>
            <a:off x="31878720" y="29194200"/>
            <a:ext cx="946764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33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3878093-B1AC-46FC-B5E0-32E123E5C570}" type="slidenum">
              <a:rPr lang="en-US" sz="330" b="0" strike="noStrike" spc="-1">
                <a:solidFill>
                  <a:srgbClr val="8B8B8B"/>
                </a:solidFill>
                <a:latin typeface="Arial"/>
              </a:rPr>
              <a:t>‹#›</a:t>
            </a:fld>
            <a:endParaRPr lang="en-CA" sz="33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3"/>
          </p:nvPr>
        </p:nvSpPr>
        <p:spPr>
          <a:xfrm>
            <a:off x="1455480" y="29194200"/>
            <a:ext cx="946764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CA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1455480" y="5450040"/>
            <a:ext cx="12273120" cy="114840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1455480" y="6752760"/>
            <a:ext cx="12273120" cy="6094920"/>
          </a:xfrm>
          <a:prstGeom prst="rect">
            <a:avLst/>
          </a:prstGeom>
          <a:noFill/>
          <a:ln w="0">
            <a:noFill/>
          </a:ln>
        </p:spPr>
        <p:txBody>
          <a:bodyPr lIns="365760" tIns="45000" rIns="365760" bIns="4500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of Raspberry Pi Website (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RPiWeb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Remote location, unreliable environments, resource-constrained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Downtime, manual restarts, wasted resources/overprovisioning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Ensure consistent uptime and user confidence</a:t>
            </a:r>
            <a:endParaRPr kumimoji="0" lang="en-CA" sz="1800" i="0" u="non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Times New Roman" panose="02020603050405020304" pitchFamily="18" charset="0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1455480" y="1322496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9"/>
          <p:cNvSpPr>
            <a:spLocks noGrp="1"/>
          </p:cNvSpPr>
          <p:nvPr>
            <p:ph/>
          </p:nvPr>
        </p:nvSpPr>
        <p:spPr>
          <a:xfrm>
            <a:off x="1455480" y="2090952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10"/>
          <p:cNvSpPr>
            <a:spLocks noGrp="1"/>
          </p:cNvSpPr>
          <p:nvPr>
            <p:ph/>
          </p:nvPr>
        </p:nvSpPr>
        <p:spPr>
          <a:xfrm>
            <a:off x="1455480" y="22206600"/>
            <a:ext cx="12273120" cy="655056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11"/>
          <p:cNvSpPr>
            <a:spLocks noGrp="1"/>
          </p:cNvSpPr>
          <p:nvPr>
            <p:ph/>
          </p:nvPr>
        </p:nvSpPr>
        <p:spPr>
          <a:xfrm>
            <a:off x="15264720" y="545004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2"/>
          <p:cNvSpPr>
            <a:spLocks noGrp="1"/>
          </p:cNvSpPr>
          <p:nvPr>
            <p:ph/>
          </p:nvPr>
        </p:nvSpPr>
        <p:spPr>
          <a:xfrm>
            <a:off x="15264720" y="6747120"/>
            <a:ext cx="12273120" cy="610056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/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Utility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Introduce dependable Raspberry Pi platform for personal web hosting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PlaceHolder 13"/>
          <p:cNvSpPr>
            <a:spLocks noGrp="1"/>
          </p:cNvSpPr>
          <p:nvPr>
            <p:ph/>
          </p:nvPr>
        </p:nvSpPr>
        <p:spPr>
          <a:xfrm>
            <a:off x="15264720" y="1322496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15"/>
          <p:cNvSpPr>
            <a:spLocks noGrp="1"/>
          </p:cNvSpPr>
          <p:nvPr>
            <p:ph/>
          </p:nvPr>
        </p:nvSpPr>
        <p:spPr>
          <a:xfrm>
            <a:off x="29029680" y="2073564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16"/>
          <p:cNvSpPr>
            <a:spLocks noGrp="1"/>
          </p:cNvSpPr>
          <p:nvPr>
            <p:ph/>
          </p:nvPr>
        </p:nvSpPr>
        <p:spPr>
          <a:xfrm>
            <a:off x="29029680" y="22003201"/>
            <a:ext cx="12273120" cy="6753959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17"/>
          <p:cNvSpPr>
            <a:spLocks noGrp="1"/>
          </p:cNvSpPr>
          <p:nvPr>
            <p:ph/>
          </p:nvPr>
        </p:nvSpPr>
        <p:spPr>
          <a:xfrm>
            <a:off x="29029680" y="545004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18"/>
          <p:cNvSpPr>
            <a:spLocks noGrp="1"/>
          </p:cNvSpPr>
          <p:nvPr>
            <p:ph/>
          </p:nvPr>
        </p:nvSpPr>
        <p:spPr>
          <a:xfrm>
            <a:off x="29029680" y="6747120"/>
            <a:ext cx="12273120" cy="610056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/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monitoring daemon tracking system metrics</a:t>
            </a:r>
            <a:endParaRPr lang="en-CA" sz="1600" spc="-1" dirty="0">
              <a:solidFill>
                <a:srgbClr val="000000"/>
              </a:solidFill>
              <a:latin typeface="Arial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external weather metric monitoring</a:t>
            </a:r>
          </a:p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Planning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metric thresholds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degradation from dynamic to static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clock speed &amp; voltage</a:t>
            </a:r>
          </a:p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and Knowledge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Watchdog timer reboots</a:t>
            </a:r>
            <a:endParaRPr lang="en-CA" sz="1600" spc="-1" dirty="0">
              <a:solidFill>
                <a:srgbClr val="000000"/>
              </a:solidFill>
              <a:latin typeface="Arial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Historical data for adaptive threshold refinement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adaptation templates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81BEED-47FB-14CD-9763-A386A10037E9}"/>
              </a:ext>
            </a:extLst>
          </p:cNvPr>
          <p:cNvSpPr txBox="1"/>
          <p:nvPr/>
        </p:nvSpPr>
        <p:spPr>
          <a:xfrm>
            <a:off x="1725900" y="1423759"/>
            <a:ext cx="29759940" cy="1347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Reliable Web Hosting on Raspberry Pi: A Self-Adaptive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F4D2E-81C7-E6F3-D7F5-86957FB84582}"/>
              </a:ext>
            </a:extLst>
          </p:cNvPr>
          <p:cNvSpPr txBox="1"/>
          <p:nvPr/>
        </p:nvSpPr>
        <p:spPr>
          <a:xfrm>
            <a:off x="1725900" y="4017023"/>
            <a:ext cx="3081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strike="noStrike" spc="-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ESASS 2024 Project Poster by Arthur Li &amp; Daniel Almeida (Professor: Dr. </a:t>
            </a:r>
            <a:r>
              <a:rPr lang="en-CA" sz="3600" strike="noStrike" spc="-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Ladan</a:t>
            </a:r>
            <a:r>
              <a:rPr lang="en-CA" sz="3600" strike="noStrike" spc="-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600" strike="noStrike" spc="-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Tahvildari</a:t>
            </a:r>
            <a:r>
              <a:rPr lang="en-CA" sz="3600" strike="noStrike" spc="-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Department of Electrical and Computer Engineering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B483CA-1586-2941-1362-71152F9E74BF}"/>
              </a:ext>
            </a:extLst>
          </p:cNvPr>
          <p:cNvSpPr/>
          <p:nvPr/>
        </p:nvSpPr>
        <p:spPr>
          <a:xfrm>
            <a:off x="1455480" y="5450039"/>
            <a:ext cx="12273120" cy="98791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EE6ADA-1050-9457-86D5-6BB27D17CA75}"/>
              </a:ext>
            </a:extLst>
          </p:cNvPr>
          <p:cNvSpPr/>
          <p:nvPr/>
        </p:nvSpPr>
        <p:spPr>
          <a:xfrm>
            <a:off x="15264720" y="5450039"/>
            <a:ext cx="12273120" cy="92646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62B166-6932-A770-D04B-71D68742D0F6}"/>
              </a:ext>
            </a:extLst>
          </p:cNvPr>
          <p:cNvSpPr/>
          <p:nvPr/>
        </p:nvSpPr>
        <p:spPr>
          <a:xfrm>
            <a:off x="1455480" y="13224024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A52E04-4E5A-C376-B658-7C1F8C570C27}"/>
              </a:ext>
            </a:extLst>
          </p:cNvPr>
          <p:cNvSpPr/>
          <p:nvPr/>
        </p:nvSpPr>
        <p:spPr>
          <a:xfrm>
            <a:off x="29029680" y="5456709"/>
            <a:ext cx="12273120" cy="919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9D936B-BE14-75BD-CF20-50C833150C81}"/>
              </a:ext>
            </a:extLst>
          </p:cNvPr>
          <p:cNvSpPr/>
          <p:nvPr/>
        </p:nvSpPr>
        <p:spPr>
          <a:xfrm>
            <a:off x="-1" y="4971798"/>
            <a:ext cx="42803763" cy="164082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E78ADC-5B04-D58F-8136-3E496E9E2025}"/>
              </a:ext>
            </a:extLst>
          </p:cNvPr>
          <p:cNvSpPr/>
          <p:nvPr/>
        </p:nvSpPr>
        <p:spPr>
          <a:xfrm>
            <a:off x="15264720" y="13224960"/>
            <a:ext cx="12273120" cy="919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C4ED14-87EE-8CFC-C270-EF37262C5B00}"/>
              </a:ext>
            </a:extLst>
          </p:cNvPr>
          <p:cNvSpPr/>
          <p:nvPr/>
        </p:nvSpPr>
        <p:spPr>
          <a:xfrm>
            <a:off x="1455480" y="20919210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E39BE6-CD54-2E37-9DF3-B1D89E0C9D98}"/>
              </a:ext>
            </a:extLst>
          </p:cNvPr>
          <p:cNvSpPr/>
          <p:nvPr/>
        </p:nvSpPr>
        <p:spPr>
          <a:xfrm>
            <a:off x="29029680" y="20735640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89A257-2B7B-AB39-AEB7-8F3B74D28E4E}"/>
              </a:ext>
            </a:extLst>
          </p:cNvPr>
          <p:cNvSpPr txBox="1"/>
          <p:nvPr/>
        </p:nvSpPr>
        <p:spPr>
          <a:xfrm>
            <a:off x="4467840" y="5620828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4AAACB-9920-6117-78E2-E14CA7AAF371}"/>
              </a:ext>
            </a:extLst>
          </p:cNvPr>
          <p:cNvSpPr txBox="1"/>
          <p:nvPr/>
        </p:nvSpPr>
        <p:spPr>
          <a:xfrm>
            <a:off x="18277080" y="5596045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D85028-A175-46DC-E15D-CE3C60C0EC7F}"/>
              </a:ext>
            </a:extLst>
          </p:cNvPr>
          <p:cNvSpPr txBox="1"/>
          <p:nvPr/>
        </p:nvSpPr>
        <p:spPr>
          <a:xfrm>
            <a:off x="18277080" y="1336390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Framework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FF5BE7-6BC9-127E-4BAB-DE2098BFACAA}"/>
              </a:ext>
            </a:extLst>
          </p:cNvPr>
          <p:cNvSpPr txBox="1"/>
          <p:nvPr/>
        </p:nvSpPr>
        <p:spPr>
          <a:xfrm>
            <a:off x="32087523" y="5586385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3DAA02-DDB4-C002-F42E-15C20B7EB10E}"/>
              </a:ext>
            </a:extLst>
          </p:cNvPr>
          <p:cNvSpPr txBox="1"/>
          <p:nvPr/>
        </p:nvSpPr>
        <p:spPr>
          <a:xfrm>
            <a:off x="4385940" y="1338671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Self-CHOP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701C71-EB35-84FC-4D0B-06F53FC135B6}"/>
              </a:ext>
            </a:extLst>
          </p:cNvPr>
          <p:cNvSpPr txBox="1"/>
          <p:nvPr/>
        </p:nvSpPr>
        <p:spPr>
          <a:xfrm>
            <a:off x="4467840" y="2105624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0F3729-213D-583C-3D24-4F494730B982}"/>
              </a:ext>
            </a:extLst>
          </p:cNvPr>
          <p:cNvSpPr txBox="1"/>
          <p:nvPr/>
        </p:nvSpPr>
        <p:spPr>
          <a:xfrm>
            <a:off x="32042040" y="2087267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&amp; Future Work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A186A-B39E-4CA1-8647-5C2E5F28D30F}"/>
              </a:ext>
            </a:extLst>
          </p:cNvPr>
          <p:cNvSpPr txBox="1"/>
          <p:nvPr/>
        </p:nvSpPr>
        <p:spPr>
          <a:xfrm>
            <a:off x="32087523" y="1338671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31" name="PlaceHolder 13">
            <a:extLst>
              <a:ext uri="{FF2B5EF4-FFF2-40B4-BE49-F238E27FC236}">
                <a16:creationId xmlns:a16="http://schemas.microsoft.com/office/drawing/2014/main" id="{E53CCBC1-3D55-3748-9C5C-77DFAA2A1D27}"/>
              </a:ext>
            </a:extLst>
          </p:cNvPr>
          <p:cNvSpPr txBox="1">
            <a:spLocks/>
          </p:cNvSpPr>
          <p:nvPr/>
        </p:nvSpPr>
        <p:spPr>
          <a:xfrm>
            <a:off x="29029680" y="1322496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1417"/>
              </a:spcBef>
              <a:buFont typeface="Arial" panose="020B0604020202020204" pitchFamily="34" charset="0"/>
              <a:buNone/>
            </a:pPr>
            <a:endParaRPr lang="en-CA" sz="1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14">
            <a:extLst>
              <a:ext uri="{FF2B5EF4-FFF2-40B4-BE49-F238E27FC236}">
                <a16:creationId xmlns:a16="http://schemas.microsoft.com/office/drawing/2014/main" id="{D735AC18-A77F-7740-5C5D-D6E6FC881983}"/>
              </a:ext>
            </a:extLst>
          </p:cNvPr>
          <p:cNvSpPr txBox="1">
            <a:spLocks/>
          </p:cNvSpPr>
          <p:nvPr/>
        </p:nvSpPr>
        <p:spPr>
          <a:xfrm>
            <a:off x="29029680" y="14522040"/>
            <a:ext cx="12273120" cy="601020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1417"/>
              </a:spcBef>
              <a:buFont typeface="Arial" panose="020B0604020202020204" pitchFamily="34" charset="0"/>
              <a:buNone/>
            </a:pPr>
            <a:endParaRPr lang="en-CA" sz="18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FD793B-301B-9042-CC17-CA2F3F589E97}"/>
              </a:ext>
            </a:extLst>
          </p:cNvPr>
          <p:cNvSpPr/>
          <p:nvPr/>
        </p:nvSpPr>
        <p:spPr>
          <a:xfrm>
            <a:off x="29029680" y="13224960"/>
            <a:ext cx="12273120" cy="919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0B5FED-B81D-D182-0DC5-8A2D2284BAB4}"/>
              </a:ext>
            </a:extLst>
          </p:cNvPr>
          <p:cNvSpPr txBox="1"/>
          <p:nvPr/>
        </p:nvSpPr>
        <p:spPr>
          <a:xfrm>
            <a:off x="32042040" y="1336390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sp>
        <p:nvSpPr>
          <p:cNvPr id="35" name="PlaceHolder 15">
            <a:extLst>
              <a:ext uri="{FF2B5EF4-FFF2-40B4-BE49-F238E27FC236}">
                <a16:creationId xmlns:a16="http://schemas.microsoft.com/office/drawing/2014/main" id="{7A7D0355-B999-4B05-0DB0-E4D7EA8503B3}"/>
              </a:ext>
            </a:extLst>
          </p:cNvPr>
          <p:cNvSpPr txBox="1">
            <a:spLocks/>
          </p:cNvSpPr>
          <p:nvPr/>
        </p:nvSpPr>
        <p:spPr>
          <a:xfrm>
            <a:off x="15265321" y="2625819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1417"/>
              </a:spcBef>
              <a:buFont typeface="Arial" panose="020B0604020202020204" pitchFamily="34" charset="0"/>
              <a:buNone/>
            </a:pPr>
            <a:endParaRPr lang="en-CA" sz="1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2FE002-A11A-D235-8FB0-1B4326535C98}"/>
              </a:ext>
            </a:extLst>
          </p:cNvPr>
          <p:cNvSpPr/>
          <p:nvPr/>
        </p:nvSpPr>
        <p:spPr>
          <a:xfrm>
            <a:off x="15265321" y="26258190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4AED81-E7C0-DD7A-69BA-8086CFEF7769}"/>
              </a:ext>
            </a:extLst>
          </p:cNvPr>
          <p:cNvSpPr txBox="1"/>
          <p:nvPr/>
        </p:nvSpPr>
        <p:spPr>
          <a:xfrm>
            <a:off x="18277681" y="2639522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E7592-9165-4572-80FF-8A8579D58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4897" y="8425179"/>
            <a:ext cx="4897903" cy="39967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117BDD-C4A0-7C2B-FA1A-CD562CCA9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8580" y="14629610"/>
            <a:ext cx="11285400" cy="109950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8706C97-ADA1-73C7-0DBF-E3BA82E0D6FD}"/>
              </a:ext>
            </a:extLst>
          </p:cNvPr>
          <p:cNvSpPr txBox="1"/>
          <p:nvPr/>
        </p:nvSpPr>
        <p:spPr>
          <a:xfrm>
            <a:off x="15264720" y="27536172"/>
            <a:ext cx="12273120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J. O. Kephart and D. M. Chess, "The Vision of Autonomic Computing,"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Computer Magazine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41-50, Jan. 2003</a:t>
            </a:r>
          </a:p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Tahvildari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ECE750-T37: Engineering Self-Adaptive Software Systems, Lecture 1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Dept. of Elect. and Comp. Eng., University of Waterloo, 2024</a:t>
            </a:r>
          </a:p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endParaRPr lang="en-CA" sz="20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0E056EB-88D2-EAE4-CBFC-689246ED4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789" y="14660566"/>
            <a:ext cx="7270534" cy="37454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1D337B-8993-1038-1473-7DCBE47C15D9}"/>
              </a:ext>
            </a:extLst>
          </p:cNvPr>
          <p:cNvSpPr txBox="1"/>
          <p:nvPr/>
        </p:nvSpPr>
        <p:spPr>
          <a:xfrm>
            <a:off x="1455480" y="18747920"/>
            <a:ext cx="12273120" cy="2308324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Self-Configuration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CPU clock speeds dynamically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Self-Optimizing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degradation</a:t>
            </a: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Self-Healing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Crash recovery via watchdog mechanism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Self-Protection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Priority-based fallback pages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Custom 1">
      <a:dk1>
        <a:srgbClr val="000000"/>
      </a:dk1>
      <a:lt1>
        <a:srgbClr val="FFFFFF"/>
      </a:lt1>
      <a:dk2>
        <a:srgbClr val="1B1B1B"/>
      </a:dk2>
      <a:lt2>
        <a:srgbClr val="E5E8E8"/>
      </a:lt2>
      <a:accent1>
        <a:srgbClr val="C00000"/>
      </a:accent1>
      <a:accent2>
        <a:srgbClr val="8C2027"/>
      </a:accent2>
      <a:accent3>
        <a:srgbClr val="DF767D"/>
      </a:accent3>
      <a:accent4>
        <a:srgbClr val="F4D1D3"/>
      </a:accent4>
      <a:accent5>
        <a:srgbClr val="BB2B35"/>
      </a:accent5>
      <a:accent6>
        <a:srgbClr val="5D151A"/>
      </a:accent6>
      <a:hlink>
        <a:srgbClr val="00B0EA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221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Science Poster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Daniel Almeida</dc:creator>
  <dc:description/>
  <cp:lastModifiedBy>Daniel Almeida</cp:lastModifiedBy>
  <cp:revision>173</cp:revision>
  <dcterms:created xsi:type="dcterms:W3CDTF">2018-02-16T17:07:17Z</dcterms:created>
  <dcterms:modified xsi:type="dcterms:W3CDTF">2024-11-26T05:20:23Z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</vt:i4>
  </property>
  <property fmtid="{D5CDD505-2E9C-101B-9397-08002B2CF9AE}" pid="4" name="_TemplateID">
    <vt:lpwstr>TC040013439991</vt:lpwstr>
  </property>
</Properties>
</file>