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42803763" cy="3027521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FF7DD"/>
    <a:srgbClr val="FFEEB7"/>
    <a:srgbClr val="FFEAA7"/>
    <a:srgbClr val="FFE07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6" autoAdjust="0"/>
    <p:restoredTop sz="94660"/>
  </p:normalViewPr>
  <p:slideViewPr>
    <p:cSldViewPr snapToGrid="0">
      <p:cViewPr>
        <p:scale>
          <a:sx n="40" d="100"/>
          <a:sy n="40" d="100"/>
        </p:scale>
        <p:origin x="29" y="-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A0A82-6E46-4FF2-B5F1-51B95974A7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AD74F4-EB86-432E-9FB8-06E0811EC6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29F1C4-77E2-489B-94B6-BF6E9745296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51646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281894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21398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51646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281894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97C1DE-CC76-473B-95D4-B3A994C0CFB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71F75A-31E3-40EE-B4BC-837200AAD0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40939B-3693-48A9-A967-C6A8F275F1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0165E3-DAF0-4008-BA29-DA01A2CC84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21CBC5-3BE4-4905-906A-688C821CC8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139840" y="1207800"/>
            <a:ext cx="38522880" cy="234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970165-8A0F-44EF-A753-06403F67E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71F96C-8082-4921-9AD7-DBD8833780A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116CA7-C13C-4F35-8496-1819267B56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8CE769-C9AE-4CA4-8430-14AFFA611E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0000" y="360000"/>
            <a:ext cx="42082920" cy="451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000" y="3849120"/>
            <a:ext cx="42082920" cy="1025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2" name="Straight Connector 8"/>
          <p:cNvCxnSpPr/>
          <p:nvPr/>
        </p:nvCxnSpPr>
        <p:spPr>
          <a:xfrm flipV="1">
            <a:off x="0" y="5029200"/>
            <a:ext cx="42787080" cy="25560"/>
          </a:xfrm>
          <a:prstGeom prst="straightConnector1">
            <a:avLst/>
          </a:prstGeom>
          <a:ln w="114300">
            <a:solidFill>
              <a:srgbClr val="C00000"/>
            </a:solidFill>
            <a:round/>
          </a:ln>
        </p:spPr>
      </p:cxn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32145840" y="144360"/>
            <a:ext cx="10621800" cy="424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10924920" y="29194200"/>
            <a:ext cx="2095308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3187872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33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3878093-B1AC-46FC-B5E0-32E123E5C570}" type="slidenum">
              <a:rPr lang="en-US" sz="33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CA" sz="3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145548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com/products/raspberry-pi-4-model-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455480" y="5450040"/>
            <a:ext cx="12273120" cy="114840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455480" y="6752760"/>
            <a:ext cx="12273120" cy="6094920"/>
          </a:xfrm>
          <a:prstGeom prst="rect">
            <a:avLst/>
          </a:prstGeom>
          <a:noFill/>
          <a:ln w="0">
            <a:noFill/>
          </a:ln>
        </p:spPr>
        <p:txBody>
          <a:bodyPr lIns="365760" tIns="45000" rIns="36576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Raspberry Pi Website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Introduce dependable Raspberry Pi platform for personal web hosting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Mitigate crashes, overheating, memory exhaustion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Eliminate manual labour</a:t>
            </a: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14554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/>
          </p:nvPr>
        </p:nvSpPr>
        <p:spPr>
          <a:xfrm>
            <a:off x="1455480" y="2090952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1"/>
          <p:cNvSpPr>
            <a:spLocks noGrp="1"/>
          </p:cNvSpPr>
          <p:nvPr>
            <p:ph/>
          </p:nvPr>
        </p:nvSpPr>
        <p:spPr>
          <a:xfrm>
            <a:off x="1526472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2"/>
          <p:cNvSpPr>
            <a:spLocks noGrp="1"/>
          </p:cNvSpPr>
          <p:nvPr>
            <p:ph/>
          </p:nvPr>
        </p:nvSpPr>
        <p:spPr>
          <a:xfrm>
            <a:off x="1526472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Utility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Remote location, unreliable environments, resource-constrained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Downtime, manual restarts, wasted resources/overprovisioning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 consistent uptime and user confidence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additional expenses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Deploy-and-forget</a:t>
            </a:r>
          </a:p>
        </p:txBody>
      </p:sp>
      <p:sp>
        <p:nvSpPr>
          <p:cNvPr id="55" name="PlaceHolder 13"/>
          <p:cNvSpPr>
            <a:spLocks noGrp="1"/>
          </p:cNvSpPr>
          <p:nvPr>
            <p:ph/>
          </p:nvPr>
        </p:nvSpPr>
        <p:spPr>
          <a:xfrm>
            <a:off x="1526472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5"/>
          <p:cNvSpPr>
            <a:spLocks noGrp="1"/>
          </p:cNvSpPr>
          <p:nvPr>
            <p:ph/>
          </p:nvPr>
        </p:nvSpPr>
        <p:spPr>
          <a:xfrm>
            <a:off x="29029680" y="207356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7"/>
          <p:cNvSpPr>
            <a:spLocks noGrp="1"/>
          </p:cNvSpPr>
          <p:nvPr>
            <p:ph/>
          </p:nvPr>
        </p:nvSpPr>
        <p:spPr>
          <a:xfrm>
            <a:off x="2902968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8"/>
          <p:cNvSpPr>
            <a:spLocks noGrp="1"/>
          </p:cNvSpPr>
          <p:nvPr>
            <p:ph/>
          </p:nvPr>
        </p:nvSpPr>
        <p:spPr>
          <a:xfrm>
            <a:off x="2902968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monitoring daemon tracking system metrics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external weather metric monitoring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Planning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metric thresholds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 from dynamic to static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clock speed &amp; voltage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and Knowledge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 timer reboots</a:t>
            </a:r>
            <a:endParaRPr lang="en-CA" sz="1600" spc="-1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for adaptive threshold refinement</a:t>
            </a:r>
          </a:p>
          <a:p>
            <a:pPr marL="6858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adaptation templates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1BEED-47FB-14CD-9763-A386A10037E9}"/>
              </a:ext>
            </a:extLst>
          </p:cNvPr>
          <p:cNvSpPr txBox="1"/>
          <p:nvPr/>
        </p:nvSpPr>
        <p:spPr>
          <a:xfrm>
            <a:off x="7009414" y="1458697"/>
            <a:ext cx="24077691" cy="134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Unbeatable Website on a Pi: A Self-Adaptive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F4D2E-81C7-E6F3-D7F5-86957FB84582}"/>
              </a:ext>
            </a:extLst>
          </p:cNvPr>
          <p:cNvSpPr txBox="1"/>
          <p:nvPr/>
        </p:nvSpPr>
        <p:spPr>
          <a:xfrm>
            <a:off x="1725900" y="4017023"/>
            <a:ext cx="308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ESASS 2024 Project Poster by Arthur Li &amp; Daniel Almeida (Professor: Dr.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Ladan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Department of Electrical and Computer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483CA-1586-2941-1362-71152F9E74BF}"/>
              </a:ext>
            </a:extLst>
          </p:cNvPr>
          <p:cNvSpPr/>
          <p:nvPr/>
        </p:nvSpPr>
        <p:spPr>
          <a:xfrm>
            <a:off x="1455480" y="5450039"/>
            <a:ext cx="12273120" cy="98791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E6ADA-1050-9457-86D5-6BB27D17CA75}"/>
              </a:ext>
            </a:extLst>
          </p:cNvPr>
          <p:cNvSpPr/>
          <p:nvPr/>
        </p:nvSpPr>
        <p:spPr>
          <a:xfrm>
            <a:off x="15264720" y="5450039"/>
            <a:ext cx="12273120" cy="92646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2B166-6932-A770-D04B-71D68742D0F6}"/>
              </a:ext>
            </a:extLst>
          </p:cNvPr>
          <p:cNvSpPr/>
          <p:nvPr/>
        </p:nvSpPr>
        <p:spPr>
          <a:xfrm>
            <a:off x="1455480" y="13224024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A52E04-4E5A-C376-B658-7C1F8C570C27}"/>
              </a:ext>
            </a:extLst>
          </p:cNvPr>
          <p:cNvSpPr/>
          <p:nvPr/>
        </p:nvSpPr>
        <p:spPr>
          <a:xfrm>
            <a:off x="29029680" y="5456709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9D936B-BE14-75BD-CF20-50C833150C81}"/>
              </a:ext>
            </a:extLst>
          </p:cNvPr>
          <p:cNvSpPr/>
          <p:nvPr/>
        </p:nvSpPr>
        <p:spPr>
          <a:xfrm>
            <a:off x="-1" y="4971798"/>
            <a:ext cx="42803763" cy="164082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78ADC-5B04-D58F-8136-3E496E9E2025}"/>
              </a:ext>
            </a:extLst>
          </p:cNvPr>
          <p:cNvSpPr/>
          <p:nvPr/>
        </p:nvSpPr>
        <p:spPr>
          <a:xfrm>
            <a:off x="1526472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4ED14-87EE-8CFC-C270-EF37262C5B00}"/>
              </a:ext>
            </a:extLst>
          </p:cNvPr>
          <p:cNvSpPr/>
          <p:nvPr/>
        </p:nvSpPr>
        <p:spPr>
          <a:xfrm>
            <a:off x="1455480" y="2091921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39BE6-CD54-2E37-9DF3-B1D89E0C9D98}"/>
              </a:ext>
            </a:extLst>
          </p:cNvPr>
          <p:cNvSpPr/>
          <p:nvPr/>
        </p:nvSpPr>
        <p:spPr>
          <a:xfrm>
            <a:off x="29029680" y="2073564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9A257-2B7B-AB39-AEB7-8F3B74D28E4E}"/>
              </a:ext>
            </a:extLst>
          </p:cNvPr>
          <p:cNvSpPr txBox="1"/>
          <p:nvPr/>
        </p:nvSpPr>
        <p:spPr>
          <a:xfrm>
            <a:off x="4467840" y="562082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AACB-9920-6117-78E2-E14CA7AAF371}"/>
              </a:ext>
            </a:extLst>
          </p:cNvPr>
          <p:cNvSpPr txBox="1"/>
          <p:nvPr/>
        </p:nvSpPr>
        <p:spPr>
          <a:xfrm>
            <a:off x="18277080" y="559604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85028-A175-46DC-E15D-CE3C60C0EC7F}"/>
              </a:ext>
            </a:extLst>
          </p:cNvPr>
          <p:cNvSpPr txBox="1"/>
          <p:nvPr/>
        </p:nvSpPr>
        <p:spPr>
          <a:xfrm>
            <a:off x="1827708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FF5BE7-6BC9-127E-4BAB-DE2098BFACAA}"/>
              </a:ext>
            </a:extLst>
          </p:cNvPr>
          <p:cNvSpPr txBox="1"/>
          <p:nvPr/>
        </p:nvSpPr>
        <p:spPr>
          <a:xfrm>
            <a:off x="32087523" y="558638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DAA02-DDB4-C002-F42E-15C20B7EB10E}"/>
              </a:ext>
            </a:extLst>
          </p:cNvPr>
          <p:cNvSpPr txBox="1"/>
          <p:nvPr/>
        </p:nvSpPr>
        <p:spPr>
          <a:xfrm>
            <a:off x="4385940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Self-CHOP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01C71-EB35-84FC-4D0B-06F53FC135B6}"/>
              </a:ext>
            </a:extLst>
          </p:cNvPr>
          <p:cNvSpPr txBox="1"/>
          <p:nvPr/>
        </p:nvSpPr>
        <p:spPr>
          <a:xfrm>
            <a:off x="4467840" y="2105624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F3729-213D-583C-3D24-4F494730B982}"/>
              </a:ext>
            </a:extLst>
          </p:cNvPr>
          <p:cNvSpPr txBox="1"/>
          <p:nvPr/>
        </p:nvSpPr>
        <p:spPr>
          <a:xfrm>
            <a:off x="32042040" y="2087267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&amp; Future 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A186A-B39E-4CA1-8647-5C2E5F28D30F}"/>
              </a:ext>
            </a:extLst>
          </p:cNvPr>
          <p:cNvSpPr txBox="1"/>
          <p:nvPr/>
        </p:nvSpPr>
        <p:spPr>
          <a:xfrm>
            <a:off x="32087523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1" name="PlaceHolder 13">
            <a:extLst>
              <a:ext uri="{FF2B5EF4-FFF2-40B4-BE49-F238E27FC236}">
                <a16:creationId xmlns:a16="http://schemas.microsoft.com/office/drawing/2014/main" id="{E53CCBC1-3D55-3748-9C5C-77DFAA2A1D27}"/>
              </a:ext>
            </a:extLst>
          </p:cNvPr>
          <p:cNvSpPr txBox="1">
            <a:spLocks/>
          </p:cNvSpPr>
          <p:nvPr/>
        </p:nvSpPr>
        <p:spPr>
          <a:xfrm>
            <a:off x="2902968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D793B-301B-9042-CC17-CA2F3F589E97}"/>
              </a:ext>
            </a:extLst>
          </p:cNvPr>
          <p:cNvSpPr/>
          <p:nvPr/>
        </p:nvSpPr>
        <p:spPr>
          <a:xfrm>
            <a:off x="2902968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0B5FED-B81D-D182-0DC5-8A2D2284BAB4}"/>
              </a:ext>
            </a:extLst>
          </p:cNvPr>
          <p:cNvSpPr txBox="1"/>
          <p:nvPr/>
        </p:nvSpPr>
        <p:spPr>
          <a:xfrm>
            <a:off x="3204204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E7592-9165-4572-80FF-8A8579D5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897" y="8425179"/>
            <a:ext cx="4897903" cy="3996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117BDD-C4A0-7C2B-FA1A-CD562CC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3503" r="397" b="427"/>
          <a:stretch/>
        </p:blipFill>
        <p:spPr>
          <a:xfrm>
            <a:off x="16766751" y="14352161"/>
            <a:ext cx="9269053" cy="87103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E056EB-88D2-EAE4-CBFC-689246ED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789" y="14660566"/>
            <a:ext cx="7270534" cy="374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1D337B-8993-1038-1473-7DCBE47C15D9}"/>
              </a:ext>
            </a:extLst>
          </p:cNvPr>
          <p:cNvSpPr txBox="1"/>
          <p:nvPr/>
        </p:nvSpPr>
        <p:spPr>
          <a:xfrm>
            <a:off x="1455480" y="18747920"/>
            <a:ext cx="12273120" cy="2308324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Self-Configuration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CPU clock speeds dynamically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Self-Optimizing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degradation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Self-Healing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recovery via watchdog mechanism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Self-Protection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Priority-based fallback pages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868CA-F710-3181-FD7D-A2F35D6D5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2866" y="9378067"/>
            <a:ext cx="4111114" cy="3330584"/>
          </a:xfrm>
          <a:prstGeom prst="rect">
            <a:avLst/>
          </a:prstGeom>
        </p:spPr>
      </p:pic>
      <p:sp>
        <p:nvSpPr>
          <p:cNvPr id="13" name="PlaceHolder 18">
            <a:extLst>
              <a:ext uri="{FF2B5EF4-FFF2-40B4-BE49-F238E27FC236}">
                <a16:creationId xmlns:a16="http://schemas.microsoft.com/office/drawing/2014/main" id="{1B07C945-EACB-9B86-1CA5-A35BBE5AC454}"/>
              </a:ext>
            </a:extLst>
          </p:cNvPr>
          <p:cNvSpPr txBox="1">
            <a:spLocks/>
          </p:cNvSpPr>
          <p:nvPr/>
        </p:nvSpPr>
        <p:spPr>
          <a:xfrm>
            <a:off x="29029680" y="14440803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watchdog timers; system hang detection and recovery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Voltage, CPU Temp, CPU Clock, Latency, CPU Usage, Memory Usage</a:t>
            </a: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HTTP Server: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content hosting and caching tools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traffic simulation; varying traffic and bandwidth conditions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u="sng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Daemon for resource monitoring and adaptation execution</a:t>
            </a:r>
            <a:endParaRPr lang="en-GB" sz="2400" u="sng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stress testing; simulating real-world scenarios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collection</a:t>
            </a:r>
          </a:p>
          <a:p>
            <a:pPr marL="685800" indent="-457200">
              <a:spcBef>
                <a:spcPts val="1417"/>
              </a:spcBef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model training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2BAD57-6ED7-23A5-8976-B3308539978D}"/>
              </a:ext>
            </a:extLst>
          </p:cNvPr>
          <p:cNvSpPr txBox="1"/>
          <p:nvPr/>
        </p:nvSpPr>
        <p:spPr>
          <a:xfrm>
            <a:off x="29029680" y="22003200"/>
            <a:ext cx="12273120" cy="5073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framework improves </a:t>
            </a:r>
            <a:r>
              <a:rPr lang="en-US" sz="24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RPiWeb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adaptation optimizes performance under fluctuating traffic loads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reboot mechanisms ensure minimal downtime and uninterrupted hosting</a:t>
            </a:r>
            <a:endParaRPr lang="en-US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thresholds reduce content oscillation and enable efficient resource allocation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improvements with richer historical data for model training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scalability to even more resource constrained environments</a:t>
            </a:r>
            <a:endParaRPr kumimoji="0" lang="en-GB" sz="240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AF0855A-96C0-A5F9-87DE-B632267F6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107" y="9389751"/>
            <a:ext cx="5710465" cy="3381196"/>
          </a:xfrm>
          <a:prstGeom prst="rect">
            <a:avLst/>
          </a:prstGeom>
        </p:spPr>
      </p:pic>
      <p:pic>
        <p:nvPicPr>
          <p:cNvPr id="6" name="Picture 2" descr="5 Awesome Raspberry Pi Accessories to Buy in 2023">
            <a:extLst>
              <a:ext uri="{FF2B5EF4-FFF2-40B4-BE49-F238E27FC236}">
                <a16:creationId xmlns:a16="http://schemas.microsoft.com/office/drawing/2014/main" id="{F39070B4-4582-D78C-B54C-B341D2D6E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3" r="20399"/>
          <a:stretch/>
        </p:blipFill>
        <p:spPr bwMode="auto">
          <a:xfrm>
            <a:off x="292873" y="435612"/>
            <a:ext cx="3656187" cy="3393239"/>
          </a:xfrm>
          <a:prstGeom prst="rect">
            <a:avLst/>
          </a:prstGeom>
          <a:noFill/>
          <a:effectLst>
            <a:softEdge rad="310615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AB7EAB57-E117-0C27-9DE9-642CB7BC2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7955" y="23218502"/>
            <a:ext cx="8906643" cy="68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5AA7BB9-362E-2F80-E9F9-79382A3BD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5480" y="23062497"/>
            <a:ext cx="6323627" cy="42505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97238A-C0F0-7356-2B8C-D3023C2BF6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5120" y="22419396"/>
            <a:ext cx="5783480" cy="57680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5">
            <a:extLst>
              <a:ext uri="{FF2B5EF4-FFF2-40B4-BE49-F238E27FC236}">
                <a16:creationId xmlns:a16="http://schemas.microsoft.com/office/drawing/2014/main" id="{7A7D0355-B999-4B05-0DB0-E4D7EA8503B3}"/>
              </a:ext>
            </a:extLst>
          </p:cNvPr>
          <p:cNvSpPr txBox="1">
            <a:spLocks/>
          </p:cNvSpPr>
          <p:nvPr/>
        </p:nvSpPr>
        <p:spPr>
          <a:xfrm>
            <a:off x="657767" y="5849525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2FE002-A11A-D235-8FB0-1B4326535C98}"/>
              </a:ext>
            </a:extLst>
          </p:cNvPr>
          <p:cNvSpPr/>
          <p:nvPr/>
        </p:nvSpPr>
        <p:spPr>
          <a:xfrm>
            <a:off x="657767" y="5849525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ED81-E7C0-DD7A-69BA-8086CFEF7769}"/>
              </a:ext>
            </a:extLst>
          </p:cNvPr>
          <p:cNvSpPr txBox="1"/>
          <p:nvPr/>
        </p:nvSpPr>
        <p:spPr>
          <a:xfrm>
            <a:off x="3670127" y="598655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06C97-ADA1-73C7-0DBF-E3BA82E0D6FD}"/>
              </a:ext>
            </a:extLst>
          </p:cNvPr>
          <p:cNvSpPr txBox="1"/>
          <p:nvPr/>
        </p:nvSpPr>
        <p:spPr>
          <a:xfrm>
            <a:off x="658368" y="7053810"/>
            <a:ext cx="12273120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O. Kephart and D. M. Chess, "The Vision of Autonomic Computing,"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Computer Magazine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41-50, Jan. 2003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ECE750-T37: Engineering Self-Adaptive Software Systems, Lecture 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Dept. of Elect. and Comp. Eng., University of Waterloo, 2024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Weyns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Self-Adaptive Systems: A Contemporary Software Engineering Perspective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Wiley-IEEE CS Press, Oct. 2020</a:t>
            </a: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"Raspberry Pi 4 Model B," Raspberry Pi,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https://www.raspberrypi.com/products/raspberry-pi-4-model-b/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417"/>
              </a:spcBef>
              <a:buFont typeface="Arial" panose="020B0604020202020204" pitchFamily="34" charset="0"/>
              <a:buNone/>
            </a:pPr>
            <a:endParaRPr lang="en-CA" sz="20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1724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Custom 1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C00000"/>
      </a:accent1>
      <a:accent2>
        <a:srgbClr val="8C2027"/>
      </a:accent2>
      <a:accent3>
        <a:srgbClr val="DF767D"/>
      </a:accent3>
      <a:accent4>
        <a:srgbClr val="F4D1D3"/>
      </a:accent4>
      <a:accent5>
        <a:srgbClr val="BB2B35"/>
      </a:accent5>
      <a:accent6>
        <a:srgbClr val="5D151A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409</Words>
  <Application>Microsoft Office PowerPoint</Application>
  <PresentationFormat>Custom</PresentationFormat>
  <Paragraphs>67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Science Poster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Almeida</dc:creator>
  <dc:description/>
  <cp:lastModifiedBy>Daniel Almeida</cp:lastModifiedBy>
  <cp:revision>278</cp:revision>
  <dcterms:created xsi:type="dcterms:W3CDTF">2018-02-16T17:07:17Z</dcterms:created>
  <dcterms:modified xsi:type="dcterms:W3CDTF">2024-11-26T09:03:00Z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  <property fmtid="{D5CDD505-2E9C-101B-9397-08002B2CF9AE}" pid="4" name="_TemplateID">
    <vt:lpwstr>TC040013439991</vt:lpwstr>
  </property>
</Properties>
</file>