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A4FC-3692-7653-D229-18C167752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8217-1D94-3706-EBBD-BAE53E16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B03D-CFAA-D1AB-F4F3-522D1CF8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306F-0210-1F3C-3332-197F587E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33906-D9E2-FEA0-F008-45B228D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5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55A8-B6BC-5984-8BF1-75B45AAC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6DEA-9B6C-576A-EB11-A16AA5F15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03FB-0D96-87F0-C8B8-C3969028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60E6B-08FD-0991-6189-53827D3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CB6CB-A521-D639-940A-0F3F9E67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6C78F-44A6-75DA-3940-B107FDDDC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790D3-5FA0-AA27-2D87-D28F51E2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AF25-3E79-247D-7BE5-F2C91D24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3052-F838-7EDD-4A7A-CB57915C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CE0A-D0CC-43C8-8B08-73425906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B6D1-E5C1-99E5-A351-E170C4F4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D84A-37EC-EE51-1D90-DE719282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ABA0-AC66-FE00-3192-90FEBBF4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1B54-4D50-9CA2-9DE9-DAFE890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5D1F-7413-50C3-542E-908C0C6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9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721B-602D-0AE7-2760-C7FFDA7D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8D8CF-72BF-5454-0933-2B8E26A9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9582-106F-DFFD-CCC6-22346CBA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79F2-3CF2-DB7E-B61A-6DADC66E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9B26-2CA9-87E9-12BE-1D1315BE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44F56-5FE3-42C6-B7D6-B7BBEDF3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1789-8029-A697-7A1C-9BB81BB8B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E95F1-2EB6-F98F-BB60-ACB6C1EE5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AB9C-5A10-5EE8-06E8-930A7C14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DD99A-7BA0-92B9-7C5E-79E8834E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9B4B0-8734-76DB-5CAC-BDD98CE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4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1A4E-D93A-8F09-FB5E-A696F793B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8635A-E495-AA46-6F59-41743FE13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8769-7E0E-75AC-B243-06FD84AD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C3737B-B010-A70E-15C0-9E42AF1D0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48CE2-25FD-0332-5F62-ACCD738CE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E5C29-C77B-DE23-9F19-C5B8FFD1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21A0A-CBC9-7C9B-A6FF-7735E6D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84FF1-A6CD-D68A-536E-04207892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2246-96C3-9C1B-FEBC-FE7D0BB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C2857-F553-624F-D6D9-5C4D8F44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FA69D-84F4-3946-27C5-44DA384F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F7D60-24BC-619E-6CB1-17A3CA25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9A6F6-AFEC-98C4-DE02-7A594ED8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A4A92-9DC5-57F7-995A-27F2AFFD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13EF-2FB1-58C0-AC64-599B7F30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6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91DC-7643-5851-B74D-E6201566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E08F-BD23-3B9A-E9F9-98A30E36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3C0A6-D44A-68AA-739C-3BD8B58F0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B715B-C70D-6702-18D5-DDD920CE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E1904-6ABA-290B-5B42-27A2DDFE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82A5-7754-6405-AAA9-2CB3C986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CCD1-44ED-6A15-333A-48E3E081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436DF-0D64-5120-8F7C-247B342A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E5E25-06F0-82F5-2932-982EC3A9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9C0-10B0-1290-5EA5-7E16FABF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93A0E-8687-E518-34F8-952D6934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FAAB-E7F6-231F-5FC2-FA4367C6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FEA8-72BC-A435-8726-B2D884B4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5F04-39DF-5271-B8C7-782FE5C96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D1CD-77D0-A13F-D2D6-314537FC3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594FB-B5FA-4A04-9521-E193B4E6F37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0581-C375-4B1B-9402-9816A211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BB366-E080-DD42-2F6C-E416716C4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FB37-90A3-4EE3-B36F-75B87D4C6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56267"/>
            <a:ext cx="9144000" cy="38354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12658"/>
              </p:ext>
            </p:extLst>
          </p:nvPr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F3C21C92-9DED-A975-BD12-2325FB6C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833562"/>
            <a:ext cx="62103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1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45784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ORDERS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                             CUSTOMER</a:t>
            </a:r>
          </a:p>
          <a:p>
            <a:pPr algn="l"/>
            <a:r>
              <a:rPr lang="en-US" dirty="0"/>
              <a:t>                           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Venn diagram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6C5DC4-79D8-10C4-9178-3C52E1E83A3E}"/>
              </a:ext>
            </a:extLst>
          </p:cNvPr>
          <p:cNvSpPr txBox="1"/>
          <p:nvPr/>
        </p:nvSpPr>
        <p:spPr>
          <a:xfrm>
            <a:off x="1430915" y="3870297"/>
            <a:ext cx="96541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SELECT OrderID, CustomerName, Price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FROM Orders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INNER JOIN Customer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ON </a:t>
            </a:r>
            <a:r>
              <a:rPr lang="en-US" sz="16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Orders.CustomerID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6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Customer.CustomerID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;     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RESULT: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               </a:t>
            </a: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CEBB91-5380-B613-8527-7FD973B7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7" y="1257300"/>
            <a:ext cx="1780978" cy="110088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729C4-396D-D3B7-842F-EECCEF69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22503"/>
              </p:ext>
            </p:extLst>
          </p:nvPr>
        </p:nvGraphicFramePr>
        <p:xfrm>
          <a:off x="1609342" y="2438622"/>
          <a:ext cx="4053077" cy="130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5">
                  <a:extLst>
                    <a:ext uri="{9D8B030D-6E8A-4147-A177-3AD203B41FA5}">
                      <a16:colId xmlns:a16="http://schemas.microsoft.com/office/drawing/2014/main" val="4281797432"/>
                    </a:ext>
                  </a:extLst>
                </a:gridCol>
                <a:gridCol w="1001233">
                  <a:extLst>
                    <a:ext uri="{9D8B030D-6E8A-4147-A177-3AD203B41FA5}">
                      <a16:colId xmlns:a16="http://schemas.microsoft.com/office/drawing/2014/main" val="237440901"/>
                    </a:ext>
                  </a:extLst>
                </a:gridCol>
                <a:gridCol w="1022536">
                  <a:extLst>
                    <a:ext uri="{9D8B030D-6E8A-4147-A177-3AD203B41FA5}">
                      <a16:colId xmlns:a16="http://schemas.microsoft.com/office/drawing/2014/main" val="3447409254"/>
                    </a:ext>
                  </a:extLst>
                </a:gridCol>
                <a:gridCol w="862765">
                  <a:extLst>
                    <a:ext uri="{9D8B030D-6E8A-4147-A177-3AD203B41FA5}">
                      <a16:colId xmlns:a16="http://schemas.microsoft.com/office/drawing/2014/main" val="888093024"/>
                    </a:ext>
                  </a:extLst>
                </a:gridCol>
                <a:gridCol w="511268">
                  <a:extLst>
                    <a:ext uri="{9D8B030D-6E8A-4147-A177-3AD203B41FA5}">
                      <a16:colId xmlns:a16="http://schemas.microsoft.com/office/drawing/2014/main" val="4218543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61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10/19/2022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8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6487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B7487F-F43C-DF62-049D-2842B9DF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80506"/>
              </p:ext>
            </p:extLst>
          </p:nvPr>
        </p:nvGraphicFramePr>
        <p:xfrm>
          <a:off x="5934075" y="3188200"/>
          <a:ext cx="4691255" cy="16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76">
                  <a:extLst>
                    <a:ext uri="{9D8B030D-6E8A-4147-A177-3AD203B41FA5}">
                      <a16:colId xmlns:a16="http://schemas.microsoft.com/office/drawing/2014/main" val="804572549"/>
                    </a:ext>
                  </a:extLst>
                </a:gridCol>
                <a:gridCol w="1025547">
                  <a:extLst>
                    <a:ext uri="{9D8B030D-6E8A-4147-A177-3AD203B41FA5}">
                      <a16:colId xmlns:a16="http://schemas.microsoft.com/office/drawing/2014/main" val="690705410"/>
                    </a:ext>
                  </a:extLst>
                </a:gridCol>
                <a:gridCol w="538204">
                  <a:extLst>
                    <a:ext uri="{9D8B030D-6E8A-4147-A177-3AD203B41FA5}">
                      <a16:colId xmlns:a16="http://schemas.microsoft.com/office/drawing/2014/main" val="1451036570"/>
                    </a:ext>
                  </a:extLst>
                </a:gridCol>
                <a:gridCol w="539782">
                  <a:extLst>
                    <a:ext uri="{9D8B030D-6E8A-4147-A177-3AD203B41FA5}">
                      <a16:colId xmlns:a16="http://schemas.microsoft.com/office/drawing/2014/main" val="1919614046"/>
                    </a:ext>
                  </a:extLst>
                </a:gridCol>
                <a:gridCol w="743811">
                  <a:extLst>
                    <a:ext uri="{9D8B030D-6E8A-4147-A177-3AD203B41FA5}">
                      <a16:colId xmlns:a16="http://schemas.microsoft.com/office/drawing/2014/main" val="3603661983"/>
                    </a:ext>
                  </a:extLst>
                </a:gridCol>
                <a:gridCol w="1062035">
                  <a:extLst>
                    <a:ext uri="{9D8B030D-6E8A-4147-A177-3AD203B41FA5}">
                      <a16:colId xmlns:a16="http://schemas.microsoft.com/office/drawing/2014/main" val="263801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postalcode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52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Flager ave. 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2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 8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4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 Gables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3564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479586B-DE8A-452A-9911-3938EA611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88783"/>
              </p:ext>
            </p:extLst>
          </p:nvPr>
        </p:nvGraphicFramePr>
        <p:xfrm>
          <a:off x="2428875" y="5528734"/>
          <a:ext cx="3131151" cy="99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17">
                  <a:extLst>
                    <a:ext uri="{9D8B030D-6E8A-4147-A177-3AD203B41FA5}">
                      <a16:colId xmlns:a16="http://schemas.microsoft.com/office/drawing/2014/main" val="163925341"/>
                    </a:ext>
                  </a:extLst>
                </a:gridCol>
                <a:gridCol w="1043717">
                  <a:extLst>
                    <a:ext uri="{9D8B030D-6E8A-4147-A177-3AD203B41FA5}">
                      <a16:colId xmlns:a16="http://schemas.microsoft.com/office/drawing/2014/main" val="2215573359"/>
                    </a:ext>
                  </a:extLst>
                </a:gridCol>
                <a:gridCol w="1043717">
                  <a:extLst>
                    <a:ext uri="{9D8B030D-6E8A-4147-A177-3AD203B41FA5}">
                      <a16:colId xmlns:a16="http://schemas.microsoft.com/office/drawing/2014/main" val="2379891263"/>
                    </a:ext>
                  </a:extLst>
                </a:gridCol>
              </a:tblGrid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867503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513807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539422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95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48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45784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ORDERS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                             CUSTOMER</a:t>
            </a:r>
          </a:p>
          <a:p>
            <a:pPr algn="l"/>
            <a:r>
              <a:rPr lang="en-US" dirty="0"/>
              <a:t>                           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Venn diagram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6C5DC4-79D8-10C4-9178-3C52E1E83A3E}"/>
              </a:ext>
            </a:extLst>
          </p:cNvPr>
          <p:cNvSpPr txBox="1"/>
          <p:nvPr/>
        </p:nvSpPr>
        <p:spPr>
          <a:xfrm>
            <a:off x="1430915" y="3870297"/>
            <a:ext cx="96541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SELECT OrderID, CustomerName, Price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FROM Orders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INNER JOIN Customer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ON Orders.CustomerID = Customer.CustomerID;     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RESULT: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               </a:t>
            </a: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CEBB91-5380-B613-8527-7FD973B7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7" y="1257300"/>
            <a:ext cx="1780978" cy="110088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729C4-396D-D3B7-842F-EECCEF69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30835"/>
              </p:ext>
            </p:extLst>
          </p:nvPr>
        </p:nvGraphicFramePr>
        <p:xfrm>
          <a:off x="1609342" y="2438622"/>
          <a:ext cx="4053077" cy="130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5">
                  <a:extLst>
                    <a:ext uri="{9D8B030D-6E8A-4147-A177-3AD203B41FA5}">
                      <a16:colId xmlns:a16="http://schemas.microsoft.com/office/drawing/2014/main" val="4281797432"/>
                    </a:ext>
                  </a:extLst>
                </a:gridCol>
                <a:gridCol w="1001233">
                  <a:extLst>
                    <a:ext uri="{9D8B030D-6E8A-4147-A177-3AD203B41FA5}">
                      <a16:colId xmlns:a16="http://schemas.microsoft.com/office/drawing/2014/main" val="237440901"/>
                    </a:ext>
                  </a:extLst>
                </a:gridCol>
                <a:gridCol w="1022536">
                  <a:extLst>
                    <a:ext uri="{9D8B030D-6E8A-4147-A177-3AD203B41FA5}">
                      <a16:colId xmlns:a16="http://schemas.microsoft.com/office/drawing/2014/main" val="3447409254"/>
                    </a:ext>
                  </a:extLst>
                </a:gridCol>
                <a:gridCol w="862765">
                  <a:extLst>
                    <a:ext uri="{9D8B030D-6E8A-4147-A177-3AD203B41FA5}">
                      <a16:colId xmlns:a16="http://schemas.microsoft.com/office/drawing/2014/main" val="888093024"/>
                    </a:ext>
                  </a:extLst>
                </a:gridCol>
                <a:gridCol w="511268">
                  <a:extLst>
                    <a:ext uri="{9D8B030D-6E8A-4147-A177-3AD203B41FA5}">
                      <a16:colId xmlns:a16="http://schemas.microsoft.com/office/drawing/2014/main" val="4218543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61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10/19/2022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8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6487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B7487F-F43C-DF62-049D-2842B9DF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68590"/>
              </p:ext>
            </p:extLst>
          </p:nvPr>
        </p:nvGraphicFramePr>
        <p:xfrm>
          <a:off x="5934075" y="3188200"/>
          <a:ext cx="4691255" cy="16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76">
                  <a:extLst>
                    <a:ext uri="{9D8B030D-6E8A-4147-A177-3AD203B41FA5}">
                      <a16:colId xmlns:a16="http://schemas.microsoft.com/office/drawing/2014/main" val="804572549"/>
                    </a:ext>
                  </a:extLst>
                </a:gridCol>
                <a:gridCol w="1025547">
                  <a:extLst>
                    <a:ext uri="{9D8B030D-6E8A-4147-A177-3AD203B41FA5}">
                      <a16:colId xmlns:a16="http://schemas.microsoft.com/office/drawing/2014/main" val="690705410"/>
                    </a:ext>
                  </a:extLst>
                </a:gridCol>
                <a:gridCol w="538204">
                  <a:extLst>
                    <a:ext uri="{9D8B030D-6E8A-4147-A177-3AD203B41FA5}">
                      <a16:colId xmlns:a16="http://schemas.microsoft.com/office/drawing/2014/main" val="1451036570"/>
                    </a:ext>
                  </a:extLst>
                </a:gridCol>
                <a:gridCol w="539782">
                  <a:extLst>
                    <a:ext uri="{9D8B030D-6E8A-4147-A177-3AD203B41FA5}">
                      <a16:colId xmlns:a16="http://schemas.microsoft.com/office/drawing/2014/main" val="1919614046"/>
                    </a:ext>
                  </a:extLst>
                </a:gridCol>
                <a:gridCol w="743811">
                  <a:extLst>
                    <a:ext uri="{9D8B030D-6E8A-4147-A177-3AD203B41FA5}">
                      <a16:colId xmlns:a16="http://schemas.microsoft.com/office/drawing/2014/main" val="3603661983"/>
                    </a:ext>
                  </a:extLst>
                </a:gridCol>
                <a:gridCol w="1062035">
                  <a:extLst>
                    <a:ext uri="{9D8B030D-6E8A-4147-A177-3AD203B41FA5}">
                      <a16:colId xmlns:a16="http://schemas.microsoft.com/office/drawing/2014/main" val="263801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postalcode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52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Flager ave. 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2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 8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4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 Gables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3564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479586B-DE8A-452A-9911-3938EA611CBA}"/>
              </a:ext>
            </a:extLst>
          </p:cNvPr>
          <p:cNvGraphicFramePr>
            <a:graphicFrameLocks noGrp="1"/>
          </p:cNvGraphicFramePr>
          <p:nvPr/>
        </p:nvGraphicFramePr>
        <p:xfrm>
          <a:off x="2428875" y="5528734"/>
          <a:ext cx="3131151" cy="99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17">
                  <a:extLst>
                    <a:ext uri="{9D8B030D-6E8A-4147-A177-3AD203B41FA5}">
                      <a16:colId xmlns:a16="http://schemas.microsoft.com/office/drawing/2014/main" val="163925341"/>
                    </a:ext>
                  </a:extLst>
                </a:gridCol>
                <a:gridCol w="1043717">
                  <a:extLst>
                    <a:ext uri="{9D8B030D-6E8A-4147-A177-3AD203B41FA5}">
                      <a16:colId xmlns:a16="http://schemas.microsoft.com/office/drawing/2014/main" val="2215573359"/>
                    </a:ext>
                  </a:extLst>
                </a:gridCol>
                <a:gridCol w="1043717">
                  <a:extLst>
                    <a:ext uri="{9D8B030D-6E8A-4147-A177-3AD203B41FA5}">
                      <a16:colId xmlns:a16="http://schemas.microsoft.com/office/drawing/2014/main" val="2379891263"/>
                    </a:ext>
                  </a:extLst>
                </a:gridCol>
              </a:tblGrid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867503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513807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3539422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95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6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45784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ORDERS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                             CUSTOMER</a:t>
            </a:r>
          </a:p>
          <a:p>
            <a:pPr algn="l"/>
            <a:r>
              <a:rPr lang="en-US" dirty="0"/>
              <a:t>                           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Venn diagram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6C5DC4-79D8-10C4-9178-3C52E1E83A3E}"/>
              </a:ext>
            </a:extLst>
          </p:cNvPr>
          <p:cNvSpPr txBox="1"/>
          <p:nvPr/>
        </p:nvSpPr>
        <p:spPr>
          <a:xfrm>
            <a:off x="1430915" y="3870297"/>
            <a:ext cx="96541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SELECT OrderID, CustomerName, Price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FROM Orders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INNER JOIN Customer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ON </a:t>
            </a:r>
            <a:r>
              <a:rPr lang="en-US" sz="16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Orders.CustomerID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6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Customer.CustomerID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;     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RESULT: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               </a:t>
            </a: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CEBB91-5380-B613-8527-7FD973B7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7" y="1257300"/>
            <a:ext cx="1780978" cy="110088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729C4-396D-D3B7-842F-EECCEF69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02484"/>
              </p:ext>
            </p:extLst>
          </p:nvPr>
        </p:nvGraphicFramePr>
        <p:xfrm>
          <a:off x="1609342" y="2438622"/>
          <a:ext cx="4053077" cy="130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5">
                  <a:extLst>
                    <a:ext uri="{9D8B030D-6E8A-4147-A177-3AD203B41FA5}">
                      <a16:colId xmlns:a16="http://schemas.microsoft.com/office/drawing/2014/main" val="4281797432"/>
                    </a:ext>
                  </a:extLst>
                </a:gridCol>
                <a:gridCol w="1001233">
                  <a:extLst>
                    <a:ext uri="{9D8B030D-6E8A-4147-A177-3AD203B41FA5}">
                      <a16:colId xmlns:a16="http://schemas.microsoft.com/office/drawing/2014/main" val="237440901"/>
                    </a:ext>
                  </a:extLst>
                </a:gridCol>
                <a:gridCol w="1022536">
                  <a:extLst>
                    <a:ext uri="{9D8B030D-6E8A-4147-A177-3AD203B41FA5}">
                      <a16:colId xmlns:a16="http://schemas.microsoft.com/office/drawing/2014/main" val="3447409254"/>
                    </a:ext>
                  </a:extLst>
                </a:gridCol>
                <a:gridCol w="862765">
                  <a:extLst>
                    <a:ext uri="{9D8B030D-6E8A-4147-A177-3AD203B41FA5}">
                      <a16:colId xmlns:a16="http://schemas.microsoft.com/office/drawing/2014/main" val="888093024"/>
                    </a:ext>
                  </a:extLst>
                </a:gridCol>
                <a:gridCol w="511268">
                  <a:extLst>
                    <a:ext uri="{9D8B030D-6E8A-4147-A177-3AD203B41FA5}">
                      <a16:colId xmlns:a16="http://schemas.microsoft.com/office/drawing/2014/main" val="4218543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61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10/19/2022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06487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B7487F-F43C-DF62-049D-2842B9DF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77550"/>
              </p:ext>
            </p:extLst>
          </p:nvPr>
        </p:nvGraphicFramePr>
        <p:xfrm>
          <a:off x="5934075" y="3188200"/>
          <a:ext cx="4691255" cy="16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76">
                  <a:extLst>
                    <a:ext uri="{9D8B030D-6E8A-4147-A177-3AD203B41FA5}">
                      <a16:colId xmlns:a16="http://schemas.microsoft.com/office/drawing/2014/main" val="804572549"/>
                    </a:ext>
                  </a:extLst>
                </a:gridCol>
                <a:gridCol w="1025547">
                  <a:extLst>
                    <a:ext uri="{9D8B030D-6E8A-4147-A177-3AD203B41FA5}">
                      <a16:colId xmlns:a16="http://schemas.microsoft.com/office/drawing/2014/main" val="690705410"/>
                    </a:ext>
                  </a:extLst>
                </a:gridCol>
                <a:gridCol w="538204">
                  <a:extLst>
                    <a:ext uri="{9D8B030D-6E8A-4147-A177-3AD203B41FA5}">
                      <a16:colId xmlns:a16="http://schemas.microsoft.com/office/drawing/2014/main" val="1451036570"/>
                    </a:ext>
                  </a:extLst>
                </a:gridCol>
                <a:gridCol w="539782">
                  <a:extLst>
                    <a:ext uri="{9D8B030D-6E8A-4147-A177-3AD203B41FA5}">
                      <a16:colId xmlns:a16="http://schemas.microsoft.com/office/drawing/2014/main" val="1919614046"/>
                    </a:ext>
                  </a:extLst>
                </a:gridCol>
                <a:gridCol w="743811">
                  <a:extLst>
                    <a:ext uri="{9D8B030D-6E8A-4147-A177-3AD203B41FA5}">
                      <a16:colId xmlns:a16="http://schemas.microsoft.com/office/drawing/2014/main" val="3603661983"/>
                    </a:ext>
                  </a:extLst>
                </a:gridCol>
                <a:gridCol w="1062035">
                  <a:extLst>
                    <a:ext uri="{9D8B030D-6E8A-4147-A177-3AD203B41FA5}">
                      <a16:colId xmlns:a16="http://schemas.microsoft.com/office/drawing/2014/main" val="263801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postalcode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52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Flager ave. 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2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 8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4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 Gables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3564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479586B-DE8A-452A-9911-3938EA611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36099"/>
              </p:ext>
            </p:extLst>
          </p:nvPr>
        </p:nvGraphicFramePr>
        <p:xfrm>
          <a:off x="2428875" y="5528734"/>
          <a:ext cx="3131151" cy="99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717">
                  <a:extLst>
                    <a:ext uri="{9D8B030D-6E8A-4147-A177-3AD203B41FA5}">
                      <a16:colId xmlns:a16="http://schemas.microsoft.com/office/drawing/2014/main" val="163925341"/>
                    </a:ext>
                  </a:extLst>
                </a:gridCol>
                <a:gridCol w="1043717">
                  <a:extLst>
                    <a:ext uri="{9D8B030D-6E8A-4147-A177-3AD203B41FA5}">
                      <a16:colId xmlns:a16="http://schemas.microsoft.com/office/drawing/2014/main" val="2215573359"/>
                    </a:ext>
                  </a:extLst>
                </a:gridCol>
                <a:gridCol w="1043717">
                  <a:extLst>
                    <a:ext uri="{9D8B030D-6E8A-4147-A177-3AD203B41FA5}">
                      <a16:colId xmlns:a16="http://schemas.microsoft.com/office/drawing/2014/main" val="2379891263"/>
                    </a:ext>
                  </a:extLst>
                </a:gridCol>
              </a:tblGrid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867503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513807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39422"/>
                  </a:ext>
                </a:extLst>
              </a:tr>
              <a:tr h="247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5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41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SQL has the possibility of working with data across multiple tables at the same time.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SQL has the possibility of working with data across multiple tables at the same time. 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SQL Joins have the power of linking tables together.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6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common form of a join is the SQL inner join.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1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common form of a join is the SQL inner.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It’s the default SQL join you get when you use the join keyword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78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common form of a join is the SQL inner.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It’s the default SQL join you get when you use the join keyword only.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1A202C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The result of the SQL inner join includes rows from both the tables where the join conditions are met.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SQL INNER JOIN Chapter 001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92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34327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08057"/>
              </p:ext>
            </p:extLst>
          </p:nvPr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Venn diagram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29DB1E3-66B6-47E9-BEB5-E22E9A97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2247900"/>
            <a:ext cx="3743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457841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65869"/>
              </p:ext>
            </p:extLst>
          </p:nvPr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Venn diagram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29DB1E3-66B6-47E9-BEB5-E22E9A97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625" y="2247900"/>
            <a:ext cx="3743325" cy="236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C5DC4-79D8-10C4-9178-3C52E1E83A3E}"/>
              </a:ext>
            </a:extLst>
          </p:cNvPr>
          <p:cNvSpPr txBox="1"/>
          <p:nvPr/>
        </p:nvSpPr>
        <p:spPr>
          <a:xfrm>
            <a:off x="2500884" y="4719525"/>
            <a:ext cx="609904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SELECT *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lang="en-US" sz="24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table_a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INNER JOIN </a:t>
            </a:r>
            <a:r>
              <a:rPr lang="en-US" sz="24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table_b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24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table_a.fkID</a:t>
            </a:r>
            <a:r>
              <a:rPr lang="en-US" sz="24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= table_b.ID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1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E09-571E-7FCE-C65F-3EE63E40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390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32862-0F11-2C12-1762-3474CB26F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848" y="1858963"/>
            <a:ext cx="7808976" cy="457841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ORDERS 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                                                          CUSTOMER</a:t>
            </a:r>
          </a:p>
          <a:p>
            <a:pPr algn="l"/>
            <a:r>
              <a:rPr lang="en-US" dirty="0"/>
              <a:t>                                                         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8512CF6-2C5B-059C-C47E-EEB757CC2B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719666"/>
          <a:ext cx="9144000" cy="457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425193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Venn diagram representation of INNER JOIN is shown below.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78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66C5DC4-79D8-10C4-9178-3C52E1E83A3E}"/>
              </a:ext>
            </a:extLst>
          </p:cNvPr>
          <p:cNvSpPr txBox="1"/>
          <p:nvPr/>
        </p:nvSpPr>
        <p:spPr>
          <a:xfrm>
            <a:off x="1430915" y="3870297"/>
            <a:ext cx="965418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SELECT OrderID, CustomerName, Price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FROM Orders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INNER JOIN Customer</a:t>
            </a:r>
          </a:p>
          <a:p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	ON </a:t>
            </a:r>
            <a:r>
              <a:rPr lang="en-US" sz="16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Orders.CustomerID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sz="1600" b="0" i="0" u="none" strike="noStrike" dirty="0" err="1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Customer.CustomerID</a:t>
            </a:r>
            <a:r>
              <a:rPr lang="en-US" sz="1600" b="0" i="0" u="none" strike="noStrike" dirty="0">
                <a:solidFill>
                  <a:srgbClr val="1A202C"/>
                </a:solidFill>
                <a:effectLst/>
                <a:latin typeface="Arial" panose="020B0604020202020204" pitchFamily="34" charset="0"/>
              </a:rPr>
              <a:t>;                       </a:t>
            </a:r>
            <a:endParaRPr lang="en-US" sz="2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CEBB91-5380-B613-8527-7FD973B76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47" y="1257300"/>
            <a:ext cx="1780978" cy="1100888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C729C4-396D-D3B7-842F-EECCEF693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31472"/>
              </p:ext>
            </p:extLst>
          </p:nvPr>
        </p:nvGraphicFramePr>
        <p:xfrm>
          <a:off x="1609342" y="2438622"/>
          <a:ext cx="4053077" cy="1304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75">
                  <a:extLst>
                    <a:ext uri="{9D8B030D-6E8A-4147-A177-3AD203B41FA5}">
                      <a16:colId xmlns:a16="http://schemas.microsoft.com/office/drawing/2014/main" val="4281797432"/>
                    </a:ext>
                  </a:extLst>
                </a:gridCol>
                <a:gridCol w="1001233">
                  <a:extLst>
                    <a:ext uri="{9D8B030D-6E8A-4147-A177-3AD203B41FA5}">
                      <a16:colId xmlns:a16="http://schemas.microsoft.com/office/drawing/2014/main" val="237440901"/>
                    </a:ext>
                  </a:extLst>
                </a:gridCol>
                <a:gridCol w="1022536">
                  <a:extLst>
                    <a:ext uri="{9D8B030D-6E8A-4147-A177-3AD203B41FA5}">
                      <a16:colId xmlns:a16="http://schemas.microsoft.com/office/drawing/2014/main" val="3447409254"/>
                    </a:ext>
                  </a:extLst>
                </a:gridCol>
                <a:gridCol w="862765">
                  <a:extLst>
                    <a:ext uri="{9D8B030D-6E8A-4147-A177-3AD203B41FA5}">
                      <a16:colId xmlns:a16="http://schemas.microsoft.com/office/drawing/2014/main" val="888093024"/>
                    </a:ext>
                  </a:extLst>
                </a:gridCol>
                <a:gridCol w="511268">
                  <a:extLst>
                    <a:ext uri="{9D8B030D-6E8A-4147-A177-3AD203B41FA5}">
                      <a16:colId xmlns:a16="http://schemas.microsoft.com/office/drawing/2014/main" val="4218543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employeeid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orderdate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61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10/19/2022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4073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10/20/2022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38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10/21/2020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6487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B7487F-F43C-DF62-049D-2842B9DF3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827197"/>
              </p:ext>
            </p:extLst>
          </p:nvPr>
        </p:nvGraphicFramePr>
        <p:xfrm>
          <a:off x="5934075" y="3188200"/>
          <a:ext cx="4691255" cy="162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876">
                  <a:extLst>
                    <a:ext uri="{9D8B030D-6E8A-4147-A177-3AD203B41FA5}">
                      <a16:colId xmlns:a16="http://schemas.microsoft.com/office/drawing/2014/main" val="804572549"/>
                    </a:ext>
                  </a:extLst>
                </a:gridCol>
                <a:gridCol w="1025547">
                  <a:extLst>
                    <a:ext uri="{9D8B030D-6E8A-4147-A177-3AD203B41FA5}">
                      <a16:colId xmlns:a16="http://schemas.microsoft.com/office/drawing/2014/main" val="690705410"/>
                    </a:ext>
                  </a:extLst>
                </a:gridCol>
                <a:gridCol w="538204">
                  <a:extLst>
                    <a:ext uri="{9D8B030D-6E8A-4147-A177-3AD203B41FA5}">
                      <a16:colId xmlns:a16="http://schemas.microsoft.com/office/drawing/2014/main" val="1451036570"/>
                    </a:ext>
                  </a:extLst>
                </a:gridCol>
                <a:gridCol w="539782">
                  <a:extLst>
                    <a:ext uri="{9D8B030D-6E8A-4147-A177-3AD203B41FA5}">
                      <a16:colId xmlns:a16="http://schemas.microsoft.com/office/drawing/2014/main" val="1919614046"/>
                    </a:ext>
                  </a:extLst>
                </a:gridCol>
                <a:gridCol w="743811">
                  <a:extLst>
                    <a:ext uri="{9D8B030D-6E8A-4147-A177-3AD203B41FA5}">
                      <a16:colId xmlns:a16="http://schemas.microsoft.com/office/drawing/2014/main" val="3603661983"/>
                    </a:ext>
                  </a:extLst>
                </a:gridCol>
                <a:gridCol w="1062035">
                  <a:extLst>
                    <a:ext uri="{9D8B030D-6E8A-4147-A177-3AD203B41FA5}">
                      <a16:colId xmlns:a16="http://schemas.microsoft.com/office/drawing/2014/main" val="2638018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customername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postalcode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52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Flager ave. 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425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Calle 8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40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Coral Gables Str.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Miami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835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4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644</Words>
  <Application>Microsoft Office PowerPoint</Application>
  <PresentationFormat>Widescreen</PresentationFormat>
  <Paragraphs>290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Arturo Presa</dc:creator>
  <cp:lastModifiedBy>Arturo Presa</cp:lastModifiedBy>
  <cp:revision>3</cp:revision>
  <dcterms:created xsi:type="dcterms:W3CDTF">2022-07-21T15:17:59Z</dcterms:created>
  <dcterms:modified xsi:type="dcterms:W3CDTF">2022-07-26T16:36:07Z</dcterms:modified>
</cp:coreProperties>
</file>