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39"/>
  </p:notesMasterIdLst>
  <p:handoutMasterIdLst>
    <p:handoutMasterId r:id="rId40"/>
  </p:handoutMasterIdLst>
  <p:sldIdLst>
    <p:sldId id="500" r:id="rId3"/>
    <p:sldId id="912" r:id="rId4"/>
    <p:sldId id="991" r:id="rId5"/>
    <p:sldId id="992" r:id="rId6"/>
    <p:sldId id="993" r:id="rId7"/>
    <p:sldId id="994" r:id="rId8"/>
    <p:sldId id="995" r:id="rId9"/>
    <p:sldId id="996" r:id="rId10"/>
    <p:sldId id="997" r:id="rId11"/>
    <p:sldId id="998" r:id="rId12"/>
    <p:sldId id="999" r:id="rId13"/>
    <p:sldId id="1001" r:id="rId14"/>
    <p:sldId id="1002" r:id="rId15"/>
    <p:sldId id="1003" r:id="rId16"/>
    <p:sldId id="1004" r:id="rId17"/>
    <p:sldId id="1005" r:id="rId18"/>
    <p:sldId id="1006" r:id="rId19"/>
    <p:sldId id="1007" r:id="rId20"/>
    <p:sldId id="1008" r:id="rId21"/>
    <p:sldId id="1009" r:id="rId22"/>
    <p:sldId id="1010" r:id="rId23"/>
    <p:sldId id="1011" r:id="rId24"/>
    <p:sldId id="1012" r:id="rId25"/>
    <p:sldId id="1013" r:id="rId26"/>
    <p:sldId id="1014" r:id="rId27"/>
    <p:sldId id="1015" r:id="rId28"/>
    <p:sldId id="1016" r:id="rId29"/>
    <p:sldId id="1018" r:id="rId30"/>
    <p:sldId id="1017" r:id="rId31"/>
    <p:sldId id="1019" r:id="rId32"/>
    <p:sldId id="1021" r:id="rId33"/>
    <p:sldId id="1022" r:id="rId34"/>
    <p:sldId id="1023" r:id="rId35"/>
    <p:sldId id="1024" r:id="rId36"/>
    <p:sldId id="1032" r:id="rId37"/>
    <p:sldId id="884" r:id="rId38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352" autoAdjust="0"/>
    <p:restoredTop sz="79525" autoAdjust="0"/>
  </p:normalViewPr>
  <p:slideViewPr>
    <p:cSldViewPr snapToGrid="0">
      <p:cViewPr varScale="1">
        <p:scale>
          <a:sx n="88" d="100"/>
          <a:sy n="88" d="100"/>
        </p:scale>
        <p:origin x="19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2950"/>
    </p:cViewPr>
  </p:sorterViewPr>
  <p:notesViewPr>
    <p:cSldViewPr snapToGrid="0">
      <p:cViewPr varScale="1">
        <p:scale>
          <a:sx n="84" d="100"/>
          <a:sy n="84" d="100"/>
        </p:scale>
        <p:origin x="-840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" Type="http://schemas.openxmlformats.org/officeDocument/2006/relationships/slide" Target="slides/slide4.xml"/><Relationship Id="rId21" Type="http://schemas.openxmlformats.org/officeDocument/2006/relationships/slide" Target="slides/slide22.xml"/><Relationship Id="rId34" Type="http://schemas.openxmlformats.org/officeDocument/2006/relationships/slide" Target="slides/slide35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34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29" Type="http://schemas.openxmlformats.org/officeDocument/2006/relationships/slide" Target="slides/slide30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32" Type="http://schemas.openxmlformats.org/officeDocument/2006/relationships/slide" Target="slides/slide33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31" Type="http://schemas.openxmlformats.org/officeDocument/2006/relationships/slide" Target="slides/slide32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1.xml"/><Relationship Id="rId8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/>
              <a:t>© 2006 Cisco Systems,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‹Nº›</a:t>
            </a:fld>
            <a:endParaRPr lang="es-E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3421856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© 2006 Cisco </a:t>
            </a:r>
            <a:r>
              <a:rPr lang="es-ES" sz="800" dirty="0" err="1"/>
              <a:t>Systems</a:t>
            </a:r>
            <a:r>
              <a:rPr lang="es-ES" sz="800" dirty="0"/>
              <a:t>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 err="1"/>
              <a:t>Presentation_ID.scr</a:t>
            </a:r>
            <a:endParaRPr lang="es-ES" sz="800" dirty="0"/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es-E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dirty="0">
                <a:latin typeface="Arial" charset="0"/>
              </a:rPr>
              <a:t>Capítulo 2: Routing estático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476943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10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es-ES" b="0" dirty="0">
                <a:latin typeface="Arial" charset="0"/>
              </a:rPr>
              <a:t>2.2 Configurar rutas estáticas y predeterminadas</a:t>
            </a:r>
          </a:p>
          <a:p>
            <a:pPr marL="0" indent="0">
              <a:buNone/>
            </a:pPr>
            <a:r>
              <a:rPr lang="es-ES" b="0" baseline="0" dirty="0">
                <a:latin typeface="Arial" charset="0"/>
              </a:rPr>
              <a:t>2.2.1.1 Comando ip route</a:t>
            </a:r>
            <a:endParaRPr lang="es-ES" b="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4426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11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smtClean="0"/>
              <a:t>2.2.1.2 Opciones de siguiente salto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9621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12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smtClean="0"/>
              <a:t>2.2.1.3 Configurar una ruta estática de siguiente salto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9458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13</a:t>
            </a:fld>
            <a:endParaRPr lang="es-E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2.2.1.4 Configurar una ruta estática conectada directamente</a:t>
            </a:r>
          </a:p>
        </p:txBody>
      </p:sp>
    </p:spTree>
    <p:extLst>
      <p:ext uri="{BB962C8B-B14F-4D97-AF65-F5344CB8AC3E}">
        <p14:creationId xmlns:p14="http://schemas.microsoft.com/office/powerpoint/2010/main" val="1415311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14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smtClean="0"/>
              <a:t>2.2.1.5 Configurar una ruta estática totalmente especificada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1715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15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smtClean="0"/>
              <a:t>2.2.1.6 Verificar una ruta estática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7183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16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smtClean="0"/>
              <a:t>2.2.2.1 Ruta estática predeterminada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729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17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smtClean="0"/>
              <a:t>2.2.2.2 Configurar una ruta estática predeterminada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5959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18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b="0" baseline="0" dirty="0">
                <a:latin typeface="Arial" charset="0"/>
              </a:rPr>
              <a:t>2.2.2.3 </a:t>
            </a:r>
            <a:r>
              <a:rPr lang="es-ES" b="0" dirty="0">
                <a:effectLst/>
              </a:rPr>
              <a:t>Verificar una ruta estática predeterminada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5111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19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b="0" baseline="0" dirty="0">
                <a:latin typeface="Arial" charset="0"/>
              </a:rPr>
              <a:t>2.2.3.1 </a:t>
            </a:r>
            <a:r>
              <a:rPr lang="es-ES" b="0" dirty="0"/>
              <a:t>El comando ipv6 route</a:t>
            </a:r>
          </a:p>
          <a:p>
            <a:endParaRPr lang="es-ES" b="0" dirty="0">
              <a:effectLst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1425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2.1 – </a:t>
            </a:r>
            <a:r>
              <a:rPr lang="es-ES" sz="1200" dirty="0">
                <a:latin typeface="Arial" charset="0"/>
              </a:rPr>
              <a:t>Routing estático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2.1.1.1 – Llegar a redes remotas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20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smtClean="0"/>
              <a:t>2.2.3.2 Opciones de siguiente salto</a:t>
            </a:r>
          </a:p>
          <a:p>
            <a:endParaRPr lang="es-ES" b="0" dirty="0">
              <a:effectLst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12785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21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smtClean="0"/>
              <a:t>2.2.3.3 Configurar una ruta IPv6 estática de siguiente salto</a:t>
            </a:r>
          </a:p>
          <a:p>
            <a:endParaRPr lang="es-ES" b="0" dirty="0">
              <a:effectLst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03855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22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smtClean="0"/>
              <a:t>2.2.3.4 Configurar una ruta IPv6 estática conectada directamente</a:t>
            </a:r>
          </a:p>
          <a:p>
            <a:endParaRPr lang="es-ES" b="0" dirty="0">
              <a:effectLst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30155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23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smtClean="0"/>
              <a:t>2.2.3.5 Configurar una ruta IPv6 estática totalmente especificada</a:t>
            </a:r>
          </a:p>
          <a:p>
            <a:endParaRPr lang="es-ES" b="0" dirty="0">
              <a:effectLst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35523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24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smtClean="0"/>
              <a:t>2.2.3.6 Verificar rutas IPv6 estáticas</a:t>
            </a:r>
          </a:p>
          <a:p>
            <a:endParaRPr lang="es-ES" b="0" dirty="0">
              <a:effectLst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7658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25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b="0" baseline="0" dirty="0">
                <a:latin typeface="Arial" charset="0"/>
              </a:rPr>
              <a:t>2.2.4.1 </a:t>
            </a:r>
            <a:r>
              <a:rPr lang="es-ES" b="0" dirty="0">
                <a:effectLst/>
              </a:rPr>
              <a:t>Ruta IPv6 estática predeterminada</a:t>
            </a:r>
          </a:p>
          <a:p>
            <a:endParaRPr lang="es-ES" b="0" dirty="0">
              <a:effectLst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69475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26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smtClean="0"/>
              <a:t>2.2.4.2 Configurar una ruta IPv6 estática predeterminada</a:t>
            </a:r>
          </a:p>
          <a:p>
            <a:endParaRPr lang="es-ES" b="0" dirty="0">
              <a:effectLst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58466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27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b="0" baseline="0" dirty="0">
                <a:latin typeface="Arial" charset="0"/>
              </a:rPr>
              <a:t>2.2.4.3 </a:t>
            </a:r>
            <a:r>
              <a:rPr lang="es-ES" b="0" dirty="0"/>
              <a:t>Verificar una ruta estática predeterminada</a:t>
            </a:r>
          </a:p>
          <a:p>
            <a:endParaRPr lang="es-ES" b="0" dirty="0">
              <a:effectLst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12020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28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b="0" baseline="0" dirty="0">
                <a:latin typeface="Arial" charset="0"/>
              </a:rPr>
              <a:t>2.2.5.1 </a:t>
            </a:r>
            <a:r>
              <a:rPr lang="es-ES" b="0" dirty="0">
                <a:effectLst/>
              </a:rPr>
              <a:t>Rutas estáticas flotantes</a:t>
            </a:r>
          </a:p>
          <a:p>
            <a:endParaRPr lang="es-ES" b="0" dirty="0">
              <a:effectLst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58525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29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b="0" baseline="0" dirty="0">
                <a:latin typeface="Arial" charset="0"/>
              </a:rPr>
              <a:t>2.2.5.2 </a:t>
            </a:r>
            <a:r>
              <a:rPr lang="es-ES" b="0" dirty="0">
                <a:effectLst/>
              </a:rPr>
              <a:t>Configurar una ruta estática flotante IPv4</a:t>
            </a:r>
          </a:p>
          <a:p>
            <a:endParaRPr lang="es-ES" b="0" dirty="0">
              <a:effectLst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2459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dirty="0">
                <a:latin typeface="Arial" charset="0"/>
              </a:rPr>
              <a:t>2.1.1.2 – </a:t>
            </a:r>
            <a:r>
              <a:rPr lang="es-ES" b="0" dirty="0"/>
              <a:t>¿Por qué elegir el routing estático?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06098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30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b="0" baseline="0" dirty="0">
                <a:latin typeface="Arial" charset="0"/>
              </a:rPr>
              <a:t>2.2.5.3 </a:t>
            </a:r>
            <a:r>
              <a:rPr lang="es-ES" b="0" dirty="0"/>
              <a:t>Probar la ruta estática flotante IPv4</a:t>
            </a:r>
          </a:p>
          <a:p>
            <a:endParaRPr lang="es-ES" b="0" dirty="0">
              <a:effectLst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14334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31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smtClean="0"/>
              <a:t>2.2.6.1 Rutas de hosts instaladas automáticamente</a:t>
            </a:r>
            <a:endParaRPr lang="es-ES" b="0" dirty="0">
              <a:effectLst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3004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32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b="0" baseline="0" dirty="0">
                <a:latin typeface="Arial" charset="0"/>
              </a:rPr>
              <a:t>2.2.6.3 Configurar rutas de host estáticas IPv4 e IPv6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29844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33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b="0" baseline="0">
                <a:latin typeface="Arial" charset="0"/>
              </a:rPr>
              <a:t>2.2.6.3 Configurar rutas de host estáticas IPv4 e IPv6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44743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34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smtClean="0"/>
              <a:t>2.3.1.1 Rutas estáticas y reenvío de paquetes</a:t>
            </a:r>
          </a:p>
        </p:txBody>
      </p:sp>
    </p:spTree>
    <p:extLst>
      <p:ext uri="{BB962C8B-B14F-4D97-AF65-F5344CB8AC3E}">
        <p14:creationId xmlns:p14="http://schemas.microsoft.com/office/powerpoint/2010/main" val="34359810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35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lang="es-ES" smtClean="0"/>
              <a:t>2.3.2.1 Solucionar el problema de una ruta faltante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93982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CE0E46-7F05-B940-8356-5580BE265E49}" type="slidenum">
              <a:rPr lang="en-US" smtClean="0"/>
              <a:pPr>
                <a:defRPr/>
              </a:pPr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7614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4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dirty="0">
                <a:latin typeface="Arial" charset="0"/>
              </a:rPr>
              <a:t>2.1.1.3 – </a:t>
            </a:r>
            <a:r>
              <a:rPr lang="es-ES" b="0" dirty="0"/>
              <a:t>¿Cuándo se deben usar rutas estáticas?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6055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5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es-ES" dirty="0" smtClean="0">
                <a:latin typeface="Arial" charset="0"/>
              </a:rPr>
              <a:t>2.1.2 </a:t>
            </a:r>
            <a:r>
              <a:rPr lang="es-ES" dirty="0"/>
              <a:t>–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>
                <a:latin typeface="Arial" charset="0"/>
              </a:rPr>
              <a:t>Tipos de rutas estáticas</a:t>
            </a:r>
          </a:p>
          <a:p>
            <a:pPr marL="0" indent="0">
              <a:buNone/>
            </a:pPr>
            <a:r>
              <a:rPr lang="es-ES" dirty="0">
                <a:latin typeface="Arial" charset="0"/>
              </a:rPr>
              <a:t>2.1.2.1 – </a:t>
            </a:r>
            <a:r>
              <a:rPr lang="es-ES" b="0" dirty="0"/>
              <a:t>Aplicaciones de las rutas estáticas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16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6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smtClean="0"/>
              <a:t>2.1.2.2 Ruta estática estándar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542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7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smtClean="0"/>
              <a:t>2.1.2.3 Ruta estática predeterminada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0336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8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smtClean="0"/>
              <a:t>2.1.2.4 Ruta estática resumida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8472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9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smtClean="0"/>
              <a:t>2.1.2.5 Ruta estática flotante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895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0529"/>
            <a:ext cx="131680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pública de Cisco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confidencial de Cisco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0529"/>
            <a:ext cx="131680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Información pública de Cisco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confidencial de Cisco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s-ES" sz="2400" dirty="0">
                <a:latin typeface="Arial" charset="0"/>
              </a:rPr>
              <a:t>Capítulo 2: Routing estático</a:t>
            </a:r>
            <a:endParaRPr lang="es-ES" sz="24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s-ES" smtClean="0"/>
              <a:t>Routing and Switching Essentials v6.0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smtClean="0"/>
              <a:t>Configurar rutas estáticas IPv4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Comando </a:t>
            </a:r>
            <a:r>
              <a:rPr lang="es-ES" dirty="0">
                <a:latin typeface="Courier New" panose="02070309020205020404" pitchFamily="49" charset="0"/>
              </a:rPr>
              <a:t>ip route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346" y="1343429"/>
            <a:ext cx="6615199" cy="519591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381897" y="394392"/>
            <a:ext cx="3584128" cy="286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EMILIO MAYORGA PIÑA</a:t>
            </a:r>
            <a:endParaRPr lang="es-E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9173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smtClean="0"/>
              <a:t>Configurar rutas estáticas IPv4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Opciones de siguiente salto</a:t>
            </a:r>
          </a:p>
        </p:txBody>
      </p:sp>
      <p:sp>
        <p:nvSpPr>
          <p:cNvPr id="3" name="Rectangle 2"/>
          <p:cNvSpPr/>
          <p:nvPr/>
        </p:nvSpPr>
        <p:spPr>
          <a:xfrm>
            <a:off x="276998" y="1385452"/>
            <a:ext cx="8576057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es-ES" sz="2000" kern="0" dirty="0">
                <a:solidFill>
                  <a:srgbClr val="000000"/>
                </a:solidFill>
                <a:latin typeface="Arial"/>
              </a:rPr>
              <a:t>El siguiente salto se puede identificar mediante una dirección IP, una interfaz de salida, o ambas. El modo en que se especifica el destino genera uno de los siguientes tres tipos de ruta:</a:t>
            </a: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2000" b="1" kern="0" dirty="0">
                <a:solidFill>
                  <a:srgbClr val="000000"/>
                </a:solidFill>
                <a:latin typeface="Arial"/>
              </a:rPr>
              <a:t>Ruta del siguiente salto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: solo se especifica la dirección IP del siguiente salto.</a:t>
            </a: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2000" b="1" kern="0" dirty="0">
                <a:solidFill>
                  <a:srgbClr val="000000"/>
                </a:solidFill>
                <a:latin typeface="Arial"/>
              </a:rPr>
              <a:t>Ruta estática conectada directamente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: solo se especifica la interfaz de salida del router.</a:t>
            </a: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2000" b="1" kern="0" dirty="0">
                <a:solidFill>
                  <a:srgbClr val="000000"/>
                </a:solidFill>
                <a:latin typeface="Arial"/>
              </a:rPr>
              <a:t>Ruta estática totalmente especificada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: se especifican la dirección IP del siguiente salto y la interfaz de salida.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381897" y="394392"/>
            <a:ext cx="3584128" cy="286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EMILIO MAYORGA PIÑA</a:t>
            </a:r>
            <a:endParaRPr lang="es-E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560687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ES" sz="1800" dirty="0" smtClean="0"/>
              <a:t>Configurar rutas estáticas IPv4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Configurar una ruta estática de siguiente salto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81" y="1356347"/>
            <a:ext cx="6497782" cy="538305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381897" y="394392"/>
            <a:ext cx="3584128" cy="286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JESÚS ANTONIO HERNÁNDEZ S.</a:t>
            </a:r>
            <a:endParaRPr lang="es-E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359554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00" y="396000"/>
            <a:ext cx="8732373" cy="814009"/>
          </a:xfrm>
        </p:spPr>
        <p:txBody>
          <a:bodyPr anchor="t"/>
          <a:lstStyle/>
          <a:p>
            <a:pPr eaLnBrk="1" hangingPunct="1">
              <a:defRPr/>
            </a:pPr>
            <a:r>
              <a:rPr lang="es-ES" sz="1800" dirty="0" smtClean="0"/>
              <a:t>Configurar rutas estáticas IPv4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Configurar una ruta estática conectada directamente</a:t>
            </a:r>
            <a:endParaRPr lang="es-ES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62" y="1565275"/>
            <a:ext cx="7933226" cy="4386263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0607" y="4560774"/>
            <a:ext cx="4631589" cy="167420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381897" y="394392"/>
            <a:ext cx="3584128" cy="286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JESÚS ANTONIO HERNÁNDEZ S.</a:t>
            </a:r>
            <a:endParaRPr lang="es-E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976944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ES" sz="1800" dirty="0" smtClean="0"/>
              <a:t>Configurar rutas estáticas IPv4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Configurar una ruta estática totalmente especificada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53" y="1539792"/>
            <a:ext cx="8006955" cy="477981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381897" y="394392"/>
            <a:ext cx="3584128" cy="286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ITZEL GUADALLUPE JUAREZ NUÑEZ</a:t>
            </a:r>
            <a:endParaRPr lang="es-E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191345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smtClean="0"/>
              <a:t>Configurar rutas estáticas IPv4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Verificar una ruta estática</a:t>
            </a:r>
          </a:p>
        </p:txBody>
      </p:sp>
      <p:pic>
        <p:nvPicPr>
          <p:cNvPr id="2" name="Picture 1" descr="Routing and Switching Essentials - Mozilla Firefox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9873" y="1357744"/>
            <a:ext cx="4301836" cy="3445541"/>
          </a:xfrm>
          <a:prstGeom prst="rect">
            <a:avLst/>
          </a:prstGeom>
        </p:spPr>
      </p:pic>
      <p:pic>
        <p:nvPicPr>
          <p:cNvPr id="4" name="Picture 3" descr="Routing and Switching Essentials - Mozilla Firefox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0946" y="4803285"/>
            <a:ext cx="4387602" cy="1647451"/>
          </a:xfrm>
          <a:prstGeom prst="rect">
            <a:avLst/>
          </a:prstGeom>
        </p:spPr>
      </p:pic>
      <p:pic>
        <p:nvPicPr>
          <p:cNvPr id="5" name="Picture 4" descr="Routing and Switching Essentials - Mozilla Firefox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14873" y="4806735"/>
            <a:ext cx="3702918" cy="136914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381897" y="394392"/>
            <a:ext cx="3584128" cy="286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ITZEL GUADALLUPE JUAREZ NUÑEZ</a:t>
            </a:r>
            <a:endParaRPr lang="es-E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8360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smtClean="0"/>
              <a:t>Configurar rutas estáticas IPv4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Ruta estática predeterminada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5" y="1291665"/>
            <a:ext cx="8024665" cy="487146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381897" y="394392"/>
            <a:ext cx="3584128" cy="286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OSCAR LOZA VEGA</a:t>
            </a:r>
            <a:endParaRPr lang="es-E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800024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smtClean="0"/>
              <a:t>Configurar rutas estáticas IPv4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Configurar una ruta estática predeterminada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52" y="1474396"/>
            <a:ext cx="6753637" cy="538195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381897" y="394392"/>
            <a:ext cx="3584128" cy="286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OSCAR LOZA VEGA</a:t>
            </a:r>
            <a:endParaRPr lang="es-E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380827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smtClean="0"/>
              <a:t>Configurar rutas estáticas IPv4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Verificar una ruta estática predeterminada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31766" y="-48399"/>
            <a:ext cx="851223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Verificar una ruta estática predeterminada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31766" y="104001"/>
            <a:ext cx="836337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Verificar una ruta estática predeterminada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6" y="1474617"/>
            <a:ext cx="7398327" cy="50235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381897" y="394392"/>
            <a:ext cx="3584128" cy="286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JUAN JOSÉ GARCÍA HERNÁNDEZ</a:t>
            </a:r>
            <a:endParaRPr lang="es-E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1406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smtClean="0"/>
              <a:t>Configurar rutas estáticas IPv6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El comando </a:t>
            </a:r>
            <a:r>
              <a:rPr lang="es-ES" dirty="0">
                <a:latin typeface="Courier New" panose="02070309020205020404" pitchFamily="49" charset="0"/>
              </a:rPr>
              <a:t>ipv6 route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98268" y="-48399"/>
            <a:ext cx="8445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Verificar una ruta estática predeterminada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98516" y="104001"/>
            <a:ext cx="83966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Verificar una ruta estática predeterminada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694" y="1474584"/>
            <a:ext cx="6750551" cy="492278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381897" y="394392"/>
            <a:ext cx="3584128" cy="286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JUAN JOSÉ GARCÍA HERNÁNDEZ</a:t>
            </a:r>
            <a:endParaRPr lang="es-E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944694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 err="1" smtClean="0"/>
              <a:t>Routing</a:t>
            </a:r>
            <a:r>
              <a:rPr lang="es-ES" sz="1800" dirty="0" smtClean="0"/>
              <a:t> estático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Llegar a redes remotas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827397"/>
            <a:ext cx="3458345" cy="4336935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Un router puede descubrir redes remotas de dos maneras</a:t>
            </a:r>
            <a:r>
              <a:rPr lang="es-ES" sz="2000" dirty="0" smtClean="0"/>
              <a:t>:</a:t>
            </a:r>
          </a:p>
          <a:p>
            <a:pPr marL="0" indent="0">
              <a:buNone/>
            </a:pPr>
            <a:endParaRPr lang="es-ES" sz="2000" dirty="0"/>
          </a:p>
          <a:p>
            <a:pPr marL="461963" indent="-342900">
              <a:buFont typeface="Arial"/>
              <a:buChar char="•"/>
            </a:pPr>
            <a:r>
              <a:rPr lang="es-ES" sz="2000" b="1" dirty="0" smtClean="0"/>
              <a:t>Manualmente</a:t>
            </a:r>
          </a:p>
          <a:p>
            <a:pPr marL="461963" indent="-342900">
              <a:buFont typeface="Arial"/>
              <a:buChar char="•"/>
            </a:pPr>
            <a:endParaRPr lang="es-ES" sz="2000" b="1" dirty="0"/>
          </a:p>
          <a:p>
            <a:pPr marL="461963" indent="-342900">
              <a:buFont typeface="Arial"/>
              <a:buChar char="•"/>
            </a:pPr>
            <a:endParaRPr lang="es-ES" sz="2000" dirty="0" smtClean="0"/>
          </a:p>
          <a:p>
            <a:pPr marL="461963" indent="-342900">
              <a:buFont typeface="Arial"/>
              <a:buChar char="•"/>
            </a:pPr>
            <a:r>
              <a:rPr lang="es-ES" sz="2000" b="1" dirty="0" smtClean="0"/>
              <a:t>Dinámicamente</a:t>
            </a:r>
            <a:endParaRPr lang="es-E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167" y="1828801"/>
            <a:ext cx="5273477" cy="392083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381897" y="394392"/>
            <a:ext cx="3584128" cy="286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ALEXIS ROGELIO LEON</a:t>
            </a:r>
            <a:endParaRPr lang="es-E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03087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smtClean="0"/>
              <a:t>Configurar rutas estáticas IPv6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Opciones de siguiente salto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81396" y="-48399"/>
            <a:ext cx="836260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Verificar una ruta estática predeterminada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81396" y="104001"/>
            <a:ext cx="81846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Verificar una ruta estática predeterminada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6363" y="1474584"/>
            <a:ext cx="8619661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2000" b="1" kern="0" dirty="0">
                <a:solidFill>
                  <a:srgbClr val="000000"/>
                </a:solidFill>
                <a:latin typeface="Arial"/>
              </a:rPr>
              <a:t>Ruta IPv6 del siguiente salto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: solo se especifica la dirección IPv6 del siguiente salto.</a:t>
            </a: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2000" b="1" kern="0" dirty="0">
                <a:solidFill>
                  <a:srgbClr val="000000"/>
                </a:solidFill>
                <a:latin typeface="Arial"/>
              </a:rPr>
              <a:t>Ruta IPv6 estática conectada directamente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: solo se especifica la interfaz de salida del router.</a:t>
            </a: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2000" b="1" kern="0" dirty="0">
                <a:solidFill>
                  <a:srgbClr val="000000"/>
                </a:solidFill>
                <a:latin typeface="Arial"/>
              </a:rPr>
              <a:t>Ruta IPv6 estática totalmente especificada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: se especifican la dirección IPv6 del siguiente salto y la interfaz de salida.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381897" y="394392"/>
            <a:ext cx="3584128" cy="286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LAURA EDITH MATA GALLEGOS</a:t>
            </a:r>
            <a:endParaRPr lang="es-E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068436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94392"/>
            <a:ext cx="8875704" cy="838200"/>
          </a:xfrm>
        </p:spPr>
        <p:txBody>
          <a:bodyPr anchor="t"/>
          <a:lstStyle/>
          <a:p>
            <a:r>
              <a:rPr lang="es-ES" sz="1800" dirty="0" smtClean="0"/>
              <a:t>Configurar rutas estáticas IPv6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Configurar una ruta IPv6 estática de siguiente salto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97775" y="57931"/>
            <a:ext cx="799104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Verificar una ruta estática predeterminada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56704" y="104001"/>
            <a:ext cx="832780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Verificar una ruta estática predeterminada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519" y="1520462"/>
            <a:ext cx="6234674" cy="514003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381897" y="394392"/>
            <a:ext cx="3584128" cy="286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LAURA EDITH MATA GALLEGOS</a:t>
            </a:r>
            <a:endParaRPr lang="es-E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746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ES" sz="1800" dirty="0" smtClean="0"/>
              <a:t>Configurar rutas estáticas IPv6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Configurar una ruta IPv6 estática conectada directamente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64771" y="-48399"/>
            <a:ext cx="817721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Verificar una ruta estática predeterminada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64771" y="104001"/>
            <a:ext cx="817721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Verificar una ruta estática predeterminada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346" y="1497257"/>
            <a:ext cx="5583382" cy="489736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381897" y="394392"/>
            <a:ext cx="3584128" cy="286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CARLOS A. MORALES TERRAZAS</a:t>
            </a:r>
            <a:endParaRPr lang="es-E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1530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ES" sz="1800" dirty="0" smtClean="0"/>
              <a:t>Configurar rutas estáticas IPv6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Configurar una ruta IPv6 estática totalmente especificada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34290" y="-48399"/>
            <a:ext cx="840971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Verificar una ruta estática predeterminada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34290" y="104001"/>
            <a:ext cx="856210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Verificar una ruta estática predeterminada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59" y="1619134"/>
            <a:ext cx="7686337" cy="503083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381897" y="394392"/>
            <a:ext cx="3584128" cy="286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CARLOS A. MORALES TERRAZAS</a:t>
            </a:r>
            <a:endParaRPr lang="es-E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3757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smtClean="0"/>
              <a:t>Configurar rutas estáticas IPv6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Verificar rutas IPv6 estáticas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1272" y="-48399"/>
            <a:ext cx="831272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Verificar una ruta estática predeterminada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14894" y="104001"/>
            <a:ext cx="858150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Verificar una ruta estática predeterminada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474583"/>
            <a:ext cx="3796145" cy="260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es-ES" sz="2000" kern="0" dirty="0">
                <a:solidFill>
                  <a:srgbClr val="000000"/>
                </a:solidFill>
                <a:latin typeface="Arial"/>
              </a:rPr>
              <a:t>Además de </a:t>
            </a:r>
            <a:r>
              <a:rPr lang="es-ES" sz="2000" b="1" kern="0" dirty="0">
                <a:solidFill>
                  <a:srgbClr val="000000"/>
                </a:solidFill>
                <a:latin typeface="Courier"/>
              </a:rPr>
              <a:t>ping</a:t>
            </a:r>
            <a:r>
              <a:rPr lang="es-ES" dirty="0" smtClean="0"/>
              <a:t> 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y</a:t>
            </a:r>
            <a:r>
              <a:rPr lang="es-ES" dirty="0" smtClean="0"/>
              <a:t> </a:t>
            </a:r>
            <a:r>
              <a:rPr lang="es-ES" sz="2000" b="1" kern="0" dirty="0">
                <a:solidFill>
                  <a:srgbClr val="000000"/>
                </a:solidFill>
                <a:latin typeface="Courier"/>
              </a:rPr>
              <a:t>traceroute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, otros de los comandos para verificar rutas estáticas son:</a:t>
            </a: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2000" b="1" kern="0" dirty="0">
                <a:solidFill>
                  <a:srgbClr val="000000"/>
                </a:solidFill>
                <a:latin typeface="Courier"/>
              </a:rPr>
              <a:t>show ipv6 route</a:t>
            </a:r>
            <a:endParaRPr lang="es-ES" sz="2000" kern="0" dirty="0">
              <a:solidFill>
                <a:srgbClr val="000000"/>
              </a:solidFill>
              <a:latin typeface="Courier"/>
              <a:ea typeface="+mn-ea"/>
              <a:cs typeface="Courier"/>
            </a:endParaRP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2000" b="1" kern="0" dirty="0">
                <a:solidFill>
                  <a:srgbClr val="000000"/>
                </a:solidFill>
                <a:latin typeface="Courier"/>
              </a:rPr>
              <a:t>show ipv6 route static</a:t>
            </a:r>
            <a:endParaRPr lang="es-ES" sz="2000" kern="0" dirty="0">
              <a:solidFill>
                <a:srgbClr val="000000"/>
              </a:solidFill>
              <a:latin typeface="Courier"/>
              <a:ea typeface="+mn-ea"/>
              <a:cs typeface="Courier"/>
            </a:endParaRP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2000" b="1" kern="0" dirty="0">
                <a:solidFill>
                  <a:srgbClr val="000000"/>
                </a:solidFill>
                <a:latin typeface="Courier"/>
              </a:rPr>
              <a:t>show ipv6 route </a:t>
            </a:r>
            <a:r>
              <a:rPr lang="es-ES" sz="2000" i="1" kern="0" dirty="0">
                <a:solidFill>
                  <a:srgbClr val="000000"/>
                </a:solidFill>
                <a:latin typeface="Courier"/>
              </a:rPr>
              <a:t>red</a:t>
            </a:r>
            <a:endParaRPr lang="es-ES" sz="2000" kern="0" dirty="0">
              <a:solidFill>
                <a:srgbClr val="000000"/>
              </a:solidFill>
              <a:latin typeface="Courier"/>
              <a:ea typeface="+mn-ea"/>
              <a:cs typeface="Courier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945" y="1828906"/>
            <a:ext cx="4783995" cy="4128443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5381897" y="394392"/>
            <a:ext cx="3584128" cy="4801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MARÍA DE LOS ANGELES MONTES ESTRADA</a:t>
            </a:r>
            <a:endParaRPr lang="es-E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8349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smtClean="0"/>
              <a:t>Configurar rutas predeterminadas IPv6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Ruta IPv6 estática predeterminada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64770" y="-48399"/>
            <a:ext cx="837922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Verificar una ruta estática predeterminada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9956" y="104001"/>
            <a:ext cx="860644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Verificar una ruta estática predeterminada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02" y="1607127"/>
            <a:ext cx="7094751" cy="4827357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381897" y="394392"/>
            <a:ext cx="3584128" cy="4801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MARÍA DE LOS ANGELES MONTES ESTRADA</a:t>
            </a:r>
            <a:endParaRPr lang="es-E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4723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ES" sz="1800" dirty="0" smtClean="0"/>
              <a:t>Configurar rutas predeterminadas IPv6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Configurar una ruta IPv6 estática predeterminada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64770" y="-48399"/>
            <a:ext cx="837922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Verificar una ruta estática predeterminada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64524" y="104001"/>
            <a:ext cx="843187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Verificar una ruta estática predeterminada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715" y="1540936"/>
            <a:ext cx="6169369" cy="503641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381897" y="394392"/>
            <a:ext cx="3584128" cy="286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OSMAN DASSAED GONZÁLEZ IBARRA</a:t>
            </a:r>
            <a:endParaRPr lang="es-E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1779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ES" sz="1800" dirty="0" smtClean="0"/>
              <a:t>Configurar rutas predeterminadas IPv6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Verificar una ruta estática IPv6 predeterminada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81890" y="-48399"/>
            <a:ext cx="856210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Verificar una ruta estática predeterminada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48144" y="104001"/>
            <a:ext cx="854825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Verificar una ruta estática predeterminada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20" y="1555968"/>
            <a:ext cx="7600324" cy="490245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381897" y="394392"/>
            <a:ext cx="3584128" cy="286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OSMAN DASSAED GONZÁLEZ IBARRA</a:t>
            </a:r>
            <a:endParaRPr lang="es-E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6318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smtClean="0"/>
              <a:t>Configurar rutas predeterminadas IPv6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Rutas estáticas flotantes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89708" y="-48399"/>
            <a:ext cx="835429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Verificar una ruta estática predeterminada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56704" y="104001"/>
            <a:ext cx="863969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Verificar una ruta estática predeterminada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69" y="1336038"/>
            <a:ext cx="3750810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es-ES" sz="2000" kern="0" dirty="0">
                <a:solidFill>
                  <a:srgbClr val="000000"/>
                </a:solidFill>
                <a:latin typeface="Arial"/>
              </a:rPr>
              <a:t>Las rutas estáticas flotantes tienen una distancia administrativa mayor que la distancia administrativa de otras rutas estáticas o dinámicas. </a:t>
            </a: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2000" kern="0" dirty="0">
                <a:solidFill>
                  <a:srgbClr val="000000"/>
                </a:solidFill>
                <a:latin typeface="Arial"/>
              </a:rPr>
              <a:t>La ruta estática </a:t>
            </a:r>
            <a:r>
              <a:rPr lang="es-ES" sz="2000" kern="0" dirty="0" smtClean="0">
                <a:solidFill>
                  <a:srgbClr val="000000"/>
                </a:solidFill>
                <a:latin typeface="Arial"/>
              </a:rPr>
              <a:t>"flota" 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y no se utiliza cuando está activa la ruta con la mejor distancia administrativa. </a:t>
            </a: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2000" kern="0" dirty="0">
                <a:solidFill>
                  <a:srgbClr val="000000"/>
                </a:solidFill>
                <a:latin typeface="Arial"/>
              </a:rPr>
              <a:t>Si se pierde la ruta preferida, la ruta estática flotante puede tomar el control.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83" y="1623854"/>
            <a:ext cx="4904630" cy="372191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542239" y="394392"/>
            <a:ext cx="3423786" cy="286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BRENDA ELENA PÉREZ ESCOBAR</a:t>
            </a:r>
            <a:endParaRPr lang="es-E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0293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smtClean="0"/>
              <a:t>Configurar rutas predeterminadas IPv6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Configurar una ruta estática flotante IPv4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56704" y="-48399"/>
            <a:ext cx="848729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Verificar una ruta estática predeterminada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56704" y="104001"/>
            <a:ext cx="863969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Verificar una ruta estática predeterminada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18" y="1475456"/>
            <a:ext cx="6096001" cy="4797553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542239" y="394392"/>
            <a:ext cx="3423786" cy="286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BRENDA ELENA PÉREZ ESCOBAR</a:t>
            </a:r>
            <a:endParaRPr lang="es-E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1199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err="1" smtClean="0"/>
              <a:t>Routing</a:t>
            </a:r>
            <a:r>
              <a:rPr lang="es-ES" sz="1800" dirty="0" smtClean="0"/>
              <a:t> estático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¿Por qué elegir el </a:t>
            </a:r>
            <a:r>
              <a:rPr lang="es-ES" dirty="0" err="1" smtClean="0"/>
              <a:t>routing</a:t>
            </a:r>
            <a:r>
              <a:rPr lang="es-ES" dirty="0" smtClean="0"/>
              <a:t> estático?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8529" y="1606858"/>
            <a:ext cx="8652187" cy="2216997"/>
          </a:xfrm>
        </p:spPr>
        <p:txBody>
          <a:bodyPr/>
          <a:lstStyle/>
          <a:p>
            <a:pPr marL="0" indent="0">
              <a:buNone/>
            </a:pPr>
            <a:r>
              <a:rPr lang="es-ES" sz="1700" dirty="0"/>
              <a:t>El routing estático proporciona algunas ventajas en comparación con el </a:t>
            </a:r>
            <a:r>
              <a:rPr lang="es-ES" sz="1700" dirty="0" err="1"/>
              <a:t>routing</a:t>
            </a:r>
            <a:r>
              <a:rPr lang="es-ES" sz="1700" dirty="0"/>
              <a:t> </a:t>
            </a:r>
            <a:r>
              <a:rPr lang="es-ES" sz="1700" dirty="0" smtClean="0"/>
              <a:t>dinámico</a:t>
            </a:r>
            <a:r>
              <a:rPr lang="es-ES" sz="1700" dirty="0"/>
              <a:t>.</a:t>
            </a:r>
            <a:endParaRPr lang="es-E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88" y="3045041"/>
            <a:ext cx="7346649" cy="327401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381897" y="394392"/>
            <a:ext cx="3584128" cy="286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PEDRO RODRÍGUEZ MEDINA</a:t>
            </a:r>
            <a:endParaRPr lang="es-E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0004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smtClean="0"/>
              <a:t>Configurar rutas predeterminadas IPv6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Probar ruta estática flotante IPv4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64524" y="-48399"/>
            <a:ext cx="827947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Verificar una ruta estática predeterminada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98516" y="104001"/>
            <a:ext cx="869788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Verificar una ruta estática predeterminada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7927" y="1474584"/>
            <a:ext cx="8174182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es-ES" sz="2000" kern="0" dirty="0">
                <a:solidFill>
                  <a:srgbClr val="000000"/>
                </a:solidFill>
                <a:latin typeface="Arial"/>
              </a:rPr>
              <a:t>Para probar una ruta estática flotante:</a:t>
            </a: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2000" kern="0" dirty="0">
                <a:solidFill>
                  <a:srgbClr val="000000"/>
                </a:solidFill>
                <a:latin typeface="Arial"/>
              </a:rPr>
              <a:t>Utilice el comando </a:t>
            </a:r>
            <a:r>
              <a:rPr lang="es-ES" sz="2000" b="1" kern="0" dirty="0">
                <a:solidFill>
                  <a:srgbClr val="000000"/>
                </a:solidFill>
                <a:latin typeface="Courier"/>
              </a:rPr>
              <a:t>show ip route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 para verificar que la tabla de routing esté utilizando la ruta estática predeterminada.</a:t>
            </a: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2000" kern="0" dirty="0">
                <a:solidFill>
                  <a:srgbClr val="000000"/>
                </a:solidFill>
                <a:latin typeface="Arial"/>
              </a:rPr>
              <a:t>Utilice el comando </a:t>
            </a:r>
            <a:r>
              <a:rPr lang="es-ES" sz="2000" b="1" kern="0" dirty="0">
                <a:solidFill>
                  <a:srgbClr val="000000"/>
                </a:solidFill>
                <a:latin typeface="Courier"/>
              </a:rPr>
              <a:t>traceroute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 para seguir el flujo de tráfico que sale por la ruta principal.</a:t>
            </a: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2000" kern="0" dirty="0">
                <a:solidFill>
                  <a:srgbClr val="000000"/>
                </a:solidFill>
                <a:latin typeface="Arial"/>
              </a:rPr>
              <a:t>Desconecte el enlace o apague la interfaz de salida principal. En el ejemplo del plan de estudio, las interfaces de serie en el R2 están apagadas.</a:t>
            </a: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2000" kern="0" dirty="0">
                <a:solidFill>
                  <a:srgbClr val="000000"/>
                </a:solidFill>
                <a:latin typeface="Arial"/>
              </a:rPr>
              <a:t>Utilice un comando </a:t>
            </a:r>
            <a:r>
              <a:rPr lang="es-ES" sz="2000" b="1" kern="0" dirty="0">
                <a:solidFill>
                  <a:srgbClr val="000000"/>
                </a:solidFill>
                <a:latin typeface="Courier"/>
              </a:rPr>
              <a:t>show ip route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 para verificar que la tabla de routing esté utilizando la ruta estática flotante.</a:t>
            </a: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2000" kern="0" dirty="0">
                <a:solidFill>
                  <a:srgbClr val="000000"/>
                </a:solidFill>
                <a:latin typeface="Arial"/>
              </a:rPr>
              <a:t>Utilice un comando </a:t>
            </a:r>
            <a:r>
              <a:rPr lang="es-ES" sz="2000" b="1" kern="0" dirty="0">
                <a:solidFill>
                  <a:srgbClr val="000000"/>
                </a:solidFill>
                <a:latin typeface="Courier"/>
              </a:rPr>
              <a:t>traceroute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 para seguir el flujo de tráfico que sale por la ruta de respaldo.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542239" y="394392"/>
            <a:ext cx="3423786" cy="286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ARTURO RAMÍREZ HERNÁNDEZ</a:t>
            </a:r>
            <a:endParaRPr lang="es-E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3116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smtClean="0"/>
              <a:t>Configurar rutas de host estáticas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Rutas de host instaladas automáticamente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1272" y="-48399"/>
            <a:ext cx="83127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Verificar una ruta estática predeterminada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1272" y="104001"/>
            <a:ext cx="846512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Verificar una ruta estática predeterminada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54661" y="1474584"/>
            <a:ext cx="3111364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es-ES" sz="2000" kern="0" dirty="0">
                <a:solidFill>
                  <a:srgbClr val="000000"/>
                </a:solidFill>
                <a:latin typeface="Arial"/>
              </a:rPr>
              <a:t>Una ruta de host es una dirección IPv4 con una máscara de 32 bits o una dirección IPv6 con una máscara de 128 bits. </a:t>
            </a:r>
          </a:p>
          <a:p>
            <a:pPr marL="342900" lvl="0" indent="-342900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anose="05000000000000000000" pitchFamily="2" charset="2"/>
              <a:buChar char="§"/>
            </a:pPr>
            <a:r>
              <a:rPr lang="es-ES" sz="2000" kern="0" dirty="0">
                <a:solidFill>
                  <a:srgbClr val="000000"/>
                </a:solidFill>
                <a:latin typeface="Arial"/>
              </a:rPr>
              <a:t>Se instala automáticamente cuando se configura una dirección IP en el </a:t>
            </a:r>
            <a:r>
              <a:rPr lang="es-ES" sz="2000" kern="0" dirty="0" smtClean="0">
                <a:solidFill>
                  <a:srgbClr val="000000"/>
                </a:solidFill>
                <a:latin typeface="Arial"/>
              </a:rPr>
              <a:t>router. </a:t>
            </a:r>
            <a:endParaRPr lang="es-ES" sz="2000" kern="0" dirty="0">
              <a:solidFill>
                <a:srgbClr val="000000"/>
              </a:solidFill>
              <a:latin typeface="Arial"/>
            </a:endParaRPr>
          </a:p>
          <a:p>
            <a:pPr marL="342900" lvl="0" indent="-342900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anose="05000000000000000000" pitchFamily="2" charset="2"/>
              <a:buChar char="§"/>
            </a:pPr>
            <a:r>
              <a:rPr lang="es-ES" sz="2000" dirty="0"/>
              <a:t>Las rutas locales se marcan con </a:t>
            </a:r>
            <a:r>
              <a:rPr lang="es-ES" sz="2000" dirty="0" smtClean="0"/>
              <a:t>"L" </a:t>
            </a:r>
            <a:r>
              <a:rPr lang="es-ES" sz="2000" dirty="0"/>
              <a:t>en el resultado de la tabla de routing.</a:t>
            </a:r>
            <a:endParaRPr lang="es-ES" sz="2000" kern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2" y="1475759"/>
            <a:ext cx="5496643" cy="435583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542239" y="394392"/>
            <a:ext cx="3423786" cy="286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ARTURO RAMÍREZ HERNÁNDEZ</a:t>
            </a:r>
            <a:endParaRPr lang="es-E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788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94392"/>
            <a:ext cx="8758746" cy="838200"/>
          </a:xfrm>
        </p:spPr>
        <p:txBody>
          <a:bodyPr anchor="t"/>
          <a:lstStyle/>
          <a:p>
            <a:r>
              <a:rPr lang="es-ES" sz="1800" dirty="0" smtClean="0"/>
              <a:t>Configurar rutas de host estáticas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Configurar rutas de host estáticas IPv4 e IPv6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06334" y="-48399"/>
            <a:ext cx="833766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Verificar una ruta estática predeterminada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06334" y="104001"/>
            <a:ext cx="84900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Verificar una ruta estática predeterminada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017" y="1477636"/>
            <a:ext cx="6151419" cy="5072863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542239" y="394392"/>
            <a:ext cx="3423786" cy="286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IRAIS SERRANO OLMOS</a:t>
            </a:r>
            <a:endParaRPr lang="es-E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7178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ES" sz="1800" dirty="0" smtClean="0"/>
              <a:t>Configurar rutas de host estáticas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Configurar rutas de host estáticas IPv4 e IPv6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39832" y="-48399"/>
            <a:ext cx="840416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Verificar una ruta estática predeterminada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39832" y="104001"/>
            <a:ext cx="855656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Verificar una ruta estática predeterminada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86" y="1534822"/>
            <a:ext cx="7341320" cy="509229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542239" y="394392"/>
            <a:ext cx="3423786" cy="286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IRAIS SERRANO OLMOS</a:t>
            </a:r>
            <a:endParaRPr lang="es-E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0009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smtClean="0"/>
              <a:t>Procesamiento de paquetes con rutas estáticas</a:t>
            </a:r>
            <a:r>
              <a:rPr sz="1800" dirty="0"/>
              <a:t/>
            </a:r>
            <a:br>
              <a:rPr sz="1800" dirty="0"/>
            </a:br>
            <a:r>
              <a:rPr lang="es-ES" dirty="0" smtClean="0"/>
              <a:t>Rutas estáticas y reenvío de paquetes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97774" y="-48399"/>
            <a:ext cx="824622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Verificar una ruta estática predeterminada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Routing and Switching Essentials - Mozilla Firefox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90253" y="1626984"/>
            <a:ext cx="6632192" cy="420578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487753" y="476580"/>
            <a:ext cx="3423786" cy="286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JULIO CÉSAR VEGA BALDERAS</a:t>
            </a:r>
            <a:endParaRPr lang="es-E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5680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9" y="394392"/>
            <a:ext cx="5222862" cy="502253"/>
          </a:xfrm>
        </p:spPr>
        <p:txBody>
          <a:bodyPr anchor="t"/>
          <a:lstStyle/>
          <a:p>
            <a:r>
              <a:rPr lang="es-ES" sz="1800" dirty="0" smtClean="0"/>
              <a:t>Solución de problemas en la configuración de rutas IPv4 estáticas y </a:t>
            </a:r>
            <a:r>
              <a:rPr lang="es-ES" sz="1800" dirty="0" smtClean="0"/>
              <a:t>predeterminadas</a:t>
            </a:r>
            <a:endParaRPr lang="es-ES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97526" y="-48399"/>
            <a:ext cx="814647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Verificar una ruta estática predeterminada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68" y="1425402"/>
            <a:ext cx="3920932" cy="4875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es-ES" sz="2000" dirty="0"/>
              <a:t>Demuestre cómo se verifican las rutas estáticas con:</a:t>
            </a: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2000" b="1" kern="0" dirty="0" smtClean="0">
                <a:solidFill>
                  <a:srgbClr val="000000"/>
                </a:solidFill>
                <a:latin typeface="Courier"/>
              </a:rPr>
              <a:t>ping</a:t>
            </a:r>
            <a:endParaRPr lang="es-ES" sz="2000" b="1" kern="0" dirty="0">
              <a:solidFill>
                <a:srgbClr val="000000"/>
              </a:solidFill>
              <a:latin typeface="Courier"/>
            </a:endParaRP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2000" dirty="0"/>
              <a:t>El </a:t>
            </a:r>
            <a:r>
              <a:rPr lang="es-ES" sz="2000" b="1" dirty="0"/>
              <a:t>ping</a:t>
            </a:r>
            <a:r>
              <a:rPr lang="es-ES" sz="2000" dirty="0"/>
              <a:t> extendido le permite especificar la dirección IP de origen correspondiente a los paquetes de ping.</a:t>
            </a:r>
            <a:r>
              <a:rPr lang="es-ES" dirty="0" smtClean="0"/>
              <a:t> </a:t>
            </a: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2000" b="1" kern="0" dirty="0">
                <a:solidFill>
                  <a:srgbClr val="000000"/>
                </a:solidFill>
                <a:latin typeface="Courier"/>
              </a:rPr>
              <a:t>traceroute</a:t>
            </a: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2000" b="1" kern="0" dirty="0">
                <a:solidFill>
                  <a:srgbClr val="000000"/>
                </a:solidFill>
                <a:latin typeface="Courier"/>
              </a:rPr>
              <a:t>show ip route</a:t>
            </a: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2000" b="1" kern="0" dirty="0">
                <a:solidFill>
                  <a:srgbClr val="000000"/>
                </a:solidFill>
                <a:latin typeface="Courier"/>
              </a:rPr>
              <a:t>show ip interface brief</a:t>
            </a: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2000" b="1" kern="0" dirty="0">
                <a:solidFill>
                  <a:srgbClr val="000000"/>
                </a:solidFill>
                <a:latin typeface="Courier"/>
              </a:rPr>
              <a:t>show cdp neighbors detail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835" y="2062214"/>
            <a:ext cx="4635681" cy="393469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487753" y="476580"/>
            <a:ext cx="3423786" cy="286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JULIO CÉSAR VEGA BALDERAS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93868" y="920336"/>
            <a:ext cx="864664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6pPr>
            <a:lvl7pPr marL="9144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7pPr>
            <a:lvl8pPr marL="13716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8pPr>
            <a:lvl9pPr marL="18288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9pPr>
          </a:lstStyle>
          <a:p>
            <a:r>
              <a:rPr lang="es-ES" kern="0" dirty="0" smtClean="0"/>
              <a:t>Solucionar el problema de una ruta faltante</a:t>
            </a:r>
            <a:endParaRPr lang="es-ES" kern="0" dirty="0" smtClean="0"/>
          </a:p>
        </p:txBody>
      </p:sp>
    </p:spTree>
    <p:extLst>
      <p:ext uri="{BB962C8B-B14F-4D97-AF65-F5344CB8AC3E}">
        <p14:creationId xmlns:p14="http://schemas.microsoft.com/office/powerpoint/2010/main" val="20135303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pic>
        <p:nvPicPr>
          <p:cNvPr id="121858" name="Picture 3" descr="CNA_largo-onwhit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0368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err="1" smtClean="0"/>
              <a:t>Routing</a:t>
            </a:r>
            <a:r>
              <a:rPr lang="es-ES" sz="1800" dirty="0" smtClean="0"/>
              <a:t> estático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¿Cuándo se deben usar rutas estáticas?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8530" y="1232593"/>
            <a:ext cx="8570670" cy="1776938"/>
          </a:xfrm>
        </p:spPr>
        <p:txBody>
          <a:bodyPr/>
          <a:lstStyle/>
          <a:p>
            <a:pPr marL="0" indent="0">
              <a:buNone/>
            </a:pPr>
            <a:r>
              <a:rPr lang="es-ES" sz="1800" dirty="0"/>
              <a:t>El routing estático tiene tres usos principales: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800" dirty="0" smtClean="0"/>
              <a:t> </a:t>
            </a:r>
            <a:endParaRPr lang="es-ES" sz="1800" dirty="0"/>
          </a:p>
          <a:p>
            <a:pPr marL="342900" indent="-342900">
              <a:buFont typeface="+mj-lt"/>
              <a:buAutoNum type="arabicPeriod"/>
            </a:pPr>
            <a:r>
              <a:rPr lang="es-ES" sz="1800" dirty="0" smtClean="0"/>
              <a:t> </a:t>
            </a:r>
            <a:endParaRPr lang="es-ES" sz="1800" dirty="0"/>
          </a:p>
          <a:p>
            <a:pPr marL="342900" indent="-342900">
              <a:buFont typeface="+mj-lt"/>
              <a:buAutoNum type="arabicPeriod"/>
            </a:pPr>
            <a:r>
              <a:rPr lang="es-ES" sz="1800" dirty="0" smtClean="0"/>
              <a:t> </a:t>
            </a:r>
            <a:endParaRPr lang="es-E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780" y="3009531"/>
            <a:ext cx="5826512" cy="365379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381897" y="394392"/>
            <a:ext cx="3584128" cy="286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PEDRO RODRÍGUEZ MEDINA</a:t>
            </a:r>
            <a:endParaRPr lang="es-E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230165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smtClean="0"/>
              <a:t>Tipos de rutas estáticas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Aplicaciones de las rutas estáticas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4611" y="1667598"/>
            <a:ext cx="8570670" cy="3277264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Las rutas estáticas se suelen utilizar en los siguientes casos:</a:t>
            </a:r>
          </a:p>
          <a:p>
            <a:r>
              <a:rPr lang="es-ES" sz="2000" dirty="0" smtClean="0"/>
              <a:t>Para conectarse a una red específica.</a:t>
            </a:r>
            <a:endParaRPr lang="es-ES" sz="2000" dirty="0"/>
          </a:p>
          <a:p>
            <a:r>
              <a:rPr lang="es-ES" sz="2000" dirty="0" smtClean="0"/>
              <a:t>Para proporcionar un </a:t>
            </a:r>
            <a:r>
              <a:rPr lang="es-ES" sz="2000" dirty="0" err="1" smtClean="0"/>
              <a:t>gateway</a:t>
            </a:r>
            <a:r>
              <a:rPr lang="es-ES" sz="2000" dirty="0" smtClean="0"/>
              <a:t> de último recurso para una red de conexión única.</a:t>
            </a:r>
            <a:endParaRPr lang="es-ES" sz="2000" dirty="0"/>
          </a:p>
          <a:p>
            <a:r>
              <a:rPr lang="es-ES" sz="2000" dirty="0" smtClean="0"/>
              <a:t>Para reducir el número de rutas anunciadas mediante el resumen de varias redes contiguas como una sola ruta estática.</a:t>
            </a:r>
            <a:endParaRPr lang="es-ES" sz="2000" dirty="0"/>
          </a:p>
          <a:p>
            <a:r>
              <a:rPr lang="es-ES" sz="2000" dirty="0" smtClean="0"/>
              <a:t>Para crear una ruta de respaldo en caso de que falle un enlace de la ruta principal.</a:t>
            </a:r>
            <a:endParaRPr lang="es-ES" sz="2000" dirty="0"/>
          </a:p>
        </p:txBody>
      </p:sp>
      <p:sp>
        <p:nvSpPr>
          <p:cNvPr id="5" name="CuadroTexto 4"/>
          <p:cNvSpPr txBox="1"/>
          <p:nvPr/>
        </p:nvSpPr>
        <p:spPr>
          <a:xfrm>
            <a:off x="5381897" y="394392"/>
            <a:ext cx="3584128" cy="286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FRANCISCO LEONEL RUIZ G.</a:t>
            </a:r>
            <a:endParaRPr lang="es-E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21075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smtClean="0"/>
              <a:t>Tipos de rutas estáticas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Ruta estática estándar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08" y="1496291"/>
            <a:ext cx="6997349" cy="4516582"/>
          </a:xfrm>
        </p:spPr>
      </p:pic>
      <p:sp>
        <p:nvSpPr>
          <p:cNvPr id="5" name="CuadroTexto 4"/>
          <p:cNvSpPr txBox="1"/>
          <p:nvPr/>
        </p:nvSpPr>
        <p:spPr>
          <a:xfrm>
            <a:off x="5381897" y="394392"/>
            <a:ext cx="3584128" cy="286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JESÚS ALEJANDRO CASTELLANOS R.</a:t>
            </a:r>
            <a:endParaRPr lang="es-E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548159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smtClean="0"/>
              <a:t>Tipos de rutas estáticas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Ruta estática predeterminada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144" y="3105826"/>
            <a:ext cx="5428610" cy="3752173"/>
          </a:xfrm>
        </p:spPr>
      </p:pic>
      <p:sp>
        <p:nvSpPr>
          <p:cNvPr id="5" name="Rectangle 4"/>
          <p:cNvSpPr/>
          <p:nvPr/>
        </p:nvSpPr>
        <p:spPr>
          <a:xfrm>
            <a:off x="277042" y="1423059"/>
            <a:ext cx="8718102" cy="1948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1800" kern="0" dirty="0">
                <a:solidFill>
                  <a:srgbClr val="000000"/>
                </a:solidFill>
                <a:latin typeface="Arial"/>
              </a:rPr>
              <a:t>Una ruta estática predeterminada es aquella que coincide con todos los paquetes. </a:t>
            </a: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1800" kern="0" dirty="0">
                <a:solidFill>
                  <a:srgbClr val="000000"/>
                </a:solidFill>
                <a:latin typeface="Arial"/>
              </a:rPr>
              <a:t>Una ruta predeterminada identifica la dirección IP del gateway al cual el router envía todos los paquetes IP para los que no tiene una ruta descubierta o estática. </a:t>
            </a: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1800" kern="0" dirty="0">
                <a:solidFill>
                  <a:srgbClr val="000000"/>
                </a:solidFill>
                <a:latin typeface="Arial"/>
              </a:rPr>
              <a:t>Una ruta estática predeterminada es simplemente una ruta estática con 0.0.0.0/0 como dirección IPv4 de destino.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381897" y="394392"/>
            <a:ext cx="3584128" cy="286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JESÚS ALEJANDRO CASTELLANOS R.</a:t>
            </a:r>
            <a:endParaRPr lang="es-E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07668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smtClean="0"/>
              <a:t>Tipos de rutas estáticas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Ruta estática resumida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64" y="1371599"/>
            <a:ext cx="6994235" cy="503682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381897" y="394392"/>
            <a:ext cx="3584128" cy="286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ELIZABETH BARRERA SORIA</a:t>
            </a:r>
            <a:endParaRPr lang="es-E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650176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smtClean="0"/>
              <a:t>Tipos de rutas estáticas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Ruta estática flotante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73" y="1330515"/>
            <a:ext cx="7140037" cy="520799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381897" y="394392"/>
            <a:ext cx="3584128" cy="286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ELIZABETH BARRERA SORIA</a:t>
            </a:r>
            <a:endParaRPr lang="es-E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550011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28109</TotalTime>
  <Pages>28</Pages>
  <Words>1019</Words>
  <Application>Microsoft Office PowerPoint</Application>
  <PresentationFormat>Presentación en pantalla (4:3)</PresentationFormat>
  <Paragraphs>230</Paragraphs>
  <Slides>36</Slides>
  <Notes>36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36</vt:i4>
      </vt:variant>
    </vt:vector>
  </HeadingPairs>
  <TitlesOfParts>
    <vt:vector size="43" baseType="lpstr">
      <vt:lpstr>ＭＳ Ｐゴシック</vt:lpstr>
      <vt:lpstr>Arial</vt:lpstr>
      <vt:lpstr>Courier</vt:lpstr>
      <vt:lpstr>Courier New</vt:lpstr>
      <vt:lpstr>Wingdings</vt:lpstr>
      <vt:lpstr>PPT-TMPLT-WHT_C</vt:lpstr>
      <vt:lpstr>NetAcad-4F_PPT-WHT_060408</vt:lpstr>
      <vt:lpstr>Capítulo 2: Routing estático</vt:lpstr>
      <vt:lpstr>Routing estático Llegar a redes remotas</vt:lpstr>
      <vt:lpstr>Routing estático ¿Por qué elegir el routing estático?</vt:lpstr>
      <vt:lpstr>Routing estático ¿Cuándo se deben usar rutas estáticas?</vt:lpstr>
      <vt:lpstr>Tipos de rutas estáticas Aplicaciones de las rutas estáticas</vt:lpstr>
      <vt:lpstr>Tipos de rutas estáticas Ruta estática estándar</vt:lpstr>
      <vt:lpstr>Tipos de rutas estáticas Ruta estática predeterminada</vt:lpstr>
      <vt:lpstr>Tipos de rutas estáticas Ruta estática resumida</vt:lpstr>
      <vt:lpstr>Tipos de rutas estáticas Ruta estática flotante</vt:lpstr>
      <vt:lpstr>Configurar rutas estáticas IPv4 Comando ip route</vt:lpstr>
      <vt:lpstr>Configurar rutas estáticas IPv4 Opciones de siguiente salto</vt:lpstr>
      <vt:lpstr>Configurar rutas estáticas IPv4 Configurar una ruta estática de siguiente salto</vt:lpstr>
      <vt:lpstr>Configurar rutas estáticas IPv4 Configurar una ruta estática conectada directamente</vt:lpstr>
      <vt:lpstr>Configurar rutas estáticas IPv4 Configurar una ruta estática totalmente especificada</vt:lpstr>
      <vt:lpstr>Configurar rutas estáticas IPv4 Verificar una ruta estática</vt:lpstr>
      <vt:lpstr>Configurar rutas estáticas IPv4 Ruta estática predeterminada</vt:lpstr>
      <vt:lpstr>Configurar rutas estáticas IPv4 Configurar una ruta estática predeterminada</vt:lpstr>
      <vt:lpstr>Configurar rutas estáticas IPv4 Verificar una ruta estática predeterminada</vt:lpstr>
      <vt:lpstr>Configurar rutas estáticas IPv6 El comando ipv6 route</vt:lpstr>
      <vt:lpstr>Configurar rutas estáticas IPv6 Opciones de siguiente salto</vt:lpstr>
      <vt:lpstr>Configurar rutas estáticas IPv6 Configurar una ruta IPv6 estática de siguiente salto</vt:lpstr>
      <vt:lpstr>Configurar rutas estáticas IPv6 Configurar una ruta IPv6 estática conectada directamente</vt:lpstr>
      <vt:lpstr>Configurar rutas estáticas IPv6 Configurar una ruta IPv6 estática totalmente especificada</vt:lpstr>
      <vt:lpstr>Configurar rutas estáticas IPv6 Verificar rutas IPv6 estáticas</vt:lpstr>
      <vt:lpstr>Configurar rutas predeterminadas IPv6 Ruta IPv6 estática predeterminada</vt:lpstr>
      <vt:lpstr>Configurar rutas predeterminadas IPv6 Configurar una ruta IPv6 estática predeterminada</vt:lpstr>
      <vt:lpstr>Configurar rutas predeterminadas IPv6 Verificar una ruta estática IPv6 predeterminada</vt:lpstr>
      <vt:lpstr>Configurar rutas predeterminadas IPv6 Rutas estáticas flotantes</vt:lpstr>
      <vt:lpstr>Configurar rutas predeterminadas IPv6 Configurar una ruta estática flotante IPv4</vt:lpstr>
      <vt:lpstr>Configurar rutas predeterminadas IPv6 Probar ruta estática flotante IPv4</vt:lpstr>
      <vt:lpstr>Configurar rutas de host estáticas Rutas de host instaladas automáticamente</vt:lpstr>
      <vt:lpstr>Configurar rutas de host estáticas Configurar rutas de host estáticas IPv4 e IPv6</vt:lpstr>
      <vt:lpstr>Configurar rutas de host estáticas Configurar rutas de host estáticas IPv4 e IPv6</vt:lpstr>
      <vt:lpstr>Procesamiento de paquetes con rutas estáticas Rutas estáticas y reenvío de paquetes</vt:lpstr>
      <vt:lpstr>Solución de problemas en la configuración de rutas IPv4 estáticas y predeterminadas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magdalena n</cp:lastModifiedBy>
  <cp:revision>1134</cp:revision>
  <cp:lastPrinted>1999-01-27T00:54:54Z</cp:lastPrinted>
  <dcterms:created xsi:type="dcterms:W3CDTF">2006-10-23T15:07:30Z</dcterms:created>
  <dcterms:modified xsi:type="dcterms:W3CDTF">2017-08-26T04:45:34Z</dcterms:modified>
</cp:coreProperties>
</file>