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9" r:id="rId7"/>
    <p:sldId id="265" r:id="rId8"/>
    <p:sldId id="260" r:id="rId9"/>
    <p:sldId id="262" r:id="rId10"/>
    <p:sldId id="263" r:id="rId11"/>
    <p:sldId id="264" r:id="rId12"/>
  </p:sldIdLst>
  <p:sldSz cx="12192000" cy="6858000"/>
  <p:notesSz cx="6400800" cy="117332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CBD2-2CAB-4F38-8F2C-61CE1C964D13}" v="323" dt="2021-09-13T19:45:0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r">
              <a:defRPr sz="1300"/>
            </a:lvl1pPr>
          </a:lstStyle>
          <a:p>
            <a:fld id="{7651AB13-ABA5-4847-94DA-F5822BEE09E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89" tIns="51794" rIns="103589" bIns="517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6610"/>
            <a:ext cx="5120640" cy="4619952"/>
          </a:xfrm>
          <a:prstGeom prst="rect">
            <a:avLst/>
          </a:prstGeom>
        </p:spPr>
        <p:txBody>
          <a:bodyPr vert="horz" lIns="103589" tIns="51794" rIns="103589" bIns="517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r">
              <a:defRPr sz="1300"/>
            </a:lvl1pPr>
          </a:lstStyle>
          <a:p>
            <a:fld id="{43EFF3DE-F642-4179-828D-13A7D89B34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3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2625-7ABF-4BF2-BC92-5B82103D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 anchor="t" anchorCtr="0"/>
          <a:lstStyle>
            <a:lvl1pPr algn="l"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F7C95-01C9-45BA-A0D0-0CB7DE5A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0" y="3495519"/>
            <a:ext cx="9096801" cy="827881"/>
          </a:xfrm>
        </p:spPr>
        <p:txBody>
          <a:bodyPr anchor="b" anchorCtr="0"/>
          <a:lstStyle>
            <a:lvl1pPr marL="0" indent="0" algn="l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FCD56-F0D4-486F-B737-880A04C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175C6-629E-4A6F-B142-7EBA28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STS logo">
            <a:extLst>
              <a:ext uri="{FF2B5EF4-FFF2-40B4-BE49-F238E27FC236}">
                <a16:creationId xmlns:a16="http://schemas.microsoft.com/office/drawing/2014/main" xmlns="" id="{40C22E9D-8A0E-4D46-BA11-1B56BE517C9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77" y="5496794"/>
            <a:ext cx="2019298" cy="79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C0C9FC6-8173-4FBD-9A0E-79E81751A7C6}"/>
              </a:ext>
            </a:extLst>
          </p:cNvPr>
          <p:cNvGrpSpPr/>
          <p:nvPr userDrawn="1"/>
        </p:nvGrpSpPr>
        <p:grpSpPr>
          <a:xfrm>
            <a:off x="313145" y="393788"/>
            <a:ext cx="11574055" cy="2958708"/>
            <a:chOff x="313145" y="393788"/>
            <a:chExt cx="11574055" cy="29587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612AB1-2EAB-417B-AC87-B1C49CCF383E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D9E7A3-97A2-4341-936D-8E6A9B9BBE44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071D936-13A9-4823-BCA7-B7920C27FFF1}"/>
                </a:ext>
              </a:extLst>
            </p:cNvPr>
            <p:cNvSpPr/>
            <p:nvPr userDrawn="1"/>
          </p:nvSpPr>
          <p:spPr>
            <a:xfrm rot="5400000">
              <a:off x="2189817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8825A1C-5189-4CEB-90FB-F58BF5AC21FF}"/>
                </a:ext>
              </a:extLst>
            </p:cNvPr>
            <p:cNvSpPr/>
            <p:nvPr userDrawn="1"/>
          </p:nvSpPr>
          <p:spPr>
            <a:xfrm rot="5400000">
              <a:off x="2189817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113642D-1301-404A-899A-5418E7A1899B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6E0BC43-98D5-4F66-93B7-576830748212}"/>
                </a:ext>
              </a:extLst>
            </p:cNvPr>
            <p:cNvSpPr/>
            <p:nvPr userDrawn="1"/>
          </p:nvSpPr>
          <p:spPr>
            <a:xfrm rot="5400000">
              <a:off x="586646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2501B32-70CC-45FE-A472-9E54A506B6CB}"/>
                </a:ext>
              </a:extLst>
            </p:cNvPr>
            <p:cNvSpPr/>
            <p:nvPr userDrawn="1"/>
          </p:nvSpPr>
          <p:spPr>
            <a:xfrm rot="5400000">
              <a:off x="586646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CF6D9D35-FCAE-468E-80BD-0CAB06A86D95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EA7287F-47E2-4953-9858-21F0B9987911}"/>
                </a:ext>
              </a:extLst>
            </p:cNvPr>
            <p:cNvSpPr/>
            <p:nvPr userDrawn="1"/>
          </p:nvSpPr>
          <p:spPr>
            <a:xfrm rot="5400000">
              <a:off x="954332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DAFE6-663E-44A7-86BC-72A4A9AEF3C6}"/>
                </a:ext>
              </a:extLst>
            </p:cNvPr>
            <p:cNvSpPr/>
            <p:nvPr userDrawn="1"/>
          </p:nvSpPr>
          <p:spPr>
            <a:xfrm rot="5400000">
              <a:off x="954332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242A87E-5A05-4A42-837F-EE72A6CB846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446488F-5E1C-4EC4-B41A-3F381FCB5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5737644"/>
            <a:ext cx="9097963" cy="452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15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458470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1148715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6800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46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961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31432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721677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424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5437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121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ABE626-1725-4D4A-A4DA-AFBDC6452231}"/>
              </a:ext>
            </a:extLst>
          </p:cNvPr>
          <p:cNvSpPr/>
          <p:nvPr userDrawn="1"/>
        </p:nvSpPr>
        <p:spPr>
          <a:xfrm>
            <a:off x="314325" y="0"/>
            <a:ext cx="4248150" cy="636270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40AF1B2-2572-49D4-89AB-3F3A524C4F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190" y="3127332"/>
            <a:ext cx="3616420" cy="26067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FB0C-87D8-41A4-A26B-7BBAA62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46" y="495301"/>
            <a:ext cx="7010654" cy="830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BB3E09-BDA2-4BCA-81D5-5B6C344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D28AFE-3354-4958-90B4-D229747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980F7-8BE0-424D-9B6B-C95A2BE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631D3BB-8C9E-4B72-B00C-F7E367132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799" y="1371283"/>
            <a:ext cx="7000876" cy="4991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38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2FF3-5E89-44E9-86AD-A20DBF7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514351"/>
            <a:ext cx="11572876" cy="811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0BCDCE-1D3E-4AE7-8E76-B8350D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933BD-E2DD-428A-9CE9-9BE97C7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2D-6596-4963-8546-E8A96CE8F3F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49781-0E29-4EFA-80BA-095ADB9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860A4-6A22-4F76-B5D3-605AB42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44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A0B83-D82D-4D1A-9977-D7FC7053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85488" y="304799"/>
            <a:ext cx="81121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C7DB08-4962-4AEA-A4C5-4C399532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4444" y="304798"/>
            <a:ext cx="10386431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3A2E41-5B23-4D58-A5B7-6DC4C8D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9076" y="4703233"/>
            <a:ext cx="876302" cy="171450"/>
          </a:xfrm>
        </p:spPr>
        <p:txBody>
          <a:bodyPr/>
          <a:lstStyle/>
          <a:p>
            <a:fld id="{129368F7-B0F4-4670-85D8-F1995DD69AA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B0D35-7441-40D5-8F39-9ABD31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062163" y="2481262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27A62-3BEF-475D-8B9C-2BF353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395452" y="5852949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28A7CF-CBDA-434A-AC65-1FF69E3C2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87188" y="5968033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9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A4324-FE29-4D05-B119-F85C82B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56565"/>
            <a:ext cx="7010399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0DC70-26AC-4986-B101-788D0B4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77B38-6A48-457A-B346-D46C7F1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4" y="6515100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7D53A4-8687-40CB-AF9B-32F148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TS logo">
            <a:extLst>
              <a:ext uri="{FF2B5EF4-FFF2-40B4-BE49-F238E27FC236}">
                <a16:creationId xmlns:a16="http://schemas.microsoft.com/office/drawing/2014/main" xmlns="" id="{3F54314D-170C-4B41-9C16-4092E410B2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" y="3093184"/>
            <a:ext cx="2441144" cy="9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FF94302-C9D9-4795-BF40-4BF3AD9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5709" y="4052626"/>
            <a:ext cx="7001966" cy="5250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45B39F1-CDC3-4208-8B21-9C093C17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213" y="4743450"/>
            <a:ext cx="7002462" cy="1497013"/>
          </a:xfrm>
        </p:spPr>
        <p:txBody>
          <a:bodyPr/>
          <a:lstStyle>
            <a:lvl1pPr marL="0" indent="0">
              <a:buNone/>
              <a:defRPr/>
            </a:lvl1pPr>
            <a:lvl3pPr marL="5715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BCB732-A8FE-49C4-BC92-89D93417B56B}"/>
              </a:ext>
            </a:extLst>
          </p:cNvPr>
          <p:cNvGrpSpPr/>
          <p:nvPr userDrawn="1"/>
        </p:nvGrpSpPr>
        <p:grpSpPr>
          <a:xfrm>
            <a:off x="4875213" y="632035"/>
            <a:ext cx="7011987" cy="1792494"/>
            <a:chOff x="313145" y="393788"/>
            <a:chExt cx="11574055" cy="29587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DF20F6-E1F4-4764-8D03-380B82445CD9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D8A6510-D292-461D-9D9E-2B586ACE922F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B53379C-8188-4C96-95CD-6FEBDDC0D41F}"/>
                </a:ext>
              </a:extLst>
            </p:cNvPr>
            <p:cNvSpPr/>
            <p:nvPr userDrawn="1"/>
          </p:nvSpPr>
          <p:spPr>
            <a:xfrm rot="5400000">
              <a:off x="2189817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7DCFF7D-4C73-4847-8505-EB698EC76741}"/>
                </a:ext>
              </a:extLst>
            </p:cNvPr>
            <p:cNvSpPr/>
            <p:nvPr userDrawn="1"/>
          </p:nvSpPr>
          <p:spPr>
            <a:xfrm rot="5400000">
              <a:off x="2189817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5123377-BF3D-467F-BF03-A67333DEC76F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F88C9F9-64CC-4E9C-AA4D-1D0D62FAE034}"/>
                </a:ext>
              </a:extLst>
            </p:cNvPr>
            <p:cNvSpPr/>
            <p:nvPr userDrawn="1"/>
          </p:nvSpPr>
          <p:spPr>
            <a:xfrm rot="5400000">
              <a:off x="5866468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7263B17-2237-49A1-B3AC-A4B7C73DECDD}"/>
                </a:ext>
              </a:extLst>
            </p:cNvPr>
            <p:cNvSpPr/>
            <p:nvPr userDrawn="1"/>
          </p:nvSpPr>
          <p:spPr>
            <a:xfrm rot="5400000">
              <a:off x="5866468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8D4006B-1363-49D6-8DB6-4E312B07AD0B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003F061-39D7-43EC-94F1-CE43F024382E}"/>
                </a:ext>
              </a:extLst>
            </p:cNvPr>
            <p:cNvSpPr/>
            <p:nvPr userDrawn="1"/>
          </p:nvSpPr>
          <p:spPr>
            <a:xfrm rot="5400000">
              <a:off x="9543329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1C872A4-ADB2-4F6B-94ED-32AE13E3C994}"/>
                </a:ext>
              </a:extLst>
            </p:cNvPr>
            <p:cNvSpPr/>
            <p:nvPr userDrawn="1"/>
          </p:nvSpPr>
          <p:spPr>
            <a:xfrm rot="5400000">
              <a:off x="9543329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4C15FA7-ECBB-4436-B890-B424CAD7444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66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283F4-2CF9-46F4-9CFA-8A30EFC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32BAA-9A81-4F61-B356-45F024C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85DBA-904D-4C82-88FB-F9CC298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0311F-37D4-455A-9D06-C870C0D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E0B4E-9706-435E-9ADB-84472AB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B9B96-7047-4E70-939C-25FECB2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9" y="4723417"/>
            <a:ext cx="7229475" cy="128111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7834D-5C6B-4719-BB36-27674268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99" y="3339420"/>
            <a:ext cx="7229475" cy="110966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EBA1-0F3C-4140-A250-98DD41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519F-30E9-4BF9-ACD9-527374BCFE62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60D39-2B67-4C54-B357-ECA1C10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077DA-192A-4BE3-9CE3-A81A55D4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C46D9B8-2764-4369-B6E7-68014CF6E171}"/>
              </a:ext>
            </a:extLst>
          </p:cNvPr>
          <p:cNvSpPr/>
          <p:nvPr userDrawn="1"/>
        </p:nvSpPr>
        <p:spPr>
          <a:xfrm rot="5400000">
            <a:off x="2124077" y="-1314453"/>
            <a:ext cx="400050" cy="4019556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75F8187-C02A-44FB-81EC-BA1F6AC9AAEE}"/>
              </a:ext>
            </a:extLst>
          </p:cNvPr>
          <p:cNvSpPr/>
          <p:nvPr userDrawn="1"/>
        </p:nvSpPr>
        <p:spPr>
          <a:xfrm rot="16200000">
            <a:off x="2124078" y="4152897"/>
            <a:ext cx="400050" cy="4019555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D1BE24-CF14-4E48-82B0-7323A84C1688}"/>
              </a:ext>
            </a:extLst>
          </p:cNvPr>
          <p:cNvSpPr/>
          <p:nvPr userDrawn="1"/>
        </p:nvSpPr>
        <p:spPr>
          <a:xfrm>
            <a:off x="3722541" y="800100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020829-19CD-4A0B-9677-1FD7C827CCE8}"/>
              </a:ext>
            </a:extLst>
          </p:cNvPr>
          <p:cNvSpPr/>
          <p:nvPr userDrawn="1"/>
        </p:nvSpPr>
        <p:spPr>
          <a:xfrm>
            <a:off x="487944" y="800101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CBA1066-2678-4352-8DAD-51CF4FAF12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2" y="800100"/>
            <a:ext cx="3337560" cy="52578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xmlns="" id="{5A70C3C5-FA0E-4637-9098-4B0E07AA60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0354" y="476250"/>
            <a:ext cx="228684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95E31-1540-436D-AF01-5374737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9F95-BB3A-468A-8D53-35CDEFDB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4" y="1371600"/>
            <a:ext cx="5705476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D1519-BD73-461C-8327-4E1ACB4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15000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88D411-168A-4270-AA34-FCB1143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7DC-1B8A-45ED-AC4C-6C9D4C979747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9E2B8-662C-4A1B-8C9A-2C78A4D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508D1-9CA8-435E-BBB4-B0BCBB5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6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E83CA-C077-4E75-810B-2BBF48BD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495300"/>
            <a:ext cx="11572877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3B2C8-59A1-4C5C-81E9-6E11D63B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568325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56B159-F086-47D5-91AB-4DE1D29E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568325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758A94-9935-44D8-ACB4-68DD3743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3981"/>
            <a:ext cx="5715000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EBCB8C-6857-4F39-9B32-F1F665C5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5793"/>
            <a:ext cx="5715000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92B457-0BB5-476D-8CE8-7788F9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245-9206-4366-BF4B-FD68C7C3F2C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F51E5-31FD-4D7E-B2B5-4E48F2A4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C7CF00-E615-4DB4-9F84-42CC348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5FA99-298E-4D78-900E-93E69EC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2ACCA-71BE-4904-A8AC-033AA8E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23B60-5FF0-47C9-A29E-47E0E77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1BC27-4C9E-4250-B21E-23CC41D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6DAAE11-D359-46F2-999A-50659D43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370046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4C2639C-F435-4BC3-A46C-B3EA88C9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370046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B92964E-F012-43F5-8F8B-78D75FBE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005" y="1373981"/>
            <a:ext cx="371950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6AD6781C-3137-44B9-8F36-4B7708C9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005" y="2075793"/>
            <a:ext cx="371950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EB63069-E8B4-4B40-8243-B04400EBD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729" y="1373981"/>
            <a:ext cx="369094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ADA81D98-12FF-47FB-87D8-3CF4F91B2B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6729" y="2075793"/>
            <a:ext cx="369094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942B-4A6A-4774-BB6E-EC6442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A66E2-E6F7-445F-910D-62191E8A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EC363F-68D2-488E-826B-C10FF6B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45C5BB-8A3D-4DC8-B3E6-72926EAC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E9B033-16A4-45C6-AB90-884D10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37B7-1F35-4666-BC8B-46AD2A268A4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A54507-E53A-4902-A523-42C3130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3987-97F6-464C-A585-CB65897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D4F7-8246-4AE5-912E-188A77C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3932237" cy="15621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7654-C0B6-468B-B3D3-2306364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2057400"/>
            <a:ext cx="3932237" cy="4305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571184-65C1-4DFE-B684-37131CB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A17-A601-41B8-AB8D-E87F8969062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2A4036-8B23-4FAB-9774-7670D35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B3961-56D5-446D-A7E6-A0E687D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50DF1DF3-2C41-46B5-853D-E1F26F2B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0" y="495300"/>
            <a:ext cx="7010400" cy="586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975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2FE7D9-DDD8-4A42-B890-5EF536F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CAFDB-3BF2-4D37-8D45-667D4CC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1"/>
            <a:ext cx="11582400" cy="4972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77C9F-B009-44F8-8934-46B03DB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49" y="6515100"/>
            <a:ext cx="876302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1779D-13AD-450C-B5D0-4BCEB59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515100"/>
            <a:ext cx="4562476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99CC5-EC8D-4B05-A08A-83961AF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623" y="6515099"/>
            <a:ext cx="1229052" cy="185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A08A08-8D15-4519-9098-16B3D58658E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3350" y="157165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60" r:id="rId12"/>
    <p:sldLayoutId id="2147483658" r:id="rId13"/>
    <p:sldLayoutId id="2147483659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100000"/>
        <a:buFont typeface="Wingdings" panose="05000000000000000000" pitchFamily="2" charset="2"/>
        <a:buChar char="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85000"/>
        <a:buFont typeface="Wingdings 2" panose="05020102010507070707" pitchFamily="18" charset="2"/>
        <a:buChar char="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Roboto Condensed" panose="020000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08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SGautesen/Week3-Terraform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FF74-6B4A-4D17-A524-4E9DF287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12ED430B-1333-44BD-8961-E4F1F3BB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958263-88D3-42E9-836F-CCCAC72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/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7206E-501C-4196-8160-C3430ED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9A2FF18-1131-46D2-940A-6098E2F3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07/22/2022     by Arthur S. Gautesen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8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GitHub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GitHub.com, make the repository </a:t>
            </a:r>
            <a:r>
              <a:rPr lang="en-US" dirty="0" smtClean="0"/>
              <a:t>name, then copy the clone location (which is in https 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NOTE: You may want to include a .</a:t>
            </a:r>
            <a:r>
              <a:rPr lang="en-US" dirty="0" err="1" smtClean="0"/>
              <a:t>gitignore</a:t>
            </a:r>
            <a:r>
              <a:rPr lang="en-US" dirty="0" smtClean="0"/>
              <a:t> in the Repo creation, and have it ignore </a:t>
            </a:r>
            <a:r>
              <a:rPr lang="en-US" dirty="0" err="1" smtClean="0"/>
              <a:t>Terraform</a:t>
            </a:r>
            <a:r>
              <a:rPr lang="en-US" dirty="0" smtClean="0"/>
              <a:t> files and the .</a:t>
            </a:r>
            <a:r>
              <a:rPr lang="en-US" dirty="0" err="1" smtClean="0"/>
              <a:t>terraform</a:t>
            </a:r>
            <a:r>
              <a:rPr lang="en-US" dirty="0" smtClean="0"/>
              <a:t> folder, that way you can include only the .</a:t>
            </a:r>
            <a:r>
              <a:rPr lang="en-US" dirty="0" err="1" smtClean="0"/>
              <a:t>tf</a:t>
            </a:r>
            <a:r>
              <a:rPr lang="en-US" dirty="0" smtClean="0"/>
              <a:t> files and have </a:t>
            </a:r>
            <a:r>
              <a:rPr lang="en-US" dirty="0" err="1" smtClean="0"/>
              <a:t>git</a:t>
            </a:r>
            <a:r>
              <a:rPr lang="en-US" dirty="0" smtClean="0"/>
              <a:t> ignore the rest (for both security, and to avoid </a:t>
            </a:r>
            <a:r>
              <a:rPr lang="en-US" dirty="0" err="1" smtClean="0"/>
              <a:t>github</a:t>
            </a:r>
            <a:r>
              <a:rPr lang="en-US" dirty="0" smtClean="0"/>
              <a:t> needing to add so many </a:t>
            </a:r>
            <a:r>
              <a:rPr lang="en-US" dirty="0" err="1" smtClean="0"/>
              <a:t>terraform</a:t>
            </a:r>
            <a:r>
              <a:rPr lang="en-US" dirty="0" smtClean="0"/>
              <a:t> files needlessly).</a:t>
            </a:r>
          </a:p>
          <a:p>
            <a:pPr lvl="1"/>
            <a:r>
              <a:rPr lang="en-US" dirty="0" smtClean="0"/>
              <a:t>There is a green button on the </a:t>
            </a:r>
            <a:r>
              <a:rPr lang="en-US" dirty="0" err="1" smtClean="0"/>
              <a:t>GitHub</a:t>
            </a:r>
            <a:r>
              <a:rPr lang="en-US" dirty="0" smtClean="0"/>
              <a:t> site that says “Code” and is what you will use for the </a:t>
            </a:r>
            <a:r>
              <a:rPr lang="en-US" dirty="0" err="1" smtClean="0"/>
              <a:t>git</a:t>
            </a:r>
            <a:r>
              <a:rPr lang="en-US" dirty="0" smtClean="0"/>
              <a:t> clone command). That can be copied by the double square button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your local computer, in the </a:t>
            </a:r>
            <a:r>
              <a:rPr lang="en-US" dirty="0" err="1" smtClean="0"/>
              <a:t>git</a:t>
            </a:r>
            <a:r>
              <a:rPr lang="en-US" dirty="0" smtClean="0"/>
              <a:t> bash window, change to the parent directory where you will store your </a:t>
            </a:r>
            <a:r>
              <a:rPr lang="en-US" dirty="0" err="1" smtClean="0"/>
              <a:t>git</a:t>
            </a:r>
            <a:r>
              <a:rPr lang="en-US" dirty="0" smtClean="0"/>
              <a:t> folders.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en-US" dirty="0" smtClean="0">
                <a:hlinkClick r:id="rId2"/>
              </a:rPr>
              <a:t> https://</a:t>
            </a:r>
            <a:r>
              <a:rPr lang="en-US" dirty="0" smtClean="0">
                <a:hlinkClick r:id="rId2"/>
              </a:rPr>
              <a:t>github.com/ArthurSGautesen/Week3-Terraform.git</a:t>
            </a:r>
            <a:endParaRPr lang="en-US" dirty="0" smtClean="0"/>
          </a:p>
          <a:p>
            <a:r>
              <a:rPr lang="en-US" dirty="0" smtClean="0"/>
              <a:t>Now change into the current working folder (in this case Week3-Terraform)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This should be all you will need to start working with that GIT folder locally (and it should behave on your </a:t>
            </a:r>
            <a:r>
              <a:rPr lang="en-US" dirty="0" err="1" smtClean="0"/>
              <a:t>github</a:t>
            </a:r>
            <a:r>
              <a:rPr lang="en-US" dirty="0" smtClean="0"/>
              <a:t> site).</a:t>
            </a:r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If you do not use the </a:t>
            </a:r>
            <a:r>
              <a:rPr lang="en-US" dirty="0" err="1" smtClean="0"/>
              <a:t>git</a:t>
            </a:r>
            <a:r>
              <a:rPr lang="en-US" dirty="0" smtClean="0"/>
              <a:t> clone command to create your folder, you may experience future issues while using either Visual Studio, or </a:t>
            </a:r>
            <a:r>
              <a:rPr lang="en-US" dirty="0" err="1" smtClean="0"/>
              <a:t>Git</a:t>
            </a:r>
            <a:r>
              <a:rPr lang="en-US" dirty="0" smtClean="0"/>
              <a:t> Bash </a:t>
            </a:r>
            <a:r>
              <a:rPr lang="en-US" sz="1200" dirty="0" smtClean="0"/>
              <a:t>(goodness. it should be a smoking hazard warning from the headaches I was having for two weeks just getting the basics to work properly. Tony was right, </a:t>
            </a:r>
            <a:r>
              <a:rPr lang="en-US" sz="1200" dirty="0" err="1" smtClean="0"/>
              <a:t>Imran</a:t>
            </a:r>
            <a:r>
              <a:rPr lang="en-US" sz="1200" dirty="0" smtClean="0"/>
              <a:t> was extremely helpful for understanding my issues and getting past them so the basics could work again.)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local folder, whenever you make changes </a:t>
            </a:r>
            <a:r>
              <a:rPr lang="en-US" dirty="0" smtClean="0"/>
              <a:t>to existing files, or add new files to the folder; go back into the </a:t>
            </a:r>
            <a:r>
              <a:rPr lang="en-US" dirty="0" err="1" smtClean="0"/>
              <a:t>Git</a:t>
            </a:r>
            <a:r>
              <a:rPr lang="en-US" dirty="0" smtClean="0"/>
              <a:t> Bash window and use these commands in this order, verify you are in the correct folder and then use the following commands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</a:t>
            </a:r>
            <a:r>
              <a:rPr lang="en-US" dirty="0" smtClean="0"/>
              <a:t>–m “insert reminder message here”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smtClean="0"/>
              <a:t>It is a good habit to lead off with </a:t>
            </a:r>
            <a:r>
              <a:rPr lang="en-US" dirty="0" err="1" smtClean="0"/>
              <a:t>git</a:t>
            </a:r>
            <a:r>
              <a:rPr lang="en-US" dirty="0" smtClean="0"/>
              <a:t> pull, because you will be using </a:t>
            </a:r>
            <a:r>
              <a:rPr lang="en-US" dirty="0" err="1" smtClean="0"/>
              <a:t>git</a:t>
            </a:r>
            <a:r>
              <a:rPr lang="en-US" dirty="0" smtClean="0"/>
              <a:t> often to store your data in backup, and if you are collaborating  than others may be updating at the same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r>
              <a:rPr lang="en-US" sz="4400" dirty="0" smtClean="0"/>
              <a:t> Commands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smtClean="0"/>
              <a:t> apply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QUESTIONS 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technology.io">
  <a:themeElements>
    <a:clrScheme name="STS - Proposals">
      <a:dk1>
        <a:srgbClr val="000000"/>
      </a:dk1>
      <a:lt1>
        <a:srgbClr val="FFFFFF"/>
      </a:lt1>
      <a:dk2>
        <a:srgbClr val="70110C"/>
      </a:dk2>
      <a:lt2>
        <a:srgbClr val="972C44"/>
      </a:lt2>
      <a:accent1>
        <a:srgbClr val="1D7596"/>
      </a:accent1>
      <a:accent2>
        <a:srgbClr val="123B4A"/>
      </a:accent2>
      <a:accent3>
        <a:srgbClr val="659633"/>
      </a:accent3>
      <a:accent4>
        <a:srgbClr val="074A11"/>
      </a:accent4>
      <a:accent5>
        <a:srgbClr val="F2EBD7"/>
      </a:accent5>
      <a:accent6>
        <a:srgbClr val="C94C26"/>
      </a:accent6>
      <a:hlink>
        <a:srgbClr val="123B4A"/>
      </a:hlink>
      <a:folHlink>
        <a:srgbClr val="1D7596"/>
      </a:folHlink>
    </a:clrScheme>
    <a:fontScheme name="STS - Presentations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Cat xmlns="d363961d-a49b-4629-bd2e-f84766f36237">5_Graphic Design</TemplateC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C533548EC2A4E85D4CE4AD7C194FC" ma:contentTypeVersion="5" ma:contentTypeDescription="Create a new document." ma:contentTypeScope="" ma:versionID="28bea524a6459220d1122caf9fb825fb">
  <xsd:schema xmlns:xsd="http://www.w3.org/2001/XMLSchema" xmlns:xs="http://www.w3.org/2001/XMLSchema" xmlns:p="http://schemas.microsoft.com/office/2006/metadata/properties" xmlns:ns2="d363961d-a49b-4629-bd2e-f84766f36237" xmlns:ns3="6ee64486-eed8-40b8-968c-ef3e929b6006" targetNamespace="http://schemas.microsoft.com/office/2006/metadata/properties" ma:root="true" ma:fieldsID="67db52673b4dc88f21f2118a4e675342" ns2:_="" ns3:_="">
    <xsd:import namespace="d363961d-a49b-4629-bd2e-f84766f36237"/>
    <xsd:import namespace="6ee64486-eed8-40b8-968c-ef3e929b6006"/>
    <xsd:element name="properties">
      <xsd:complexType>
        <xsd:sequence>
          <xsd:element name="documentManagement">
            <xsd:complexType>
              <xsd:all>
                <xsd:element ref="ns2:TemplateCat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3961d-a49b-4629-bd2e-f84766f36237" elementFormDefault="qualified">
    <xsd:import namespace="http://schemas.microsoft.com/office/2006/documentManagement/types"/>
    <xsd:import namespace="http://schemas.microsoft.com/office/infopath/2007/PartnerControls"/>
    <xsd:element name="TemplateCat" ma:index="8" nillable="true" ma:displayName="Template Category" ma:format="Dropdown" ma:internalName="TemplateCat">
      <xsd:simpleType>
        <xsd:restriction base="dms:Choice">
          <xsd:enumeration value="1_BD"/>
          <xsd:enumeration value="2_Capture"/>
          <xsd:enumeration value="3_Proposal"/>
          <xsd:enumeration value="4_Finance"/>
          <xsd:enumeration value="5_Graphic Design"/>
          <xsd:enumeration value="6_Certifications"/>
          <xsd:enumeration value="7_Recrui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64486-eed8-40b8-968c-ef3e929b6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3B906-CFA6-4543-AEA9-CA37B404A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9EDF1-8139-4698-8AA1-7AF5D488C388}">
  <ds:schemaRefs>
    <ds:schemaRef ds:uri="http://schemas.microsoft.com/office/2006/metadata/properties"/>
    <ds:schemaRef ds:uri="http://schemas.microsoft.com/office/infopath/2007/PartnerControls"/>
    <ds:schemaRef ds:uri="d363961d-a49b-4629-bd2e-f84766f36237"/>
  </ds:schemaRefs>
</ds:datastoreItem>
</file>

<file path=customXml/itemProps3.xml><?xml version="1.0" encoding="utf-8"?>
<ds:datastoreItem xmlns:ds="http://schemas.openxmlformats.org/officeDocument/2006/customXml" ds:itemID="{65384091-746C-4BED-A62A-9EDC11B9D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3961d-a49b-4629-bd2e-f84766f36237"/>
    <ds:schemaRef ds:uri="6ee64486-eed8-40b8-968c-ef3e929b6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539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simpletechnology.io</vt:lpstr>
      <vt:lpstr>GitHub and Terraform</vt:lpstr>
      <vt:lpstr>GitHub</vt:lpstr>
      <vt:lpstr>Connecting GitHub Bash to the GitHub Site and YOUR Account</vt:lpstr>
      <vt:lpstr>Connecting GitHub Bash to the GitHub Site and YOUR Account</vt:lpstr>
      <vt:lpstr>Connecting GitHub Bash to the GitHub Site and YOUR Account</vt:lpstr>
      <vt:lpstr>Terraform</vt:lpstr>
      <vt:lpstr>Terraform Commands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New PPT Template</dc:title>
  <dc:creator>Simple Technology Solutions</dc:creator>
  <cp:lastModifiedBy>Arthur S Gautesen</cp:lastModifiedBy>
  <cp:revision>39</cp:revision>
  <dcterms:created xsi:type="dcterms:W3CDTF">2021-08-27T17:39:55Z</dcterms:created>
  <dcterms:modified xsi:type="dcterms:W3CDTF">2022-07-21T17:00:41Z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0x0101005EEC533548EC2A4E85D4CE4AD7C194FC</vt:lpwstr>
  </property>
</Properties>
</file>