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87" r:id="rId7"/>
    <p:sldId id="265" r:id="rId8"/>
    <p:sldId id="266" r:id="rId9"/>
    <p:sldId id="264" r:id="rId10"/>
    <p:sldId id="283" r:id="rId11"/>
    <p:sldId id="263" r:id="rId12"/>
    <p:sldId id="275" r:id="rId13"/>
    <p:sldId id="276" r:id="rId14"/>
    <p:sldId id="259" r:id="rId15"/>
    <p:sldId id="271" r:id="rId16"/>
    <p:sldId id="277" r:id="rId17"/>
    <p:sldId id="267" r:id="rId18"/>
    <p:sldId id="278" r:id="rId19"/>
    <p:sldId id="262" r:id="rId20"/>
    <p:sldId id="269" r:id="rId21"/>
    <p:sldId id="280" r:id="rId22"/>
    <p:sldId id="281" r:id="rId23"/>
    <p:sldId id="282" r:id="rId24"/>
    <p:sldId id="279" r:id="rId25"/>
    <p:sldId id="273" r:id="rId26"/>
    <p:sldId id="284" r:id="rId27"/>
    <p:sldId id="285" r:id="rId28"/>
    <p:sldId id="286" r:id="rId29"/>
    <p:sldId id="272" r:id="rId30"/>
    <p:sldId id="257" r:id="rId31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67406597" val="966" rev64="64" revOS="3"/>
      <pr:smFileRevision xmlns:pr="smNativeData" dt="1567406597" val="101"/>
      <pr:guideOptions xmlns:pr="smNativeData" dt="1567406597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7" d="100"/>
          <a:sy n="67" d="100"/>
        </p:scale>
        <p:origin x="835" y="206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67" d="100"/>
          <a:sy n="67" d="100"/>
        </p:scale>
        <p:origin x="835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EF7E19-57AD-BA88-E357-A1DD301915F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9B2FFC-B2D2-CED9-9C23-448C616D6A1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6BB1862-2CDB-EEEE-9503-DABB564D638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0sI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6605436-788B-35A2-C5D8-8EF71A9633D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982583-CDB5-CDD3-FB20-3B866B6E0D6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F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612F27-69C5-34D9-8BD9-9F8C61977DCA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660E4A-0487-33F8-C9DE-F2AD40903FA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Y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3BCD86B-25BE-E92E-F004-D37B964A068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2B1E3BF-F1EF-E415-A109-0740AD4757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840C4B-05B9-D1FA-F73C-F3AF427201A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2E6A57-1982-7B9C-CC96-EFC924D83AB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5F38D4-9ADE-0ACE-90E7-6C9B76A9663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jqU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jhRA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B703E4-AAAA-E2F5-E40F-5CA04D411209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iw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4F3DB1C-52F9-A62D-B74B-A478950541F1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k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5B2D5B-158A-0EDB-C4E3-E38E63AD32B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hOuQ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4A9B62-2CB9-1F6D-F7F2-DA38D5BC018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79C729-67D9-2C31-97C1-9164898F61C4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E3FE80-CE98-B608-D65B-385DB015206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R4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A7151E-50C1-F2E3-8F1F-A6B65B5179F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g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F19B3B-75FB-A46D-B549-8338D50743D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Cna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80B1AD0-9EE5-5EEC-ABB3-68B954FD5D3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4FF9FE-B0FF-1A0F-B1F7-465AB7B94713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VlZW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40169FA9-E7AD-4369-E3AE-113CD1E0154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vYT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4999BA48-06A4-CC4C-EA21-F019F46F1CA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.wikireading.ru/1727" TargetMode="External"/><Relationship Id="rId3" Type="http://schemas.openxmlformats.org/officeDocument/2006/relationships/hyperlink" Target="https://it.wikireading.ru/1743" TargetMode="External"/><Relationship Id="rId4" Type="http://schemas.openxmlformats.org/officeDocument/2006/relationships/hyperlink" Target="https://helix979.github.io/jkoo/post/os-scheduler/" TargetMode="Externa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ag4AAEA4AAC9DwAAEAAAACYAAAAIAAAA//////////8="/>
              </a:ext>
            </a:extLst>
          </p:cNvSpPr>
          <p:nvPr/>
        </p:nvSpPr>
        <p:spPr>
          <a:xfrm>
            <a:off x="0" y="2343150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3" name="SlideTitle1"/>
          <p:cNvSpPr>
            <a:spLocks noGrp="1" noChangeArrowheads="1"/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GBAAAzgcAABY0AAB6CwAAAAAAACYAAAAIAAAAAQAAAAAAAAA="/>
              </a:ext>
            </a:extLst>
          </p:cNvSpPr>
          <p:nvPr>
            <p:ph type="ctrTitle"/>
          </p:nvPr>
        </p:nvSpPr>
        <p:spPr>
          <a:xfrm>
            <a:off x="694690" y="1268730"/>
            <a:ext cx="7772400" cy="596900"/>
          </a:xfrm>
        </p:spPr>
        <p:txBody>
          <a:bodyPr/>
          <a:lstStyle/>
          <a:p>
            <a:pPr algn="l"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LINUX TASKS AND SCHEDULER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egsAABY0AAC6DQAAECAAACYAAAAIAAAA//////////8="/>
              </a:ext>
            </a:extLst>
          </p:cNvSpPr>
          <p:nvPr/>
        </p:nvSpPr>
        <p:spPr>
          <a:xfrm>
            <a:off x="717550" y="18656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ARTHUR SAMUELYAN</a:t>
            </a:r>
          </a:p>
        </p:txBody>
      </p:sp>
      <p:sp>
        <p:nvSpPr>
          <p:cNvPr id="5" name="Rectangle2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2wQAAEA4AAAuBgAAEAAAACYAAAAIAAAA//////////8="/>
              </a:ext>
            </a:extLst>
          </p:cNvSpPr>
          <p:nvPr/>
        </p:nvSpPr>
        <p:spPr>
          <a:xfrm>
            <a:off x="0" y="78930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  <p:sp>
        <p:nvSpPr>
          <p:cNvPr id="22" name="Textbox1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dAgAA7RoAALkLAADNHwAAECAAACYAAAAIAAAA//////////8="/>
              </a:ext>
            </a:extLst>
          </p:cNvSpPr>
          <p:nvPr/>
        </p:nvSpPr>
        <p:spPr>
          <a:xfrm>
            <a:off x="465455" y="4377055"/>
            <a:ext cx="1440180" cy="7924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TASK_STOPPED</a:t>
            </a:r>
            <a:r>
              <a:t> </a:t>
            </a:r>
            <a:r>
              <a:rPr sz="1400"/>
              <a:t>(does not have right to run)</a:t>
            </a:r>
            <a:endParaRPr sz="1400"/>
          </a:p>
        </p:txBody>
      </p:sp>
      <p:sp>
        <p:nvSpPr>
          <p:cNvPr id="23" name="Textbox1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tBgAAxxgAAKIIAAAHGwAAECAAACYAAAAIAAAA//////////8="/>
              </a:ext>
            </a:extLst>
          </p:cNvSpPr>
          <p:nvPr/>
        </p:nvSpPr>
        <p:spPr>
          <a:xfrm>
            <a:off x="1044575" y="402780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</a:t>
            </a:r>
          </a:p>
        </p:txBody>
      </p:sp>
      <p:sp>
        <p:nvSpPr>
          <p:cNvPr id="24" name="Textbox20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0AgAAGyEAAOsLAAB+KQAAEAAAACYAAAAIAAAA//////////8="/>
              </a:ext>
            </a:extLst>
          </p:cNvSpPr>
          <p:nvPr/>
        </p:nvSpPr>
        <p:spPr>
          <a:xfrm>
            <a:off x="358140" y="5381625"/>
            <a:ext cx="1579245" cy="1363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After</a:t>
            </a:r>
            <a:r>
              <a:t> 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SIGSTOP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SIGTSTP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SIGTTIN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SIGTTOU</a:t>
            </a:r>
          </a:p>
          <a:p>
            <a:pPr algn="l">
              <a:defRPr sz="1400"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b="0">
                <a:solidFill>
                  <a:srgbClr val="1E1E1E"/>
                </a:solidFill>
              </a:rPr>
              <a:t>or under</a:t>
            </a:r>
            <a:r>
              <a:t> strace</a:t>
            </a:r>
          </a:p>
        </p:txBody>
      </p:sp>
      <p:pic>
        <p:nvPicPr>
          <p:cNvPr id="25" name="Picture2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AEAAD0VAABIDgAACiI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3452495"/>
            <a:ext cx="2153920" cy="20808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REAPING 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RDAAAECAAACYAAAAIAAAA//////////8="/>
              </a:ext>
            </a:extLst>
          </p:cNvSpPr>
          <p:nvPr/>
        </p:nvSpPr>
        <p:spPr>
          <a:xfrm>
            <a:off x="717550" y="1443355"/>
            <a:ext cx="774954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</a:t>
            </a:r>
            <a:r>
              <a:rPr b="1"/>
              <a:t> do_exit( )</a:t>
            </a:r>
            <a:r>
              <a:t> call </a:t>
            </a:r>
            <a:r>
              <a:rPr b="1"/>
              <a:t>task_struct</a:t>
            </a:r>
            <a:r>
              <a:t> is still present in memory. Someone has to clean it. The zombie task needs </a:t>
            </a:r>
            <a:r>
              <a:rPr b="1"/>
              <a:t>reaper</a:t>
            </a:r>
            <a:r>
              <a:t>.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w8AABY0AADDFAAAECAAACYAAAAIAAAA//////////8="/>
              </a:ext>
            </a:extLst>
          </p:cNvSpPr>
          <p:nvPr/>
        </p:nvSpPr>
        <p:spPr>
          <a:xfrm>
            <a:off x="717550" y="2460625"/>
            <a:ext cx="774954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Find task with same TGID and make reaper (thread case).</a:t>
            </a: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AutoNum type="arabicPeriod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Parent task becomes reaper (process case).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w4AABIWAAAEKAAA0i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437765" y="3587750"/>
            <a:ext cx="4067175" cy="304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kD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gF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kY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0NjI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ZGRjc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4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Y2Q0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9DgAAKiEAAL8OAADQIwAAEAAAACYAAAAIAAAA//////////8="/>
              </a:ext>
            </a:extLst>
          </p:cNvSpPr>
          <p:nvPr/>
        </p:nvSpPr>
        <p:spPr>
          <a:xfrm flipH="1">
            <a:off x="2395855" y="539115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3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MD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XDgAAdBkAANkOAAAaHAAAEAAAACYAAAAIAAAA//////////8="/>
              </a:ext>
            </a:extLst>
          </p:cNvSpPr>
          <p:nvPr/>
        </p:nvSpPr>
        <p:spPr>
          <a:xfrm flipH="1">
            <a:off x="2412365" y="413766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MzOTk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Line1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9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1OT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10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3Qjc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7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BYDAAAZRwAADMRAABAIQAAEAAAACYAAAAIAAAA//////////8="/>
              </a:ext>
            </a:extLst>
          </p:cNvSpPr>
          <p:nvPr/>
        </p:nvSpPr>
        <p:spPr>
          <a:xfrm>
            <a:off x="200660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5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6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9gC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72AKAH9/fwCAgIADzMzMABx9HAB/f38AAAAAAAAAAAAAAAAAAAAAAAAAAAAhAAAAGAAAABQAAAAnCgAAUhMAAGwTAABUIgAAEAAAACYAAAAIAAAA//////////8="/>
              </a:ext>
            </a:extLst>
          </p:cNvSpPr>
          <p:nvPr/>
        </p:nvSpPr>
        <p:spPr>
          <a:xfrm>
            <a:off x="1650365" y="3140710"/>
            <a:ext cx="1506855" cy="2439670"/>
          </a:xfrm>
          <a:prstGeom prst="rect">
            <a:avLst/>
          </a:prstGeom>
          <a:noFill/>
          <a:ln w="38100" cap="flat" cmpd="sng" algn="ctr">
            <a:solidFill>
              <a:srgbClr val="EF600A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7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8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9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CwAACB0AAD4SAADYHwAAECAAACYAAAAIAAAA//////////8="/>
              </a:ext>
            </a:extLst>
          </p:cNvSpPr>
          <p:nvPr/>
        </p:nvSpPr>
        <p:spPr>
          <a:xfrm>
            <a:off x="1889125" y="471932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102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20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50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21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22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Iv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3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FByPj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4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5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h1iA4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jBkAADkcAAAyHAAAEAAAACYAAAAIAAAA//////////8="/>
              </a:ext>
            </a:extLst>
          </p:cNvSpPr>
          <p:nvPr/>
        </p:nvSpPr>
        <p:spPr>
          <a:xfrm flipH="1">
            <a:off x="4586605" y="4152900"/>
            <a:ext cx="1270" cy="43053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Line1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fHAAAcBIAACEcAAAYFAAAEAAAACYAAAAIAAAA//////////8="/>
              </a:ext>
            </a:extLst>
          </p:cNvSpPr>
          <p:nvPr/>
        </p:nvSpPr>
        <p:spPr>
          <a:xfrm flipH="1">
            <a:off x="4571365" y="299720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8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g74h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OokQ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AAcwAMAAAAEAAAAAAAAAAAAAAAAAAAAAAAAAAeAAAAaAAAAAAAAAAAAAAAAAAAAAAAAAAAAAAAECcAABAnAAAAAAAAAAAAAAAAAAAAAAAAAAAAAAAAAAAAAAAAPAAAABQAAAAoAAAA6iRCAAAAAABkAAAAMgAAAAAAAABkAAAAAAAAAH9/fwAKAAAAHwAAAFQAAAC74OMF////AQAAAAAAAAAAAAAAAAAAAAAAAAAAAAAAAAAAAAAAAAAA6iRCAH9/fwCAgIADzMzMAOokQgB/f38AAAAAAAAAAAAAAAAAAAAAAAAAAAAhAAAAGAAAABQAAADMGQAApRQAAKceAACAGQAAEAAAACYAAAAIAAAA//////////8="/>
              </a:ext>
            </a:extLst>
          </p:cNvSpPr>
          <p:nvPr/>
        </p:nvSpPr>
        <p:spPr>
          <a:xfrm>
            <a:off x="41935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EA2442"/>
            </a:solidFill>
            <a:prstDash val="solid"/>
            <a:headEnd type="none"/>
            <a:tailEnd type="none"/>
          </a:ln>
          <a:effectLst>
            <a:glow rad="25400">
              <a:srgbClr val="EA2442">
                <a:alpha val="40000"/>
              </a:srgbClr>
            </a:glow>
            <a:softEdge rad="38100"/>
          </a:effectLst>
        </p:spPr>
      </p:sp>
      <p:sp>
        <p:nvSpPr>
          <p:cNvPr id="11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ZRwAAKceAABAIQAAEAAAACYAAAAIAAAA//////////8="/>
              </a:ext>
            </a:extLst>
          </p:cNvSpPr>
          <p:nvPr/>
        </p:nvSpPr>
        <p:spPr>
          <a:xfrm>
            <a:off x="4193540" y="461581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3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4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5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6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7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8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jhUAAFcfAAA+FwAAECAAACYAAAAIAAAA//////////8="/>
              </a:ext>
            </a:extLst>
          </p:cNvSpPr>
          <p:nvPr/>
        </p:nvSpPr>
        <p:spPr>
          <a:xfrm>
            <a:off x="4018280" y="350393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201</a:t>
            </a:r>
          </a:p>
        </p:txBody>
      </p:sp>
      <p:sp>
        <p:nvSpPr>
          <p:cNvPr id="19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4GAAAeR0AAFcfAAApHwAAECAAACYAAAAIAAAA//////////8="/>
              </a:ext>
            </a:extLst>
          </p:cNvSpPr>
          <p:nvPr/>
        </p:nvSpPr>
        <p:spPr>
          <a:xfrm>
            <a:off x="4018280" y="4791075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20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EAS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1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7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3HAAA0g4AADkcAAB6EAAAEAAAACYAAAAIAAAA//////////8="/>
              </a:ext>
            </a:extLst>
          </p:cNvSpPr>
          <p:nvPr/>
        </p:nvSpPr>
        <p:spPr>
          <a:xfrm flipH="1">
            <a:off x="4586605" y="2409190"/>
            <a:ext cx="1270" cy="2692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3" name="Line6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0FgAA9w4AAMAaAAA7EAAAEAAAACYAAAAIAAAA//////////8="/>
              </a:ext>
            </a:extLst>
          </p:cNvSpPr>
          <p:nvPr/>
        </p:nvSpPr>
        <p:spPr>
          <a:xfrm flipH="1">
            <a:off x="3731260" y="2432685"/>
            <a:ext cx="617220" cy="205740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4" name="Line5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ACDwAA/xEAADAVAAA0FAAAEAAAACYAAAAIAAAA//////////8="/>
              </a:ext>
            </a:extLst>
          </p:cNvSpPr>
          <p:nvPr/>
        </p:nvSpPr>
        <p:spPr>
          <a:xfrm flipH="1">
            <a:off x="2439670" y="2925445"/>
            <a:ext cx="1004570" cy="35877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5" name="Line3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CQDgAAgBkAAJIOAACnIwAAEAAAACYAAAAIAAAA//////////8="/>
              </a:ext>
            </a:extLst>
          </p:cNvSpPr>
          <p:nvPr/>
        </p:nvSpPr>
        <p:spPr>
          <a:xfrm flipH="1">
            <a:off x="2367280" y="4145280"/>
            <a:ext cx="1270" cy="165036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6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FVVVQ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VVVVAH9/fwCAgIADzMzMAMDA/wB/f38AAAAAAAAAAAAAAAAAAAAAAAAAAAAhAAAAGAAAABQAAADmHgAAswwAAN8iAAAkDQAAEAAAACYAAAAIAAAA//////////8="/>
              </a:ext>
            </a:extLst>
          </p:cNvSpPr>
          <p:nvPr/>
        </p:nvSpPr>
        <p:spPr>
          <a:xfrm>
            <a:off x="5022850" y="2064385"/>
            <a:ext cx="645795" cy="71755"/>
          </a:xfrm>
          <a:prstGeom prst="line">
            <a:avLst/>
          </a:prstGeom>
          <a:noFill/>
          <a:ln w="50800" cap="flat" cmpd="sng" algn="ctr">
            <a:solidFill>
              <a:srgbClr val="555555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REPARENTING</a:t>
            </a:r>
          </a:p>
        </p:txBody>
      </p:sp>
      <p:sp>
        <p:nvSpPr>
          <p:cNvPr id="8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DMGQAADQoAAKceAADoDgAAEAAAACYAAAAIAAAA//////////8="/>
              </a:ext>
            </a:extLst>
          </p:cNvSpPr>
          <p:nvPr/>
        </p:nvSpPr>
        <p:spPr>
          <a:xfrm>
            <a:off x="4193540" y="163385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9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RIwAAfgoAAOwnAABZDwAAEAAAACYAAAAIAAAA//////////8="/>
              </a:ext>
            </a:extLst>
          </p:cNvSpPr>
          <p:nvPr/>
        </p:nvSpPr>
        <p:spPr>
          <a:xfrm>
            <a:off x="5700395" y="170561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0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A3DAAAGCQAABIRAADzKAAAEAAAACYAAAAIAAAA//////////8="/>
              </a:ext>
            </a:extLst>
          </p:cNvSpPr>
          <p:nvPr/>
        </p:nvSpPr>
        <p:spPr>
          <a:xfrm>
            <a:off x="1985645" y="5867400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1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4AAAAAQAAAAY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4eAAAAAABkAAAAMgAAAAAAAABkAAAAAAAAAH9/fwAKAAAAHwAAAFQAAAC74OMF////AQAAAAAAAAAAAAAAAAAAAAAAAAAAAAAAAAAAAAAAAAAAHh4eAH9/fwCAgIADzMzMAB4eHgB/f38AAAAAAAAAAAAAAAAAAAAAAAAAAAAhAAAAGAAAABQAAABcDAAApRQAADcRAACAGQAAEAAAACYAAAAIAAAA//////////8="/>
              </a:ext>
            </a:extLst>
          </p:cNvSpPr>
          <p:nvPr/>
        </p:nvSpPr>
        <p:spPr>
          <a:xfrm>
            <a:off x="2009140" y="3355975"/>
            <a:ext cx="789305" cy="789305"/>
          </a:xfrm>
          <a:prstGeom prst="rect">
            <a:avLst/>
          </a:prstGeom>
          <a:noFill/>
          <a:ln w="762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>
            <a:glow rad="25400">
              <a:srgbClr val="1E1E1E">
                <a:alpha val="40000"/>
              </a:srgbClr>
            </a:glow>
            <a:softEdge rad="38100"/>
          </a:effectLst>
        </p:spPr>
      </p:sp>
      <p:sp>
        <p:nvSpPr>
          <p:cNvPr id="12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x9HA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PAAAABQAAAAoAAAAHH0cAAAAAABkAAAAMgAAAAAAAABkAAAAAAAAAH9/fwAKAAAAHwAAAFQAAAC74OMF////AQAAAAAAAAAAAAAAAAAAAAAAAAAAAAAAAAAAAAAAAAAAHH0cAH9/fwCAgIADzMzMABx9HAB/f38AAAAAAAAAAAAAAAAAAAAAAAAAAAAhAAAAGAAAABQAAAAnCgAAUhMAAGwTAABEGwAAEAAAACYAAAAIAAAA//////////8="/>
              </a:ext>
            </a:extLst>
          </p:cNvSpPr>
          <p:nvPr/>
        </p:nvSpPr>
        <p:spPr>
          <a:xfrm>
            <a:off x="1650365" y="3140710"/>
            <a:ext cx="1506855" cy="1291590"/>
          </a:xfrm>
          <a:prstGeom prst="rect">
            <a:avLst/>
          </a:prstGeom>
          <a:noFill/>
          <a:ln w="381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>
            <a:glow rad="25400">
              <a:srgbClr val="1C7D1C">
                <a:alpha val="40000"/>
              </a:srgbClr>
            </a:glow>
            <a:softEdge rad="38100"/>
          </a:effectLst>
        </p:spPr>
      </p:sp>
      <p:sp>
        <p:nvSpPr>
          <p:cNvPr id="1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GgAA5woAAHUeAAB3DgAAECAAACYAAAAIAAAA//////////8="/>
              </a:ext>
            </a:extLst>
          </p:cNvSpPr>
          <p:nvPr/>
        </p:nvSpPr>
        <p:spPr>
          <a:xfrm>
            <a:off x="4228465" y="1772285"/>
            <a:ext cx="72263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init</a:t>
            </a:r>
          </a:p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PID 1</a:t>
            </a:r>
            <a:endParaRPr sz="1600"/>
          </a:p>
        </p:txBody>
      </p:sp>
      <p:sp>
        <p:nvSpPr>
          <p:cNvPr id="1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DhUAABkSAADeFwAAECAAACYAAAAIAAAA//////////8="/>
              </a:ext>
            </a:extLst>
          </p:cNvSpPr>
          <p:nvPr/>
        </p:nvSpPr>
        <p:spPr>
          <a:xfrm>
            <a:off x="1865630" y="3422650"/>
            <a:ext cx="10763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101</a:t>
            </a:r>
          </a:p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TGID 101</a:t>
            </a:r>
          </a:p>
        </p:txBody>
      </p:sp>
      <p:sp>
        <p:nvSpPr>
          <p:cNvPr id="15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6CwAA+iQAABkSAACqJgAAECAAACYAAAAIAAAA//////////8="/>
              </a:ext>
            </a:extLst>
          </p:cNvSpPr>
          <p:nvPr/>
        </p:nvSpPr>
        <p:spPr>
          <a:xfrm>
            <a:off x="1865630" y="601091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103</a:t>
            </a:r>
          </a:p>
        </p:txBody>
      </p:sp>
      <p:sp>
        <p:nvSpPr>
          <p:cNvPr id="16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9IQAAkgsAAJwoAABCDQAAECAAACYAAAAIAAAA//////////8="/>
              </a:ext>
            </a:extLst>
          </p:cNvSpPr>
          <p:nvPr/>
        </p:nvSpPr>
        <p:spPr>
          <a:xfrm>
            <a:off x="5525135" y="1880870"/>
            <a:ext cx="107632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2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PID 202</a:t>
            </a:r>
          </a:p>
        </p:txBody>
      </p:sp>
      <p:sp>
        <p:nvSpPr>
          <p:cNvPr id="17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EgAAyg8AAJoZAADaEQAAECAAACYAAAAIAAAA//////////8="/>
              </a:ext>
            </a:extLst>
          </p:cNvSpPr>
          <p:nvPr/>
        </p:nvSpPr>
        <p:spPr>
          <a:xfrm>
            <a:off x="3085465" y="2566670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8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GAAA0RAAAIkfAADhEgAAECAAACYAAAAIAAAA//////////8="/>
              </a:ext>
            </a:extLst>
          </p:cNvSpPr>
          <p:nvPr/>
        </p:nvSpPr>
        <p:spPr>
          <a:xfrm>
            <a:off x="4050030" y="2733675"/>
            <a:ext cx="10763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9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L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DBIwAAEAAAACYAAAAIAAAA//////////8="/>
              </a:ext>
            </a:extLst>
          </p:cNvSpPr>
          <p:nvPr/>
        </p:nvSpPr>
        <p:spPr>
          <a:xfrm>
            <a:off x="717550" y="1443355"/>
            <a:ext cx="7749540" cy="4368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Auxiliary definitions: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Tasks can be</a:t>
            </a:r>
            <a:r>
              <a:rPr>
                <a:solidFill>
                  <a:srgbClr val="EA2442"/>
                </a:solidFill>
              </a:rPr>
              <a:t> IO-bound</a:t>
            </a:r>
            <a:r>
              <a:t> and </a:t>
            </a:r>
            <a:r>
              <a:rPr>
                <a:solidFill>
                  <a:srgbClr val="EA2442"/>
                </a:solidFill>
              </a:rPr>
              <a:t>CPU-bound</a:t>
            </a:r>
            <a:r>
              <a:t>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IO-bound</a:t>
            </a:r>
            <a:r>
              <a:t>: long wait for IO and low average calculation time.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They can eventually take a lot of processor time (e.g. load a texture in a game), but in 99% of times, they’ve happen to be runned by scheduler, they do a small calculation (e.g. check, whether the mouse button pressed) and continue waiting.</a:t>
            </a: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None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CPU-bound</a:t>
            </a:r>
            <a:r>
              <a:t>: always require a lot of processor time (and use up all given).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(e.g. encrypting/decrypting, high-precision physics simulation)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wAaQ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SCHEDULER PARADIGM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A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Regularly give every task a guaranteed slice of procesors time to use.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(guranteed, means cannot be taken away forcefully since given,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yet can be voluntary yielded by task itself)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Keep the maximum number of tasks being run per second with the minimum of processor load.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(hence, give higher priority and a greater time slice to IO-bound tasks)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5MDg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DP7Q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A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0W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AGENDA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DmHgAAAAAAACYAAAAIAAAA//////////8="/>
              </a:ext>
            </a:extLst>
          </p:cNvSpPr>
          <p:nvPr/>
        </p:nvSpPr>
        <p:spPr>
          <a:xfrm>
            <a:off x="717550" y="1435100"/>
            <a:ext cx="7749540" cy="3587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- process/thread from the perspective of kernel.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states.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Trivial task manipulations (creation/deletion).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Non-trival task manipulations (scheduling).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O(N)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0W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AHAAAEAAAACYAAAAIAAAA//////////8="/>
              </a:ext>
            </a:extLst>
          </p:cNvSpPr>
          <p:nvPr/>
        </p:nvSpPr>
        <p:spPr>
          <a:xfrm>
            <a:off x="717550" y="1443355"/>
            <a:ext cx="7749540" cy="31489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single round Robin (list of tasks).</a:t>
            </a:r>
          </a:p>
          <a:p>
            <a:pPr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After all the tasks have used their time slices up, rescheduling happens</a:t>
            </a:r>
          </a:p>
          <a:p>
            <a:pPr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 (time slices recalculated, task order is preserved)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O(N)</a:t>
            </a:r>
          </a:p>
          <a:p>
            <a:pPr lvl="1"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lvl="1"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task yields it’s time slice, it is given a greater one next ”epoch”</a:t>
            </a:r>
          </a:p>
          <a:p>
            <a:pPr lvl="1" marL="0">
              <a:buNone/>
              <a:defRPr>
                <a:solidFill>
                  <a:srgbClr val="555555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(epoch - time between rescheduling)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Iw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BtEAAAEAAAACYAAAAIAAAA//////////8="/>
              </a:ext>
            </a:extLst>
          </p:cNvSpPr>
          <p:nvPr/>
        </p:nvSpPr>
        <p:spPr>
          <a:xfrm>
            <a:off x="717550" y="1443355"/>
            <a:ext cx="7749540" cy="12268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now a fixed-size array of round Robins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the task has used it up - it gets moved to expired runqueue.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When active runqueue gets empty - runqueues are swapped.</a:t>
            </a:r>
          </a:p>
        </p:txBody>
      </p:sp>
      <p:sp>
        <p:nvSpPr>
          <p:cNvPr id="4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ubm5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5ubkA////AQAAAAAAAAAAAAAAAAAAAAAAAAAAAAAAAAAAAAAAAAAAHh4eAH9/fwCAgIADzMzMAMDA/wB/f38AAAAAAAAAAAAAAAAAAAAAAAAAAAAhAAAAGAAAABQAAAB6CwAAExMAAAsaAAAlKQAAEAAAACYAAAAIAAAA//////////8="/>
              </a:ext>
            </a:extLst>
          </p:cNvSpPr>
          <p:nvPr/>
        </p:nvSpPr>
        <p:spPr>
          <a:xfrm>
            <a:off x="1865630" y="3100705"/>
            <a:ext cx="2367915" cy="3587750"/>
          </a:xfrm>
          <a:prstGeom prst="rect">
            <a:avLst/>
          </a:prstGeom>
          <a:solidFill>
            <a:srgbClr val="B9B9B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Rectangle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DT6qoA////AQAAAAAAAAAAAAAAAAAAAAAAAAAAAAAAAAAAAAAAAAAAHh4eAH9/fwCAgIADzMzMAMDA/wB/f38AAAAAAAAAAAAAAAAAAAAAAAAAAAAhAAAAGAAAABQAAADmHgAAExMAAHctAAAlKQAAEAAAACYAAAAIAAAA//////////8="/>
              </a:ext>
            </a:extLst>
          </p:cNvSpPr>
          <p:nvPr/>
        </p:nvSpPr>
        <p:spPr>
          <a:xfrm>
            <a:off x="5022850" y="3100705"/>
            <a:ext cx="2367915" cy="3587750"/>
          </a:xfrm>
          <a:prstGeom prst="rect">
            <a:avLst/>
          </a:prstGeom>
          <a:solidFill>
            <a:srgbClr val="D3EAAA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EFBQU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CwAA0xAAAAsaAAATEwAAECAAACYAAAAIAAAA//////////8="/>
              </a:ext>
            </a:extLst>
          </p:cNvSpPr>
          <p:nvPr/>
        </p:nvSpPr>
        <p:spPr>
          <a:xfrm>
            <a:off x="186055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expired runqueue</a:t>
            </a:r>
          </a:p>
        </p:txBody>
      </p:sp>
      <p:sp>
        <p:nvSpPr>
          <p:cNvPr id="7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HgAA0xAAAHctAAATEwAAECAAACYAAAAIAAAA//////////8="/>
              </a:ext>
            </a:extLst>
          </p:cNvSpPr>
          <p:nvPr/>
        </p:nvSpPr>
        <p:spPr>
          <a:xfrm>
            <a:off x="5017770" y="2734945"/>
            <a:ext cx="237299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active runqueue</a:t>
            </a:r>
          </a:p>
        </p:txBody>
      </p:sp>
      <p:sp>
        <p:nvSpPr>
          <p:cNvPr id="8" name="Rectangle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9DQAAIhQAAEEPAADgFQAAEAAAACYAAAAIAAAA//////////8="/>
              </a:ext>
            </a:extLst>
          </p:cNvSpPr>
          <p:nvPr/>
        </p:nvSpPr>
        <p:spPr>
          <a:xfrm>
            <a:off x="2192655" y="327279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AutoShape1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1yLW4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rDgAAgBQAAOAQAACwFQAAEAAAACYAAAAIAAAA//////////8="/>
              </a:ext>
            </a:extLst>
          </p:cNvSpPr>
          <p:nvPr/>
        </p:nvSpPr>
        <p:spPr>
          <a:xfrm>
            <a:off x="2384425" y="333248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0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EAAA9RMAAKcZAAA1FgAAECAAACYAAAAIAAAA//////////8="/>
              </a:ext>
            </a:extLst>
          </p:cNvSpPr>
          <p:nvPr/>
        </p:nvSpPr>
        <p:spPr>
          <a:xfrm>
            <a:off x="2729865" y="324421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11" name="Rectangle7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0BgAAD8PAACOGgAAEAAAACYAAAAIAAAA//////////8="/>
              </a:ext>
            </a:extLst>
          </p:cNvSpPr>
          <p:nvPr/>
        </p:nvSpPr>
        <p:spPr>
          <a:xfrm>
            <a:off x="2191385" y="4033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AutoShape3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LhkAAN4QAABeGgAAEAAAACYAAAAIAAAA//////////8="/>
              </a:ext>
            </a:extLst>
          </p:cNvSpPr>
          <p:nvPr/>
        </p:nvSpPr>
        <p:spPr>
          <a:xfrm>
            <a:off x="2383155" y="4093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3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oxgAAKUZAADjGgAAECAAACYAAAAIAAAA//////////8="/>
              </a:ext>
            </a:extLst>
          </p:cNvSpPr>
          <p:nvPr/>
        </p:nvSpPr>
        <p:spPr>
          <a:xfrm>
            <a:off x="2728595" y="4004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14" name="Rectangle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JRQUE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KBsAAD8PAADmHAAAEAAAACYAAAAIAAAA//////////8="/>
              </a:ext>
            </a:extLst>
          </p:cNvSpPr>
          <p:nvPr/>
        </p:nvSpPr>
        <p:spPr>
          <a:xfrm>
            <a:off x="2191385" y="4414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AutoShape4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hhsAAN4QAAC2HAAAEAAAACYAAAAIAAAA//////////8="/>
              </a:ext>
            </a:extLst>
          </p:cNvSpPr>
          <p:nvPr/>
        </p:nvSpPr>
        <p:spPr>
          <a:xfrm>
            <a:off x="2383155" y="4474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6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+xoAAKUZAAA7HQAAECAAACYAAAAIAAAA//////////8="/>
              </a:ext>
            </a:extLst>
          </p:cNvSpPr>
          <p:nvPr/>
        </p:nvSpPr>
        <p:spPr>
          <a:xfrm>
            <a:off x="2728595" y="4385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17" name="Rectangle9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B7DQAAeBYAAD8PAAA2GAAAEAAAACYAAAAIAAAA//////////8="/>
              </a:ext>
            </a:extLst>
          </p:cNvSpPr>
          <p:nvPr/>
        </p:nvSpPr>
        <p:spPr>
          <a:xfrm>
            <a:off x="2191385" y="365252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18" name="AutoShape5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f39/8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CpDgAA1hYAAN4QAAAGGAAAEAAAACYAAAAIAAAA//////////8="/>
              </a:ext>
            </a:extLst>
          </p:cNvSpPr>
          <p:nvPr/>
        </p:nvSpPr>
        <p:spPr>
          <a:xfrm>
            <a:off x="2383155" y="371221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19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EAAASxYAAKUZAACLGAAAECAAACYAAAAIAAAA//////////8="/>
              </a:ext>
            </a:extLst>
          </p:cNvSpPr>
          <p:nvPr/>
        </p:nvSpPr>
        <p:spPr>
          <a:xfrm>
            <a:off x="2728595" y="362394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20" name="Rectangle10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CCAAAD0PAADGIQAAEAAAACYAAAAIAAAA//////////8="/>
              </a:ext>
            </a:extLst>
          </p:cNvSpPr>
          <p:nvPr/>
        </p:nvSpPr>
        <p:spPr>
          <a:xfrm>
            <a:off x="2190115" y="5207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AutoShape6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ZiAAANwQAACWIQAAEAAAACYAAAAIAAAA//////////8="/>
              </a:ext>
            </a:extLst>
          </p:cNvSpPr>
          <p:nvPr/>
        </p:nvSpPr>
        <p:spPr>
          <a:xfrm>
            <a:off x="2381885" y="5266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2" name="Textbox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2x8AAKMZAAAbIgAAECAAACYAAAAIAAAA//////////8="/>
              </a:ext>
            </a:extLst>
          </p:cNvSpPr>
          <p:nvPr/>
        </p:nvSpPr>
        <p:spPr>
          <a:xfrm>
            <a:off x="2727325" y="5178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23" name="Rectangle1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YCIAAD0PAAAeJAAAEAAAACYAAAAIAAAA//////////8="/>
              </a:ext>
            </a:extLst>
          </p:cNvSpPr>
          <p:nvPr/>
        </p:nvSpPr>
        <p:spPr>
          <a:xfrm>
            <a:off x="2190115" y="5588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4" name="AutoShape7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viIAANwQAADuIwAAEAAAACYAAAAIAAAA//////////8="/>
              </a:ext>
            </a:extLst>
          </p:cNvSpPr>
          <p:nvPr/>
        </p:nvSpPr>
        <p:spPr>
          <a:xfrm>
            <a:off x="2381885" y="5647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5" name="Textbox10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MyIAAKMZAABzJAAAECAAACYAAAAIAAAA//////////8="/>
              </a:ext>
            </a:extLst>
          </p:cNvSpPr>
          <p:nvPr/>
        </p:nvSpPr>
        <p:spPr>
          <a:xfrm>
            <a:off x="2727325" y="5559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26" name="Rectangle12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B5DQAAuCQAAD0PAAB2JgAAEAAAACYAAAAIAAAA//////////8="/>
              </a:ext>
            </a:extLst>
          </p:cNvSpPr>
          <p:nvPr/>
        </p:nvSpPr>
        <p:spPr>
          <a:xfrm>
            <a:off x="2190115" y="596900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AutoShape8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CnDgAAFiUAANwQAABGJgAAEAAAACYAAAAIAAAA//////////8="/>
              </a:ext>
            </a:extLst>
          </p:cNvSpPr>
          <p:nvPr/>
        </p:nvSpPr>
        <p:spPr>
          <a:xfrm>
            <a:off x="2381885" y="602869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28" name="Textbox1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HEAAAiyQAAKMZAADLJgAAECAAACYAAAAIAAAA//////////8="/>
              </a:ext>
            </a:extLst>
          </p:cNvSpPr>
          <p:nvPr/>
        </p:nvSpPr>
        <p:spPr>
          <a:xfrm>
            <a:off x="2727325" y="594042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29" name="Rectangle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5IAAAOhQAAH0iAAD4FQAAEAAAACYAAAAIAAAA//////////8="/>
              </a:ext>
            </a:extLst>
          </p:cNvSpPr>
          <p:nvPr/>
        </p:nvSpPr>
        <p:spPr>
          <a:xfrm>
            <a:off x="5319395" y="328803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AutoShape2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nIQAAmBQAABwkAADIFQAAEAAAACYAAAAIAAAA//////////8="/>
              </a:ext>
            </a:extLst>
          </p:cNvSpPr>
          <p:nvPr/>
        </p:nvSpPr>
        <p:spPr>
          <a:xfrm>
            <a:off x="5511165" y="334772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1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HJAAADRQAAOMsAABNFgAAECAAACYAAAAIAAAA//////////8="/>
              </a:ext>
            </a:extLst>
          </p:cNvSpPr>
          <p:nvPr/>
        </p:nvSpPr>
        <p:spPr>
          <a:xfrm>
            <a:off x="5856605" y="325945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0</a:t>
            </a:r>
          </a:p>
        </p:txBody>
      </p:sp>
      <p:sp>
        <p:nvSpPr>
          <p:cNvPr id="32" name="Rectangle1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6BgAAHsiAACmGgAAEAAAACYAAAAIAAAA//////////8="/>
              </a:ext>
            </a:extLst>
          </p:cNvSpPr>
          <p:nvPr/>
        </p:nvSpPr>
        <p:spPr>
          <a:xfrm>
            <a:off x="5318125" y="4048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AutoShape9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RhkAABokAAB2GgAAEAAAACYAAAAIAAAA//////////8="/>
              </a:ext>
            </a:extLst>
          </p:cNvSpPr>
          <p:nvPr/>
        </p:nvSpPr>
        <p:spPr>
          <a:xfrm>
            <a:off x="5509895" y="4108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4" name="Textbox1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uxgAAOEsAAD7GgAAECAAACYAAAAIAAAA//////////8="/>
              </a:ext>
            </a:extLst>
          </p:cNvSpPr>
          <p:nvPr/>
        </p:nvSpPr>
        <p:spPr>
          <a:xfrm>
            <a:off x="5855335" y="4020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35" name="Rectangle14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QBsAAHsiAAD+HAAAEAAAACYAAAAIAAAA//////////8="/>
              </a:ext>
            </a:extLst>
          </p:cNvSpPr>
          <p:nvPr/>
        </p:nvSpPr>
        <p:spPr>
          <a:xfrm>
            <a:off x="5318125" y="4429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6" name="AutoShape10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nhsAABokAADOHAAAEAAAACYAAAAIAAAA//////////8="/>
              </a:ext>
            </a:extLst>
          </p:cNvSpPr>
          <p:nvPr/>
        </p:nvSpPr>
        <p:spPr>
          <a:xfrm>
            <a:off x="5509895" y="4489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37" name="Textbox1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ExsAAOEsAABTHQAAECAAACYAAAAIAAAA//////////8="/>
              </a:ext>
            </a:extLst>
          </p:cNvSpPr>
          <p:nvPr/>
        </p:nvSpPr>
        <p:spPr>
          <a:xfrm>
            <a:off x="5855335" y="4401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99</a:t>
            </a:r>
          </a:p>
        </p:txBody>
      </p:sp>
      <p:sp>
        <p:nvSpPr>
          <p:cNvPr id="38" name="Rectangle15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BAAAAAAAAADYKng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NgqeAH9/fwCAgIADzMzMAMDA/wB/f38AAAAAAAAAAAAAAAAAAAAAAAAAAAAhAAAAGAAAABQAAAC3IAAAkBYAAHsiAABOGAAAEAAAACYAAAAIAAAA//////////8="/>
              </a:ext>
            </a:extLst>
          </p:cNvSpPr>
          <p:nvPr/>
        </p:nvSpPr>
        <p:spPr>
          <a:xfrm>
            <a:off x="5318125" y="3667760"/>
            <a:ext cx="287020" cy="283210"/>
          </a:xfrm>
          <a:prstGeom prst="rect">
            <a:avLst/>
          </a:prstGeom>
          <a:solidFill>
            <a:srgbClr val="8651DD"/>
          </a:solidFill>
          <a:ln w="25400" cap="flat" cmpd="sng" algn="ctr">
            <a:solidFill>
              <a:srgbClr val="360A9E"/>
            </a:solidFill>
            <a:prstDash val="solid"/>
            <a:headEnd type="none"/>
            <a:tailEnd type="none"/>
          </a:ln>
          <a:effectLst/>
        </p:spPr>
      </p:sp>
      <p:sp>
        <p:nvSpPr>
          <p:cNvPr id="39" name="AutoShape11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Ngq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2Cp4A////AQAAAAAAAAAAAAAAAAAAAAAAAAAAAAAAAAAAAAAAAAAAAAAAAn9/fwCAgIADzMzMAMDA/wB/f38AAAAAAAAAAAAAAAAAAAAAAAAAAAAhAAAAGAAAABQAAADlIQAA7hYAABokAAAeGAAAEAAAACYAAAAIAAAA//////////8="/>
              </a:ext>
            </a:extLst>
          </p:cNvSpPr>
          <p:nvPr/>
        </p:nvSpPr>
        <p:spPr>
          <a:xfrm>
            <a:off x="5509895" y="372745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360A9E"/>
          </a:solidFill>
          <a:ln>
            <a:noFill/>
          </a:ln>
          <a:effectLst/>
        </p:spPr>
      </p:sp>
      <p:sp>
        <p:nvSpPr>
          <p:cNvPr id="40" name="Textbox1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JAAAYxYAAOEsAACjGAAAECAAACYAAAAIAAAA//////////8="/>
              </a:ext>
            </a:extLst>
          </p:cNvSpPr>
          <p:nvPr/>
        </p:nvSpPr>
        <p:spPr>
          <a:xfrm>
            <a:off x="5855335" y="363918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</a:t>
            </a:r>
          </a:p>
        </p:txBody>
      </p:sp>
      <p:sp>
        <p:nvSpPr>
          <p:cNvPr id="41" name="Rectangle16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ICAAAHkiAADeIQAAEAAAACYAAAAIAAAA//////////8="/>
              </a:ext>
            </a:extLst>
          </p:cNvSpPr>
          <p:nvPr/>
        </p:nvSpPr>
        <p:spPr>
          <a:xfrm>
            <a:off x="5316855" y="5222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AutoShape12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fiAAABgkAACuIQAAEAAAACYAAAAIAAAA//////////8="/>
              </a:ext>
            </a:extLst>
          </p:cNvSpPr>
          <p:nvPr/>
        </p:nvSpPr>
        <p:spPr>
          <a:xfrm>
            <a:off x="5508625" y="5281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3" name="Textbox1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8x8AAN8sAAAzIgAAECAAACYAAAAIAAAA//////////8="/>
              </a:ext>
            </a:extLst>
          </p:cNvSpPr>
          <p:nvPr/>
        </p:nvSpPr>
        <p:spPr>
          <a:xfrm>
            <a:off x="5854065" y="5193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100</a:t>
            </a:r>
          </a:p>
        </p:txBody>
      </p:sp>
      <p:sp>
        <p:nvSpPr>
          <p:cNvPr id="44" name="Rectangle17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eCIAAHkiAAA2JAAAEAAAACYAAAAIAAAA//////////8="/>
              </a:ext>
            </a:extLst>
          </p:cNvSpPr>
          <p:nvPr/>
        </p:nvSpPr>
        <p:spPr>
          <a:xfrm>
            <a:off x="5316855" y="5603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5" name="AutoShape13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1iIAABgkAAAGJAAAEAAAACYAAAAIAAAA//////////8="/>
              </a:ext>
            </a:extLst>
          </p:cNvSpPr>
          <p:nvPr/>
        </p:nvSpPr>
        <p:spPr>
          <a:xfrm>
            <a:off x="5508625" y="5662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6" name="Textbox1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SyIAAN8sAACLJAAAECAAACYAAAAIAAAA//////////8="/>
              </a:ext>
            </a:extLst>
          </p:cNvSpPr>
          <p:nvPr/>
        </p:nvSpPr>
        <p:spPr>
          <a:xfrm>
            <a:off x="5854065" y="5574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...</a:t>
            </a:r>
          </a:p>
        </p:txBody>
      </p:sp>
      <p:sp>
        <p:nvSpPr>
          <p:cNvPr id="47" name="Rectangle18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x9HAAoAAAAAQAAAAI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0cAH9/fwCAgIADzMzMAMDA/wB/f38AAAAAAAAAAAAAAAAAAAAAAAAAAAAhAAAAGAAAABQAAAC1IAAA0CQAAHkiAACOJgAAEAAAACYAAAAIAAAA//////////8="/>
              </a:ext>
            </a:extLst>
          </p:cNvSpPr>
          <p:nvPr/>
        </p:nvSpPr>
        <p:spPr>
          <a:xfrm>
            <a:off x="5316855" y="5984240"/>
            <a:ext cx="287020" cy="283210"/>
          </a:xfrm>
          <a:prstGeom prst="rect">
            <a:avLst/>
          </a:prstGeom>
          <a:solidFill>
            <a:srgbClr val="49D649"/>
          </a:solidFill>
          <a:ln w="25400" cap="flat" cmpd="sng" algn="ctr">
            <a:solidFill>
              <a:srgbClr val="1C7D1C"/>
            </a:solidFill>
            <a:prstDash val="solid"/>
            <a:headEnd type="none"/>
            <a:tailEnd type="none"/>
          </a:ln>
          <a:effectLst/>
        </p:spPr>
      </p:sp>
      <p:sp>
        <p:nvSpPr>
          <p:cNvPr id="48" name="AutoShape14"/>
          <p:cNvSpPr>
            <a:extLst>
              <a:ext uri="smNativeData">
                <pr:smNativeData xmlns:pr="smNativeData" val="SMDATA_13_BbpsXRMAAAAlAAAAyAAAAA8BAAAAkAAAAEgAAACQAAAASAAAAAAAAAAAAAAAAAAAAAEAAABQAAAAAIIphXg83z8IPYQeQg/RPwAAAAAAAOA/AAAAAAAA4D8AAAAAAADgPwAAAAAAAOA/AAAAAAAA4D8AAAAAAADgPwAAAAAAAOA/AAAAAAAA4D8CAAAAjAAAAAEAAAAAAAAAHH0c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cfRwA////AQAAAAAAAAAAAAAAAAAAAAAAAAAAAAAAAAAAAAAAAAAAAAAAAn9/fwCAgIADzMzMAMDA/wB/f38AAAAAAAAAAAAAAAAAAAAAAAAAAAAhAAAAGAAAABQAAADjIQAALiUAABgkAABeJgAAEAAAACYAAAAIAAAA//////////8="/>
              </a:ext>
            </a:extLst>
          </p:cNvSpPr>
          <p:nvPr/>
        </p:nvSpPr>
        <p:spPr>
          <a:xfrm>
            <a:off x="5508625" y="6043930"/>
            <a:ext cx="358775" cy="193040"/>
          </a:xfrm>
          <a:prstGeom prst="rightArrow">
            <a:avLst>
              <a:gd name="adj1" fmla="val 26656"/>
              <a:gd name="adj2" fmla="val 95146"/>
            </a:avLst>
          </a:prstGeom>
          <a:solidFill>
            <a:srgbClr val="1C7D1C"/>
          </a:solidFill>
          <a:ln>
            <a:noFill/>
          </a:ln>
          <a:effectLst/>
        </p:spPr>
      </p:sp>
      <p:sp>
        <p:nvSpPr>
          <p:cNvPr id="49" name="Textbox1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JAAAoyQAAN8sAADjJgAAECAAACYAAAAIAAAA//////////8="/>
              </a:ext>
            </a:extLst>
          </p:cNvSpPr>
          <p:nvPr/>
        </p:nvSpPr>
        <p:spPr>
          <a:xfrm>
            <a:off x="5854065" y="5955665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Priority 139</a:t>
            </a:r>
          </a:p>
        </p:txBody>
      </p:sp>
      <p:sp>
        <p:nvSpPr>
          <p:cNvPr id="50" name="Textbox1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Nh0AAB0LAAASJgAAECAAACYAAAAIAAAA//////////8="/>
              </a:ext>
            </a:extLst>
          </p:cNvSpPr>
          <p:nvPr/>
        </p:nvSpPr>
        <p:spPr>
          <a:xfrm rot="16216754">
            <a:off x="796925" y="5179060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user task priorities</a:t>
            </a:r>
            <a:endParaRPr sz="1600"/>
          </a:p>
        </p:txBody>
      </p:sp>
      <p:sp>
        <p:nvSpPr>
          <p:cNvPr id="51" name="Textbox1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nBwAAQxMAADcLAAAfHAAAECAAACYAAAAIAAAA//////////8="/>
              </a:ext>
            </a:extLst>
          </p:cNvSpPr>
          <p:nvPr/>
        </p:nvSpPr>
        <p:spPr>
          <a:xfrm rot="16171287">
            <a:off x="813435" y="3561715"/>
            <a:ext cx="144018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runtime task priorities</a:t>
            </a:r>
            <a:endParaRPr sz="1600"/>
          </a:p>
        </p:txBody>
      </p:sp>
      <p:sp>
        <p:nvSpPr>
          <p:cNvPr id="5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UX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O(1)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A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Preemption improvement: 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If a task appeared in higher priority round Robin of the runnable queue, the lesser priority round Robin stops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Multiprocessor load balancing: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Each 200ms scheduler checks load on each processor and moves tasks from higher loaded to lesser loaded</a:t>
            </a:r>
          </a:p>
          <a:p>
            <a:pPr lvl="1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>
              <a:defRPr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Dynamic priorities (user tasks only):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IO-bound tasks get higher priority, CPU-bound tasks get lower priority</a:t>
            </a:r>
          </a:p>
          <a:p>
            <a:pPr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Definition above is done by heuristics (calculate average wait time)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MC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Bbps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P3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COMPLETELY FAIR SCHEDULER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Nra2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zQgAABY0AAAbIQAAEAAAACYAAAAIAAAA//////////8="/>
              </a:ext>
            </a:extLst>
          </p:cNvSpPr>
          <p:nvPr/>
        </p:nvSpPr>
        <p:spPr>
          <a:xfrm>
            <a:off x="717550" y="1430655"/>
            <a:ext cx="7749540" cy="3950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Runqueue is a red-black tree, ordered by processor time neediness, instead of round Robin</a:t>
            </a:r>
          </a:p>
          <a:p>
            <a:pPr marL="0">
              <a:buNone/>
              <a:defRPr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- Multiple cores, single lock</a:t>
            </a: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</a:p>
          <a:p>
            <a:pPr marL="0">
              <a:buFont typeface="Wingdings" pitchFamily="2" charset="2"/>
              <a:buChar char=""/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lang="en-us"/>
              <a:t>Scheduler takes most time-needed task (left side of tree). Since the task has executed, it’s time slice and time neediness are recalculated and it is inserted back in the tree (acc. neediness).</a:t>
            </a:r>
            <a:endParaRPr lang="en-us"/>
          </a:p>
          <a:p>
            <a:pPr marL="0">
              <a:buNone/>
              <a:defRPr lang="en-us">
                <a:solidFill>
                  <a:srgbClr val="1C7D1C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	+ acquiring O(log n) + insertation O(log n)</a:t>
            </a:r>
          </a:p>
        </p:txBody>
      </p:sp>
      <p:sp>
        <p:nvSpPr>
          <p:cNvPr id="4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PT0/8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5" name="Picture1" descr="Example of a red-black tree"/>
          <p:cNvPicPr>
            <a:picLocks noChangeAspect="1"/>
            <a:extLst>
              <a:ext uri="smNativeData">
                <pr:smNativeData xmlns:pr="smNativeData" val="SMDATA_15_BbpsXR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6wsAAMMWAACQKgAAU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700145"/>
            <a:ext cx="4981575" cy="31800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KERNEL NEEDS YOU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5bGU+DAAAABAAAACIgiEKhijgP7W0tLS0tNQ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xEAACcKAABnJgAAK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1650365"/>
            <a:ext cx="3337560" cy="48793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SOURCES</a:t>
            </a:r>
          </a:p>
        </p:txBody>
      </p:sp>
      <p:sp>
        <p:nvSpPr>
          <p:cNvPr id="3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YS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Robert Love “Linux kernel development”</a:t>
            </a:r>
          </a:p>
        </p:txBody>
      </p:sp>
      <p:sp>
        <p:nvSpPr>
          <p:cNvPr id="4" name="Textbox1">
            <a:hlinkClick r:id="rId2"/>
          </p:cNvPr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kgsAABY0AADSDQAAECAAACYAAAAIAAAA//////////8="/>
              </a:ext>
            </a:extLst>
          </p:cNvSpPr>
          <p:nvPr/>
        </p:nvSpPr>
        <p:spPr>
          <a:xfrm>
            <a:off x="1076325" y="188087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3</a:t>
            </a:r>
          </a:p>
        </p:txBody>
      </p:sp>
      <p:sp>
        <p:nvSpPr>
          <p:cNvPr id="5" name="Textbox2">
            <a:hlinkClick r:id="rId3"/>
          </p:cNvPr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xw0AABY0AAAHEAAAECAAACYAAAAIAAAA//////////8="/>
              </a:ext>
            </a:extLst>
          </p:cNvSpPr>
          <p:nvPr/>
        </p:nvSpPr>
        <p:spPr>
          <a:xfrm>
            <a:off x="1076325" y="2239645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Chapter 4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3hAAABY0AAAeEwAAECAAACYAAAAIAAAA//////////8="/>
              </a:ext>
            </a:extLst>
          </p:cNvSpPr>
          <p:nvPr/>
        </p:nvSpPr>
        <p:spPr>
          <a:xfrm>
            <a:off x="717550" y="274193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Anatoly Stupak’s lectures from “Linux kernel development” course, MIPT</a:t>
            </a:r>
          </a:p>
        </p:txBody>
      </p:sp>
      <p:sp>
        <p:nvSpPr>
          <p:cNvPr id="7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sp>
        <p:nvSpPr>
          <p:cNvPr id="8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bBMAABY0AACsFQAAECAAACYAAAAIAAAA//////////8="/>
              </a:ext>
            </a:extLst>
          </p:cNvSpPr>
          <p:nvPr/>
        </p:nvSpPr>
        <p:spPr>
          <a:xfrm>
            <a:off x="717550" y="315722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Jinkyu Koo “Linux kernel scheduler”</a:t>
            </a:r>
          </a:p>
        </p:txBody>
      </p:sp>
      <p:sp>
        <p:nvSpPr>
          <p:cNvPr id="9" name="Textbox6">
            <a:hlinkClick r:id="rId4"/>
          </p:cNvPr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BgAA4BUAABY0AAAgGAAAECAAACYAAAAIAAAA//////////8="/>
              </a:ext>
            </a:extLst>
          </p:cNvSpPr>
          <p:nvPr/>
        </p:nvSpPr>
        <p:spPr>
          <a:xfrm>
            <a:off x="1076325" y="3556000"/>
            <a:ext cx="73907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8651DD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Github.io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89305" y="2224405"/>
          <a:ext cx="3309620" cy="42538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09620"/>
              </a:tblGrid>
              <a:tr h="66103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7406597" type="min" val="661035"/>
                  </a:ext>
                </a:extLst>
              </a:tr>
              <a:tr h="101473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7406597" type="min" val="1014730"/>
                  </a:ext>
                </a:extLst>
              </a:tr>
              <a:tr h="126809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7406597" type="min" val="1268095"/>
                  </a:ext>
                </a:extLst>
              </a:tr>
            </a:tbl>
          </a:graphicData>
        </a:graphic>
      </p:graphicFrame>
      <p:sp>
        <p:nvSpPr>
          <p:cNvPr id="5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GkAYw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BQAAhg4AALkLAADGEAAAECAAACYAAAAIAAAA//////////8="/>
              </a:ext>
            </a:extLst>
          </p:cNvSpPr>
          <p:nvPr/>
        </p:nvSpPr>
        <p:spPr>
          <a:xfrm>
            <a:off x="96774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QEgAAhg4AABUYAADGEAAAECAAACYAAAAIAAAA//////////8="/>
              </a:ext>
            </a:extLst>
          </p:cNvSpPr>
          <p:nvPr/>
        </p:nvSpPr>
        <p:spPr>
          <a:xfrm>
            <a:off x="2976880" y="2360930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iDAAAkQ4AAOcRAADREAAAECAAACYAAAAIAAAA//////////8="/>
              </a:ext>
            </a:extLst>
          </p:cNvSpPr>
          <p:nvPr/>
        </p:nvSpPr>
        <p:spPr>
          <a:xfrm>
            <a:off x="1972310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dBIAAH0SAAC0FAAAECAAACYAAAAIAAAA//////////8="/>
              </a:ext>
            </a:extLst>
          </p:cNvSpPr>
          <p:nvPr/>
        </p:nvSpPr>
        <p:spPr>
          <a:xfrm>
            <a:off x="1780540" y="2999740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registers</a:t>
            </a:r>
          </a:p>
        </p:txBody>
      </p:sp>
      <p:sp>
        <p:nvSpPr>
          <p:cNvPr id="9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D0CgAAJRUAAH0SAABlFwAAECAAACYAAAAIAAAA//////////8="/>
              </a:ext>
            </a:extLst>
          </p:cNvSpPr>
          <p:nvPr/>
        </p:nvSpPr>
        <p:spPr>
          <a:xfrm>
            <a:off x="1780540" y="3437255"/>
            <a:ext cx="122491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10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fgwAALgYAAA3EQAAM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30730" y="401828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5169535" y="2224405"/>
          <a:ext cx="3297555" cy="4232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9185"/>
                <a:gridCol w="1099185"/>
                <a:gridCol w="1099185"/>
              </a:tblGrid>
              <a:tr h="668020">
                <a:tc gridSpan="3"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567406597" type="min" val="668020"/>
                  </a:ext>
                </a:extLst>
              </a:tr>
              <a:tr h="10064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98CB"/>
                    </a:solidFill>
                  </a:tcPr>
                </a:tc>
                <a:extLst>
                  <a:ext uri="smNativeData">
                    <pr:rowheight xmlns="" xmlns:pr="smNativeData" dt="1567406597" type="min" val="1006475"/>
                  </a:ext>
                </a:extLst>
              </a:tr>
              <a:tr h="255778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AAA"/>
                    </a:solidFill>
                  </a:tcPr>
                </a:tc>
                <a:extLst>
                  <a:ext uri="smNativeData">
                    <pr:rowheight xmlns="" xmlns:pr="smNativeData" dt="1567406597" type="min" val="2557780"/>
                  </a:ext>
                </a:extLst>
              </a:tr>
            </a:tbl>
          </a:graphicData>
        </a:graphic>
      </p:graphicFrame>
      <p:sp>
        <p:nvSpPr>
          <p:cNvPr id="12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TIQAAkQ4AANgmAADREAAAECAAACYAAAAIAAAA//////////8="/>
              </a:ext>
            </a:extLst>
          </p:cNvSpPr>
          <p:nvPr/>
        </p:nvSpPr>
        <p:spPr>
          <a:xfrm>
            <a:off x="537654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code</a:t>
            </a:r>
          </a:p>
        </p:txBody>
      </p:sp>
      <p:sp>
        <p:nvSpPr>
          <p:cNvPr id="13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vLQAAkQ4AADQzAADREAAAECAAACYAAAAIAAAA//////////8="/>
              </a:ext>
            </a:extLst>
          </p:cNvSpPr>
          <p:nvPr/>
        </p:nvSpPr>
        <p:spPr>
          <a:xfrm>
            <a:off x="738568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files</a:t>
            </a:r>
          </a:p>
        </p:txBody>
      </p:sp>
      <p:sp>
        <p:nvSpPr>
          <p:cNvPr id="14" name="Textbox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BJJwAAkQ4AAA4tAADREAAAECAAACYAAAAIAAAA//////////8="/>
              </a:ext>
            </a:extLst>
          </p:cNvSpPr>
          <p:nvPr/>
        </p:nvSpPr>
        <p:spPr>
          <a:xfrm>
            <a:off x="6386195" y="2367915"/>
            <a:ext cx="93789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data</a:t>
            </a:r>
          </a:p>
        </p:txBody>
      </p:sp>
      <p:sp>
        <p:nvSpPr>
          <p:cNvPr id="15" name="Textbox10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VRUAAPYlAABlFwAAECAAACYAAAAIAAAA//////////8="/>
              </a:ext>
            </a:extLst>
          </p:cNvSpPr>
          <p:nvPr/>
        </p:nvSpPr>
        <p:spPr>
          <a:xfrm>
            <a:off x="5238115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6" name="Textbox1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5IAAAihIAAAImAADKFAAAECAAACYAAAAIAAAA//////////8="/>
              </a:ext>
            </a:extLst>
          </p:cNvSpPr>
          <p:nvPr/>
        </p:nvSpPr>
        <p:spPr>
          <a:xfrm>
            <a:off x="5238115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7" name="Textbox1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VRUAAMcsAABlFwAAECAAACYAAAAIAAAA//////////8="/>
              </a:ext>
            </a:extLst>
          </p:cNvSpPr>
          <p:nvPr/>
        </p:nvSpPr>
        <p:spPr>
          <a:xfrm>
            <a:off x="634619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18" name="Textbox1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4Ww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AKJwAAihIAANMsAADKFAAAECAAACYAAAAIAAAA//////////8="/>
              </a:ext>
            </a:extLst>
          </p:cNvSpPr>
          <p:nvPr/>
        </p:nvSpPr>
        <p:spPr>
          <a:xfrm>
            <a:off x="634619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sp>
        <p:nvSpPr>
          <p:cNvPr id="19" name="Textbox1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BQF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2LQAAVRUAAHMzAABlFwAAECAAACYAAAAIAAAA//////////8="/>
              </a:ext>
            </a:extLst>
          </p:cNvSpPr>
          <p:nvPr/>
        </p:nvSpPr>
        <p:spPr>
          <a:xfrm>
            <a:off x="7430770" y="3467735"/>
            <a:ext cx="932815" cy="33528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600"/>
              <a:t>registers</a:t>
            </a:r>
            <a:endParaRPr sz="1600"/>
          </a:p>
        </p:txBody>
      </p:sp>
      <p:sp>
        <p:nvSpPr>
          <p:cNvPr id="20" name="Textbox1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EAAAAAAAAAhlHd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GUd0A////AQAAAAAAAAAAAAAAAAAAAAAAAAAAAAAAAAAAAAAAAAAAAAAAAn9/fwCAgIADzMzMAMDA/wB/f38AAAAAAAAAAAAAAAAAAAAAAAAAAAAhAAAAGAAAABQAAACqLQAAihIAAHMzAADKFAAAECAAACYAAAAIAAAA//////////8="/>
              </a:ext>
            </a:extLst>
          </p:cNvSpPr>
          <p:nvPr/>
        </p:nvSpPr>
        <p:spPr>
          <a:xfrm>
            <a:off x="7423150" y="3013710"/>
            <a:ext cx="940435" cy="365760"/>
          </a:xfrm>
          <a:prstGeom prst="rect">
            <a:avLst/>
          </a:prstGeom>
          <a:solidFill>
            <a:srgbClr val="8651DD"/>
          </a:solidFill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stack</a:t>
            </a:r>
          </a:p>
        </p:txBody>
      </p:sp>
      <p:pic>
        <p:nvPicPr>
          <p:cNvPr id="21" name="Picture2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N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CAAAJoZAACFJQ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31460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3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/P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iCcAAH8ZAABBLAAA+C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4144645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4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M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WS4AAJoZAAASMwAAEy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34275" y="4161790"/>
            <a:ext cx="767715" cy="23526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Textbox1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N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BAAAbwsAACkZAADfDQAAECAAACYAAAAIAAAA//////////8="/>
              </a:ext>
            </a:extLst>
          </p:cNvSpPr>
          <p:nvPr/>
        </p:nvSpPr>
        <p:spPr>
          <a:xfrm>
            <a:off x="789305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single-threaded process</a:t>
            </a:r>
            <a:endParaRPr sz="2000"/>
          </a:p>
        </p:txBody>
      </p:sp>
      <p:sp>
        <p:nvSpPr>
          <p:cNvPr id="25" name="Textbox1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HwAAbwsAABY0AADfDQAAECAAACYAAAAIAAAA//////////8="/>
              </a:ext>
            </a:extLst>
          </p:cNvSpPr>
          <p:nvPr/>
        </p:nvSpPr>
        <p:spPr>
          <a:xfrm>
            <a:off x="5166360" y="1858645"/>
            <a:ext cx="33007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multi-threaded process</a:t>
            </a:r>
            <a:endParaRPr sz="2000"/>
          </a:p>
        </p:txBody>
      </p:sp>
      <p:sp>
        <p:nvSpPr>
          <p:cNvPr id="26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0+qq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T6qoA////AQAAAAAAAAAAAAAAAAAAAAAAAAAAAAAAAAAAAAAAAAAAAAAAAn9/fwCAgIADzMzMAMDA/wB/f38AAAAAAAAAAAAAAAAAAAAAAAAAAAAhAAAAGAAAABQAAAAAAAAA9////0A4AACJBwAAEAAAACYAAAAIAAAA//////////8="/>
              </a:ext>
            </a:extLst>
          </p:cNvSpPr>
          <p:nvPr/>
        </p:nvSpPr>
        <p:spPr>
          <a:xfrm>
            <a:off x="0" y="-5715"/>
            <a:ext cx="9144000" cy="1230630"/>
          </a:xfrm>
          <a:prstGeom prst="rect">
            <a:avLst/>
          </a:prstGeom>
          <a:solidFill>
            <a:srgbClr val="D3EAAA"/>
          </a:solidFill>
          <a:ln>
            <a:noFill/>
          </a:ln>
          <a:effectLst/>
        </p:spPr>
      </p:sp>
      <p:sp>
        <p:nvSpPr>
          <p:cNvPr id="3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BASIC CONCEPTS</a:t>
            </a:r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process: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+xsAABY0AAA7HgAAECAAACYAAAAIAAAA//////////8="/>
              </a:ext>
            </a:extLst>
          </p:cNvSpPr>
          <p:nvPr/>
        </p:nvSpPr>
        <p:spPr>
          <a:xfrm>
            <a:off x="717550" y="45485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thread:</a:t>
            </a:r>
          </a:p>
        </p:txBody>
      </p:sp>
      <p:sp>
        <p:nvSpPr>
          <p:cNvPr id="8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sp>
        <p:nvSpPr>
          <p:cNvPr id="9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lPS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kxND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5wcAABY0AAAnCgAAECAAACYAAAAIAAAA//////////8="/>
              </a:ext>
            </a:extLst>
          </p:cNvSpPr>
          <p:nvPr/>
        </p:nvSpPr>
        <p:spPr>
          <a:xfrm>
            <a:off x="717550" y="128460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Bitstream Charter" pitchFamily="1" charset="0"/>
                <a:ea typeface="Bitstream Charter" pitchFamily="1" charset="0"/>
                <a:cs typeface="Bitstream Charter" pitchFamily="1" charset="0"/>
              </a:defRPr>
            </a:pP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xyIH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YBkAABY0AACgGwAAECAAACYAAAAIAAAA//////////8="/>
              </a:ext>
            </a:extLst>
          </p:cNvSpPr>
          <p:nvPr/>
        </p:nvSpPr>
        <p:spPr>
          <a:xfrm>
            <a:off x="717550" y="412496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process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5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Cpt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/SEAABY0AAA9JAAAECAAACYAAAAIAAAA//////////8="/>
              </a:ext>
            </a:extLst>
          </p:cNvSpPr>
          <p:nvPr/>
        </p:nvSpPr>
        <p:spPr>
          <a:xfrm>
            <a:off x="717550" y="552513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Create new thread </a:t>
            </a:r>
            <a:r>
              <a:rPr u="heavy"/>
              <a:t>task</a:t>
            </a:r>
            <a:r>
              <a:t>:</a:t>
            </a:r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HlsZT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cSQAABY0AACxJgAAECAAACYAAAAIAAAA//////////8="/>
              </a:ext>
            </a:extLst>
          </p:cNvSpPr>
          <p:nvPr/>
        </p:nvSpPr>
        <p:spPr>
          <a:xfrm>
            <a:off x="717550" y="59239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pthread_create();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xEAACcKAADYJgAATx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798445" y="1650365"/>
            <a:ext cx="3515995" cy="23012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piYAABY0AAA2KgAAECAAACYAAAAIAAAA//////////8="/>
              </a:ext>
            </a:extLst>
          </p:cNvSpPr>
          <p:nvPr/>
        </p:nvSpPr>
        <p:spPr>
          <a:xfrm>
            <a:off x="717550" y="6282690"/>
            <a:ext cx="77495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clone(CLONE_VM | CLONE_FS | CLONE_FILES | CLONE_SIGHAND | CLONE_THREAD, 0);</a:t>
            </a:r>
          </a:p>
        </p:txBody>
      </p:sp>
      <p:sp>
        <p:nvSpPr>
          <p:cNvPr id="9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OB4AABY0AABIIAAAECAAACYAAAAIAAAA//////////8="/>
              </a:ext>
            </a:extLst>
          </p:cNvSpPr>
          <p:nvPr/>
        </p:nvSpPr>
        <p:spPr>
          <a:xfrm>
            <a:off x="717550" y="4912360"/>
            <a:ext cx="77495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600" b="1"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clone(SIGCHLD, 0);</a:t>
            </a:r>
          </a:p>
        </p:txBody>
      </p:sp>
      <p:sp>
        <p:nvSpPr>
          <p:cNvPr id="10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/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ARwAABY0AABBHgAAECAAACYAAAAIAAAA//////////8="/>
              </a:ext>
            </a:extLst>
          </p:cNvSpPr>
          <p:nvPr/>
        </p:nvSpPr>
        <p:spPr>
          <a:xfrm>
            <a:off x="717550" y="455231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Liberation Mono" pitchFamily="1" charset="0"/>
                <a:ea typeface="Liberation Mono" pitchFamily="1" charset="0"/>
                <a:cs typeface="Liberation Mono" pitchFamily="1" charset="0"/>
              </a:defRPr>
            </a:pPr>
            <a:r>
              <a:t>fork();</a:t>
            </a:r>
          </a:p>
        </p:txBody>
      </p:sp>
      <p:sp>
        <p:nvSpPr>
          <p:cNvPr id="11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xyIHY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CDwAAEAAAACYAAAAIAAAA//////////8="/>
              </a:ext>
            </a:extLst>
          </p:cNvSpPr>
          <p:nvPr/>
        </p:nvSpPr>
        <p:spPr>
          <a:xfrm>
            <a:off x="717550" y="1443355"/>
            <a:ext cx="7749540" cy="996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aka “Task descriptor”</a:t>
            </a: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defined in </a:t>
            </a:r>
            <a:r>
              <a:rPr>
                <a:latin typeface="Liberation Mono" pitchFamily="1" charset="0"/>
                <a:ea typeface="Liberation Mono" pitchFamily="1" charset="0"/>
                <a:cs typeface="Liberation Mono" pitchFamily="1" charset="0"/>
              </a:rPr>
              <a:t>linux/sched.h</a:t>
            </a:r>
            <a:endParaRPr>
              <a:latin typeface="Liberation Mono" pitchFamily="1" charset="0"/>
              <a:ea typeface="Liberation Mono" pitchFamily="1" charset="0"/>
              <a:cs typeface="Liberation Mono" pitchFamily="1" charset="0"/>
            </a:endParaRPr>
          </a:p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[Example 01-TaskStruct]</a:t>
            </a: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435100" y="2654935"/>
          <a:ext cx="3013710" cy="3946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3710"/>
              </a:tblGrid>
              <a:tr h="14217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rPr sz="2000"/>
                        <a:t>Stack</a:t>
                      </a:r>
                      <a:endParaRPr sz="2000"/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9D649"/>
                    </a:solidFill>
                  </a:tcPr>
                </a:tc>
                <a:extLst>
                  <a:ext uri="smNativeData">
                    <pr:rowheight xmlns="" xmlns:pr="smNativeData" dt="1567406597" type="min" val="1421765"/>
                  </a:ext>
                </a:extLst>
              </a:tr>
              <a:tr h="154241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pattFill prst="wdDnDiag">
                      <a:fgClr>
                        <a:srgbClr val="1E1E1E"/>
                      </a:fgClr>
                      <a:bgClr>
                        <a:srgbClr val="D3EAAA"/>
                      </a:bgClr>
                    </a:pattFill>
                  </a:tcPr>
                </a:tc>
                <a:extLst>
                  <a:ext uri="smNativeData">
                    <pr:rowheight xmlns="" xmlns:pr="smNativeData" dt="1567406597" type="min" val="1542415"/>
                  </a:ext>
                </a:extLst>
              </a:tr>
              <a:tr h="44386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2000">
                          <a:solidFill>
                            <a:srgbClr val="1E1E1E"/>
                          </a:solidFill>
                          <a:latin typeface="Cabin SemiBold" pitchFamily="1" charset="0"/>
                          <a:ea typeface="Cabin SemiBold" pitchFamily="1" charset="0"/>
                          <a:cs typeface="Cabin SemiBold" pitchFamily="1" charset="0"/>
                        </a:defRPr>
                      </a:pPr>
                      <a:r>
                        <a:t>struct thread_info</a:t>
                      </a: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7406597" type="min" val="443865"/>
                  </a:ext>
                </a:extLst>
              </a:tr>
              <a:tr h="14287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sz="300"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600A"/>
                    </a:solidFill>
                  </a:tcPr>
                </a:tc>
                <a:extLst>
                  <a:ext uri="smNativeData">
                    <pr:rowheight xmlns="" xmlns:pr="smNativeData" dt="1567406597" type="min" val="142875"/>
                  </a:ext>
                </a:extLst>
              </a:tr>
              <a:tr h="383540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>
                    <a:lnL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L>
                    <a:lnR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1E1E1E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A17"/>
                    </a:solidFill>
                  </a:tcPr>
                </a:tc>
                <a:extLst>
                  <a:ext uri="smNativeData">
                    <pr:rowheight xmlns="" xmlns:pr="smNativeData" dt="1567406597" type="min" val="383540"/>
                  </a:ext>
                </a:extLst>
              </a:tr>
            </a:tbl>
          </a:graphicData>
        </a:graphic>
      </p:graphicFrame>
      <p:sp>
        <p:nvSpPr>
          <p:cNvPr id="5" name="AutoShape1"/>
          <p:cNvSpPr>
            <a:extLst>
              <a:ext uri="smNativeData">
                <pr:smNativeData xmlns:pr="smNativeData" val="SMDATA_13_BbpsXRMAAAAlAAAAywAAAA8BAAAAkAAAAEgAAACQAAAASAAAAAAAAAAAAAAAAAAAAAEAAABQAAAAGHAUIV061T/trHZWO6vdPwAAAAAAAOA/AAAAAAAA4D8AAAAAAADgPwAAAAAAAOA/AAAAAAAA4D8AAAAAAADgPwAAAAAAAOA/AAAAAAAA4D8CAAAAjAAAAAEAAAAAAAAASdZJ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J1kkA////AQAAAAAAAAAAAAAAAAAAAAAAAAAAAAAAAAAAAAAAAAAAHh4eAH9/fwCAgIADzMzMAMDA/wB/f38AAAAAAAAAAAAAAAAAAAAAAAAAAAAhAAAAGAAAABQAAABVEAAAoxkAAN0TAAC6HAAAEAAAACYAAAAIAAAA//////////8="/>
              </a:ext>
            </a:extLst>
          </p:cNvSpPr>
          <p:nvPr/>
        </p:nvSpPr>
        <p:spPr>
          <a:xfrm>
            <a:off x="2654935" y="4167505"/>
            <a:ext cx="574040" cy="502285"/>
          </a:xfrm>
          <a:prstGeom prst="downArrow">
            <a:avLst>
              <a:gd name="adj1" fmla="val 46358"/>
              <a:gd name="adj2" fmla="val 66831"/>
            </a:avLst>
          </a:prstGeom>
          <a:solidFill>
            <a:srgbClr val="49D649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Line1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gHAAAjSUAADIkAACPJQAAEAAAACYAAAAIAAAA//////////8="/>
              </a:ext>
            </a:extLst>
          </p:cNvSpPr>
          <p:nvPr/>
        </p:nvSpPr>
        <p:spPr>
          <a:xfrm>
            <a:off x="4572000" y="6104255"/>
            <a:ext cx="1311910" cy="1270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7" name="Rectangle3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/7oXAP///wgAAAAAAAAAAAAAAAAAAAAAAAAAAAAAAAAAAAAAZAAAAAEAAABAAAAAAAAAAAAAAAAAAAAAAAAAAAAAAAAAAAAAAAAAAAAAAAAAAAAAAAAAAAAAAAAAAAAAAAAAAAAAAAAAAAAAAAAAAAAAAAAAAAAAAAAAAAAAAAAAAAAAFAAAADwAAAABAAAAAAAAAB4eHgA8AAAAAQAAAAM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DhLQ0MAAAAEAAAAAAAAAAAAAAAAAAAAAAAAAAeAAAAaAAAAAAAAAAAAAAAAAAAAAAAAAAAAAAAECcAABAnAAAAAAAAAAAAAAAAAAAAAAAAAAAAAAAAAAAAAAAAAAAAABQAAAAAAAAAwMD/AAAAAABkAAAAMgAAAAAAAABkAAAAAAAAAH9/fwAKAAAAHwAAAFQAAAD/uhcA////AQAAAAAAAAAAAAAAAAAAAAAAAAAAAAAAAAAAAAAAAAAAHh4eAH9/fwCAgIADzMzMAMDA/wB/f38AAAAAAAAAAAAAAAAAAAAAAAAAAAAhAAAAGAAAABQAAAAMJQAAIyQAADQzAAAcKAAAEAAAACYAAAAIAAAA//////////8="/>
              </a:ext>
            </a:extLst>
          </p:cNvSpPr>
          <p:nvPr/>
        </p:nvSpPr>
        <p:spPr>
          <a:xfrm>
            <a:off x="6022340" y="5874385"/>
            <a:ext cx="2301240" cy="645795"/>
          </a:xfrm>
          <a:prstGeom prst="rect">
            <a:avLst/>
          </a:prstGeom>
          <a:solidFill>
            <a:srgbClr val="FFBA17"/>
          </a:solidFill>
          <a:ln w="38100" cap="flat" cmpd="sng" algn="ctr">
            <a:solidFill>
              <a:srgbClr val="1E1E1E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cJQAAHSUAAKkyAACNJwAAECAAACYAAAAIAAAA//////////8="/>
              </a:ext>
            </a:extLst>
          </p:cNvSpPr>
          <p:nvPr/>
        </p:nvSpPr>
        <p:spPr>
          <a:xfrm>
            <a:off x="6154420" y="6033135"/>
            <a:ext cx="208089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struct task_struct</a:t>
            </a:r>
            <a:endParaRPr sz="2000"/>
          </a:p>
        </p:txBody>
      </p:sp>
      <p:sp>
        <p:nvSpPr>
          <p:cNvPr id="9" name="Textbox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KQAAFBoAAEMvAACEHAAAECAAACYAAAAIAAAA//////////8="/>
              </a:ext>
            </a:extLst>
          </p:cNvSpPr>
          <p:nvPr/>
        </p:nvSpPr>
        <p:spPr>
          <a:xfrm>
            <a:off x="6673215" y="4239260"/>
            <a:ext cx="100965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2000"/>
              <a:t>current</a:t>
            </a:r>
            <a:endParaRPr sz="2000"/>
          </a:p>
        </p:txBody>
      </p:sp>
      <p:sp>
        <p:nvSpPr>
          <p:cNvPr id="10" name="Line2"/>
          <p:cNvSpPr>
            <a:extLst>
              <a:ext uri="smNativeData">
                <pr:smNativeData xmlns:pr="smNativeData" val="SMDATA_13_BbpsXRMAAAAlAAAAC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B4eHgBQAAAAAQAAAAQAAAAAAAAAAAAAAAAAAAAAAAAAZAAAAGQAAAAC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Hh4eAH9/fwCAgIADzMzMAMDA/wB/f38AAAAAAAAAAAAAAAAAAAAAAAAAAAAhAAAAGAAAABQAAAArLAAAKx0AAC0sAADKIwAAEAAAACYAAAAIAAAA//////////8="/>
              </a:ext>
            </a:extLst>
          </p:cNvSpPr>
          <p:nvPr/>
        </p:nvSpPr>
        <p:spPr>
          <a:xfrm>
            <a:off x="7179945" y="4741545"/>
            <a:ext cx="1270" cy="1076325"/>
          </a:xfrm>
          <a:prstGeom prst="line">
            <a:avLst/>
          </a:prstGeom>
          <a:noFill/>
          <a:ln w="50800" cap="flat" cmpd="sng" algn="ctr">
            <a:solidFill>
              <a:srgbClr val="1E1E1E"/>
            </a:solidFill>
            <a:prstDash val="solid"/>
            <a:headEnd type="none"/>
            <a:tailEnd type="triangle" w="med" len="med"/>
          </a:ln>
          <a:effectLst/>
        </p:spPr>
      </p:sp>
      <p:sp>
        <p:nvSpPr>
          <p:cNvPr id="11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HAAATiMAADkgAACOJQAAECAAACYAAAAIAAAA//////////8="/>
              </a:ext>
            </a:extLst>
          </p:cNvSpPr>
          <p:nvPr/>
        </p:nvSpPr>
        <p:spPr>
          <a:xfrm>
            <a:off x="4587240" y="5739130"/>
            <a:ext cx="6508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.task</a:t>
            </a:r>
          </a:p>
        </p:txBody>
      </p:sp>
      <p:sp>
        <p:nvSpPr>
          <p:cNvPr id="12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NOdlM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STRUCT</a:t>
            </a:r>
          </a:p>
        </p:txBody>
      </p:sp>
      <p:sp>
        <p:nvSpPr>
          <p:cNvPr id="3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lsZT4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QAAAMYMAABAOAAA2Sg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2076450"/>
            <a:ext cx="9143365" cy="4563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1AgAABY0AAAUCwAAECAAACYAAAAIAAAA//////////8="/>
              </a:ext>
            </a:extLst>
          </p:cNvSpPr>
          <p:nvPr/>
        </p:nvSpPr>
        <p:spPr>
          <a:xfrm>
            <a:off x="717550" y="1435100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from a perspective of user and kernel: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YIQ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M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Cm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DEAL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4ubb5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D3E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2"/>
          <p:cNvSpPr>
            <a:extLst>
              <a:ext uri="smNativeData">
                <pr:smNativeData xmlns:pr="smNativeData" val="SMDATA_13_Bbps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N4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iAMAABY0AAAoBwAAEAAAACYAAAAIAAAA//////////8="/>
              </a:ext>
            </a:extLst>
          </p:cNvSpPr>
          <p:nvPr/>
        </p:nvSpPr>
        <p:spPr>
          <a:xfrm>
            <a:off x="717550" y="574040"/>
            <a:ext cx="7749540" cy="589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>
              <a:defRPr sz="30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TASK LIFECYCLE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BgAAtg4AALsPAACmEgAAECAAACYAAAAIAAAA//////////8="/>
              </a:ext>
            </a:extLst>
          </p:cNvSpPr>
          <p:nvPr/>
        </p:nvSpPr>
        <p:spPr>
          <a:xfrm>
            <a:off x="1116965" y="2391410"/>
            <a:ext cx="14401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 Parent task running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cFAAAohIAADgdAADSGAAAECAAACYAAAAIAAAA//////////8="/>
              </a:ext>
            </a:extLst>
          </p:cNvSpPr>
          <p:nvPr/>
        </p:nvSpPr>
        <p:spPr>
          <a:xfrm>
            <a:off x="3309620" y="3028950"/>
            <a:ext cx="1440180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(waits in sceduler’s queue)</a:t>
            </a:r>
            <a:endParaRPr sz="1400"/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7HwAArxIAANcoAACKFwAAEAAAACYAAAAIAAAA//////////8="/>
              </a:ext>
            </a:extLst>
          </p:cNvSpPr>
          <p:nvPr/>
        </p:nvSpPr>
        <p:spPr>
          <a:xfrm>
            <a:off x="5198745" y="3037205"/>
            <a:ext cx="1440180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200" b="1"/>
              <a:t>TASK_RUNNING</a:t>
            </a:r>
            <a:r>
              <a:t> </a:t>
            </a:r>
            <a:r>
              <a:rPr sz="1400"/>
              <a:t>(actually running) </a:t>
            </a:r>
            <a:endParaRPr sz="1400"/>
          </a:p>
        </p:txBody>
      </p:sp>
      <p:sp>
        <p:nvSpPr>
          <p:cNvPr id="6" name="Textbox5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RKgAA1w4AABY0AACYFAAAEAAAACYAAAAIAAAA//////////8="/>
              </a:ext>
            </a:extLst>
          </p:cNvSpPr>
          <p:nvPr/>
        </p:nvSpPr>
        <p:spPr>
          <a:xfrm>
            <a:off x="6960235" y="2412365"/>
            <a:ext cx="1506855" cy="935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 b="1"/>
              <a:t>TASK_ZOMBIE</a:t>
            </a:r>
            <a:r>
              <a:rPr sz="1400"/>
              <a:t> (terminated, but not reaped by parent)</a:t>
            </a:r>
            <a:endParaRPr sz="1400"/>
          </a:p>
        </p:txBody>
      </p:sp>
      <p:sp>
        <p:nvSpPr>
          <p:cNvPr id="7" name="Textbox6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jGQAAqyAAAMojAABUJwAAEAAAACYAAAAIAAAA//////////8="/>
              </a:ext>
            </a:extLst>
          </p:cNvSpPr>
          <p:nvPr/>
        </p:nvSpPr>
        <p:spPr>
          <a:xfrm>
            <a:off x="4167505" y="5310505"/>
            <a:ext cx="1650365" cy="1082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INTERRUPTIBLE / TASK_</a:t>
            </a:r>
            <a:endParaRPr sz="1100" b="1"/>
          </a:p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100" b="1"/>
              <a:t>UNINTERRUPTIBLE</a:t>
            </a:r>
            <a:r>
              <a:rPr sz="1100"/>
              <a:t> </a:t>
            </a:r>
            <a:r>
              <a:rPr sz="1200"/>
              <a:t>(waiting)</a:t>
            </a:r>
            <a:endParaRPr sz="1200"/>
          </a:p>
        </p:txBody>
      </p:sp>
      <p:sp>
        <p:nvSpPr>
          <p:cNvPr id="8" name="Textbox7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DQAAqBYAAGkSAADoGAAAECAAACYAAAAIAAAA//////////8="/>
              </a:ext>
            </a:extLst>
          </p:cNvSpPr>
          <p:nvPr/>
        </p:nvSpPr>
        <p:spPr>
          <a:xfrm>
            <a:off x="2126615" y="3683000"/>
            <a:ext cx="8661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fork( )</a:t>
            </a:r>
          </a:p>
        </p:txBody>
      </p:sp>
      <p:sp>
        <p:nvSpPr>
          <p:cNvPr id="9" name="Textbox8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LgsAAOskAAC+DgAAECAAACYAAAAIAAAA//////////8="/>
              </a:ext>
            </a:extLst>
          </p:cNvSpPr>
          <p:nvPr/>
        </p:nvSpPr>
        <p:spPr>
          <a:xfrm>
            <a:off x="3992245" y="181737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Preempted by higher priority task </a:t>
            </a:r>
          </a:p>
        </p:txBody>
      </p:sp>
      <p:sp>
        <p:nvSpPr>
          <p:cNvPr id="10" name="Textbox9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zKwAADhcAAM80AABOGQAAECAAACYAAAAIAAAA//////////8="/>
              </a:ext>
            </a:extLst>
          </p:cNvSpPr>
          <p:nvPr/>
        </p:nvSpPr>
        <p:spPr>
          <a:xfrm>
            <a:off x="7144385" y="3747770"/>
            <a:ext cx="1440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do_exit( )</a:t>
            </a:r>
          </a:p>
        </p:txBody>
      </p:sp>
      <p:sp>
        <p:nvSpPr>
          <p:cNvPr id="11" name="Textbox10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PGAAAMBoAAOskAADAHQAAECAAACYAAAAIAAAA//////////8="/>
              </a:ext>
            </a:extLst>
          </p:cNvSpPr>
          <p:nvPr/>
        </p:nvSpPr>
        <p:spPr>
          <a:xfrm>
            <a:off x="3992245" y="4257040"/>
            <a:ext cx="200914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Sheduler calls context_switch( ) </a:t>
            </a:r>
          </a:p>
        </p:txBody>
      </p:sp>
      <p:sp>
        <p:nvSpPr>
          <p:cNvPr id="12" name="Textbox11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DwAAgxsAAB4YAADIJAAAEAAAACYAAAAIAAAA//////////8="/>
              </a:ext>
            </a:extLst>
          </p:cNvSpPr>
          <p:nvPr/>
        </p:nvSpPr>
        <p:spPr>
          <a:xfrm>
            <a:off x="2511425" y="4472305"/>
            <a:ext cx="1409065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4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event occurs, task is woken up and placed back to the run queue </a:t>
            </a:r>
          </a:p>
        </p:txBody>
      </p:sp>
      <p:sp>
        <p:nvSpPr>
          <p:cNvPr id="13" name="Textbox12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JwAA9BsAAMouAAAiIgAAEAAAACYAAAAIAAAA//////////8="/>
              </a:ext>
            </a:extLst>
          </p:cNvSpPr>
          <p:nvPr/>
        </p:nvSpPr>
        <p:spPr>
          <a:xfrm>
            <a:off x="6360160" y="4544060"/>
            <a:ext cx="1245870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1600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400"/>
              <a:t>sleeps on wait queue for a certain event</a:t>
            </a:r>
            <a:endParaRPr sz="1400"/>
          </a:p>
        </p:txBody>
      </p:sp>
      <p:sp>
        <p:nvSpPr>
          <p:cNvPr id="14" name="Textbox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n5+f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4QgAABY0AAAhCwAAECAAACYAAAAIAAAA//////////8="/>
              </a:ext>
            </a:extLst>
          </p:cNvSpPr>
          <p:nvPr/>
        </p:nvSpPr>
        <p:spPr>
          <a:xfrm>
            <a:off x="717550" y="1443355"/>
            <a:ext cx="774954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.state</a:t>
            </a:r>
          </a:p>
        </p:txBody>
      </p:sp>
      <p:sp>
        <p:nvSpPr>
          <p:cNvPr id="15" name="Rectangle1"/>
          <p:cNvSpPr>
            <a:extLst>
              <a:ext uri="smNativeData">
                <pr:smNativeData xmlns:pr="smNativeData" val="SMDATA_13_BbpsXRMAAAAlAAAAZAAAAA8BAAAAkAAAAEgAAACQAAAASAAAAAAAAAAAAAAAAAAAAAEAAABQAAAAAAAAAAAA4D8AAAAAAADgPwAAAAAAAOA/AAAAAAAA4D8AAAAAAADgPwAAAAAAAOA/AAAAAAAA4D8AAAAAAADgPwAAAAAAAOA/AAAAAAAA4D8CAAAAjAAAAAEAAAAAAAAAHh4eAP///wgAAAAAAAAAAAAAAAAAAAAAAAAAAAAAAAAAAAAAZAAAAAEAAABAAAAAAAAAAAAAAAAAAAAAAAAAAAAAAAAAAAAAAAAAAAAAAAAAAAAAAAAAAAAAAAAAAAAAAAAAAAAAAAAAAAAAAAAAAAAAAAAAAAAAAAAAAAAAAAAAAAAAFAAAADwAAAAAAAAAAAAAAAAAAAkAAAAAAQAAAAAAAAAAAAAAAAAAAAA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HNpYyAMAAAAEAAAAAAAAAAAAAAAAAAAAAAAAAAeAAAAaAAAAAAAAAAAAAAAAAAAAAAAAAAAAAAAECcAABAnAAAAAAAAAAAAAAAAAAAAAAAAAAAAAAAAAAAAAAAAAAAAABQAAAAAAAAAwMD/AAAAAABkAAAAMgAAAAAAAABkAAAAAAAAAH9/fwAKAAAAHwAAAFQAAAAeHh4A////AQAAAAAAAAAAAAAAAAAAAAAAAAAAAAAAAAAAAAAAAAAAAAAAAn9/fwCAgIADzMzMAMDA/wB/f38AAAAAAAAAAAAAAAAAAAAAAAAAAAAhAAAAGAAAABQAAAAAAAAAZQcAAEA4AAC4CAAAEAAAACYAAAAIAAAA//////////8="/>
              </a:ext>
            </a:extLst>
          </p:cNvSpPr>
          <p:nvPr/>
        </p:nvSpPr>
        <p:spPr>
          <a:xfrm>
            <a:off x="0" y="1202055"/>
            <a:ext cx="9144000" cy="215265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</p:spPr>
      </p:sp>
      <p:pic>
        <p:nvPicPr>
          <p:cNvPr id="16" name="Picture1"/>
          <p:cNvPicPr>
            <a:picLocks noChangeAspect="1"/>
            <a:extLst>
              <a:ext uri="smNativeData">
                <pr:smNativeData xmlns:pr="smNativeData" val="SMDATA_15_Bbps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wUAAK0HAABpNQAAT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247775"/>
            <a:ext cx="7844790" cy="56299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13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7FwAABREAALAZAABFEwAAECAAACYAAAAIAAAA//////////8="/>
              </a:ext>
            </a:extLst>
          </p:cNvSpPr>
          <p:nvPr/>
        </p:nvSpPr>
        <p:spPr>
          <a:xfrm>
            <a:off x="3816985" y="276669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8" name="Textbox14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ZIwAA6xAAAE4lAAArEwAAECAAACYAAAAIAAAA//////////8="/>
              </a:ext>
            </a:extLst>
          </p:cNvSpPr>
          <p:nvPr/>
        </p:nvSpPr>
        <p:spPr>
          <a:xfrm>
            <a:off x="5705475" y="275018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R</a:t>
            </a:r>
          </a:p>
        </p:txBody>
      </p:sp>
      <p:sp>
        <p:nvSpPr>
          <p:cNvPr id="19" name="Textbox15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iLgAAgQwAAJcwAADBDgAAECAAACYAAAAIAAAA//////////8="/>
              </a:ext>
            </a:extLst>
          </p:cNvSpPr>
          <p:nvPr/>
        </p:nvSpPr>
        <p:spPr>
          <a:xfrm>
            <a:off x="7539990" y="2032635"/>
            <a:ext cx="3587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Z</a:t>
            </a:r>
          </a:p>
        </p:txBody>
      </p:sp>
      <p:sp>
        <p:nvSpPr>
          <p:cNvPr id="20" name="Textbox16"/>
          <p:cNvSpPr txBox="1">
            <a:extLst>
              <a:ext uri="smNativeData">
                <pr:smNativeData xmlns:pr="smNativeData" val="SMDATA_13_Bbps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r6+v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GwAAgh4AAJUhAADCIAAAECAAACYAAAAIAAAA//////////8="/>
              </a:ext>
            </a:extLst>
          </p:cNvSpPr>
          <p:nvPr/>
        </p:nvSpPr>
        <p:spPr>
          <a:xfrm>
            <a:off x="4526280" y="4959350"/>
            <a:ext cx="93281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b="1">
                <a:solidFill>
                  <a:srgbClr val="EA2442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t>S/D</a:t>
            </a:r>
          </a:p>
        </p:txBody>
      </p:sp>
      <p:sp>
        <p:nvSpPr>
          <p:cNvPr id="21" name="Textbox17"/>
          <p:cNvSpPr txBox="1">
            <a:extLst>
              <a:ext uri="smNativeData">
                <pr:smNativeData xmlns:pr="smNativeData" val="SMDATA_13_BbpsX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gvOs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FJQAA3yIAAEA4AAAwKgAAEAAAACYAAAAIAAAA//////////8="/>
              </a:ext>
            </a:extLst>
          </p:cNvSpPr>
          <p:nvPr/>
        </p:nvSpPr>
        <p:spPr>
          <a:xfrm>
            <a:off x="6099175" y="5668645"/>
            <a:ext cx="3044825" cy="11893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>
                <a:solidFill>
                  <a:srgbClr val="EA2442"/>
                </a:solidFill>
              </a:rPr>
              <a:t>S</a:t>
            </a:r>
            <a:r>
              <a:rPr sz="1600"/>
              <a:t> </a:t>
            </a:r>
            <a:r>
              <a:rPr sz="1600" b="0"/>
              <a:t>- </a:t>
            </a:r>
            <a:r>
              <a:rPr sz="1600" b="0">
                <a:solidFill>
                  <a:srgbClr val="EA2442"/>
                </a:solidFill>
              </a:rPr>
              <a:t>interruptible</a:t>
            </a:r>
            <a:r>
              <a:rPr sz="1600" b="0"/>
              <a:t> sleep (wait for event to complete)</a:t>
            </a:r>
            <a:endParaRPr sz="1600" b="0"/>
          </a:p>
          <a:p>
            <a:pPr algn="l">
              <a:defRPr sz="2000" b="1">
                <a:solidFill>
                  <a:srgbClr val="1E1E1E"/>
                </a:solidFill>
                <a:latin typeface="Cabin SemiBold" pitchFamily="1" charset="0"/>
                <a:ea typeface="Cabin SemiBold" pitchFamily="1" charset="0"/>
                <a:cs typeface="Cabin SemiBold" pitchFamily="1" charset="0"/>
              </a:defRPr>
            </a:pPr>
            <a:r>
              <a:rPr sz="1800">
                <a:solidFill>
                  <a:srgbClr val="EA2442"/>
                </a:solidFill>
              </a:rPr>
              <a:t>D</a:t>
            </a:r>
            <a:r>
              <a:rPr sz="1600" b="0"/>
              <a:t> - </a:t>
            </a:r>
            <a:r>
              <a:rPr sz="1600" b="0">
                <a:solidFill>
                  <a:srgbClr val="EA2442"/>
                </a:solidFill>
              </a:rPr>
              <a:t>uninterruptible</a:t>
            </a:r>
            <a:r>
              <a:rPr sz="1600" b="0"/>
              <a:t>, ignores signals (usually IO)</a:t>
            </a:r>
            <a:endParaRPr sz="16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arthur</cp:lastModifiedBy>
  <cp:revision>0</cp:revision>
  <dcterms:created xsi:type="dcterms:W3CDTF">2019-08-01T09:20:47Z</dcterms:created>
  <dcterms:modified xsi:type="dcterms:W3CDTF">2019-09-02T06:43:17Z</dcterms:modified>
</cp:coreProperties>
</file>