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87" r:id="rId7"/>
    <p:sldId id="265" r:id="rId8"/>
    <p:sldId id="266" r:id="rId9"/>
    <p:sldId id="264" r:id="rId10"/>
    <p:sldId id="283" r:id="rId11"/>
    <p:sldId id="263" r:id="rId12"/>
    <p:sldId id="275" r:id="rId13"/>
    <p:sldId id="276" r:id="rId14"/>
    <p:sldId id="259" r:id="rId15"/>
    <p:sldId id="271" r:id="rId16"/>
    <p:sldId id="277" r:id="rId17"/>
    <p:sldId id="267" r:id="rId18"/>
    <p:sldId id="278" r:id="rId19"/>
    <p:sldId id="262" r:id="rId20"/>
    <p:sldId id="269" r:id="rId21"/>
    <p:sldId id="280" r:id="rId22"/>
    <p:sldId id="281" r:id="rId23"/>
    <p:sldId id="282" r:id="rId24"/>
    <p:sldId id="279" r:id="rId25"/>
    <p:sldId id="273" r:id="rId26"/>
    <p:sldId id="284" r:id="rId27"/>
    <p:sldId id="285" r:id="rId28"/>
    <p:sldId id="286" r:id="rId29"/>
    <p:sldId id="272" r:id="rId30"/>
    <p:sldId id="257" r:id="rId31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8715298" val="966" rev64="64" revOS="3"/>
      <pr:smFileRevision xmlns:pr="smNativeData" dt="1568715298" val="101"/>
      <pr:guideOptions xmlns:pr="smNativeData" dt="156871529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7" d="100"/>
          <a:sy n="67" d="100"/>
        </p:scale>
        <p:origin x="835" y="206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7" d="100"/>
          <a:sy n="67" d="100"/>
        </p:scale>
        <p:origin x="835" y="20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CE2353-1DE5-9BD5-AB76-EB806D385DB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D45995D-1390-106F-DEFD-E53AD7B328B0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7774A1-EF83-2282-CDCF-19D73A813B4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0sI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3727B23-6DBE-278D-F0CA-9BD8358406CE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566FCD-83B0-0399-FEEE-75CC21A0082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w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41C73D-73F3-1431-BDF9-856489B74BD0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17CE1E3-ADBC-2917-F2C4-5B42AF8A040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Y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9A69C6-8898-CF9F-D622-7ECA276C202B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rK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6264170-3EAB-73B7-E59E-C8E20FD0139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76B4DA8-E6BA-3EBB-F4D3-10EE039D0245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04E4FF-B1F2-5112-BCBC-4747AAF24A1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7ECEFB-B5AA-2B38-E4C6-436D8088121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IrK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IrK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jqU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jhRA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1E550CF-81EC-B0A6-A25D-77F31E13542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iwu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466E18-56DE-1398-90FE-A0CD20B066F5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ku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B3CE953-1DF6-691F-B884-EB4AA7CA4EBE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hOu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322937C-329E-7765-D09A-C430DDD4269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072E7A-348B-52D8-C5BF-C28D60F1339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03D935-7BF0-562F-BEBB-8D7A97F548D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R4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D0B578-36DF-8543-9168-C016FB26679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g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2368986-C88F-637F-C18E-3E2AC7C0376B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Cna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0183F7-B9E0-5475-AEB9-4F20CDF7581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B0A29F9-B7E6-5FDF-A8B2-418A67FC5E14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lZW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5F31F732-7CB2-6401-FC89-8A54B9C70AD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wvYT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66F879B5-FB8B-AD8F-C540-0DDA370E335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.wikireading.ru/1727" TargetMode="External"/><Relationship Id="rId3" Type="http://schemas.openxmlformats.org/officeDocument/2006/relationships/hyperlink" Target="https://it.wikireading.ru/1743" TargetMode="External"/><Relationship Id="rId4" Type="http://schemas.openxmlformats.org/officeDocument/2006/relationships/hyperlink" Target="https://helix979.github.io/jkoo/post/os-scheduler/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ag4AAEA4AAC9DwAAEAAAACYAAAAIAAAA//////////8="/>
              </a:ext>
            </a:extLst>
          </p:cNvSpPr>
          <p:nvPr/>
        </p:nvSpPr>
        <p:spPr>
          <a:xfrm>
            <a:off x="0" y="2343150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zgcAABY0AAB6CwAAEAAAACYAAAAIAAAAAQAAAAAAAAA="/>
              </a:ext>
            </a:extLst>
          </p:cNvSpPr>
          <p:nvPr>
            <p:ph type="ctrTitle"/>
          </p:nvPr>
        </p:nvSpPr>
        <p:spPr>
          <a:xfrm>
            <a:off x="694690" y="1268730"/>
            <a:ext cx="7772400" cy="596900"/>
          </a:xfrm>
        </p:spPr>
        <p:txBody>
          <a:bodyPr/>
          <a:lstStyle/>
          <a:p>
            <a:pPr algn="l"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LINUX TASKS AND SCHEDULER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Y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egsAABY0AAC6DQAAECAAACYAAAAIAAAA//////////8="/>
              </a:ext>
            </a:extLst>
          </p:cNvSpPr>
          <p:nvPr/>
        </p:nvSpPr>
        <p:spPr>
          <a:xfrm>
            <a:off x="717550" y="186563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ARTHUR SAMUELYAN</a:t>
            </a:r>
          </a:p>
        </p:txBody>
      </p:sp>
      <p:sp>
        <p:nvSpPr>
          <p:cNvPr id="5" name="Rectangle2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2wQAAEA4AAAuBgAAEAAAACYAAAAIAAAA//////////8="/>
              </a:ext>
            </a:extLst>
          </p:cNvSpPr>
          <p:nvPr/>
        </p:nvSpPr>
        <p:spPr>
          <a:xfrm>
            <a:off x="0" y="78930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LIFECYCLE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BgAAtg4AALsPAACmEgAAECAAACYAAAAIAAAA//////////8="/>
              </a:ext>
            </a:extLst>
          </p:cNvSpPr>
          <p:nvPr/>
        </p:nvSpPr>
        <p:spPr>
          <a:xfrm>
            <a:off x="1116965" y="2391410"/>
            <a:ext cx="14401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 Parent task running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FAAAohIAADgdAADSGAAAECAAACYAAAAIAAAA//////////8="/>
              </a:ext>
            </a:extLst>
          </p:cNvSpPr>
          <p:nvPr/>
        </p:nvSpPr>
        <p:spPr>
          <a:xfrm>
            <a:off x="3309620" y="3028950"/>
            <a:ext cx="144018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(waits in sceduler’s queue)</a:t>
            </a:r>
            <a:endParaRPr sz="14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HwAArxIAANcoAACKFwAAEAAAACYAAAAIAAAA//////////8="/>
              </a:ext>
            </a:extLst>
          </p:cNvSpPr>
          <p:nvPr/>
        </p:nvSpPr>
        <p:spPr>
          <a:xfrm>
            <a:off x="5198745" y="3037205"/>
            <a:ext cx="1440180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(actually running) </a:t>
            </a:r>
            <a:endParaRPr sz="1400"/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1w4AABY0AACYFAAAEAAAACYAAAAIAAAA//////////8="/>
              </a:ext>
            </a:extLst>
          </p:cNvSpPr>
          <p:nvPr/>
        </p:nvSpPr>
        <p:spPr>
          <a:xfrm>
            <a:off x="6960235" y="2412365"/>
            <a:ext cx="1506855" cy="935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 b="1"/>
              <a:t>TASK_ZOMBIE</a:t>
            </a:r>
            <a:r>
              <a:rPr sz="1400"/>
              <a:t> (terminated, but not reaped by parent)</a:t>
            </a:r>
            <a:endParaRPr sz="1400"/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jGQAAqyAAAMojAABUJwAAEAAAACYAAAAIAAAA//////////8="/>
              </a:ext>
            </a:extLst>
          </p:cNvSpPr>
          <p:nvPr/>
        </p:nvSpPr>
        <p:spPr>
          <a:xfrm>
            <a:off x="4167505" y="5310505"/>
            <a:ext cx="1650365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INTERRUPTIBLE / 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UNINTERRUPTIBLE</a:t>
            </a:r>
            <a:r>
              <a:rPr sz="1100"/>
              <a:t> </a:t>
            </a:r>
            <a:r>
              <a:rPr sz="1200"/>
              <a:t>(waiting)</a:t>
            </a:r>
            <a:endParaRPr sz="1200"/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DQAAqBYAAGkSAADoGAAAECAAACYAAAAIAAAA//////////8="/>
              </a:ext>
            </a:extLst>
          </p:cNvSpPr>
          <p:nvPr/>
        </p:nvSpPr>
        <p:spPr>
          <a:xfrm>
            <a:off x="2126615" y="3683000"/>
            <a:ext cx="8661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fork( )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LgsAAOskAAC+DgAAECAAACYAAAAIAAAA//////////8="/>
              </a:ext>
            </a:extLst>
          </p:cNvSpPr>
          <p:nvPr/>
        </p:nvSpPr>
        <p:spPr>
          <a:xfrm>
            <a:off x="3992245" y="181737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Preempted by higher priority task </a:t>
            </a:r>
          </a:p>
        </p:txBody>
      </p:sp>
      <p:sp>
        <p:nvSpPr>
          <p:cNvPr id="10" name="Textbox9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zKwAADhcAAM80AABOGQAAECAAACYAAAAIAAAA//////////8="/>
              </a:ext>
            </a:extLst>
          </p:cNvSpPr>
          <p:nvPr/>
        </p:nvSpPr>
        <p:spPr>
          <a:xfrm>
            <a:off x="7144385" y="37477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do_exit( )</a:t>
            </a:r>
          </a:p>
        </p:txBody>
      </p:sp>
      <p:sp>
        <p:nvSpPr>
          <p:cNvPr id="11" name="Textbox10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MBoAAOskAADAHQAAECAAACYAAAAIAAAA//////////8="/>
              </a:ext>
            </a:extLst>
          </p:cNvSpPr>
          <p:nvPr/>
        </p:nvSpPr>
        <p:spPr>
          <a:xfrm>
            <a:off x="3992245" y="425704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Sheduler calls context_switch( ) </a:t>
            </a:r>
          </a:p>
        </p:txBody>
      </p:sp>
      <p:sp>
        <p:nvSpPr>
          <p:cNvPr id="12" name="Textbox11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gxsAAB4YAADIJAAAEAAAACYAAAAIAAAA//////////8="/>
              </a:ext>
            </a:extLst>
          </p:cNvSpPr>
          <p:nvPr/>
        </p:nvSpPr>
        <p:spPr>
          <a:xfrm>
            <a:off x="2511425" y="4472305"/>
            <a:ext cx="1409065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event occurs, task is woken up and placed back to the run queue </a:t>
            </a:r>
          </a:p>
        </p:txBody>
      </p:sp>
      <p:sp>
        <p:nvSpPr>
          <p:cNvPr id="13" name="Textbox12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JwAA9BsAAMouAAAiIgAAEAAAACYAAAAIAAAA//////////8="/>
              </a:ext>
            </a:extLst>
          </p:cNvSpPr>
          <p:nvPr/>
        </p:nvSpPr>
        <p:spPr>
          <a:xfrm>
            <a:off x="6360160" y="4544060"/>
            <a:ext cx="124587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/>
              <a:t>sleeps on wait queue for a certain event</a:t>
            </a:r>
            <a:endParaRPr sz="1400"/>
          </a:p>
        </p:txBody>
      </p:sp>
      <p:sp>
        <p:nvSpPr>
          <p:cNvPr id="14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.state</a:t>
            </a:r>
          </a:p>
        </p:txBody>
      </p:sp>
      <p:sp>
        <p:nvSpPr>
          <p:cNvPr id="15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16" name="Picture1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UAAK0HAABpNQAAT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247775"/>
            <a:ext cx="7844790" cy="56299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1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7FwAABREAALAZAABFEwAAECAAACYAAAAIAAAA//////////8="/>
              </a:ext>
            </a:extLst>
          </p:cNvSpPr>
          <p:nvPr/>
        </p:nvSpPr>
        <p:spPr>
          <a:xfrm>
            <a:off x="3816985" y="276669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8" name="Textbox1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ZIwAA6xAAAE4lAAArEwAAECAAACYAAAAIAAAA//////////8="/>
              </a:ext>
            </a:extLst>
          </p:cNvSpPr>
          <p:nvPr/>
        </p:nvSpPr>
        <p:spPr>
          <a:xfrm>
            <a:off x="5705475" y="275018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9" name="Textbox1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LgAAgQwAAJcwAADBDgAAECAAACYAAAAIAAAA//////////8="/>
              </a:ext>
            </a:extLst>
          </p:cNvSpPr>
          <p:nvPr/>
        </p:nvSpPr>
        <p:spPr>
          <a:xfrm>
            <a:off x="7539990" y="203263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Z</a:t>
            </a:r>
          </a:p>
        </p:txBody>
      </p:sp>
      <p:sp>
        <p:nvSpPr>
          <p:cNvPr id="20" name="Textbox1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GwAAgh4AAJUhAADCIAAAECAAACYAAAAIAAAA//////////8="/>
              </a:ext>
            </a:extLst>
          </p:cNvSpPr>
          <p:nvPr/>
        </p:nvSpPr>
        <p:spPr>
          <a:xfrm>
            <a:off x="4526280" y="4959350"/>
            <a:ext cx="9328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S/D</a:t>
            </a:r>
          </a:p>
        </p:txBody>
      </p:sp>
      <p:sp>
        <p:nvSpPr>
          <p:cNvPr id="21" name="Textbox17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JQAA3yIAAEA4AAAwKgAAEAAAACYAAAAIAAAA//////////8="/>
              </a:ext>
            </a:extLst>
          </p:cNvSpPr>
          <p:nvPr/>
        </p:nvSpPr>
        <p:spPr>
          <a:xfrm>
            <a:off x="6099175" y="5668645"/>
            <a:ext cx="3044825" cy="1189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S</a:t>
            </a:r>
            <a:r>
              <a:rPr sz="1600"/>
              <a:t> </a:t>
            </a:r>
            <a:r>
              <a:rPr sz="1600" b="0"/>
              <a:t>- </a:t>
            </a:r>
            <a:r>
              <a:rPr sz="1600" b="0">
                <a:solidFill>
                  <a:srgbClr val="EA2442"/>
                </a:solidFill>
              </a:rPr>
              <a:t>interruptible</a:t>
            </a:r>
            <a:r>
              <a:rPr sz="1600" b="0"/>
              <a:t> sleep (wait for event to complete)</a:t>
            </a:r>
            <a:endParaRPr sz="1600" b="0"/>
          </a:p>
          <a:p>
            <a:pPr algn="l">
              <a:defRPr sz="20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800">
                <a:solidFill>
                  <a:srgbClr val="EA2442"/>
                </a:solidFill>
              </a:rPr>
              <a:t>D</a:t>
            </a:r>
            <a:r>
              <a:rPr sz="1600" b="0"/>
              <a:t> - </a:t>
            </a:r>
            <a:r>
              <a:rPr sz="1600" b="0">
                <a:solidFill>
                  <a:srgbClr val="EA2442"/>
                </a:solidFill>
              </a:rPr>
              <a:t>uninterruptible</a:t>
            </a:r>
            <a:r>
              <a:rPr sz="1600" b="0"/>
              <a:t>, ignores signals (usually IO)</a:t>
            </a:r>
            <a:endParaRPr sz="1600" b="0"/>
          </a:p>
        </p:txBody>
      </p:sp>
      <p:sp>
        <p:nvSpPr>
          <p:cNvPr id="22" name="Textbox1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dAgAA7RoAALkLAADNHwAAECAAACYAAAAIAAAA//////////8="/>
              </a:ext>
            </a:extLst>
          </p:cNvSpPr>
          <p:nvPr/>
        </p:nvSpPr>
        <p:spPr>
          <a:xfrm>
            <a:off x="465455" y="4377055"/>
            <a:ext cx="1440180" cy="792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TASK_STOPPED</a:t>
            </a:r>
            <a:r>
              <a:t> </a:t>
            </a:r>
            <a:r>
              <a:rPr sz="1400"/>
              <a:t>(does not have right to run)</a:t>
            </a:r>
            <a:endParaRPr sz="1400"/>
          </a:p>
        </p:txBody>
      </p:sp>
      <p:sp>
        <p:nvSpPr>
          <p:cNvPr id="23" name="Textbox19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BgAAxxgAAKIIAAAHGwAAECAAACYAAAAIAAAA//////////8="/>
              </a:ext>
            </a:extLst>
          </p:cNvSpPr>
          <p:nvPr/>
        </p:nvSpPr>
        <p:spPr>
          <a:xfrm>
            <a:off x="1044575" y="402780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</a:t>
            </a:r>
          </a:p>
        </p:txBody>
      </p:sp>
      <p:sp>
        <p:nvSpPr>
          <p:cNvPr id="24" name="Textbox20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0AgAAGyEAAOsLAAB+KQAAEAAAACYAAAAIAAAA//////////8="/>
              </a:ext>
            </a:extLst>
          </p:cNvSpPr>
          <p:nvPr/>
        </p:nvSpPr>
        <p:spPr>
          <a:xfrm>
            <a:off x="358140" y="5381625"/>
            <a:ext cx="1579245" cy="1363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b="0">
                <a:solidFill>
                  <a:srgbClr val="1E1E1E"/>
                </a:solidFill>
              </a:rPr>
              <a:t>After</a:t>
            </a:r>
            <a:r>
              <a:t> 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SIGSTOP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SIGTSTP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SIGTTIN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SIGTTOU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b="0">
                <a:solidFill>
                  <a:srgbClr val="1E1E1E"/>
                </a:solidFill>
              </a:rPr>
              <a:t>or under</a:t>
            </a:r>
            <a:r>
              <a:t> strace</a:t>
            </a:r>
          </a:p>
        </p:txBody>
      </p:sp>
      <p:pic>
        <p:nvPicPr>
          <p:cNvPr id="25" name="Picture2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AEAAD0VAABIDgAACi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3452495"/>
            <a:ext cx="2153920" cy="20808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REAPING TASK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DRDAAAECAAACYAAAAIAAAA//////////8="/>
              </a:ext>
            </a:extLst>
          </p:cNvSpPr>
          <p:nvPr/>
        </p:nvSpPr>
        <p:spPr>
          <a:xfrm>
            <a:off x="717550" y="1443355"/>
            <a:ext cx="774954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After</a:t>
            </a:r>
            <a:r>
              <a:rPr b="1"/>
              <a:t> do_exit( )</a:t>
            </a:r>
            <a:r>
              <a:t> call </a:t>
            </a:r>
            <a:r>
              <a:rPr b="1"/>
              <a:t>task_struct</a:t>
            </a:r>
            <a:r>
              <a:t> is still present in memory. Someone has to clean it. The zombie task needs </a:t>
            </a:r>
            <a:r>
              <a:rPr b="1"/>
              <a:t>reaper</a:t>
            </a:r>
            <a:r>
              <a:t>.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w8AABY0AADDFAAAECAAACYAAAAIAAAA//////////8="/>
              </a:ext>
            </a:extLst>
          </p:cNvSpPr>
          <p:nvPr/>
        </p:nvSpPr>
        <p:spPr>
          <a:xfrm>
            <a:off x="717550" y="2460625"/>
            <a:ext cx="774954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AutoNum type="arabicPeriod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Find task with same TGID and make reaper (thread case).</a:t>
            </a:r>
          </a:p>
          <a:p>
            <a:pPr>
              <a:buAutoNum type="arabicPeriod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AutoNum type="arabicPeriod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Parent task becomes reaper (process case).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w4AABIWAAAEKAAA0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5" y="3587750"/>
            <a:ext cx="4067175" cy="304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Y2Q0M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kD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4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9DgAAKiEAAL8OAADQIwAAEAAAACYAAAAIAAAA//////////8="/>
              </a:ext>
            </a:extLst>
          </p:cNvSpPr>
          <p:nvPr/>
        </p:nvSpPr>
        <p:spPr>
          <a:xfrm flipH="1">
            <a:off x="2395855" y="539115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3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XDgAAdBkAANkOAAAaHAAAEAAAACYAAAAIAAAA//////////8="/>
              </a:ext>
            </a:extLst>
          </p:cNvSpPr>
          <p:nvPr/>
        </p:nvSpPr>
        <p:spPr>
          <a:xfrm flipH="1">
            <a:off x="2412365" y="413766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2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Line1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9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10" name="Rectangle3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4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5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6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7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YDAAAZRwAADMRAABAIQAAEAAAACYAAAAIAAAA//////////8="/>
              </a:ext>
            </a:extLst>
          </p:cNvSpPr>
          <p:nvPr/>
        </p:nvSpPr>
        <p:spPr>
          <a:xfrm>
            <a:off x="200660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5" name="Rectangle8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6" name="Rectangle9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9gC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PAAAABQAAAAoAAAAHH0cAAAAAABkAAAAMgAAAAAAAABkAAAAAAAAAH9/fwAKAAAAHwAAAFQAAAC74OMF////AQAAAAAAAAAAAAAAAAAAAAAAAAAAAAAAAAAAAAAAAAAA72AKAH9/fwCAgIADzMzMABx9HAB/f38AAAAAAAAAAAAAAAAAAAAAAAAAAAAhAAAAGAAAABQAAAAnCgAAUhMAAGwTAABUIgAAEAAAACYAAAAIAAAA//////////8="/>
              </a:ext>
            </a:extLst>
          </p:cNvSpPr>
          <p:nvPr/>
        </p:nvSpPr>
        <p:spPr>
          <a:xfrm>
            <a:off x="1650365" y="3140710"/>
            <a:ext cx="1506855" cy="2439670"/>
          </a:xfrm>
          <a:prstGeom prst="rect">
            <a:avLst/>
          </a:prstGeom>
          <a:noFill/>
          <a:ln w="38100" cap="flat" cmpd="sng" algn="ctr">
            <a:solidFill>
              <a:srgbClr val="EF600A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7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8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9" name="Textbox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CwAACB0AAD4SAADYHwAAECAAACYAAAAIAAAA//////////8="/>
              </a:ext>
            </a:extLst>
          </p:cNvSpPr>
          <p:nvPr/>
        </p:nvSpPr>
        <p:spPr>
          <a:xfrm>
            <a:off x="1889125" y="471932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102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20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21" name="Textbox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22" name="Textbox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3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4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g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5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ZGRkY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Y0NjI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ZGRjc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4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Y2Q0M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9DgAAKiEAAL8OAADQIwAAEAAAACYAAAAIAAAA//////////8="/>
              </a:ext>
            </a:extLst>
          </p:cNvSpPr>
          <p:nvPr/>
        </p:nvSpPr>
        <p:spPr>
          <a:xfrm flipH="1">
            <a:off x="2395855" y="539115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3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MzMD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XDgAAdBkAANkOAAAaHAAAEAAAACYAAAAIAAAA//////////8="/>
              </a:ext>
            </a:extLst>
          </p:cNvSpPr>
          <p:nvPr/>
        </p:nvSpPr>
        <p:spPr>
          <a:xfrm flipH="1">
            <a:off x="2412365" y="413766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2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MzOTk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Line1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9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1OT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10" name="Rectangle3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4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M3Qjc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5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6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7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okQ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6iRCAAAAAABkAAAAMgAAAAAAAABkAAAAAAAAAH9/fwAKAAAAHwAAAFQAAAC74OMF////AQAAAAAAAAAAAAAAAAAAAAAAAAAAAAAAAAAAAAAAAAAA6iRCAH9/fwCAgIADzMzMAOokQgB/f38AAAAAAAAAAAAAAAAAAAAAAAAAAAAhAAAAGAAAABQAAABYDAAAZRwAADMRAABAIQAAEAAAACYAAAAIAAAA//////////8="/>
              </a:ext>
            </a:extLst>
          </p:cNvSpPr>
          <p:nvPr/>
        </p:nvSpPr>
        <p:spPr>
          <a:xfrm>
            <a:off x="200660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EA2442"/>
            </a:solidFill>
            <a:prstDash val="solid"/>
            <a:headEnd type="none"/>
            <a:tailEnd type="none"/>
          </a:ln>
          <a:effectLst>
            <a:glow rad="25400">
              <a:srgbClr val="EA2442">
                <a:alpha val="40000"/>
              </a:srgbClr>
            </a:glow>
            <a:softEdge rad="38100"/>
          </a:effectLst>
        </p:spPr>
      </p:sp>
      <p:sp>
        <p:nvSpPr>
          <p:cNvPr id="15" name="Rectangle8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6" name="Rectangle9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9gC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72AKAH9/fwCAgIADzMzMABx9HAB/f38AAAAAAAAAAAAAAAAAAAAAAAAAAAAhAAAAGAAAABQAAAAnCgAAUhMAAGwTAABUIgAAEAAAACYAAAAIAAAA//////////8="/>
              </a:ext>
            </a:extLst>
          </p:cNvSpPr>
          <p:nvPr/>
        </p:nvSpPr>
        <p:spPr>
          <a:xfrm>
            <a:off x="1650365" y="3140710"/>
            <a:ext cx="1506855" cy="2439670"/>
          </a:xfrm>
          <a:prstGeom prst="rect">
            <a:avLst/>
          </a:prstGeom>
          <a:noFill/>
          <a:ln w="38100" cap="flat" cmpd="sng" algn="ctr">
            <a:solidFill>
              <a:srgbClr val="EF600A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7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8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9" name="Textbox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CwAACB0AAD4SAADYHwAAECAAACYAAAAIAAAA//////////8="/>
              </a:ext>
            </a:extLst>
          </p:cNvSpPr>
          <p:nvPr/>
        </p:nvSpPr>
        <p:spPr>
          <a:xfrm>
            <a:off x="1889125" y="471932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102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20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50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21" name="Textbox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Bl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22" name="Textbox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IvPj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3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FByPj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4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5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h1iA4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QDgAAgBkAAJIOAACnIwAAEAAAACYAAAAIAAAA//////////8="/>
              </a:ext>
            </a:extLst>
          </p:cNvSpPr>
          <p:nvPr/>
        </p:nvSpPr>
        <p:spPr>
          <a:xfrm flipH="1">
            <a:off x="2367280" y="4145280"/>
            <a:ext cx="1270" cy="165036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2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1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9" name="Rectangle3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0" name="Rectangle4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5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6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8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9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x9H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HH0cAH9/fwCAgIADzMzMABx9HAB/f38AAAAAAAAAAAAAAAAAAAAAAAAAAAAhAAAAGAAAABQAAAAnCgAAUhMAAGwTAABEGwAAEAAAACYAAAAIAAAA//////////8="/>
              </a:ext>
            </a:extLst>
          </p:cNvSpPr>
          <p:nvPr/>
        </p:nvSpPr>
        <p:spPr>
          <a:xfrm>
            <a:off x="1650365" y="3140710"/>
            <a:ext cx="1506855" cy="1291590"/>
          </a:xfrm>
          <a:prstGeom prst="rect">
            <a:avLst/>
          </a:prstGeom>
          <a:noFill/>
          <a:ln w="381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5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6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7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18" name="Textbox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19" name="Textbox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0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1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2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QDgAAgBkAAJIOAACnIwAAEAAAACYAAAAIAAAA//////////8="/>
              </a:ext>
            </a:extLst>
          </p:cNvSpPr>
          <p:nvPr/>
        </p:nvSpPr>
        <p:spPr>
          <a:xfrm flipH="1">
            <a:off x="2367280" y="4145280"/>
            <a:ext cx="1270" cy="165036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2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1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g74h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9" name="Rectangle3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0" name="Rectangle4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okQ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AAcwAMAAAAEAAAAAAAAAAAAAAAAAAAAAAAAAAeAAAAaAAAAAAAAAAAAAAAAAAAAAAAAAAAAAAAECcAABAnAAAAAAAAAAAAAAAAAAAAAAAAAAAAAAAAAAAAAAAAPAAAABQAAAAoAAAA6iRCAAAAAABkAAAAMgAAAAAAAABkAAAAAAAAAH9/fwAKAAAAHwAAAFQAAAC74OMF////AQAAAAAAAAAAAAAAAAAAAAAAAAAAAAAAAAAAAAAAAAAA6iRCAH9/fwCAgIADzMzMAOokQ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EA2442"/>
            </a:solidFill>
            <a:prstDash val="solid"/>
            <a:headEnd type="none"/>
            <a:tailEnd type="none"/>
          </a:ln>
          <a:effectLst>
            <a:glow rad="25400">
              <a:srgbClr val="EA2442">
                <a:alpha val="40000"/>
              </a:srgbClr>
            </a:glow>
            <a:softEdge rad="38100"/>
          </a:effectLst>
        </p:spPr>
      </p:sp>
      <p:sp>
        <p:nvSpPr>
          <p:cNvPr id="11" name="Rectangle5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6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8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9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x9H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HH0cAH9/fwCAgIADzMzMABx9HAB/f38AAAAAAAAAAAAAAAAAAAAAAAAAAAAhAAAAGAAAABQAAAAnCgAAUhMAAGwTAABEGwAAEAAAACYAAAAIAAAA//////////8="/>
              </a:ext>
            </a:extLst>
          </p:cNvSpPr>
          <p:nvPr/>
        </p:nvSpPr>
        <p:spPr>
          <a:xfrm>
            <a:off x="1650365" y="3140710"/>
            <a:ext cx="1506855" cy="1291590"/>
          </a:xfrm>
          <a:prstGeom prst="rect">
            <a:avLst/>
          </a:prstGeom>
          <a:noFill/>
          <a:ln w="381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5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6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7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18" name="Textbox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19" name="Textbox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0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EAS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1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2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QDgAAgBkAAJIOAACnIwAAEAAAACYAAAAIAAAA//////////8="/>
              </a:ext>
            </a:extLst>
          </p:cNvSpPr>
          <p:nvPr/>
        </p:nvSpPr>
        <p:spPr>
          <a:xfrm flipH="1">
            <a:off x="2367280" y="4145280"/>
            <a:ext cx="1270" cy="165036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2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mHgAAswwAAN8iAAAkDQAAEAAAACYAAAAIAAAA//////////8="/>
              </a:ext>
            </a:extLst>
          </p:cNvSpPr>
          <p:nvPr/>
        </p:nvSpPr>
        <p:spPr>
          <a:xfrm>
            <a:off x="5022850" y="2064385"/>
            <a:ext cx="645795" cy="7175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9" name="Rectangle5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RIwAAfgoAAOwnAABZDwAAEAAAACYAAAAIAAAA//////////8="/>
              </a:ext>
            </a:extLst>
          </p:cNvSpPr>
          <p:nvPr/>
        </p:nvSpPr>
        <p:spPr>
          <a:xfrm>
            <a:off x="5700395" y="170561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0" name="Rectangle6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8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9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x9H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HH0cAH9/fwCAgIADzMzMABx9HAB/f38AAAAAAAAAAAAAAAAAAAAAAAAAAAAhAAAAGAAAABQAAAAnCgAAUhMAAGwTAABEGwAAEAAAACYAAAAIAAAA//////////8="/>
              </a:ext>
            </a:extLst>
          </p:cNvSpPr>
          <p:nvPr/>
        </p:nvSpPr>
        <p:spPr>
          <a:xfrm>
            <a:off x="1650365" y="3140710"/>
            <a:ext cx="1506855" cy="1291590"/>
          </a:xfrm>
          <a:prstGeom prst="rect">
            <a:avLst/>
          </a:prstGeom>
          <a:noFill/>
          <a:ln w="381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3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4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5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16" name="Textbox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9IQAAkgsAAJwoAABCDQAAECAAACYAAAAIAAAA//////////8="/>
              </a:ext>
            </a:extLst>
          </p:cNvSpPr>
          <p:nvPr/>
        </p:nvSpPr>
        <p:spPr>
          <a:xfrm>
            <a:off x="5525135" y="188087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17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18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19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s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SCHEDULER PARADIGM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YS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DBIwAAEAAAACYAAAAIAAAA//////////8="/>
              </a:ext>
            </a:extLst>
          </p:cNvSpPr>
          <p:nvPr/>
        </p:nvSpPr>
        <p:spPr>
          <a:xfrm>
            <a:off x="717550" y="1443355"/>
            <a:ext cx="7749540" cy="436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Auxiliary definitions:</a:t>
            </a: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Tasks can be</a:t>
            </a:r>
            <a:r>
              <a:rPr>
                <a:solidFill>
                  <a:srgbClr val="EA2442"/>
                </a:solidFill>
              </a:rPr>
              <a:t> IO-bound</a:t>
            </a:r>
            <a:r>
              <a:t> and </a:t>
            </a:r>
            <a:r>
              <a:rPr>
                <a:solidFill>
                  <a:srgbClr val="EA2442"/>
                </a:solidFill>
              </a:rPr>
              <a:t>CPU-bound</a:t>
            </a:r>
            <a:r>
              <a:t>.</a:t>
            </a: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IO-bound</a:t>
            </a:r>
            <a:r>
              <a:t>: long wait for IO and low average calculation time.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They can eventually take a lot of processor time (e.g. load a texture in a game), but in 99% of times, they’ve happen to be runned by scheduler, they do a small calculation (e.g. check, whether the mouse button pressed) and continue waiting.</a:t>
            </a: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CPU-bound</a:t>
            </a:r>
            <a:r>
              <a:t>: always require a lot of processor time (and use up all given).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(e.g. encrypting/decrypting, high-precision physics simulation)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SCHEDULER PARADIGM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AHAAAEAAAACYAAAAIAAAA//////////8="/>
              </a:ext>
            </a:extLst>
          </p:cNvSpPr>
          <p:nvPr/>
        </p:nvSpPr>
        <p:spPr>
          <a:xfrm>
            <a:off x="717550" y="1443355"/>
            <a:ext cx="7749540" cy="3148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Regularly give every task a guaranteed slice of procesors time to use.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(guranteed, means cannot be taken away forcefully since given,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yet can be voluntary yielded by task itself)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Keep the maximum number of tasks being run per second with the minimum of processor load.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(hence, give higher priority and a greater time slice to IO-bound tasks)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5MDg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DP7Q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O(N) SCHEDULER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wY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AHAAAEAAAACYAAAAIAAAA//////////8="/>
              </a:ext>
            </a:extLst>
          </p:cNvSpPr>
          <p:nvPr/>
        </p:nvSpPr>
        <p:spPr>
          <a:xfrm>
            <a:off x="717550" y="1443355"/>
            <a:ext cx="7749540" cy="3148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single round Robin (list of tasks).</a:t>
            </a:r>
          </a:p>
          <a:p>
            <a:pPr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After all the tasks have used their time slices up, rescheduling happens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 (time slices recalculated, task order is preserved)</a:t>
            </a: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lvl="1"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If task yields it’s time slice, it is given a greater one next ”epoch”</a:t>
            </a:r>
          </a:p>
          <a:p>
            <a:pPr lvl="1" marL="0"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(epoch - time between rescheduling)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0W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AGENDA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1AgAABY0AADmHgAAEAAAACYAAAAIAAAA//////////8="/>
              </a:ext>
            </a:extLst>
          </p:cNvSpPr>
          <p:nvPr/>
        </p:nvSpPr>
        <p:spPr>
          <a:xfrm>
            <a:off x="717550" y="1435100"/>
            <a:ext cx="7749540" cy="3587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- process/thread from the perspective of kernel.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states.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Trivial task manipulations (creation/deletion).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Non-trival task manipulations (scheduling).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Y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O(N) SCHEDULER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0W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AHAAAEAAAACYAAAAIAAAA//////////8="/>
              </a:ext>
            </a:extLst>
          </p:cNvSpPr>
          <p:nvPr/>
        </p:nvSpPr>
        <p:spPr>
          <a:xfrm>
            <a:off x="717550" y="1443355"/>
            <a:ext cx="7749540" cy="3148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single round Robin (list of tasks).</a:t>
            </a:r>
          </a:p>
          <a:p>
            <a:pPr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- Multiple cores, single lock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After all the tasks have used their time slices up, rescheduling happens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 (time slices recalculated, task order is preserved)</a:t>
            </a: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- O(N)</a:t>
            </a: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lvl="1"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If task yields it’s time slice, it is given a greater one next ”epoch”</a:t>
            </a:r>
          </a:p>
          <a:p>
            <a:pPr lvl="1" marL="0"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(epoch - time between rescheduling)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O(1) SCHEDULER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IwX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tEAAAEAAAACYAAAAIAAAA//////////8="/>
              </a:ext>
            </a:extLst>
          </p:cNvSpPr>
          <p:nvPr/>
        </p:nvSpPr>
        <p:spPr>
          <a:xfrm>
            <a:off x="717550" y="1443355"/>
            <a:ext cx="7749540" cy="1226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now a fixed-size array of round Robins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When the task has used it up - it gets moved to expired runqueue.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When active runqueue gets empty - runqueues are swapped.</a:t>
            </a:r>
          </a:p>
        </p:txBody>
      </p:sp>
      <p:sp>
        <p:nvSpPr>
          <p:cNvPr id="4" name="Rectangle3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ubm5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5ubkA////AQAAAAAAAAAAAAAAAAAAAAAAAAAAAAAAAAAAAAAAAAAAHh4eAH9/fwCAgIADzMzMAMDA/wB/f38AAAAAAAAAAAAAAAAAAAAAAAAAAAAhAAAAGAAAABQAAAB6CwAAExMAAAsaAAAlKQAAEAAAACYAAAAIAAAA//////////8="/>
              </a:ext>
            </a:extLst>
          </p:cNvSpPr>
          <p:nvPr/>
        </p:nvSpPr>
        <p:spPr>
          <a:xfrm>
            <a:off x="1865630" y="3100705"/>
            <a:ext cx="2367915" cy="3587750"/>
          </a:xfrm>
          <a:prstGeom prst="rect">
            <a:avLst/>
          </a:prstGeom>
          <a:solidFill>
            <a:srgbClr val="B9B9B9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Rectangle4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0+qq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T6qoA////AQAAAAAAAAAAAAAAAAAAAAAAAAAAAAAAAAAAAAAAAAAAHh4eAH9/fwCAgIADzMzMAMDA/wB/f38AAAAAAAAAAAAAAAAAAAAAAAAAAAAhAAAAGAAAABQAAADmHgAAExMAAHctAAAlKQAAEAAAACYAAAAIAAAA//////////8="/>
              </a:ext>
            </a:extLst>
          </p:cNvSpPr>
          <p:nvPr/>
        </p:nvSpPr>
        <p:spPr>
          <a:xfrm>
            <a:off x="5022850" y="3100705"/>
            <a:ext cx="2367915" cy="3587750"/>
          </a:xfrm>
          <a:prstGeom prst="rect">
            <a:avLst/>
          </a:prstGeom>
          <a:solidFill>
            <a:srgbClr val="D3EAAA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FBQU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CwAA0xAAAAsaAAATEwAAECAAACYAAAAIAAAA//////////8="/>
              </a:ext>
            </a:extLst>
          </p:cNvSpPr>
          <p:nvPr/>
        </p:nvSpPr>
        <p:spPr>
          <a:xfrm>
            <a:off x="1860550" y="2734945"/>
            <a:ext cx="237299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expired runqueue</a:t>
            </a:r>
          </a:p>
        </p:txBody>
      </p:sp>
      <p:sp>
        <p:nvSpPr>
          <p:cNvPr id="7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eHgAA0xAAAHctAAATEwAAECAAACYAAAAIAAAA//////////8="/>
              </a:ext>
            </a:extLst>
          </p:cNvSpPr>
          <p:nvPr/>
        </p:nvSpPr>
        <p:spPr>
          <a:xfrm>
            <a:off x="5017770" y="2734945"/>
            <a:ext cx="237299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active runqueue</a:t>
            </a:r>
          </a:p>
        </p:txBody>
      </p:sp>
      <p:sp>
        <p:nvSpPr>
          <p:cNvPr id="8" name="Rectangle5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BlPSI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9DQAAIhQAAEEPAADgFQAAEAAAACYAAAAIAAAA//////////8="/>
              </a:ext>
            </a:extLst>
          </p:cNvSpPr>
          <p:nvPr/>
        </p:nvSpPr>
        <p:spPr>
          <a:xfrm>
            <a:off x="2192655" y="327279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Shape1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rDgAAgBQAAOAQAACwFQAAEAAAACYAAAAIAAAA//////////8="/>
              </a:ext>
            </a:extLst>
          </p:cNvSpPr>
          <p:nvPr/>
        </p:nvSpPr>
        <p:spPr>
          <a:xfrm>
            <a:off x="2384425" y="333248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0" name="Textbox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EAAA9RMAAKcZAAA1FgAAECAAACYAAAAIAAAA//////////8="/>
              </a:ext>
            </a:extLst>
          </p:cNvSpPr>
          <p:nvPr/>
        </p:nvSpPr>
        <p:spPr>
          <a:xfrm>
            <a:off x="2729865" y="324421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0</a:t>
            </a:r>
          </a:p>
        </p:txBody>
      </p:sp>
      <p:sp>
        <p:nvSpPr>
          <p:cNvPr id="11" name="Rectangle7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7DQAA0BgAAD8PAACOGgAAEAAAACYAAAAIAAAA//////////8="/>
              </a:ext>
            </a:extLst>
          </p:cNvSpPr>
          <p:nvPr/>
        </p:nvSpPr>
        <p:spPr>
          <a:xfrm>
            <a:off x="2191385" y="403352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AutoShape3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pDgAALhkAAN4QAABeGgAAEAAAACYAAAAIAAAA//////////8="/>
              </a:ext>
            </a:extLst>
          </p:cNvSpPr>
          <p:nvPr/>
        </p:nvSpPr>
        <p:spPr>
          <a:xfrm>
            <a:off x="2383155" y="409321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EAAAoxgAAKUZAADjGgAAECAAACYAAAAIAAAA//////////8="/>
              </a:ext>
            </a:extLst>
          </p:cNvSpPr>
          <p:nvPr/>
        </p:nvSpPr>
        <p:spPr>
          <a:xfrm>
            <a:off x="2728595" y="400494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14" name="Rectangle8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JRQUE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7DQAAKBsAAD8PAADmHAAAEAAAACYAAAAIAAAA//////////8="/>
              </a:ext>
            </a:extLst>
          </p:cNvSpPr>
          <p:nvPr/>
        </p:nvSpPr>
        <p:spPr>
          <a:xfrm>
            <a:off x="2191385" y="441452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AutoShape4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pDgAAhhsAAN4QAAC2HAAAEAAAACYAAAAIAAAA//////////8="/>
              </a:ext>
            </a:extLst>
          </p:cNvSpPr>
          <p:nvPr/>
        </p:nvSpPr>
        <p:spPr>
          <a:xfrm>
            <a:off x="2383155" y="447421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6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EAAA+xoAAKUZAAA7HQAAECAAACYAAAAIAAAA//////////8="/>
              </a:ext>
            </a:extLst>
          </p:cNvSpPr>
          <p:nvPr/>
        </p:nvSpPr>
        <p:spPr>
          <a:xfrm>
            <a:off x="2728595" y="438594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99</a:t>
            </a:r>
          </a:p>
        </p:txBody>
      </p:sp>
      <p:sp>
        <p:nvSpPr>
          <p:cNvPr id="17" name="Rectangle9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7DQAAeBYAAD8PAAA2GAAAEAAAACYAAAAIAAAA//////////8="/>
              </a:ext>
            </a:extLst>
          </p:cNvSpPr>
          <p:nvPr/>
        </p:nvSpPr>
        <p:spPr>
          <a:xfrm>
            <a:off x="2191385" y="365252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AutoShape5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f39/8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pDgAA1hYAAN4QAAAGGAAAEAAAACYAAAAIAAAA//////////8="/>
              </a:ext>
            </a:extLst>
          </p:cNvSpPr>
          <p:nvPr/>
        </p:nvSpPr>
        <p:spPr>
          <a:xfrm>
            <a:off x="2383155" y="371221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9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EAAASxYAAKUZAACLGAAAECAAACYAAAAIAAAA//////////8="/>
              </a:ext>
            </a:extLst>
          </p:cNvSpPr>
          <p:nvPr/>
        </p:nvSpPr>
        <p:spPr>
          <a:xfrm>
            <a:off x="2728595" y="362394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</a:t>
            </a:r>
          </a:p>
        </p:txBody>
      </p:sp>
      <p:sp>
        <p:nvSpPr>
          <p:cNvPr id="20" name="Rectangle10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B5DQAACCAAAD0PAADGIQAAEAAAACYAAAAIAAAA//////////8="/>
              </a:ext>
            </a:extLst>
          </p:cNvSpPr>
          <p:nvPr/>
        </p:nvSpPr>
        <p:spPr>
          <a:xfrm>
            <a:off x="2190115" y="520700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Shape6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CnDgAAZiAAANwQAACWIQAAEAAAACYAAAAIAAAA//////////8="/>
              </a:ext>
            </a:extLst>
          </p:cNvSpPr>
          <p:nvPr/>
        </p:nvSpPr>
        <p:spPr>
          <a:xfrm>
            <a:off x="2381885" y="526669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22" name="Textbox9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EAAA2x8AAKMZAAAbIgAAECAAACYAAAAIAAAA//////////8="/>
              </a:ext>
            </a:extLst>
          </p:cNvSpPr>
          <p:nvPr/>
        </p:nvSpPr>
        <p:spPr>
          <a:xfrm>
            <a:off x="2727325" y="517842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100</a:t>
            </a:r>
          </a:p>
        </p:txBody>
      </p:sp>
      <p:sp>
        <p:nvSpPr>
          <p:cNvPr id="23" name="Rectangle1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B5DQAAYCIAAD0PAAAeJAAAEAAAACYAAAAIAAAA//////////8="/>
              </a:ext>
            </a:extLst>
          </p:cNvSpPr>
          <p:nvPr/>
        </p:nvSpPr>
        <p:spPr>
          <a:xfrm>
            <a:off x="2190115" y="558800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24" name="AutoShape7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CnDgAAviIAANwQAADuIwAAEAAAACYAAAAIAAAA//////////8="/>
              </a:ext>
            </a:extLst>
          </p:cNvSpPr>
          <p:nvPr/>
        </p:nvSpPr>
        <p:spPr>
          <a:xfrm>
            <a:off x="2381885" y="564769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25" name="Textbox10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EAAAMyIAAKMZAABzJAAAECAAACYAAAAIAAAA//////////8="/>
              </a:ext>
            </a:extLst>
          </p:cNvSpPr>
          <p:nvPr/>
        </p:nvSpPr>
        <p:spPr>
          <a:xfrm>
            <a:off x="2727325" y="555942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6" name="Rectangle12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B5DQAAuCQAAD0PAAB2JgAAEAAAACYAAAAIAAAA//////////8="/>
              </a:ext>
            </a:extLst>
          </p:cNvSpPr>
          <p:nvPr/>
        </p:nvSpPr>
        <p:spPr>
          <a:xfrm>
            <a:off x="2190115" y="596900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AutoShape8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CnDgAAFiUAANwQAABGJgAAEAAAACYAAAAIAAAA//////////8="/>
              </a:ext>
            </a:extLst>
          </p:cNvSpPr>
          <p:nvPr/>
        </p:nvSpPr>
        <p:spPr>
          <a:xfrm>
            <a:off x="2381885" y="602869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28" name="Textbox1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EAAAiyQAAKMZAADLJgAAECAAACYAAAAIAAAA//////////8="/>
              </a:ext>
            </a:extLst>
          </p:cNvSpPr>
          <p:nvPr/>
        </p:nvSpPr>
        <p:spPr>
          <a:xfrm>
            <a:off x="2727325" y="594042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139</a:t>
            </a:r>
          </a:p>
        </p:txBody>
      </p:sp>
      <p:sp>
        <p:nvSpPr>
          <p:cNvPr id="29" name="Rectangle6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5IAAAOhQAAH0iAAD4FQAAEAAAACYAAAAIAAAA//////////8="/>
              </a:ext>
            </a:extLst>
          </p:cNvSpPr>
          <p:nvPr/>
        </p:nvSpPr>
        <p:spPr>
          <a:xfrm>
            <a:off x="5319395" y="328803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AutoShape2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nIQAAmBQAABwkAADIFQAAEAAAACYAAAAIAAAA//////////8="/>
              </a:ext>
            </a:extLst>
          </p:cNvSpPr>
          <p:nvPr/>
        </p:nvSpPr>
        <p:spPr>
          <a:xfrm>
            <a:off x="5511165" y="334772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31" name="Textbox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HJAAADRQAAOMsAABNFgAAECAAACYAAAAIAAAA//////////8="/>
              </a:ext>
            </a:extLst>
          </p:cNvSpPr>
          <p:nvPr/>
        </p:nvSpPr>
        <p:spPr>
          <a:xfrm>
            <a:off x="5856605" y="325945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0</a:t>
            </a:r>
          </a:p>
        </p:txBody>
      </p:sp>
      <p:sp>
        <p:nvSpPr>
          <p:cNvPr id="32" name="Rectangle13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3IAAA6BgAAHsiAACmGgAAEAAAACYAAAAIAAAA//////////8="/>
              </a:ext>
            </a:extLst>
          </p:cNvSpPr>
          <p:nvPr/>
        </p:nvSpPr>
        <p:spPr>
          <a:xfrm>
            <a:off x="5318125" y="404876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AutoShape9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lIQAARhkAABokAAB2GgAAEAAAACYAAAAIAAAA//////////8="/>
              </a:ext>
            </a:extLst>
          </p:cNvSpPr>
          <p:nvPr/>
        </p:nvSpPr>
        <p:spPr>
          <a:xfrm>
            <a:off x="5509895" y="410845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34" name="Textbox1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JAAAuxgAAOEsAAD7GgAAECAAACYAAAAIAAAA//////////8="/>
              </a:ext>
            </a:extLst>
          </p:cNvSpPr>
          <p:nvPr/>
        </p:nvSpPr>
        <p:spPr>
          <a:xfrm>
            <a:off x="5855335" y="40201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35" name="Rectangle14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3IAAAQBsAAHsiAAD+HAAAEAAAACYAAAAIAAAA//////////8="/>
              </a:ext>
            </a:extLst>
          </p:cNvSpPr>
          <p:nvPr/>
        </p:nvSpPr>
        <p:spPr>
          <a:xfrm>
            <a:off x="5318125" y="442976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6" name="AutoShape10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lIQAAnhsAABokAADOHAAAEAAAACYAAAAIAAAA//////////8="/>
              </a:ext>
            </a:extLst>
          </p:cNvSpPr>
          <p:nvPr/>
        </p:nvSpPr>
        <p:spPr>
          <a:xfrm>
            <a:off x="5509895" y="448945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37" name="Textbox1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JAAAExsAAOEsAABTHQAAECAAACYAAAAIAAAA//////////8="/>
              </a:ext>
            </a:extLst>
          </p:cNvSpPr>
          <p:nvPr/>
        </p:nvSpPr>
        <p:spPr>
          <a:xfrm>
            <a:off x="5855335" y="44011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99</a:t>
            </a:r>
          </a:p>
        </p:txBody>
      </p:sp>
      <p:sp>
        <p:nvSpPr>
          <p:cNvPr id="38" name="Rectangle15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3IAAAkBYAAHsiAABOGAAAEAAAACYAAAAIAAAA//////////8="/>
              </a:ext>
            </a:extLst>
          </p:cNvSpPr>
          <p:nvPr/>
        </p:nvSpPr>
        <p:spPr>
          <a:xfrm>
            <a:off x="5318125" y="366776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9" name="AutoShape11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lIQAA7hYAABokAAAeGAAAEAAAACYAAAAIAAAA//////////8="/>
              </a:ext>
            </a:extLst>
          </p:cNvSpPr>
          <p:nvPr/>
        </p:nvSpPr>
        <p:spPr>
          <a:xfrm>
            <a:off x="5509895" y="372745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40" name="Textbox1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JAAAYxYAAOEsAACjGAAAECAAACYAAAAIAAAA//////////8="/>
              </a:ext>
            </a:extLst>
          </p:cNvSpPr>
          <p:nvPr/>
        </p:nvSpPr>
        <p:spPr>
          <a:xfrm>
            <a:off x="5855335" y="36391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</a:t>
            </a:r>
          </a:p>
        </p:txBody>
      </p:sp>
      <p:sp>
        <p:nvSpPr>
          <p:cNvPr id="41" name="Rectangle16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C1IAAAICAAAHkiAADeIQAAEAAAACYAAAAIAAAA//////////8="/>
              </a:ext>
            </a:extLst>
          </p:cNvSpPr>
          <p:nvPr/>
        </p:nvSpPr>
        <p:spPr>
          <a:xfrm>
            <a:off x="5316855" y="522224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AutoShape12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DjIQAAfiAAABgkAACuIQAAEAAAACYAAAAIAAAA//////////8="/>
              </a:ext>
            </a:extLst>
          </p:cNvSpPr>
          <p:nvPr/>
        </p:nvSpPr>
        <p:spPr>
          <a:xfrm>
            <a:off x="5508625" y="528193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43" name="Textbox1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JAAA8x8AAN8sAAAzIgAAECAAACYAAAAIAAAA//////////8="/>
              </a:ext>
            </a:extLst>
          </p:cNvSpPr>
          <p:nvPr/>
        </p:nvSpPr>
        <p:spPr>
          <a:xfrm>
            <a:off x="5854065" y="519366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100</a:t>
            </a:r>
          </a:p>
        </p:txBody>
      </p:sp>
      <p:sp>
        <p:nvSpPr>
          <p:cNvPr id="44" name="Rectangle17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C1IAAAeCIAAHkiAAA2JAAAEAAAACYAAAAIAAAA//////////8="/>
              </a:ext>
            </a:extLst>
          </p:cNvSpPr>
          <p:nvPr/>
        </p:nvSpPr>
        <p:spPr>
          <a:xfrm>
            <a:off x="5316855" y="560324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45" name="AutoShape13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DjIQAA1iIAABgkAAAGJAAAEAAAACYAAAAIAAAA//////////8="/>
              </a:ext>
            </a:extLst>
          </p:cNvSpPr>
          <p:nvPr/>
        </p:nvSpPr>
        <p:spPr>
          <a:xfrm>
            <a:off x="5508625" y="566293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46" name="Textbox1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JAAASyIAAN8sAACLJAAAECAAACYAAAAIAAAA//////////8="/>
              </a:ext>
            </a:extLst>
          </p:cNvSpPr>
          <p:nvPr/>
        </p:nvSpPr>
        <p:spPr>
          <a:xfrm>
            <a:off x="5854065" y="557466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47" name="Rectangle18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C1IAAA0CQAAHkiAACOJgAAEAAAACYAAAAIAAAA//////////8="/>
              </a:ext>
            </a:extLst>
          </p:cNvSpPr>
          <p:nvPr/>
        </p:nvSpPr>
        <p:spPr>
          <a:xfrm>
            <a:off x="5316855" y="598424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48" name="AutoShape14"/>
          <p:cNvSpPr>
            <a:extLst>
              <a:ext uri="smNativeData">
                <pr:smNativeData xmlns:pr="smNativeData" val="SMDATA_13_IrKA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DjIQAALiUAABgkAABeJgAAEAAAACYAAAAIAAAA//////////8="/>
              </a:ext>
            </a:extLst>
          </p:cNvSpPr>
          <p:nvPr/>
        </p:nvSpPr>
        <p:spPr>
          <a:xfrm>
            <a:off x="5508625" y="604393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49" name="Textbox1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JAAAoyQAAN8sAADjJgAAECAAACYAAAAIAAAA//////////8="/>
              </a:ext>
            </a:extLst>
          </p:cNvSpPr>
          <p:nvPr/>
        </p:nvSpPr>
        <p:spPr>
          <a:xfrm>
            <a:off x="5854065" y="595566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139</a:t>
            </a:r>
          </a:p>
        </p:txBody>
      </p:sp>
      <p:sp>
        <p:nvSpPr>
          <p:cNvPr id="50" name="Textbox1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NBwAANh0AAB0LAAASJgAAECAAACYAAAAIAAAA//////////8="/>
              </a:ext>
            </a:extLst>
          </p:cNvSpPr>
          <p:nvPr/>
        </p:nvSpPr>
        <p:spPr>
          <a:xfrm rot="16216752">
            <a:off x="796925" y="5179060"/>
            <a:ext cx="144018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user task priorities</a:t>
            </a:r>
            <a:endParaRPr sz="1600"/>
          </a:p>
        </p:txBody>
      </p:sp>
      <p:sp>
        <p:nvSpPr>
          <p:cNvPr id="51" name="Textbox19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nBwAAQxMAADcLAAAfHAAAECAAACYAAAAIAAAA//////////8="/>
              </a:ext>
            </a:extLst>
          </p:cNvSpPr>
          <p:nvPr/>
        </p:nvSpPr>
        <p:spPr>
          <a:xfrm rot="16171285">
            <a:off x="813435" y="3561715"/>
            <a:ext cx="144018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runtime task priorities</a:t>
            </a:r>
            <a:endParaRPr sz="1600"/>
          </a:p>
        </p:txBody>
      </p:sp>
      <p:sp>
        <p:nvSpPr>
          <p:cNvPr id="52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UX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O(1) SCHEDULER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zQgAABY0AAAbIQAAEAAAACYAAAAIAAAA//////////8="/>
              </a:ext>
            </a:extLst>
          </p:cNvSpPr>
          <p:nvPr/>
        </p:nvSpPr>
        <p:spPr>
          <a:xfrm>
            <a:off x="717550" y="1430655"/>
            <a:ext cx="7749540" cy="395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Preemption improvement: 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If a task appeared in higher priority round Robin of the runnable queue, the lesser priority round Robin stops</a:t>
            </a:r>
          </a:p>
          <a:p>
            <a:pPr lvl="1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Multiprocessor load balancing: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Each 200ms scheduler checks load on each processor and moves tasks from higher loaded to lesser loaded</a:t>
            </a:r>
          </a:p>
          <a:p>
            <a:pPr lvl="1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Dynamic priorities (user tasks only):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IO-bound tasks get higher priority, CPU-bound tasks get lower priority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Definition above is done by heuristics (calculate average wait time)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MC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COMPLETELY FAIR SCHEDULER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zQgAABY0AAAbIQAAEAAAACYAAAAIAAAA//////////8="/>
              </a:ext>
            </a:extLst>
          </p:cNvSpPr>
          <p:nvPr/>
        </p:nvSpPr>
        <p:spPr>
          <a:xfrm>
            <a:off x="717550" y="1430655"/>
            <a:ext cx="7749540" cy="395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red-black tree, ordered by processor time neediness, instead of round Robin</a:t>
            </a: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lang="en-us"/>
              <a:t>Scheduler takes most time-needed task (left side of tree). Since the task has executed, it’s time slice and time neediness are recalculated and it is inserted back in the tree (acc. neediness).</a:t>
            </a:r>
            <a:endParaRPr lang="en-us"/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5" name="Picture1" descr="Example of a red-black tree"/>
          <p:cNvPicPr>
            <a:picLocks noChangeAspect="1"/>
            <a:extLst>
              <a:ext uri="smNativeData">
                <pr:smNativeData xmlns:pr="smNativeData" val="SMDATA_15_IrKAX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P3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6wsAAMMWAACQKgAAU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3700145"/>
            <a:ext cx="4981575" cy="3180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COMPLETELY FAIR SCHEDULER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Nra2v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zQgAABY0AAAbIQAAEAAAACYAAAAIAAAA//////////8="/>
              </a:ext>
            </a:extLst>
          </p:cNvSpPr>
          <p:nvPr/>
        </p:nvSpPr>
        <p:spPr>
          <a:xfrm>
            <a:off x="717550" y="1430655"/>
            <a:ext cx="7749540" cy="395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red-black tree, ordered by processor time neediness, instead of round Robin</a:t>
            </a:r>
          </a:p>
          <a:p>
            <a:pPr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- Multiple cores, single lock</a:t>
            </a: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lang="en-us"/>
              <a:t>Scheduler takes most time-needed task (left side of tree). Since the task has executed, it’s time slice and time neediness are recalculated and it is inserted back in the tree (acc. neediness).</a:t>
            </a:r>
            <a:endParaRPr lang="en-us"/>
          </a:p>
          <a:p>
            <a:pPr marL="0">
              <a:buNone/>
              <a:defRPr lang="en-us"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+ acquiring O(log n) + insertation O(log n)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NPT0/8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5" name="Picture1" descr="Example of a red-black tree"/>
          <p:cNvPicPr>
            <a:picLocks noChangeAspect="1"/>
            <a:extLst>
              <a:ext uri="smNativeData">
                <pr:smNativeData xmlns:pr="smNativeData" val="SMDATA_15_IrKAX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6wsAAMMWAACQKgAAU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3700145"/>
            <a:ext cx="4981575" cy="3180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KERNEL NEEDS YOU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5bGU+DAAAABAAAACIgiEKhijgP7W0tLS0tNQ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xEAACcKAABnJgAAK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650365"/>
            <a:ext cx="3337560" cy="4879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SOURCES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YS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Robert Love “Linux kernel development”</a:t>
            </a:r>
          </a:p>
        </p:txBody>
      </p:sp>
      <p:sp>
        <p:nvSpPr>
          <p:cNvPr id="4" name="Textbox1">
            <a:hlinkClick r:id="rId2"/>
          </p:cNvPr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kgsAABY0AADSDQAAECAAACYAAAAIAAAA//////////8="/>
              </a:ext>
            </a:extLst>
          </p:cNvSpPr>
          <p:nvPr/>
        </p:nvSpPr>
        <p:spPr>
          <a:xfrm>
            <a:off x="1076325" y="1880870"/>
            <a:ext cx="7390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Chapter 3</a:t>
            </a:r>
          </a:p>
        </p:txBody>
      </p:sp>
      <p:sp>
        <p:nvSpPr>
          <p:cNvPr id="5" name="Textbox2">
            <a:hlinkClick r:id="rId3"/>
          </p:cNvPr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Bl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xw0AABY0AAAHEAAAECAAACYAAAAIAAAA//////////8="/>
              </a:ext>
            </a:extLst>
          </p:cNvSpPr>
          <p:nvPr/>
        </p:nvSpPr>
        <p:spPr>
          <a:xfrm>
            <a:off x="1076325" y="2239645"/>
            <a:ext cx="7390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Chapter 4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3hAAABY0AAAeEwAAECAAACYAAAAIAAAA//////////8="/>
              </a:ext>
            </a:extLst>
          </p:cNvSpPr>
          <p:nvPr/>
        </p:nvSpPr>
        <p:spPr>
          <a:xfrm>
            <a:off x="717550" y="274193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Anatoly Stupak’s lectures from “Linux kernel development” course, MIPT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sp>
        <p:nvSpPr>
          <p:cNvPr id="8" name="Textbox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bBMAABY0AACsFQAAECAAACYAAAAIAAAA//////////8="/>
              </a:ext>
            </a:extLst>
          </p:cNvSpPr>
          <p:nvPr/>
        </p:nvSpPr>
        <p:spPr>
          <a:xfrm>
            <a:off x="717550" y="315722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Jinkyu Koo “Linux kernel scheduler”</a:t>
            </a:r>
          </a:p>
        </p:txBody>
      </p:sp>
      <p:sp>
        <p:nvSpPr>
          <p:cNvPr id="9" name="Textbox6">
            <a:hlinkClick r:id="rId4"/>
          </p:cNvPr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4BUAABY0AAAgGAAAECAAACYAAAAIAAAA//////////8="/>
              </a:ext>
            </a:extLst>
          </p:cNvSpPr>
          <p:nvPr/>
        </p:nvSpPr>
        <p:spPr>
          <a:xfrm>
            <a:off x="1076325" y="3556000"/>
            <a:ext cx="7390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Github.io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BASIC CONCEPTS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5wcAABY0AAAnCgAAECAAACYAAAAIAAAA//////////8="/>
              </a:ext>
            </a:extLst>
          </p:cNvSpPr>
          <p:nvPr/>
        </p:nvSpPr>
        <p:spPr>
          <a:xfrm>
            <a:off x="717550" y="12846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Bitstream Charter" pitchFamily="1" charset="0"/>
                <a:ea typeface="Bitstream Charter" pitchFamily="1" charset="0"/>
                <a:cs typeface="Bitstream Charter" pitchFamily="1" charset="0"/>
              </a:defRPr>
            </a:p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89305" y="2224405"/>
          <a:ext cx="3309620" cy="42538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09620"/>
              </a:tblGrid>
              <a:tr h="66103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extLst>
                  <a:ext uri="smNativeData">
                    <pr:rowheight xmlns="" xmlns:pr="smNativeData" dt="1568715298" type="min" val="661035"/>
                  </a:ext>
                </a:extLst>
              </a:tr>
              <a:tr h="101473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extLst>
                  <a:ext uri="smNativeData">
                    <pr:rowheight xmlns="" xmlns:pr="smNativeData" dt="1568715298" type="min" val="1014730"/>
                  </a:ext>
                </a:extLst>
              </a:tr>
              <a:tr h="126809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extLst>
                  <a:ext uri="smNativeData">
                    <pr:rowheight xmlns="" xmlns:pr="smNativeData" dt="1568715298" type="min" val="1268095"/>
                  </a:ext>
                </a:extLst>
              </a:tr>
            </a:tbl>
          </a:graphicData>
        </a:graphic>
      </p:graphicFrame>
      <p:sp>
        <p:nvSpPr>
          <p:cNvPr id="5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GkAYw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D0BQAAhg4AALkLAADGEAAAECAAACYAAAAIAAAA//////////8="/>
              </a:ext>
            </a:extLst>
          </p:cNvSpPr>
          <p:nvPr/>
        </p:nvSpPr>
        <p:spPr>
          <a:xfrm>
            <a:off x="967740" y="2360930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code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BQEgAAhg4AABUYAADGEAAAECAAACYAAAAIAAAA//////////8="/>
              </a:ext>
            </a:extLst>
          </p:cNvSpPr>
          <p:nvPr/>
        </p:nvSpPr>
        <p:spPr>
          <a:xfrm>
            <a:off x="2976880" y="2360930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files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iDAAAkQ4AAOcRAADREAAAECAAACYAAAAIAAAA//////////8="/>
              </a:ext>
            </a:extLst>
          </p:cNvSpPr>
          <p:nvPr/>
        </p:nvSpPr>
        <p:spPr>
          <a:xfrm>
            <a:off x="1972310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data</a:t>
            </a:r>
          </a:p>
        </p:txBody>
      </p:sp>
      <p:sp>
        <p:nvSpPr>
          <p:cNvPr id="8" name="Textbox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D0CgAAdBIAAH0SAAC0FAAAECAAACYAAAAIAAAA//////////8="/>
              </a:ext>
            </a:extLst>
          </p:cNvSpPr>
          <p:nvPr/>
        </p:nvSpPr>
        <p:spPr>
          <a:xfrm>
            <a:off x="1780540" y="2999740"/>
            <a:ext cx="122491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registers</a:t>
            </a:r>
          </a:p>
        </p:txBody>
      </p:sp>
      <p:sp>
        <p:nvSpPr>
          <p:cNvPr id="9" name="Textbox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D0CgAAJRUAAH0SAABlFwAAECAAACYAAAAIAAAA//////////8="/>
              </a:ext>
            </a:extLst>
          </p:cNvSpPr>
          <p:nvPr/>
        </p:nvSpPr>
        <p:spPr>
          <a:xfrm>
            <a:off x="1780540" y="3437255"/>
            <a:ext cx="122491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pic>
        <p:nvPicPr>
          <p:cNvPr id="10" name="Picture1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gwAALgYAAA3EQAAM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4018280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5169535" y="2224405"/>
          <a:ext cx="3297555" cy="4232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9185"/>
                <a:gridCol w="1099185"/>
                <a:gridCol w="1099185"/>
              </a:tblGrid>
              <a:tr h="668020">
                <a:tc gridSpan="3"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568715298" type="min" val="668020"/>
                  </a:ext>
                </a:extLst>
              </a:tr>
              <a:tr h="10064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extLst>
                  <a:ext uri="smNativeData">
                    <pr:rowheight xmlns="" xmlns:pr="smNativeData" dt="1568715298" type="min" val="1006475"/>
                  </a:ext>
                </a:extLst>
              </a:tr>
              <a:tr h="255778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extLst>
                  <a:ext uri="smNativeData">
                    <pr:rowheight xmlns="" xmlns:pr="smNativeData" dt="1568715298" type="min" val="2557780"/>
                  </a:ext>
                </a:extLst>
              </a:tr>
            </a:tbl>
          </a:graphicData>
        </a:graphic>
      </p:graphicFrame>
      <p:sp>
        <p:nvSpPr>
          <p:cNvPr id="12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TIQAAkQ4AANgmAADREAAAECAAACYAAAAIAAAA//////////8="/>
              </a:ext>
            </a:extLst>
          </p:cNvSpPr>
          <p:nvPr/>
        </p:nvSpPr>
        <p:spPr>
          <a:xfrm>
            <a:off x="5376545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code</a:t>
            </a:r>
          </a:p>
        </p:txBody>
      </p:sp>
      <p:sp>
        <p:nvSpPr>
          <p:cNvPr id="13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BvLQAAkQ4AADQzAADREAAAECAAACYAAAAIAAAA//////////8="/>
              </a:ext>
            </a:extLst>
          </p:cNvSpPr>
          <p:nvPr/>
        </p:nvSpPr>
        <p:spPr>
          <a:xfrm>
            <a:off x="7385685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files</a:t>
            </a:r>
          </a:p>
        </p:txBody>
      </p:sp>
      <p:sp>
        <p:nvSpPr>
          <p:cNvPr id="14" name="Textbox9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BJJwAAkQ4AAA4tAADREAAAECAAACYAAAAIAAAA//////////8="/>
              </a:ext>
            </a:extLst>
          </p:cNvSpPr>
          <p:nvPr/>
        </p:nvSpPr>
        <p:spPr>
          <a:xfrm>
            <a:off x="6386195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data</a:t>
            </a:r>
          </a:p>
        </p:txBody>
      </p:sp>
      <p:sp>
        <p:nvSpPr>
          <p:cNvPr id="15" name="Textbox10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5IAAAVRUAAPYlAABlFwAAECAAACYAAAAIAAAA//////////8="/>
              </a:ext>
            </a:extLst>
          </p:cNvSpPr>
          <p:nvPr/>
        </p:nvSpPr>
        <p:spPr>
          <a:xfrm>
            <a:off x="5238115" y="3467735"/>
            <a:ext cx="932815" cy="33528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registers</a:t>
            </a:r>
            <a:endParaRPr sz="1600"/>
          </a:p>
        </p:txBody>
      </p:sp>
      <p:sp>
        <p:nvSpPr>
          <p:cNvPr id="16" name="Textbox1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5IAAAihIAAAImAADKFAAAECAAACYAAAAIAAAA//////////8="/>
              </a:ext>
            </a:extLst>
          </p:cNvSpPr>
          <p:nvPr/>
        </p:nvSpPr>
        <p:spPr>
          <a:xfrm>
            <a:off x="5238115" y="3013710"/>
            <a:ext cx="94043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sp>
        <p:nvSpPr>
          <p:cNvPr id="17" name="Textbox1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KJwAAVRUAAMcsAABlFwAAECAAACYAAAAIAAAA//////////8="/>
              </a:ext>
            </a:extLst>
          </p:cNvSpPr>
          <p:nvPr/>
        </p:nvSpPr>
        <p:spPr>
          <a:xfrm>
            <a:off x="6346190" y="3467735"/>
            <a:ext cx="932815" cy="33528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registers</a:t>
            </a:r>
            <a:endParaRPr sz="1600"/>
          </a:p>
        </p:txBody>
      </p:sp>
      <p:sp>
        <p:nvSpPr>
          <p:cNvPr id="18" name="Textbox1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4Ww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KJwAAihIAANMsAADKFAAAECAAACYAAAAIAAAA//////////8="/>
              </a:ext>
            </a:extLst>
          </p:cNvSpPr>
          <p:nvPr/>
        </p:nvSpPr>
        <p:spPr>
          <a:xfrm>
            <a:off x="6346190" y="3013710"/>
            <a:ext cx="94043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sp>
        <p:nvSpPr>
          <p:cNvPr id="19" name="Textbox1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BQF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C2LQAAVRUAAHMzAABlFwAAECAAACYAAAAIAAAA//////////8="/>
              </a:ext>
            </a:extLst>
          </p:cNvSpPr>
          <p:nvPr/>
        </p:nvSpPr>
        <p:spPr>
          <a:xfrm>
            <a:off x="7430770" y="3467735"/>
            <a:ext cx="932815" cy="33528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registers</a:t>
            </a:r>
            <a:endParaRPr sz="1600"/>
          </a:p>
        </p:txBody>
      </p:sp>
      <p:sp>
        <p:nvSpPr>
          <p:cNvPr id="20" name="Textbox1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CqLQAAihIAAHMzAADKFAAAECAAACYAAAAIAAAA//////////8="/>
              </a:ext>
            </a:extLst>
          </p:cNvSpPr>
          <p:nvPr/>
        </p:nvSpPr>
        <p:spPr>
          <a:xfrm>
            <a:off x="7423150" y="3013710"/>
            <a:ext cx="94043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pic>
        <p:nvPicPr>
          <p:cNvPr id="21" name="Picture2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P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CAAAJoZAACFJQAAE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31460" y="4161790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3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/P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CcAAH8ZAABBLAAA+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4144645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4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M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WS4AAJoZAAASMwAAE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4161790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4" name="Textbox1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N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BAAAbwsAACkZAADfDQAAECAAACYAAAAIAAAA//////////8="/>
              </a:ext>
            </a:extLst>
          </p:cNvSpPr>
          <p:nvPr/>
        </p:nvSpPr>
        <p:spPr>
          <a:xfrm>
            <a:off x="789305" y="1858645"/>
            <a:ext cx="33007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single-threaded process</a:t>
            </a:r>
            <a:endParaRPr sz="2000"/>
          </a:p>
        </p:txBody>
      </p:sp>
      <p:sp>
        <p:nvSpPr>
          <p:cNvPr id="25" name="Textbox1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HwAAbwsAABY0AADfDQAAECAAACYAAAAIAAAA//////////8="/>
              </a:ext>
            </a:extLst>
          </p:cNvSpPr>
          <p:nvPr/>
        </p:nvSpPr>
        <p:spPr>
          <a:xfrm>
            <a:off x="5166360" y="1858645"/>
            <a:ext cx="33007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multi-threaded process</a:t>
            </a:r>
            <a:endParaRPr sz="2000"/>
          </a:p>
        </p:txBody>
      </p:sp>
      <p:sp>
        <p:nvSpPr>
          <p:cNvPr id="26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0+qq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T6qoA////AQAAAAAAAAAAAAAAAAAAAAAAAAAAAAAAAAAAAAAAAAAAAAAAAn9/fwCAgIADzMzMAMDA/wB/f38AAAAAAAAAAAAAAAAAAAAAAAAAAAAhAAAAGAAAABQAAAAAAAAA9////0A4AACJBwAAEAAAACYAAAAIAAAA//////////8="/>
              </a:ext>
            </a:extLst>
          </p:cNvSpPr>
          <p:nvPr/>
        </p:nvSpPr>
        <p:spPr>
          <a:xfrm>
            <a:off x="0" y="-5715"/>
            <a:ext cx="9144000" cy="1230630"/>
          </a:xfrm>
          <a:prstGeom prst="rect">
            <a:avLst/>
          </a:prstGeom>
          <a:solidFill>
            <a:srgbClr val="D3EAAA"/>
          </a:solidFill>
          <a:ln>
            <a:noFill/>
          </a:ln>
          <a:effectLst/>
        </p:spPr>
      </p:sp>
      <p:sp>
        <p:nvSpPr>
          <p:cNvPr id="3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BASIC CONCEPTS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5wcAABY0AAAnCgAAECAAACYAAAAIAAAA//////////8="/>
              </a:ext>
            </a:extLst>
          </p:cNvSpPr>
          <p:nvPr/>
        </p:nvSpPr>
        <p:spPr>
          <a:xfrm>
            <a:off x="717550" y="12846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Bitstream Charter" pitchFamily="1" charset="0"/>
                <a:ea typeface="Bitstream Charter" pitchFamily="1" charset="0"/>
                <a:cs typeface="Bitstream Charter" pitchFamily="1" charset="0"/>
              </a:defRPr>
            </a:pP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YBkAABY0AACgGwAAECAAACYAAAAIAAAA//////////8="/>
              </a:ext>
            </a:extLst>
          </p:cNvSpPr>
          <p:nvPr/>
        </p:nvSpPr>
        <p:spPr>
          <a:xfrm>
            <a:off x="717550" y="412496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process: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+xsAABY0AAA7HgAAECAAACYAAAAIAAAA//////////8="/>
              </a:ext>
            </a:extLst>
          </p:cNvSpPr>
          <p:nvPr/>
        </p:nvSpPr>
        <p:spPr>
          <a:xfrm>
            <a:off x="717550" y="45485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fork();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SEAABY0AAA9JAAAECAAACYAAAAIAAAA//////////8="/>
              </a:ext>
            </a:extLst>
          </p:cNvSpPr>
          <p:nvPr/>
        </p:nvSpPr>
        <p:spPr>
          <a:xfrm>
            <a:off x="717550" y="552513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thread:</a:t>
            </a:r>
          </a:p>
        </p:txBody>
      </p:sp>
      <p:sp>
        <p:nvSpPr>
          <p:cNvPr id="8" name="Textbox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cSQAABY0AACxJgAAECAAACYAAAAIAAAA//////////8="/>
              </a:ext>
            </a:extLst>
          </p:cNvSpPr>
          <p:nvPr/>
        </p:nvSpPr>
        <p:spPr>
          <a:xfrm>
            <a:off x="717550" y="592391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pthread_create();</a:t>
            </a:r>
          </a:p>
        </p:txBody>
      </p:sp>
      <p:sp>
        <p:nvSpPr>
          <p:cNvPr id="9" name="Rectangle3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l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kxND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5wcAABY0AAAnCgAAECAAACYAAAAIAAAA//////////8="/>
              </a:ext>
            </a:extLst>
          </p:cNvSpPr>
          <p:nvPr/>
        </p:nvSpPr>
        <p:spPr>
          <a:xfrm>
            <a:off x="717550" y="12846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Bitstream Charter" pitchFamily="1" charset="0"/>
                <a:ea typeface="Bitstream Charter" pitchFamily="1" charset="0"/>
                <a:cs typeface="Bitstream Charter" pitchFamily="1" charset="0"/>
              </a:defRPr>
            </a:pP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YBkAABY0AACgGwAAECAAACYAAAAIAAAA//////////8="/>
              </a:ext>
            </a:extLst>
          </p:cNvSpPr>
          <p:nvPr/>
        </p:nvSpPr>
        <p:spPr>
          <a:xfrm>
            <a:off x="717550" y="412496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process </a:t>
            </a:r>
            <a:r>
              <a:rPr u="heavy"/>
              <a:t>task</a:t>
            </a:r>
            <a:r>
              <a:t>: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SEAABY0AAA9JAAAECAAACYAAAAIAAAA//////////8="/>
              </a:ext>
            </a:extLst>
          </p:cNvSpPr>
          <p:nvPr/>
        </p:nvSpPr>
        <p:spPr>
          <a:xfrm>
            <a:off x="717550" y="552513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thread </a:t>
            </a:r>
            <a:r>
              <a:rPr u="heavy"/>
              <a:t>task</a:t>
            </a:r>
            <a:r>
              <a:t>:</a:t>
            </a:r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cSQAABY0AACxJgAAECAAACYAAAAIAAAA//////////8="/>
              </a:ext>
            </a:extLst>
          </p:cNvSpPr>
          <p:nvPr/>
        </p:nvSpPr>
        <p:spPr>
          <a:xfrm>
            <a:off x="717550" y="592391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pthread_create();</a:t>
            </a:r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xEAACcKAADYJgAATx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98445" y="1650365"/>
            <a:ext cx="3515995" cy="23012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piYAABY0AAA2KgAAECAAACYAAAAIAAAA//////////8="/>
              </a:ext>
            </a:extLst>
          </p:cNvSpPr>
          <p:nvPr/>
        </p:nvSpPr>
        <p:spPr>
          <a:xfrm>
            <a:off x="717550" y="6282690"/>
            <a:ext cx="77495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 b="1"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clone(CLONE_VM | CLONE_FS | CLONE_FILES | CLONE_SIGHAND | CLONE_THREAD, 0);</a:t>
            </a:r>
          </a:p>
        </p:txBody>
      </p:sp>
      <p:sp>
        <p:nvSpPr>
          <p:cNvPr id="9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OB4AABY0AABIIAAAECAAACYAAAAIAAAA//////////8="/>
              </a:ext>
            </a:extLst>
          </p:cNvSpPr>
          <p:nvPr/>
        </p:nvSpPr>
        <p:spPr>
          <a:xfrm>
            <a:off x="717550" y="4912360"/>
            <a:ext cx="774954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 b="1"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clone(SIGCHLD, 0);</a:t>
            </a:r>
          </a:p>
        </p:txBody>
      </p:sp>
      <p:sp>
        <p:nvSpPr>
          <p:cNvPr id="10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ARwAABY0AABBHgAAECAAACYAAAAIAAAA//////////8="/>
              </a:ext>
            </a:extLst>
          </p:cNvSpPr>
          <p:nvPr/>
        </p:nvSpPr>
        <p:spPr>
          <a:xfrm>
            <a:off x="717550" y="455231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fork();</a:t>
            </a:r>
          </a:p>
        </p:txBody>
      </p:sp>
      <p:sp>
        <p:nvSpPr>
          <p:cNvPr id="11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STRUCT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CDwAAEAAAACYAAAAIAAAA//////////8="/>
              </a:ext>
            </a:extLst>
          </p:cNvSpPr>
          <p:nvPr/>
        </p:nvSpPr>
        <p:spPr>
          <a:xfrm>
            <a:off x="717550" y="1443355"/>
            <a:ext cx="7749540" cy="996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aka “Task descriptor”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defined in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linux/sched.h</a:t>
            </a:r>
            <a:endParaRPr>
              <a:latin typeface="Liberation Mono" pitchFamily="1" charset="0"/>
              <a:ea typeface="Liberation Mono" pitchFamily="1" charset="0"/>
              <a:cs typeface="Liberation Mono" pitchFamily="1" charset="0"/>
            </a:endParaRP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[Example 01-TaskStruct]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435100" y="2654935"/>
          <a:ext cx="3013710" cy="3946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3710"/>
              </a:tblGrid>
              <a:tr h="142176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>
                          <a:solidFill>
                            <a:srgbClr val="1E1E1E"/>
                          </a:solidFill>
                          <a:latin typeface="Cabin SemiBold" pitchFamily="1" charset="0"/>
                          <a:ea typeface="Cabin SemiBold" pitchFamily="1" charset="0"/>
                          <a:cs typeface="Cabin SemiBold" pitchFamily="1" charset="0"/>
                        </a:defRPr>
                      </a:pPr>
                      <a:r>
                        <a:rPr sz="2000"/>
                        <a:t>Stack</a:t>
                      </a:r>
                      <a:endParaRPr sz="2000"/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649"/>
                    </a:solidFill>
                  </a:tcPr>
                </a:tc>
                <a:extLst>
                  <a:ext uri="smNativeData">
                    <pr:rowheight xmlns="" xmlns:pr="smNativeData" dt="1568715298" type="min" val="1421765"/>
                  </a:ext>
                </a:extLst>
              </a:tr>
              <a:tr h="15424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rgbClr val="1E1E1E"/>
                      </a:fgClr>
                      <a:bgClr>
                        <a:srgbClr val="D3EAAA"/>
                      </a:bgClr>
                    </a:pattFill>
                  </a:tcPr>
                </a:tc>
                <a:extLst>
                  <a:ext uri="smNativeData">
                    <pr:rowheight xmlns="" xmlns:pr="smNativeData" dt="1568715298" type="min" val="1542415"/>
                  </a:ext>
                </a:extLst>
              </a:tr>
              <a:tr h="44386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>
                          <a:solidFill>
                            <a:srgbClr val="1E1E1E"/>
                          </a:solidFill>
                          <a:latin typeface="Cabin SemiBold" pitchFamily="1" charset="0"/>
                          <a:ea typeface="Cabin SemiBold" pitchFamily="1" charset="0"/>
                          <a:cs typeface="Cabin SemiBold" pitchFamily="1" charset="0"/>
                        </a:defRPr>
                      </a:pPr>
                      <a:r>
                        <a:t>struct thread_info</a:t>
                      </a: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17"/>
                    </a:solidFill>
                  </a:tcPr>
                </a:tc>
                <a:extLst>
                  <a:ext uri="smNativeData">
                    <pr:rowheight xmlns="" xmlns:pr="smNativeData" dt="1568715298" type="min" val="443865"/>
                  </a:ext>
                </a:extLst>
              </a:tr>
              <a:tr h="1428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300"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600A"/>
                    </a:solidFill>
                  </a:tcPr>
                </a:tc>
                <a:extLst>
                  <a:ext uri="smNativeData">
                    <pr:rowheight xmlns="" xmlns:pr="smNativeData" dt="1568715298" type="min" val="142875"/>
                  </a:ext>
                </a:extLst>
              </a:tr>
              <a:tr h="38354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17"/>
                    </a:solidFill>
                  </a:tcPr>
                </a:tc>
                <a:extLst>
                  <a:ext uri="smNativeData">
                    <pr:rowheight xmlns="" xmlns:pr="smNativeData" dt="1568715298" type="min" val="383540"/>
                  </a:ext>
                </a:extLst>
              </a:tr>
            </a:tbl>
          </a:graphicData>
        </a:graphic>
      </p:graphicFrame>
      <p:sp>
        <p:nvSpPr>
          <p:cNvPr id="5" name="AutoShape1"/>
          <p:cNvSpPr>
            <a:extLst>
              <a:ext uri="smNativeData">
                <pr:smNativeData xmlns:pr="smNativeData" val="SMDATA_13_IrKAXRMAAAAlAAAAywAAAA8BAAAAkAAAAEgAAACQAAAASAAAAAAAAAAAAAAAAAAAAAEAAABQAAAAGHAUIV061T/trHZWO6vd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4eAH9/fwCAgIADzMzMAMDA/wB/f38AAAAAAAAAAAAAAAAAAAAAAAAAAAAhAAAAGAAAABQAAABVEAAAoxkAAN0TAAC6HAAAEAAAACYAAAAIAAAA//////////8="/>
              </a:ext>
            </a:extLst>
          </p:cNvSpPr>
          <p:nvPr/>
        </p:nvSpPr>
        <p:spPr>
          <a:xfrm>
            <a:off x="2654935" y="4167505"/>
            <a:ext cx="574040" cy="502285"/>
          </a:xfrm>
          <a:prstGeom prst="downArrow">
            <a:avLst>
              <a:gd name="adj1" fmla="val 46358"/>
              <a:gd name="adj2" fmla="val 66831"/>
            </a:avLst>
          </a:prstGeom>
          <a:solidFill>
            <a:srgbClr val="49D649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Line1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Hh4eAH9/fwCAgIADzMzMAMDA/wB/f38AAAAAAAAAAAAAAAAAAAAAAAAAAAAhAAAAGAAAABQAAAAgHAAAjSUAADIkAACPJQAAEAAAACYAAAAIAAAA//////////8="/>
              </a:ext>
            </a:extLst>
          </p:cNvSpPr>
          <p:nvPr/>
        </p:nvSpPr>
        <p:spPr>
          <a:xfrm>
            <a:off x="4572000" y="6104255"/>
            <a:ext cx="1311910" cy="1270"/>
          </a:xfrm>
          <a:prstGeom prst="line">
            <a:avLst/>
          </a:prstGeom>
          <a:noFill/>
          <a:ln w="50800" cap="flat" cmpd="sng" algn="ctr">
            <a:solidFill>
              <a:srgbClr val="1E1E1E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Rectangle3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/7oX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DhLQ0MAAAAEAAAAAAAAAAAAAAAAAAAAAAAAAAeAAAAaAAAAAAAAAAAAAAAAAAAAAAAAAAAAAAAECcAABAnAAAAAAAAAAAAAAAAAAAAAAAAAAAAAAAAAAAAAAAAAAAAABQAAAAAAAAAwMD/AAAAAABkAAAAMgAAAAAAAABkAAAAAAAAAH9/fwAKAAAAHwAAAFQAAAD/uhcA////AQAAAAAAAAAAAAAAAAAAAAAAAAAAAAAAAAAAAAAAAAAAHh4eAH9/fwCAgIADzMzMAMDA/wB/f38AAAAAAAAAAAAAAAAAAAAAAAAAAAAhAAAAGAAAABQAAAAMJQAAIyQAADQzAAAcKAAAEAAAACYAAAAIAAAA//////////8="/>
              </a:ext>
            </a:extLst>
          </p:cNvSpPr>
          <p:nvPr/>
        </p:nvSpPr>
        <p:spPr>
          <a:xfrm>
            <a:off x="6022340" y="5874385"/>
            <a:ext cx="2301240" cy="645795"/>
          </a:xfrm>
          <a:prstGeom prst="rect">
            <a:avLst/>
          </a:prstGeom>
          <a:solidFill>
            <a:srgbClr val="FFBA17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cJQAAHSUAAKkyAACNJwAAECAAACYAAAAIAAAA//////////8="/>
              </a:ext>
            </a:extLst>
          </p:cNvSpPr>
          <p:nvPr/>
        </p:nvSpPr>
        <p:spPr>
          <a:xfrm>
            <a:off x="6154420" y="6033135"/>
            <a:ext cx="208089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struct task_struct</a:t>
            </a:r>
            <a:endParaRPr sz="2000"/>
          </a:p>
        </p:txBody>
      </p:sp>
      <p:sp>
        <p:nvSpPr>
          <p:cNvPr id="9" name="Textbox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KQAAFBoAAEMvAACEHAAAECAAACYAAAAIAAAA//////////8="/>
              </a:ext>
            </a:extLst>
          </p:cNvSpPr>
          <p:nvPr/>
        </p:nvSpPr>
        <p:spPr>
          <a:xfrm>
            <a:off x="6673215" y="4239260"/>
            <a:ext cx="100965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current</a:t>
            </a:r>
            <a:endParaRPr sz="2000"/>
          </a:p>
        </p:txBody>
      </p:sp>
      <p:sp>
        <p:nvSpPr>
          <p:cNvPr id="10" name="Line2"/>
          <p:cNvSpPr>
            <a:extLst>
              <a:ext uri="smNativeData">
                <pr:smNativeData xmlns:pr="smNativeData" val="SMDATA_13_IrKA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Hh4eAH9/fwCAgIADzMzMAMDA/wB/f38AAAAAAAAAAAAAAAAAAAAAAAAAAAAhAAAAGAAAABQAAAArLAAAKx0AAC0sAADKIwAAEAAAACYAAAAIAAAA//////////8="/>
              </a:ext>
            </a:extLst>
          </p:cNvSpPr>
          <p:nvPr/>
        </p:nvSpPr>
        <p:spPr>
          <a:xfrm>
            <a:off x="7179945" y="4741545"/>
            <a:ext cx="1270" cy="1076325"/>
          </a:xfrm>
          <a:prstGeom prst="line">
            <a:avLst/>
          </a:prstGeom>
          <a:noFill/>
          <a:ln w="50800" cap="flat" cmpd="sng" algn="ctr">
            <a:solidFill>
              <a:srgbClr val="1E1E1E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11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HAAATiMAADkgAACOJQAAECAAACYAAAAIAAAA//////////8="/>
              </a:ext>
            </a:extLst>
          </p:cNvSpPr>
          <p:nvPr/>
        </p:nvSpPr>
        <p:spPr>
          <a:xfrm>
            <a:off x="4587240" y="5739130"/>
            <a:ext cx="6508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.task</a:t>
            </a:r>
          </a:p>
        </p:txBody>
      </p:sp>
      <p:sp>
        <p:nvSpPr>
          <p:cNvPr id="12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NOdlM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STRUCT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QAAAMYMAABAOAAA2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2076450"/>
            <a:ext cx="9143365" cy="45637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1AgAABY0AAAUCwAAECAAACYAAAAIAAAA//////////8="/>
              </a:ext>
            </a:extLst>
          </p:cNvSpPr>
          <p:nvPr/>
        </p:nvSpPr>
        <p:spPr>
          <a:xfrm>
            <a:off x="717550" y="143510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from a perspective of user and kernel: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LIFECYCLE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BgAAtg4AALsPAACmEgAAECAAACYAAAAIAAAA//////////8="/>
              </a:ext>
            </a:extLst>
          </p:cNvSpPr>
          <p:nvPr/>
        </p:nvSpPr>
        <p:spPr>
          <a:xfrm>
            <a:off x="1116965" y="2391410"/>
            <a:ext cx="14401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 Parent task running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FAAAohIAADgdAADSGAAAECAAACYAAAAIAAAA//////////8="/>
              </a:ext>
            </a:extLst>
          </p:cNvSpPr>
          <p:nvPr/>
        </p:nvSpPr>
        <p:spPr>
          <a:xfrm>
            <a:off x="3309620" y="3028950"/>
            <a:ext cx="144018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(waits in sceduler’s queue)</a:t>
            </a:r>
            <a:endParaRPr sz="14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HwAArxIAANcoAACKFwAAEAAAACYAAAAIAAAA//////////8="/>
              </a:ext>
            </a:extLst>
          </p:cNvSpPr>
          <p:nvPr/>
        </p:nvSpPr>
        <p:spPr>
          <a:xfrm>
            <a:off x="5198745" y="3037205"/>
            <a:ext cx="1440180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(actually running) </a:t>
            </a:r>
            <a:endParaRPr sz="1400"/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1w4AABY0AACYFAAAEAAAACYAAAAIAAAA//////////8="/>
              </a:ext>
            </a:extLst>
          </p:cNvSpPr>
          <p:nvPr/>
        </p:nvSpPr>
        <p:spPr>
          <a:xfrm>
            <a:off x="6960235" y="2412365"/>
            <a:ext cx="1506855" cy="935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 b="1"/>
              <a:t>TASK_ZOMBIE</a:t>
            </a:r>
            <a:r>
              <a:rPr sz="1400"/>
              <a:t> (terminated, but not reaped by parent)</a:t>
            </a:r>
            <a:endParaRPr sz="1400"/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jGQAAqyAAAMojAABUJwAAEAAAACYAAAAIAAAA//////////8="/>
              </a:ext>
            </a:extLst>
          </p:cNvSpPr>
          <p:nvPr/>
        </p:nvSpPr>
        <p:spPr>
          <a:xfrm>
            <a:off x="4167505" y="5310505"/>
            <a:ext cx="1650365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INTERRUPTIBLE / 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UNINTERRUPTIBLE</a:t>
            </a:r>
            <a:r>
              <a:rPr sz="1100"/>
              <a:t> </a:t>
            </a:r>
            <a:r>
              <a:rPr sz="1200"/>
              <a:t>(waiting)</a:t>
            </a:r>
            <a:endParaRPr sz="1200"/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DQAAqBYAAGkSAADoGAAAECAAACYAAAAIAAAA//////////8="/>
              </a:ext>
            </a:extLst>
          </p:cNvSpPr>
          <p:nvPr/>
        </p:nvSpPr>
        <p:spPr>
          <a:xfrm>
            <a:off x="2126615" y="3683000"/>
            <a:ext cx="8661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fork( )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LgsAAOskAAC+DgAAECAAACYAAAAIAAAA//////////8="/>
              </a:ext>
            </a:extLst>
          </p:cNvSpPr>
          <p:nvPr/>
        </p:nvSpPr>
        <p:spPr>
          <a:xfrm>
            <a:off x="3992245" y="181737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Preempted by higher priority task </a:t>
            </a:r>
          </a:p>
        </p:txBody>
      </p:sp>
      <p:sp>
        <p:nvSpPr>
          <p:cNvPr id="10" name="Textbox9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zKwAADhcAAM80AABOGQAAECAAACYAAAAIAAAA//////////8="/>
              </a:ext>
            </a:extLst>
          </p:cNvSpPr>
          <p:nvPr/>
        </p:nvSpPr>
        <p:spPr>
          <a:xfrm>
            <a:off x="7144385" y="37477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do_exit( )</a:t>
            </a:r>
          </a:p>
        </p:txBody>
      </p:sp>
      <p:sp>
        <p:nvSpPr>
          <p:cNvPr id="11" name="Textbox10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MBoAAOskAADAHQAAECAAACYAAAAIAAAA//////////8="/>
              </a:ext>
            </a:extLst>
          </p:cNvSpPr>
          <p:nvPr/>
        </p:nvSpPr>
        <p:spPr>
          <a:xfrm>
            <a:off x="3992245" y="425704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Sheduler calls context_switch( ) </a:t>
            </a:r>
          </a:p>
        </p:txBody>
      </p:sp>
      <p:sp>
        <p:nvSpPr>
          <p:cNvPr id="12" name="Textbox11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gxsAAB4YAADIJAAAEAAAACYAAAAIAAAA//////////8="/>
              </a:ext>
            </a:extLst>
          </p:cNvSpPr>
          <p:nvPr/>
        </p:nvSpPr>
        <p:spPr>
          <a:xfrm>
            <a:off x="2511425" y="4472305"/>
            <a:ext cx="1409065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event occurs, task is woken up and placed back to the run queue </a:t>
            </a:r>
          </a:p>
        </p:txBody>
      </p:sp>
      <p:sp>
        <p:nvSpPr>
          <p:cNvPr id="13" name="Textbox12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JwAA9BsAAMouAAAiIgAAEAAAACYAAAAIAAAA//////////8="/>
              </a:ext>
            </a:extLst>
          </p:cNvSpPr>
          <p:nvPr/>
        </p:nvSpPr>
        <p:spPr>
          <a:xfrm>
            <a:off x="6360160" y="4544060"/>
            <a:ext cx="124587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/>
              <a:t>sleeps on wait queue for a certain event</a:t>
            </a:r>
            <a:endParaRPr sz="1400"/>
          </a:p>
        </p:txBody>
      </p:sp>
      <p:sp>
        <p:nvSpPr>
          <p:cNvPr id="14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EAL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.state</a:t>
            </a:r>
          </a:p>
        </p:txBody>
      </p:sp>
      <p:sp>
        <p:nvSpPr>
          <p:cNvPr id="15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16" name="Picture1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4ubb5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UAAK0HAABpNQAAT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247775"/>
            <a:ext cx="7844790" cy="56299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IrKA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LIFECYCLE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BgAAtg4AALsPAACmEgAAECAAACYAAAAIAAAA//////////8="/>
              </a:ext>
            </a:extLst>
          </p:cNvSpPr>
          <p:nvPr/>
        </p:nvSpPr>
        <p:spPr>
          <a:xfrm>
            <a:off x="1116965" y="2391410"/>
            <a:ext cx="14401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 Parent task running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FAAAohIAADgdAADSGAAAECAAACYAAAAIAAAA//////////8="/>
              </a:ext>
            </a:extLst>
          </p:cNvSpPr>
          <p:nvPr/>
        </p:nvSpPr>
        <p:spPr>
          <a:xfrm>
            <a:off x="3309620" y="3028950"/>
            <a:ext cx="144018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(waits in sceduler’s queue)</a:t>
            </a:r>
            <a:endParaRPr sz="14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HwAArxIAANcoAACKFwAAEAAAACYAAAAIAAAA//////////8="/>
              </a:ext>
            </a:extLst>
          </p:cNvSpPr>
          <p:nvPr/>
        </p:nvSpPr>
        <p:spPr>
          <a:xfrm>
            <a:off x="5198745" y="3037205"/>
            <a:ext cx="1440180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(actually running) </a:t>
            </a:r>
            <a:endParaRPr sz="1400"/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1w4AABY0AACYFAAAEAAAACYAAAAIAAAA//////////8="/>
              </a:ext>
            </a:extLst>
          </p:cNvSpPr>
          <p:nvPr/>
        </p:nvSpPr>
        <p:spPr>
          <a:xfrm>
            <a:off x="6960235" y="2412365"/>
            <a:ext cx="1506855" cy="935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 b="1"/>
              <a:t>TASK_ZOMBIE</a:t>
            </a:r>
            <a:r>
              <a:rPr sz="1400"/>
              <a:t> (terminated, but not reaped by parent)</a:t>
            </a:r>
            <a:endParaRPr sz="1400"/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jGQAAqyAAAMojAABUJwAAEAAAACYAAAAIAAAA//////////8="/>
              </a:ext>
            </a:extLst>
          </p:cNvSpPr>
          <p:nvPr/>
        </p:nvSpPr>
        <p:spPr>
          <a:xfrm>
            <a:off x="4167505" y="5310505"/>
            <a:ext cx="1650365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INTERRUPTIBLE / 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UNINTERRUPTIBLE</a:t>
            </a:r>
            <a:r>
              <a:rPr sz="1100"/>
              <a:t> </a:t>
            </a:r>
            <a:r>
              <a:rPr sz="1200"/>
              <a:t>(waiting)</a:t>
            </a:r>
            <a:endParaRPr sz="1200"/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DQAAqBYAAGkSAADoGAAAECAAACYAAAAIAAAA//////////8="/>
              </a:ext>
            </a:extLst>
          </p:cNvSpPr>
          <p:nvPr/>
        </p:nvSpPr>
        <p:spPr>
          <a:xfrm>
            <a:off x="2126615" y="3683000"/>
            <a:ext cx="8661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fork( )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LgsAAOskAAC+DgAAECAAACYAAAAIAAAA//////////8="/>
              </a:ext>
            </a:extLst>
          </p:cNvSpPr>
          <p:nvPr/>
        </p:nvSpPr>
        <p:spPr>
          <a:xfrm>
            <a:off x="3992245" y="181737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Preempted by higher priority task </a:t>
            </a:r>
          </a:p>
        </p:txBody>
      </p:sp>
      <p:sp>
        <p:nvSpPr>
          <p:cNvPr id="10" name="Textbox9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zKwAADhcAAM80AABOGQAAECAAACYAAAAIAAAA//////////8="/>
              </a:ext>
            </a:extLst>
          </p:cNvSpPr>
          <p:nvPr/>
        </p:nvSpPr>
        <p:spPr>
          <a:xfrm>
            <a:off x="7144385" y="37477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do_exit( )</a:t>
            </a:r>
          </a:p>
        </p:txBody>
      </p:sp>
      <p:sp>
        <p:nvSpPr>
          <p:cNvPr id="11" name="Textbox10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MBoAAOskAADAHQAAECAAACYAAAAIAAAA//////////8="/>
              </a:ext>
            </a:extLst>
          </p:cNvSpPr>
          <p:nvPr/>
        </p:nvSpPr>
        <p:spPr>
          <a:xfrm>
            <a:off x="3992245" y="425704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Sheduler calls context_switch( ) </a:t>
            </a:r>
          </a:p>
        </p:txBody>
      </p:sp>
      <p:sp>
        <p:nvSpPr>
          <p:cNvPr id="12" name="Textbox11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gxsAAB4YAADIJAAAEAAAACYAAAAIAAAA//////////8="/>
              </a:ext>
            </a:extLst>
          </p:cNvSpPr>
          <p:nvPr/>
        </p:nvSpPr>
        <p:spPr>
          <a:xfrm>
            <a:off x="2511425" y="4472305"/>
            <a:ext cx="1409065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event occurs, task is woken up and placed back to the run queue </a:t>
            </a:r>
          </a:p>
        </p:txBody>
      </p:sp>
      <p:sp>
        <p:nvSpPr>
          <p:cNvPr id="13" name="Textbox12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JwAA9BsAAMouAAAiIgAAEAAAACYAAAAIAAAA//////////8="/>
              </a:ext>
            </a:extLst>
          </p:cNvSpPr>
          <p:nvPr/>
        </p:nvSpPr>
        <p:spPr>
          <a:xfrm>
            <a:off x="6360160" y="4544060"/>
            <a:ext cx="124587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/>
              <a:t>sleeps on wait queue for a certain event</a:t>
            </a:r>
            <a:endParaRPr sz="1400"/>
          </a:p>
        </p:txBody>
      </p:sp>
      <p:sp>
        <p:nvSpPr>
          <p:cNvPr id="14" name="Textbox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n5+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.state</a:t>
            </a:r>
          </a:p>
        </p:txBody>
      </p:sp>
      <p:sp>
        <p:nvSpPr>
          <p:cNvPr id="15" name="Rectangle1"/>
          <p:cNvSpPr>
            <a:extLst>
              <a:ext uri="smNativeData">
                <pr:smNativeData xmlns:pr="smNativeData" val="SMDATA_13_IrKA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NpYy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16" name="Picture1"/>
          <p:cNvPicPr>
            <a:picLocks noChangeAspect="1"/>
            <a:extLst>
              <a:ext uri="smNativeData">
                <pr:smNativeData xmlns:pr="smNativeData" val="SMDATA_15_IrKA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UAAK0HAABpNQAAT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247775"/>
            <a:ext cx="7844790" cy="56299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13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7FwAABREAALAZAABFEwAAECAAACYAAAAIAAAA//////////8="/>
              </a:ext>
            </a:extLst>
          </p:cNvSpPr>
          <p:nvPr/>
        </p:nvSpPr>
        <p:spPr>
          <a:xfrm>
            <a:off x="3816985" y="276669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8" name="Textbox14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ZIwAA6xAAAE4lAAArEwAAECAAACYAAAAIAAAA//////////8="/>
              </a:ext>
            </a:extLst>
          </p:cNvSpPr>
          <p:nvPr/>
        </p:nvSpPr>
        <p:spPr>
          <a:xfrm>
            <a:off x="5705475" y="275018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9" name="Textbox15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LgAAgQwAAJcwAADBDgAAECAAACYAAAAIAAAA//////////8="/>
              </a:ext>
            </a:extLst>
          </p:cNvSpPr>
          <p:nvPr/>
        </p:nvSpPr>
        <p:spPr>
          <a:xfrm>
            <a:off x="7539990" y="203263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Z</a:t>
            </a:r>
          </a:p>
        </p:txBody>
      </p:sp>
      <p:sp>
        <p:nvSpPr>
          <p:cNvPr id="20" name="Textbox16"/>
          <p:cNvSpPr txBox="1">
            <a:extLst>
              <a:ext uri="smNativeData">
                <pr:smNativeData xmlns:pr="smNativeData" val="SMDATA_13_IrKA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r6+v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GwAAgh4AAJUhAADCIAAAECAAACYAAAAIAAAA//////////8="/>
              </a:ext>
            </a:extLst>
          </p:cNvSpPr>
          <p:nvPr/>
        </p:nvSpPr>
        <p:spPr>
          <a:xfrm>
            <a:off x="4526280" y="4959350"/>
            <a:ext cx="9328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S/D</a:t>
            </a:r>
          </a:p>
        </p:txBody>
      </p:sp>
      <p:sp>
        <p:nvSpPr>
          <p:cNvPr id="21" name="Textbox17"/>
          <p:cNvSpPr txBox="1">
            <a:extLst>
              <a:ext uri="smNativeData">
                <pr:smNativeData xmlns:pr="smNativeData" val="SMDATA_13_IrKA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gvOs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JQAA3yIAAEA4AAAwKgAAEAAAACYAAAAIAAAA//////////8="/>
              </a:ext>
            </a:extLst>
          </p:cNvSpPr>
          <p:nvPr/>
        </p:nvSpPr>
        <p:spPr>
          <a:xfrm>
            <a:off x="6099175" y="5668645"/>
            <a:ext cx="3044825" cy="1189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S</a:t>
            </a:r>
            <a:r>
              <a:rPr sz="1600"/>
              <a:t> </a:t>
            </a:r>
            <a:r>
              <a:rPr sz="1600" b="0"/>
              <a:t>- </a:t>
            </a:r>
            <a:r>
              <a:rPr sz="1600" b="0">
                <a:solidFill>
                  <a:srgbClr val="EA2442"/>
                </a:solidFill>
              </a:rPr>
              <a:t>interruptible</a:t>
            </a:r>
            <a:r>
              <a:rPr sz="1600" b="0"/>
              <a:t> sleep (wait for event to complete)</a:t>
            </a:r>
            <a:endParaRPr sz="1600" b="0"/>
          </a:p>
          <a:p>
            <a:pPr algn="l">
              <a:defRPr sz="20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800">
                <a:solidFill>
                  <a:srgbClr val="EA2442"/>
                </a:solidFill>
              </a:rPr>
              <a:t>D</a:t>
            </a:r>
            <a:r>
              <a:rPr sz="1600" b="0"/>
              <a:t> - </a:t>
            </a:r>
            <a:r>
              <a:rPr sz="1600" b="0">
                <a:solidFill>
                  <a:srgbClr val="EA2442"/>
                </a:solidFill>
              </a:rPr>
              <a:t>uninterruptible</a:t>
            </a:r>
            <a:r>
              <a:rPr sz="1600" b="0"/>
              <a:t>, ignores signals (usually IO)</a:t>
            </a:r>
            <a:endParaRPr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arthur</cp:lastModifiedBy>
  <cp:revision>0</cp:revision>
  <dcterms:created xsi:type="dcterms:W3CDTF">2019-08-01T09:20:47Z</dcterms:created>
  <dcterms:modified xsi:type="dcterms:W3CDTF">2019-09-17T10:14:58Z</dcterms:modified>
</cp:coreProperties>
</file>