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87" r:id="rId7"/>
    <p:sldId id="265" r:id="rId8"/>
    <p:sldId id="266" r:id="rId9"/>
    <p:sldId id="264" r:id="rId10"/>
    <p:sldId id="283" r:id="rId11"/>
    <p:sldId id="263" r:id="rId12"/>
    <p:sldId id="275" r:id="rId13"/>
    <p:sldId id="276" r:id="rId14"/>
    <p:sldId id="259" r:id="rId15"/>
    <p:sldId id="271" r:id="rId16"/>
    <p:sldId id="277" r:id="rId17"/>
    <p:sldId id="267" r:id="rId18"/>
    <p:sldId id="278" r:id="rId19"/>
    <p:sldId id="262" r:id="rId20"/>
    <p:sldId id="269" r:id="rId21"/>
    <p:sldId id="280" r:id="rId22"/>
    <p:sldId id="281" r:id="rId23"/>
    <p:sldId id="282" r:id="rId24"/>
    <p:sldId id="279" r:id="rId25"/>
    <p:sldId id="273" r:id="rId26"/>
    <p:sldId id="284" r:id="rId27"/>
    <p:sldId id="285" r:id="rId28"/>
    <p:sldId id="286" r:id="rId29"/>
    <p:sldId id="272" r:id="rId30"/>
    <p:sldId id="257" r:id="rId31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68719233" val="970" rev64="64" revOS="3"/>
      <pr:smFileRevision xmlns:pr="smNativeData" dt="1568719233" val="101"/>
      <pr:guideOptions xmlns:pr="smNativeData" dt="1568719233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67" d="100"/>
          <a:sy n="67" d="100"/>
        </p:scale>
        <p:origin x="835" y="206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67" d="100"/>
          <a:sy n="67" d="100"/>
        </p:scale>
        <p:origin x="835" y="206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7C12821-6FFA-94DE-B479-998B663742C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86F023C-72E5-3AF4-ABD7-84A14C995DD1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Y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cGAX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Y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Y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14C4B01-4FEC-19BD-A2F4-B9E805BA54E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0sIC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8FA4BAE-E095-AFBD-DB42-16E8050C2D43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cGAXR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cGAX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D574F87-C980-02B9-CEEF-3FEC01A1386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w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1F21C0F-419C-A7EA-D24A-B7BF520424E2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BC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4E4E70B-45F9-B111-B75C-B344A91241E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Y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232845D-139F-6772-D18A-E527CAC427B0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cGA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9BA9AB1-FFB4-EF6C-FA02-0939D44C0C5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111B1EE-A0CC-4447-82A9-5612FFE77403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50E893B-7588-5B7F-C6B6-832AC7F830D6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E47F26A-24A3-1204-EDFF-D251BCB11B87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gcGA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gcGA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jqUA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jhRA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EBCD118-5693-E927-DD04-A0729F4A2BF5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iwuQ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DDCAF14-5AA0-8959-EE64-AC0CE12A18F9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hkuQ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BFA0DE2-ACF6-AFFB-B842-5AAE430C4E0F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hOuQ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6388EF9-B7AB-6D78-E580-412DC0CE1314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Y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ABC7FC1-8FC7-E989-8904-79DC314A7F2C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E986519-5793-CD93-DD20-A1C62B6E2BF4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cGA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mR4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8C93F73-3D95-9CC9-DB71-CB9C713F2D9E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g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546650E-40D8-1393-96FE-B6C62BB060E3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cGA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Cna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4B2264F-01D9-E7D0-970A-F785684461A2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3DCE5A7-E99E-8913-D064-1F46AB2A264A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VlZW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6A8B6F4C-0287-DE99-C933-F4CC217D3FA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wvYT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2C894641-0FC1-DCB0-8F31-F9E5087F79AC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t.wikireading.ru/1727" TargetMode="External"/><Relationship Id="rId3" Type="http://schemas.openxmlformats.org/officeDocument/2006/relationships/hyperlink" Target="https://it.wikireading.ru/1743" TargetMode="External"/><Relationship Id="rId4" Type="http://schemas.openxmlformats.org/officeDocument/2006/relationships/hyperlink" Target="https://helix979.github.io/jkoo/post/os-scheduler/" TargetMode="Externa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GxyIHY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ag4AAEA4AAC9DwAAEAAAACYAAAAIAAAA//////////8="/>
              </a:ext>
            </a:extLst>
          </p:cNvSpPr>
          <p:nvPr/>
        </p:nvSpPr>
        <p:spPr>
          <a:xfrm>
            <a:off x="0" y="2343150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GBAAAzgcAABY0AAB6CwAAEAAAACYAAAAIAAAAAQAAAAAAAAA="/>
              </a:ext>
            </a:extLst>
          </p:cNvSpPr>
          <p:nvPr>
            <p:ph type="ctrTitle"/>
          </p:nvPr>
        </p:nvSpPr>
        <p:spPr>
          <a:xfrm>
            <a:off x="694690" y="1268730"/>
            <a:ext cx="7772400" cy="596900"/>
          </a:xfrm>
        </p:spPr>
        <p:txBody>
          <a:bodyPr/>
          <a:lstStyle/>
          <a:p>
            <a:pPr algn="l"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LINUX TASKS AND SCHEDULER</a:t>
            </a:r>
          </a:p>
        </p:txBody>
      </p:sp>
      <p:sp>
        <p:nvSpPr>
          <p:cNvPr id="4" name="Textbox1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YF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egsAABY0AAC6DQAAECAAACYAAAAIAAAA//////////8="/>
              </a:ext>
            </a:extLst>
          </p:cNvSpPr>
          <p:nvPr/>
        </p:nvSpPr>
        <p:spPr>
          <a:xfrm>
            <a:off x="717550" y="1865630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ARTHUR SAMUELYAN</a:t>
            </a:r>
          </a:p>
        </p:txBody>
      </p:sp>
      <p:sp>
        <p:nvSpPr>
          <p:cNvPr id="5" name="Rectangle2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A/f8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2wQAAEA4AAAuBgAAEAAAACYAAAAIAAAA//////////8="/>
              </a:ext>
            </a:extLst>
          </p:cNvSpPr>
          <p:nvPr/>
        </p:nvSpPr>
        <p:spPr>
          <a:xfrm>
            <a:off x="0" y="78930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TASK LIFECYCLE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fBgAAtg4AALsPAACmEgAAECAAACYAAAAIAAAA//////////8="/>
              </a:ext>
            </a:extLst>
          </p:cNvSpPr>
          <p:nvPr/>
        </p:nvSpPr>
        <p:spPr>
          <a:xfrm>
            <a:off x="1116965" y="2391410"/>
            <a:ext cx="144018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 Parent task running</a:t>
            </a:r>
          </a:p>
        </p:txBody>
      </p:sp>
      <p:sp>
        <p:nvSpPr>
          <p:cNvPr id="4" name="Textbox2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cFAAAohIAADgdAADSGAAAECAAACYAAAAIAAAA//////////8="/>
              </a:ext>
            </a:extLst>
          </p:cNvSpPr>
          <p:nvPr/>
        </p:nvSpPr>
        <p:spPr>
          <a:xfrm>
            <a:off x="3309620" y="3028950"/>
            <a:ext cx="1440180" cy="1005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200" b="1"/>
              <a:t>TASK_RUNNING</a:t>
            </a:r>
            <a:r>
              <a:t> </a:t>
            </a:r>
            <a:r>
              <a:rPr sz="1400"/>
              <a:t>(waits in sceduler’s queue)</a:t>
            </a:r>
            <a:endParaRPr sz="1400"/>
          </a:p>
        </p:txBody>
      </p:sp>
      <p:sp>
        <p:nvSpPr>
          <p:cNvPr id="5" name="Textbox3"/>
          <p:cNvSpPr txBox="1">
            <a:extLst>
              <a:ext uri="smNativeData">
                <pr:smNativeData xmlns:pr="smNativeData" val="SMDATA_13_gcG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7HwAArxIAANcoAACKFwAAEAAAACYAAAAIAAAA//////////8="/>
              </a:ext>
            </a:extLst>
          </p:cNvSpPr>
          <p:nvPr/>
        </p:nvSpPr>
        <p:spPr>
          <a:xfrm>
            <a:off x="5198745" y="3037205"/>
            <a:ext cx="1440180" cy="7893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200" b="1"/>
              <a:t>TASK_RUNNING</a:t>
            </a:r>
            <a:r>
              <a:t> </a:t>
            </a:r>
            <a:r>
              <a:rPr sz="1400"/>
              <a:t>(actually running) </a:t>
            </a:r>
            <a:endParaRPr sz="1400"/>
          </a:p>
        </p:txBody>
      </p:sp>
      <p:sp>
        <p:nvSpPr>
          <p:cNvPr id="6" name="Textbox5"/>
          <p:cNvSpPr txBox="1">
            <a:extLst>
              <a:ext uri="smNativeData">
                <pr:smNativeData xmlns:pr="smNativeData" val="SMDATA_13_gcG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RKgAA1w4AABY0AACYFAAAEAAAACYAAAAIAAAA//////////8="/>
              </a:ext>
            </a:extLst>
          </p:cNvSpPr>
          <p:nvPr/>
        </p:nvSpPr>
        <p:spPr>
          <a:xfrm>
            <a:off x="6960235" y="2412365"/>
            <a:ext cx="1506855" cy="9353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400" b="1"/>
              <a:t>TASK_ZOMBIE</a:t>
            </a:r>
            <a:r>
              <a:rPr sz="1400"/>
              <a:t> (terminated, but not reaped by parent)</a:t>
            </a:r>
            <a:endParaRPr sz="1400"/>
          </a:p>
        </p:txBody>
      </p:sp>
      <p:sp>
        <p:nvSpPr>
          <p:cNvPr id="7" name="Textbox6"/>
          <p:cNvSpPr txBox="1">
            <a:extLst>
              <a:ext uri="smNativeData">
                <pr:smNativeData xmlns:pr="smNativeData" val="SMDATA_13_gcG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jGQAAqyAAAMojAABUJwAAEAAAACYAAAAIAAAA//////////8="/>
              </a:ext>
            </a:extLst>
          </p:cNvSpPr>
          <p:nvPr/>
        </p:nvSpPr>
        <p:spPr>
          <a:xfrm>
            <a:off x="4167505" y="5310505"/>
            <a:ext cx="1650365" cy="1082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100" b="1"/>
              <a:t>TASK_</a:t>
            </a:r>
            <a:endParaRPr sz="1100" b="1"/>
          </a:p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100" b="1"/>
              <a:t>INTERRUPTIBLE / TASK_</a:t>
            </a:r>
            <a:endParaRPr sz="1100" b="1"/>
          </a:p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100" b="1"/>
              <a:t>UNINTERRUPTIBLE</a:t>
            </a:r>
            <a:r>
              <a:rPr sz="1100"/>
              <a:t> </a:t>
            </a:r>
            <a:r>
              <a:rPr sz="1200"/>
              <a:t>(waiting)</a:t>
            </a:r>
            <a:endParaRPr sz="1200"/>
          </a:p>
        </p:txBody>
      </p:sp>
      <p:sp>
        <p:nvSpPr>
          <p:cNvPr id="8" name="Textbox7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VDQAAqBYAAGkSAADoGAAAECAAACYAAAAIAAAA//////////8="/>
              </a:ext>
            </a:extLst>
          </p:cNvSpPr>
          <p:nvPr/>
        </p:nvSpPr>
        <p:spPr>
          <a:xfrm>
            <a:off x="2126615" y="3683000"/>
            <a:ext cx="8661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fork( )</a:t>
            </a:r>
          </a:p>
        </p:txBody>
      </p:sp>
      <p:sp>
        <p:nvSpPr>
          <p:cNvPr id="9" name="Textbox8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PGAAALgsAAOskAAC+DgAAECAAACYAAAAIAAAA//////////8="/>
              </a:ext>
            </a:extLst>
          </p:cNvSpPr>
          <p:nvPr/>
        </p:nvSpPr>
        <p:spPr>
          <a:xfrm>
            <a:off x="3992245" y="1817370"/>
            <a:ext cx="200914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Preempted by higher priority task </a:t>
            </a:r>
          </a:p>
        </p:txBody>
      </p:sp>
      <p:sp>
        <p:nvSpPr>
          <p:cNvPr id="10" name="Textbox9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/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zKwAADhcAAM80AABOGQAAECAAACYAAAAIAAAA//////////8="/>
              </a:ext>
            </a:extLst>
          </p:cNvSpPr>
          <p:nvPr/>
        </p:nvSpPr>
        <p:spPr>
          <a:xfrm>
            <a:off x="7144385" y="3747770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do_exit( )</a:t>
            </a:r>
          </a:p>
        </p:txBody>
      </p:sp>
      <p:sp>
        <p:nvSpPr>
          <p:cNvPr id="11" name="Textbox10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PGAAAMBoAAOskAADAHQAAECAAACYAAAAIAAAA//////////8="/>
              </a:ext>
            </a:extLst>
          </p:cNvSpPr>
          <p:nvPr/>
        </p:nvSpPr>
        <p:spPr>
          <a:xfrm>
            <a:off x="3992245" y="4257040"/>
            <a:ext cx="200914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Sheduler calls context_switch( ) </a:t>
            </a:r>
          </a:p>
        </p:txBody>
      </p:sp>
      <p:sp>
        <p:nvSpPr>
          <p:cNvPr id="12" name="Textbox11"/>
          <p:cNvSpPr txBox="1">
            <a:extLst>
              <a:ext uri="smNativeData">
                <pr:smNativeData xmlns:pr="smNativeData" val="SMDATA_13_gcG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zDwAAgxsAAB4YAADIJAAAEAAAACYAAAAIAAAA//////////8="/>
              </a:ext>
            </a:extLst>
          </p:cNvSpPr>
          <p:nvPr/>
        </p:nvSpPr>
        <p:spPr>
          <a:xfrm>
            <a:off x="2511425" y="4472305"/>
            <a:ext cx="1409065" cy="15068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4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event occurs, task is woken up and placed back to the run queue </a:t>
            </a:r>
          </a:p>
        </p:txBody>
      </p:sp>
      <p:sp>
        <p:nvSpPr>
          <p:cNvPr id="13" name="Textbox12"/>
          <p:cNvSpPr txBox="1">
            <a:extLst>
              <a:ext uri="smNativeData">
                <pr:smNativeData xmlns:pr="smNativeData" val="SMDATA_13_gcG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gJwAA9BsAAMouAAAiIgAAEAAAACYAAAAIAAAA//////////8="/>
              </a:ext>
            </a:extLst>
          </p:cNvSpPr>
          <p:nvPr/>
        </p:nvSpPr>
        <p:spPr>
          <a:xfrm>
            <a:off x="6360160" y="4544060"/>
            <a:ext cx="1245870" cy="1004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400"/>
              <a:t>sleeps on wait queue for a certain event</a:t>
            </a:r>
            <a:endParaRPr sz="1400"/>
          </a:p>
        </p:txBody>
      </p:sp>
      <p:sp>
        <p:nvSpPr>
          <p:cNvPr id="14" name="Textbox4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AhCwAAECAAACYAAAAIAAAA//////////8="/>
              </a:ext>
            </a:extLst>
          </p:cNvSpPr>
          <p:nvPr/>
        </p:nvSpPr>
        <p:spPr>
          <a:xfrm>
            <a:off x="717550" y="144335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.state</a:t>
            </a:r>
          </a:p>
        </p:txBody>
      </p:sp>
      <p:sp>
        <p:nvSpPr>
          <p:cNvPr id="15" name="Rectangle1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AYIQI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  <p:pic>
        <p:nvPicPr>
          <p:cNvPr id="16" name="Picture1"/>
          <p:cNvPicPr>
            <a:picLocks noChangeAspect="1"/>
            <a:extLst>
              <a:ext uri="smNativeData">
                <pr:smNativeData xmlns:pr="smNativeData" val="SMDATA_15_gcGA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JwUAAK0HAABpNQAATy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37565" y="1247775"/>
            <a:ext cx="7844790" cy="56299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" name="Textbox13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xyIH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7FwAABREAALAZAABFEwAAECAAACYAAAAIAAAA//////////8="/>
              </a:ext>
            </a:extLst>
          </p:cNvSpPr>
          <p:nvPr/>
        </p:nvSpPr>
        <p:spPr>
          <a:xfrm>
            <a:off x="3816985" y="2766695"/>
            <a:ext cx="35877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</a:t>
            </a:r>
          </a:p>
        </p:txBody>
      </p:sp>
      <p:sp>
        <p:nvSpPr>
          <p:cNvPr id="18" name="Textbox14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ZIwAA6xAAAE4lAAArEwAAECAAACYAAAAIAAAA//////////8="/>
              </a:ext>
            </a:extLst>
          </p:cNvSpPr>
          <p:nvPr/>
        </p:nvSpPr>
        <p:spPr>
          <a:xfrm>
            <a:off x="5705475" y="2750185"/>
            <a:ext cx="35877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</a:t>
            </a:r>
          </a:p>
        </p:txBody>
      </p:sp>
      <p:sp>
        <p:nvSpPr>
          <p:cNvPr id="19" name="Textbox15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iLgAAgQwAAJcwAADBDgAAECAAACYAAAAIAAAA//////////8="/>
              </a:ext>
            </a:extLst>
          </p:cNvSpPr>
          <p:nvPr/>
        </p:nvSpPr>
        <p:spPr>
          <a:xfrm>
            <a:off x="7539990" y="2032635"/>
            <a:ext cx="35877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Z</a:t>
            </a:r>
          </a:p>
        </p:txBody>
      </p:sp>
      <p:sp>
        <p:nvSpPr>
          <p:cNvPr id="20" name="Textbox16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YGwAAgh4AAJUhAADCIAAAECAAACYAAAAIAAAA//////////8="/>
              </a:ext>
            </a:extLst>
          </p:cNvSpPr>
          <p:nvPr/>
        </p:nvSpPr>
        <p:spPr>
          <a:xfrm>
            <a:off x="4526280" y="4959350"/>
            <a:ext cx="93281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S/D</a:t>
            </a:r>
          </a:p>
        </p:txBody>
      </p:sp>
      <p:sp>
        <p:nvSpPr>
          <p:cNvPr id="21" name="Textbox17"/>
          <p:cNvSpPr txBox="1">
            <a:extLst>
              <a:ext uri="smNativeData">
                <pr:smNativeData xmlns:pr="smNativeData" val="SMDATA_13_gcG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DAYIQ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FJQAA3yIAAEA4AAAwKgAAEAAAACYAAAAIAAAA//////////8="/>
              </a:ext>
            </a:extLst>
          </p:cNvSpPr>
          <p:nvPr/>
        </p:nvSpPr>
        <p:spPr>
          <a:xfrm>
            <a:off x="6099175" y="5668645"/>
            <a:ext cx="3044825" cy="11893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>
                <a:solidFill>
                  <a:srgbClr val="EA2442"/>
                </a:solidFill>
              </a:rPr>
              <a:t>S</a:t>
            </a:r>
            <a:r>
              <a:rPr sz="1600"/>
              <a:t> </a:t>
            </a:r>
            <a:r>
              <a:rPr sz="1600" b="0"/>
              <a:t>- </a:t>
            </a:r>
            <a:r>
              <a:rPr sz="1600" b="0">
                <a:solidFill>
                  <a:srgbClr val="EA2442"/>
                </a:solidFill>
              </a:rPr>
              <a:t>interruptible</a:t>
            </a:r>
            <a:r>
              <a:rPr sz="1600" b="0"/>
              <a:t> sleep (wait for event to complete)</a:t>
            </a:r>
            <a:endParaRPr sz="1600" b="0"/>
          </a:p>
          <a:p>
            <a:pPr algn="l">
              <a:defRPr sz="20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800">
                <a:solidFill>
                  <a:srgbClr val="EA2442"/>
                </a:solidFill>
              </a:rPr>
              <a:t>D</a:t>
            </a:r>
            <a:r>
              <a:rPr sz="1600" b="0"/>
              <a:t> - </a:t>
            </a:r>
            <a:r>
              <a:rPr sz="1600" b="0">
                <a:solidFill>
                  <a:srgbClr val="EA2442"/>
                </a:solidFill>
              </a:rPr>
              <a:t>uninterruptible</a:t>
            </a:r>
            <a:r>
              <a:rPr sz="1600" b="0"/>
              <a:t>, ignores signals (usually IO)</a:t>
            </a:r>
            <a:endParaRPr sz="1600" b="0"/>
          </a:p>
        </p:txBody>
      </p:sp>
      <p:sp>
        <p:nvSpPr>
          <p:cNvPr id="22" name="Textbox18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dAgAA7RoAALkLAADNHwAAECAAACYAAAAIAAAA//////////8="/>
              </a:ext>
            </a:extLst>
          </p:cNvSpPr>
          <p:nvPr/>
        </p:nvSpPr>
        <p:spPr>
          <a:xfrm>
            <a:off x="465455" y="4377055"/>
            <a:ext cx="1440180" cy="7924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200" b="1"/>
              <a:t>TASK_STOPPED</a:t>
            </a:r>
            <a:r>
              <a:t> </a:t>
            </a:r>
            <a:r>
              <a:rPr sz="1400"/>
              <a:t>(does not have right to run)</a:t>
            </a:r>
            <a:endParaRPr sz="1400"/>
          </a:p>
        </p:txBody>
      </p:sp>
      <p:sp>
        <p:nvSpPr>
          <p:cNvPr id="23" name="Textbox19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IA/f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tBgAAxxgAAKIIAAAHGwAAECAAACYAAAAIAAAA//////////8="/>
              </a:ext>
            </a:extLst>
          </p:cNvSpPr>
          <p:nvPr/>
        </p:nvSpPr>
        <p:spPr>
          <a:xfrm>
            <a:off x="1044575" y="4027805"/>
            <a:ext cx="35877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</a:t>
            </a:r>
          </a:p>
        </p:txBody>
      </p:sp>
      <p:sp>
        <p:nvSpPr>
          <p:cNvPr id="24" name="Textbox20"/>
          <p:cNvSpPr txBox="1">
            <a:extLst>
              <a:ext uri="smNativeData">
                <pr:smNativeData xmlns:pr="smNativeData" val="SMDATA_13_gcG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0AgAAGyEAAOsLAAB+KQAAEAAAACYAAAAIAAAA//////////8="/>
              </a:ext>
            </a:extLst>
          </p:cNvSpPr>
          <p:nvPr/>
        </p:nvSpPr>
        <p:spPr>
          <a:xfrm>
            <a:off x="358140" y="5381625"/>
            <a:ext cx="1579245" cy="1363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sz="1400"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b="0">
                <a:solidFill>
                  <a:srgbClr val="1E1E1E"/>
                </a:solidFill>
              </a:rPr>
              <a:t>After</a:t>
            </a:r>
            <a:r>
              <a:t> </a:t>
            </a:r>
          </a:p>
          <a:p>
            <a:pPr algn="l">
              <a:defRPr sz="1400"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SIGSTOP</a:t>
            </a:r>
          </a:p>
          <a:p>
            <a:pPr algn="l">
              <a:defRPr sz="1400"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SIGTSTP</a:t>
            </a:r>
          </a:p>
          <a:p>
            <a:pPr algn="l">
              <a:defRPr sz="1400"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SIGTTIN</a:t>
            </a:r>
          </a:p>
          <a:p>
            <a:pPr algn="l">
              <a:defRPr sz="1400"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SIGTTOU</a:t>
            </a:r>
          </a:p>
          <a:p>
            <a:pPr algn="l">
              <a:defRPr sz="1400"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b="0">
                <a:solidFill>
                  <a:srgbClr val="1E1E1E"/>
                </a:solidFill>
              </a:rPr>
              <a:t>or under</a:t>
            </a:r>
            <a:r>
              <a:t> strace</a:t>
            </a:r>
          </a:p>
        </p:txBody>
      </p:sp>
      <p:pic>
        <p:nvPicPr>
          <p:cNvPr id="25" name="Picture2"/>
          <p:cNvPicPr>
            <a:picLocks noChangeAspect="1"/>
            <a:extLst>
              <a:ext uri="smNativeData">
                <pr:smNativeData xmlns:pr="smNativeData" val="SMDATA_15_gcGA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CAEAAD0VAABIDgAACiI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" y="3452495"/>
            <a:ext cx="2153920" cy="20808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REAPING TASK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DRDAAAECAAACYAAAAIAAAA//////////8="/>
              </a:ext>
            </a:extLst>
          </p:cNvSpPr>
          <p:nvPr/>
        </p:nvSpPr>
        <p:spPr>
          <a:xfrm>
            <a:off x="717550" y="1443355"/>
            <a:ext cx="774954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After</a:t>
            </a:r>
            <a:r>
              <a:rPr b="1"/>
              <a:t> do_exit( )</a:t>
            </a:r>
            <a:r>
              <a:t> call </a:t>
            </a:r>
            <a:r>
              <a:rPr b="1"/>
              <a:t>task_struct</a:t>
            </a:r>
            <a:r>
              <a:t> is still present in memory. Someone has to clean it. The zombie task needs </a:t>
            </a:r>
            <a:r>
              <a:rPr b="1"/>
              <a:t>reaper</a:t>
            </a:r>
            <a:r>
              <a:t>.</a:t>
            </a:r>
          </a:p>
        </p:txBody>
      </p:sp>
      <p:sp>
        <p:nvSpPr>
          <p:cNvPr id="4" name="Textbox2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xyIH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w8AABY0AADDFAAAECAAACYAAAAIAAAA//////////8="/>
              </a:ext>
            </a:extLst>
          </p:cNvSpPr>
          <p:nvPr/>
        </p:nvSpPr>
        <p:spPr>
          <a:xfrm>
            <a:off x="717550" y="2460625"/>
            <a:ext cx="774954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AutoNum type="arabicPeriod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Find task with same TGID and make reaper (thread case).</a:t>
            </a:r>
          </a:p>
          <a:p>
            <a:pPr>
              <a:buAutoNum type="arabicPeriod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AutoNum type="arabicPeriod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Parent task becomes reaper (process case).</a:t>
            </a:r>
          </a:p>
        </p:txBody>
      </p:sp>
      <p:pic>
        <p:nvPicPr>
          <p:cNvPr id="5" name="Picture1"/>
          <p:cNvPicPr>
            <a:picLocks noChangeAspect="1"/>
            <a:extLst>
              <a:ext uri="smNativeData">
                <pr:smNativeData xmlns:pr="smNativeData" val="SMDATA_15_gcGA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/w4AABIWAAAEKAAA0i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437765" y="3587750"/>
            <a:ext cx="4067175" cy="304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Rectangle1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Y2Q0M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7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OkD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3HAAA0g4AADkcAAB6EAAAEAAAACYAAAAIAAAA//////////8="/>
              </a:ext>
            </a:extLst>
          </p:cNvSpPr>
          <p:nvPr/>
        </p:nvSpPr>
        <p:spPr>
          <a:xfrm flipH="1">
            <a:off x="4586605" y="2409190"/>
            <a:ext cx="1270" cy="2692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3" name="Line6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ON4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D0FgAA9w4AAMAaAAA7EAAAEAAAACYAAAAIAAAA//////////8="/>
              </a:ext>
            </a:extLst>
          </p:cNvSpPr>
          <p:nvPr/>
        </p:nvSpPr>
        <p:spPr>
          <a:xfrm flipH="1">
            <a:off x="3731260" y="2432685"/>
            <a:ext cx="617220" cy="2057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4" name="Line5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ON4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CDwAA/xEAADAVAAA0FAAAEAAAACYAAAAIAAAA//////////8="/>
              </a:ext>
            </a:extLst>
          </p:cNvSpPr>
          <p:nvPr/>
        </p:nvSpPr>
        <p:spPr>
          <a:xfrm flipH="1">
            <a:off x="2439670" y="2925445"/>
            <a:ext cx="1004570" cy="358775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5" name="Line4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ON4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C9DgAAKiEAAL8OAADQIwAAEAAAACYAAAAIAAAA//////////8="/>
              </a:ext>
            </a:extLst>
          </p:cNvSpPr>
          <p:nvPr/>
        </p:nvSpPr>
        <p:spPr>
          <a:xfrm flipH="1">
            <a:off x="2395855" y="5391150"/>
            <a:ext cx="1270" cy="43053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6" name="Line3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C1yLW4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DXDgAAdBkAANkOAAAaHAAAEAAAACYAAAAIAAAA//////////8="/>
              </a:ext>
            </a:extLst>
          </p:cNvSpPr>
          <p:nvPr/>
        </p:nvSpPr>
        <p:spPr>
          <a:xfrm flipH="1">
            <a:off x="2412365" y="4137660"/>
            <a:ext cx="1270" cy="43053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7" name="Line2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3HAAAjBkAADkcAAAyHAAAEAAAACYAAAAIAAAA//////////8="/>
              </a:ext>
            </a:extLst>
          </p:cNvSpPr>
          <p:nvPr/>
        </p:nvSpPr>
        <p:spPr>
          <a:xfrm flipH="1">
            <a:off x="4586605" y="4152900"/>
            <a:ext cx="1270" cy="43053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8" name="Line1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fHAAAcBIAACEcAAAYFAAAEAAAACYAAAAIAAAA//////////8="/>
              </a:ext>
            </a:extLst>
          </p:cNvSpPr>
          <p:nvPr/>
        </p:nvSpPr>
        <p:spPr>
          <a:xfrm flipH="1">
            <a:off x="4571365" y="2997200"/>
            <a:ext cx="1270" cy="2692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9" name="Rectangle2"/>
          <p:cNvSpPr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REPARENTING</a:t>
            </a:r>
          </a:p>
        </p:txBody>
      </p:sp>
      <p:sp>
        <p:nvSpPr>
          <p:cNvPr id="10" name="Rectangle3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DQoAAKceAADoDgAAEAAAACYAAAAIAAAA//////////8="/>
              </a:ext>
            </a:extLst>
          </p:cNvSpPr>
          <p:nvPr/>
        </p:nvSpPr>
        <p:spPr>
          <a:xfrm>
            <a:off x="4193540" y="163385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1" name="Rectangle4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pRQAAKceAACAGQAAEAAAACYAAAAIAAAA//////////8="/>
              </a:ext>
            </a:extLst>
          </p:cNvSpPr>
          <p:nvPr/>
        </p:nvSpPr>
        <p:spPr>
          <a:xfrm>
            <a:off x="4193540" y="335597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2" name="Rectangle5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ZRwAAKceAABAIQAAEAAAACYAAAAIAAAA//////////8="/>
              </a:ext>
            </a:extLst>
          </p:cNvSpPr>
          <p:nvPr/>
        </p:nvSpPr>
        <p:spPr>
          <a:xfrm>
            <a:off x="4193540" y="461581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3" name="Rectangle6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A3DAAAGCQAABIRAADzKAAAEAAAACYAAAAIAAAA//////////8="/>
              </a:ext>
            </a:extLst>
          </p:cNvSpPr>
          <p:nvPr/>
        </p:nvSpPr>
        <p:spPr>
          <a:xfrm>
            <a:off x="1985645" y="5867400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4" name="Rectangle7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BYDAAAZRwAADMRAABAIQAAEAAAACYAAAAIAAAA//////////8="/>
              </a:ext>
            </a:extLst>
          </p:cNvSpPr>
          <p:nvPr/>
        </p:nvSpPr>
        <p:spPr>
          <a:xfrm>
            <a:off x="2006600" y="461581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5" name="Rectangle8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BcDAAApRQAADcRAACAGQAAEAAAACYAAAAIAAAA//////////8="/>
              </a:ext>
            </a:extLst>
          </p:cNvSpPr>
          <p:nvPr/>
        </p:nvSpPr>
        <p:spPr>
          <a:xfrm>
            <a:off x="2009140" y="335597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6" name="Rectangle9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O9gCg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PAAAABQAAAAoAAAAHH0cAAAAAABkAAAAMgAAAAAAAABkAAAAAAAAAH9/fwAKAAAAHwAAAFQAAAC74OMF////AQAAAAAAAAAAAAAAAAAAAAAAAAAAAAAAAAAAAAAAAAAA72AKAH9/fwCAgIADzMzMABx9HAB/f38AAAAAAAAAAAAAAAAAAAAAAAAAAAAhAAAAGAAAABQAAAAnCgAAUhMAAGwTAABUIgAAEAAAACYAAAAIAAAA//////////8="/>
              </a:ext>
            </a:extLst>
          </p:cNvSpPr>
          <p:nvPr/>
        </p:nvSpPr>
        <p:spPr>
          <a:xfrm>
            <a:off x="1650365" y="3140710"/>
            <a:ext cx="1506855" cy="2439670"/>
          </a:xfrm>
          <a:prstGeom prst="rect">
            <a:avLst/>
          </a:prstGeom>
          <a:noFill/>
          <a:ln w="38100" cap="flat" cmpd="sng" algn="ctr">
            <a:solidFill>
              <a:srgbClr val="EF600A"/>
            </a:solidFill>
            <a:prstDash val="solid"/>
            <a:headEnd type="none"/>
            <a:tailEnd type="none"/>
          </a:ln>
          <a:effectLst>
            <a:glow rad="25400">
              <a:srgbClr val="1C7D1C">
                <a:alpha val="40000"/>
              </a:srgbClr>
            </a:glow>
            <a:softEdge rad="38100"/>
          </a:effectLst>
        </p:spPr>
      </p:sp>
      <p:sp>
        <p:nvSpPr>
          <p:cNvPr id="17" name="Textbox1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I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DGgAA5woAAHUeAAB3DgAAECAAACYAAAAIAAAA//////////8="/>
              </a:ext>
            </a:extLst>
          </p:cNvSpPr>
          <p:nvPr/>
        </p:nvSpPr>
        <p:spPr>
          <a:xfrm>
            <a:off x="4228465" y="1772285"/>
            <a:ext cx="72263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init</a:t>
            </a:r>
          </a:p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600"/>
              <a:t>PID 1</a:t>
            </a:r>
            <a:endParaRPr sz="1600"/>
          </a:p>
        </p:txBody>
      </p:sp>
      <p:sp>
        <p:nvSpPr>
          <p:cNvPr id="18" name="Textbox2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I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CwAADhUAABkSAADeFwAAECAAACYAAAAIAAAA//////////8="/>
              </a:ext>
            </a:extLst>
          </p:cNvSpPr>
          <p:nvPr/>
        </p:nvSpPr>
        <p:spPr>
          <a:xfrm>
            <a:off x="1865630" y="3422650"/>
            <a:ext cx="1076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101</a:t>
            </a:r>
          </a:p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TGID 101</a:t>
            </a:r>
          </a:p>
        </p:txBody>
      </p:sp>
      <p:sp>
        <p:nvSpPr>
          <p:cNvPr id="19" name="Textbox3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I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fCwAACB0AAD4SAADYHwAAECAAACYAAAAIAAAA//////////8="/>
              </a:ext>
            </a:extLst>
          </p:cNvSpPr>
          <p:nvPr/>
        </p:nvSpPr>
        <p:spPr>
          <a:xfrm>
            <a:off x="1889125" y="4719320"/>
            <a:ext cx="1076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102</a:t>
            </a:r>
          </a:p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TGID 101</a:t>
            </a:r>
          </a:p>
        </p:txBody>
      </p:sp>
      <p:sp>
        <p:nvSpPr>
          <p:cNvPr id="20" name="Textbox4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CwAA+iQAABkSAACqJgAAECAAACYAAAAIAAAA//////////8="/>
              </a:ext>
            </a:extLst>
          </p:cNvSpPr>
          <p:nvPr/>
        </p:nvSpPr>
        <p:spPr>
          <a:xfrm>
            <a:off x="1865630" y="6010910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103</a:t>
            </a:r>
          </a:p>
        </p:txBody>
      </p:sp>
      <p:sp>
        <p:nvSpPr>
          <p:cNvPr id="21" name="Textbox5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4GAAAjhUAAFcfAAA+FwAAECAAACYAAAAIAAAA//////////8="/>
              </a:ext>
            </a:extLst>
          </p:cNvSpPr>
          <p:nvPr/>
        </p:nvSpPr>
        <p:spPr>
          <a:xfrm>
            <a:off x="4018280" y="3503930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201</a:t>
            </a:r>
          </a:p>
        </p:txBody>
      </p:sp>
      <p:sp>
        <p:nvSpPr>
          <p:cNvPr id="22" name="Textbox6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4GAAAeR0AAFcfAAApHwAAECAAACYAAAAIAAAA//////////8="/>
              </a:ext>
            </a:extLst>
          </p:cNvSpPr>
          <p:nvPr/>
        </p:nvSpPr>
        <p:spPr>
          <a:xfrm>
            <a:off x="4018280" y="4791075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202</a:t>
            </a:r>
          </a:p>
        </p:txBody>
      </p:sp>
      <p:sp>
        <p:nvSpPr>
          <p:cNvPr id="23" name="Textbox7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7EgAAyg8AAJoZAADaEQAAECAAACYAAAAIAAAA//////////8="/>
              </a:ext>
            </a:extLst>
          </p:cNvSpPr>
          <p:nvPr/>
        </p:nvSpPr>
        <p:spPr>
          <a:xfrm>
            <a:off x="3085465" y="2566670"/>
            <a:ext cx="10763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24" name="Textbox8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MgF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GAAA0RAAAIkfAADhEgAAECAAACYAAAAIAAAA//////////8="/>
              </a:ext>
            </a:extLst>
          </p:cNvSpPr>
          <p:nvPr/>
        </p:nvSpPr>
        <p:spPr>
          <a:xfrm>
            <a:off x="4050030" y="2733675"/>
            <a:ext cx="10763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25" name="Rectangle1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7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EZGRkY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3HAAA0g4AADkcAAB6EAAAEAAAACYAAAAIAAAA//////////8="/>
              </a:ext>
            </a:extLst>
          </p:cNvSpPr>
          <p:nvPr/>
        </p:nvSpPr>
        <p:spPr>
          <a:xfrm flipH="1">
            <a:off x="4586605" y="2409190"/>
            <a:ext cx="1270" cy="2692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3" name="Line6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Y0NjI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D0FgAA9w4AAMAaAAA7EAAAEAAAACYAAAAIAAAA//////////8="/>
              </a:ext>
            </a:extLst>
          </p:cNvSpPr>
          <p:nvPr/>
        </p:nvSpPr>
        <p:spPr>
          <a:xfrm flipH="1">
            <a:off x="3731260" y="2432685"/>
            <a:ext cx="617220" cy="2057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4" name="Line5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EZGRjc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CDwAA/xEAADAVAAA0FAAAEAAAACYAAAAIAAAA//////////8="/>
              </a:ext>
            </a:extLst>
          </p:cNvSpPr>
          <p:nvPr/>
        </p:nvSpPr>
        <p:spPr>
          <a:xfrm flipH="1">
            <a:off x="2439670" y="2925445"/>
            <a:ext cx="1004570" cy="358775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5" name="Line4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Y2Q0M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C9DgAAKiEAAL8OAADQIwAAEAAAACYAAAAIAAAA//////////8="/>
              </a:ext>
            </a:extLst>
          </p:cNvSpPr>
          <p:nvPr/>
        </p:nvSpPr>
        <p:spPr>
          <a:xfrm flipH="1">
            <a:off x="2395855" y="5391150"/>
            <a:ext cx="1270" cy="43053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6" name="Line3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MzMD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DXDgAAdBkAANkOAAAaHAAAEAAAACYAAAAIAAAA//////////8="/>
              </a:ext>
            </a:extLst>
          </p:cNvSpPr>
          <p:nvPr/>
        </p:nvSpPr>
        <p:spPr>
          <a:xfrm flipH="1">
            <a:off x="2412365" y="4137660"/>
            <a:ext cx="1270" cy="43053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7" name="Line2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MzOTk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3HAAAjBkAADkcAAAyHAAAEAAAACYAAAAIAAAA//////////8="/>
              </a:ext>
            </a:extLst>
          </p:cNvSpPr>
          <p:nvPr/>
        </p:nvSpPr>
        <p:spPr>
          <a:xfrm flipH="1">
            <a:off x="4586605" y="4152900"/>
            <a:ext cx="1270" cy="43053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8" name="Line1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fHAAAcBIAACEcAAAYFAAAEAAAACYAAAAIAAAA//////////8="/>
              </a:ext>
            </a:extLst>
          </p:cNvSpPr>
          <p:nvPr/>
        </p:nvSpPr>
        <p:spPr>
          <a:xfrm flipH="1">
            <a:off x="4571365" y="2997200"/>
            <a:ext cx="1270" cy="2692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9" name="Rectangle2"/>
          <p:cNvSpPr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A1OTc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REPARENTING</a:t>
            </a:r>
          </a:p>
        </p:txBody>
      </p:sp>
      <p:sp>
        <p:nvSpPr>
          <p:cNvPr id="10" name="Rectangle3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DQoAAKceAADoDgAAEAAAACYAAAAIAAAA//////////8="/>
              </a:ext>
            </a:extLst>
          </p:cNvSpPr>
          <p:nvPr/>
        </p:nvSpPr>
        <p:spPr>
          <a:xfrm>
            <a:off x="4193540" y="163385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1" name="Rectangle4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EM3Qjc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pRQAAKceAACAGQAAEAAAACYAAAAIAAAA//////////8="/>
              </a:ext>
            </a:extLst>
          </p:cNvSpPr>
          <p:nvPr/>
        </p:nvSpPr>
        <p:spPr>
          <a:xfrm>
            <a:off x="4193540" y="335597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2" name="Rectangle5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ZRwAAKceAABAIQAAEAAAACYAAAAIAAAA//////////8="/>
              </a:ext>
            </a:extLst>
          </p:cNvSpPr>
          <p:nvPr/>
        </p:nvSpPr>
        <p:spPr>
          <a:xfrm>
            <a:off x="4193540" y="461581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3" name="Rectangle6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A3DAAAGCQAABIRAADzKAAAEAAAACYAAAAIAAAA//////////8="/>
              </a:ext>
            </a:extLst>
          </p:cNvSpPr>
          <p:nvPr/>
        </p:nvSpPr>
        <p:spPr>
          <a:xfrm>
            <a:off x="1985645" y="5867400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4" name="Rectangle7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OokQ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6iRCAAAAAABkAAAAMgAAAAAAAABkAAAAAAAAAH9/fwAKAAAAHwAAAFQAAAC74OMF////AQAAAAAAAAAAAAAAAAAAAAAAAAAAAAAAAAAAAAAAAAAA6iRCAH9/fwCAgIADzMzMAOokQgB/f38AAAAAAAAAAAAAAAAAAAAAAAAAAAAhAAAAGAAAABQAAABYDAAAZRwAADMRAABAIQAAEAAAACYAAAAIAAAA//////////8="/>
              </a:ext>
            </a:extLst>
          </p:cNvSpPr>
          <p:nvPr/>
        </p:nvSpPr>
        <p:spPr>
          <a:xfrm>
            <a:off x="2006600" y="461581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EA2442"/>
            </a:solidFill>
            <a:prstDash val="solid"/>
            <a:headEnd type="none"/>
            <a:tailEnd type="none"/>
          </a:ln>
          <a:effectLst>
            <a:glow rad="25400">
              <a:srgbClr val="EA2442">
                <a:alpha val="40000"/>
              </a:srgbClr>
            </a:glow>
            <a:softEdge rad="38100"/>
          </a:effectLst>
        </p:spPr>
      </p:sp>
      <p:sp>
        <p:nvSpPr>
          <p:cNvPr id="15" name="Rectangle8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BcDAAApRQAADcRAACAGQAAEAAAACYAAAAIAAAA//////////8="/>
              </a:ext>
            </a:extLst>
          </p:cNvSpPr>
          <p:nvPr/>
        </p:nvSpPr>
        <p:spPr>
          <a:xfrm>
            <a:off x="2009140" y="335597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6" name="Rectangle9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O9gCg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0cAAAAAABkAAAAMgAAAAAAAABkAAAAAAAAAH9/fwAKAAAAHwAAAFQAAAC74OMF////AQAAAAAAAAAAAAAAAAAAAAAAAAAAAAAAAAAAAAAAAAAA72AKAH9/fwCAgIADzMzMABx9HAB/f38AAAAAAAAAAAAAAAAAAAAAAAAAAAAhAAAAGAAAABQAAAAnCgAAUhMAAGwTAABUIgAAEAAAACYAAAAIAAAA//////////8="/>
              </a:ext>
            </a:extLst>
          </p:cNvSpPr>
          <p:nvPr/>
        </p:nvSpPr>
        <p:spPr>
          <a:xfrm>
            <a:off x="1650365" y="3140710"/>
            <a:ext cx="1506855" cy="2439670"/>
          </a:xfrm>
          <a:prstGeom prst="rect">
            <a:avLst/>
          </a:prstGeom>
          <a:noFill/>
          <a:ln w="38100" cap="flat" cmpd="sng" algn="ctr">
            <a:solidFill>
              <a:srgbClr val="EF600A"/>
            </a:solidFill>
            <a:prstDash val="solid"/>
            <a:headEnd type="none"/>
            <a:tailEnd type="none"/>
          </a:ln>
          <a:effectLst>
            <a:glow rad="25400">
              <a:srgbClr val="1C7D1C">
                <a:alpha val="40000"/>
              </a:srgbClr>
            </a:glow>
            <a:softEdge rad="38100"/>
          </a:effectLst>
        </p:spPr>
      </p:sp>
      <p:sp>
        <p:nvSpPr>
          <p:cNvPr id="17" name="Textbox1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DGgAA5woAAHUeAAB3DgAAECAAACYAAAAIAAAA//////////8="/>
              </a:ext>
            </a:extLst>
          </p:cNvSpPr>
          <p:nvPr/>
        </p:nvSpPr>
        <p:spPr>
          <a:xfrm>
            <a:off x="4228465" y="1772285"/>
            <a:ext cx="72263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init</a:t>
            </a:r>
          </a:p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600"/>
              <a:t>PID 1</a:t>
            </a:r>
            <a:endParaRPr sz="1600"/>
          </a:p>
        </p:txBody>
      </p:sp>
      <p:sp>
        <p:nvSpPr>
          <p:cNvPr id="18" name="Textbox2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CwAADhUAABkSAADeFwAAECAAACYAAAAIAAAA//////////8="/>
              </a:ext>
            </a:extLst>
          </p:cNvSpPr>
          <p:nvPr/>
        </p:nvSpPr>
        <p:spPr>
          <a:xfrm>
            <a:off x="1865630" y="3422650"/>
            <a:ext cx="1076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101</a:t>
            </a:r>
          </a:p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TGID 101</a:t>
            </a:r>
          </a:p>
        </p:txBody>
      </p:sp>
      <p:sp>
        <p:nvSpPr>
          <p:cNvPr id="19" name="Textbox3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fCwAACB0AAD4SAADYHwAAECAAACYAAAAIAAAA//////////8="/>
              </a:ext>
            </a:extLst>
          </p:cNvSpPr>
          <p:nvPr/>
        </p:nvSpPr>
        <p:spPr>
          <a:xfrm>
            <a:off x="1889125" y="4719320"/>
            <a:ext cx="1076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102</a:t>
            </a:r>
          </a:p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TGID 101</a:t>
            </a:r>
          </a:p>
        </p:txBody>
      </p:sp>
      <p:sp>
        <p:nvSpPr>
          <p:cNvPr id="20" name="Textbox4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50PS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CwAA+iQAABkSAACqJgAAECAAACYAAAAIAAAA//////////8="/>
              </a:ext>
            </a:extLst>
          </p:cNvSpPr>
          <p:nvPr/>
        </p:nvSpPr>
        <p:spPr>
          <a:xfrm>
            <a:off x="1865630" y="6010910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103</a:t>
            </a:r>
          </a:p>
        </p:txBody>
      </p:sp>
      <p:sp>
        <p:nvSpPr>
          <p:cNvPr id="21" name="Textbox5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HBlPS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4GAAAjhUAAFcfAAA+FwAAECAAACYAAAAIAAAA//////////8="/>
              </a:ext>
            </a:extLst>
          </p:cNvSpPr>
          <p:nvPr/>
        </p:nvSpPr>
        <p:spPr>
          <a:xfrm>
            <a:off x="4018280" y="3503930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201</a:t>
            </a:r>
          </a:p>
        </p:txBody>
      </p:sp>
      <p:sp>
        <p:nvSpPr>
          <p:cNvPr id="22" name="Textbox6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CIvPjw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4GAAAeR0AAFcfAAApHwAAECAAACYAAAAIAAAA//////////8="/>
              </a:ext>
            </a:extLst>
          </p:cNvSpPr>
          <p:nvPr/>
        </p:nvSpPr>
        <p:spPr>
          <a:xfrm>
            <a:off x="4018280" y="4791075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202</a:t>
            </a:r>
          </a:p>
        </p:txBody>
      </p:sp>
      <p:sp>
        <p:nvSpPr>
          <p:cNvPr id="23" name="Textbox7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FByPjw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7EgAAyg8AAJoZAADaEQAAECAAACYAAAAIAAAA//////////8="/>
              </a:ext>
            </a:extLst>
          </p:cNvSpPr>
          <p:nvPr/>
        </p:nvSpPr>
        <p:spPr>
          <a:xfrm>
            <a:off x="3085465" y="2566670"/>
            <a:ext cx="10763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24" name="Textbox8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GAAA0RAAAIkfAADhEgAAECAAACYAAAAIAAAA//////////8="/>
              </a:ext>
            </a:extLst>
          </p:cNvSpPr>
          <p:nvPr/>
        </p:nvSpPr>
        <p:spPr>
          <a:xfrm>
            <a:off x="4050030" y="2733675"/>
            <a:ext cx="10763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25" name="Rectangle1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7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ON4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3HAAA0g4AADkcAAB6EAAAEAAAACYAAAAIAAAA//////////8="/>
              </a:ext>
            </a:extLst>
          </p:cNvSpPr>
          <p:nvPr/>
        </p:nvSpPr>
        <p:spPr>
          <a:xfrm flipH="1">
            <a:off x="4586605" y="2409190"/>
            <a:ext cx="1270" cy="2692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3" name="Line6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D0FgAA9w4AAMAaAAA7EAAAEAAAACYAAAAIAAAA//////////8="/>
              </a:ext>
            </a:extLst>
          </p:cNvSpPr>
          <p:nvPr/>
        </p:nvSpPr>
        <p:spPr>
          <a:xfrm flipH="1">
            <a:off x="3731260" y="2432685"/>
            <a:ext cx="617220" cy="2057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4" name="Line5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Kh1iA4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CDwAA/xEAADAVAAA0FAAAEAAAACYAAAAIAAAA//////////8="/>
              </a:ext>
            </a:extLst>
          </p:cNvSpPr>
          <p:nvPr/>
        </p:nvSpPr>
        <p:spPr>
          <a:xfrm flipH="1">
            <a:off x="2439670" y="2925445"/>
            <a:ext cx="1004570" cy="358775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5" name="Line3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CQDgAAgBkAAJIOAACnIwAAEAAAACYAAAAIAAAA//////////8="/>
              </a:ext>
            </a:extLst>
          </p:cNvSpPr>
          <p:nvPr/>
        </p:nvSpPr>
        <p:spPr>
          <a:xfrm flipH="1">
            <a:off x="2367280" y="4145280"/>
            <a:ext cx="1270" cy="1650365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6" name="Line2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3HAAAjBkAADkcAAAyHAAAEAAAACYAAAAIAAAA//////////8="/>
              </a:ext>
            </a:extLst>
          </p:cNvSpPr>
          <p:nvPr/>
        </p:nvSpPr>
        <p:spPr>
          <a:xfrm flipH="1">
            <a:off x="4586605" y="4152900"/>
            <a:ext cx="1270" cy="43053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7" name="Line1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fHAAAcBIAACEcAAAYFAAAEAAAACYAAAAIAAAA//////////8="/>
              </a:ext>
            </a:extLst>
          </p:cNvSpPr>
          <p:nvPr/>
        </p:nvSpPr>
        <p:spPr>
          <a:xfrm flipH="1">
            <a:off x="4571365" y="2997200"/>
            <a:ext cx="1270" cy="2692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8" name="Rectangle2"/>
          <p:cNvSpPr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REPARENTING</a:t>
            </a:r>
          </a:p>
        </p:txBody>
      </p:sp>
      <p:sp>
        <p:nvSpPr>
          <p:cNvPr id="9" name="Rectangle3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DQoAAKceAADoDgAAEAAAACYAAAAIAAAA//////////8="/>
              </a:ext>
            </a:extLst>
          </p:cNvSpPr>
          <p:nvPr/>
        </p:nvSpPr>
        <p:spPr>
          <a:xfrm>
            <a:off x="4193540" y="163385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0" name="Rectangle4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pRQAAKceAACAGQAAEAAAACYAAAAIAAAA//////////8="/>
              </a:ext>
            </a:extLst>
          </p:cNvSpPr>
          <p:nvPr/>
        </p:nvSpPr>
        <p:spPr>
          <a:xfrm>
            <a:off x="4193540" y="335597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1" name="Rectangle5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ZRwAAKceAABAIQAAEAAAACYAAAAIAAAA//////////8="/>
              </a:ext>
            </a:extLst>
          </p:cNvSpPr>
          <p:nvPr/>
        </p:nvSpPr>
        <p:spPr>
          <a:xfrm>
            <a:off x="4193540" y="461581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2" name="Rectangle6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A3DAAAGCQAABIRAADzKAAAEAAAACYAAAAIAAAA//////////8="/>
              </a:ext>
            </a:extLst>
          </p:cNvSpPr>
          <p:nvPr/>
        </p:nvSpPr>
        <p:spPr>
          <a:xfrm>
            <a:off x="1985645" y="5867400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3" name="Rectangle8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BcDAAApRQAADcRAACAGQAAEAAAACYAAAAIAAAA//////////8="/>
              </a:ext>
            </a:extLst>
          </p:cNvSpPr>
          <p:nvPr/>
        </p:nvSpPr>
        <p:spPr>
          <a:xfrm>
            <a:off x="2009140" y="335597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4" name="Rectangle9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x9H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0cAAAAAABkAAAAMgAAAAAAAABkAAAAAAAAAH9/fwAKAAAAHwAAAFQAAAC74OMF////AQAAAAAAAAAAAAAAAAAAAAAAAAAAAAAAAAAAAAAAAAAAHH0cAH9/fwCAgIADzMzMABx9HAB/f38AAAAAAAAAAAAAAAAAAAAAAAAAAAAhAAAAGAAAABQAAAAnCgAAUhMAAGwTAABEGwAAEAAAACYAAAAIAAAA//////////8="/>
              </a:ext>
            </a:extLst>
          </p:cNvSpPr>
          <p:nvPr/>
        </p:nvSpPr>
        <p:spPr>
          <a:xfrm>
            <a:off x="1650365" y="3140710"/>
            <a:ext cx="1506855" cy="1291590"/>
          </a:xfrm>
          <a:prstGeom prst="rect">
            <a:avLst/>
          </a:prstGeom>
          <a:noFill/>
          <a:ln w="38100" cap="flat" cmpd="sng" algn="ctr">
            <a:solidFill>
              <a:srgbClr val="1C7D1C"/>
            </a:solidFill>
            <a:prstDash val="solid"/>
            <a:headEnd type="none"/>
            <a:tailEnd type="none"/>
          </a:ln>
          <a:effectLst>
            <a:glow rad="25400">
              <a:srgbClr val="1C7D1C">
                <a:alpha val="40000"/>
              </a:srgbClr>
            </a:glow>
            <a:softEdge rad="38100"/>
          </a:effectLst>
        </p:spPr>
      </p:sp>
      <p:sp>
        <p:nvSpPr>
          <p:cNvPr id="15" name="Textbox1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DGgAA5woAAHUeAAB3DgAAECAAACYAAAAIAAAA//////////8="/>
              </a:ext>
            </a:extLst>
          </p:cNvSpPr>
          <p:nvPr/>
        </p:nvSpPr>
        <p:spPr>
          <a:xfrm>
            <a:off x="4228465" y="1772285"/>
            <a:ext cx="72263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init</a:t>
            </a:r>
          </a:p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600"/>
              <a:t>PID 1</a:t>
            </a:r>
            <a:endParaRPr sz="1600"/>
          </a:p>
        </p:txBody>
      </p:sp>
      <p:sp>
        <p:nvSpPr>
          <p:cNvPr id="16" name="Textbox2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CwAADhUAABkSAADeFwAAECAAACYAAAAIAAAA//////////8="/>
              </a:ext>
            </a:extLst>
          </p:cNvSpPr>
          <p:nvPr/>
        </p:nvSpPr>
        <p:spPr>
          <a:xfrm>
            <a:off x="1865630" y="3422650"/>
            <a:ext cx="1076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101</a:t>
            </a:r>
          </a:p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TGID 101</a:t>
            </a:r>
          </a:p>
        </p:txBody>
      </p:sp>
      <p:sp>
        <p:nvSpPr>
          <p:cNvPr id="17" name="Textbox4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CwAA+iQAABkSAACqJgAAECAAACYAAAAIAAAA//////////8="/>
              </a:ext>
            </a:extLst>
          </p:cNvSpPr>
          <p:nvPr/>
        </p:nvSpPr>
        <p:spPr>
          <a:xfrm>
            <a:off x="1865630" y="6010910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103</a:t>
            </a:r>
          </a:p>
        </p:txBody>
      </p:sp>
      <p:sp>
        <p:nvSpPr>
          <p:cNvPr id="18" name="Textbox5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4GAAAjhUAAFcfAAA+FwAAECAAACYAAAAIAAAA//////////8="/>
              </a:ext>
            </a:extLst>
          </p:cNvSpPr>
          <p:nvPr/>
        </p:nvSpPr>
        <p:spPr>
          <a:xfrm>
            <a:off x="4018280" y="3503930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201</a:t>
            </a:r>
          </a:p>
        </p:txBody>
      </p:sp>
      <p:sp>
        <p:nvSpPr>
          <p:cNvPr id="19" name="Textbox6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4GAAAeR0AAFcfAAApHwAAECAAACYAAAAIAAAA//////////8="/>
              </a:ext>
            </a:extLst>
          </p:cNvSpPr>
          <p:nvPr/>
        </p:nvSpPr>
        <p:spPr>
          <a:xfrm>
            <a:off x="4018280" y="4791075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202</a:t>
            </a:r>
          </a:p>
        </p:txBody>
      </p:sp>
      <p:sp>
        <p:nvSpPr>
          <p:cNvPr id="20" name="Textbox7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7EgAAyg8AAJoZAADaEQAAECAAACYAAAAIAAAA//////////8="/>
              </a:ext>
            </a:extLst>
          </p:cNvSpPr>
          <p:nvPr/>
        </p:nvSpPr>
        <p:spPr>
          <a:xfrm>
            <a:off x="3085465" y="2566670"/>
            <a:ext cx="10763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21" name="Textbox8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GAAA0RAAAIkfAADhEgAAECAAACYAAAAIAAAA//////////8="/>
              </a:ext>
            </a:extLst>
          </p:cNvSpPr>
          <p:nvPr/>
        </p:nvSpPr>
        <p:spPr>
          <a:xfrm>
            <a:off x="4050030" y="2733675"/>
            <a:ext cx="10763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22" name="Rectangle1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7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3HAAA0g4AADkcAAB6EAAAEAAAACYAAAAIAAAA//////////8="/>
              </a:ext>
            </a:extLst>
          </p:cNvSpPr>
          <p:nvPr/>
        </p:nvSpPr>
        <p:spPr>
          <a:xfrm flipH="1">
            <a:off x="4586605" y="2409190"/>
            <a:ext cx="1270" cy="2692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3" name="Line6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D0FgAA9w4AAMAaAAA7EAAAEAAAACYAAAAIAAAA//////////8="/>
              </a:ext>
            </a:extLst>
          </p:cNvSpPr>
          <p:nvPr/>
        </p:nvSpPr>
        <p:spPr>
          <a:xfrm flipH="1">
            <a:off x="3731260" y="2432685"/>
            <a:ext cx="617220" cy="2057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4" name="Line5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CptwM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CDwAA/xEAADAVAAA0FAAAEAAAACYAAAAIAAAA//////////8="/>
              </a:ext>
            </a:extLst>
          </p:cNvSpPr>
          <p:nvPr/>
        </p:nvSpPr>
        <p:spPr>
          <a:xfrm flipH="1">
            <a:off x="2439670" y="2925445"/>
            <a:ext cx="1004570" cy="358775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5" name="Line3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CQDgAAgBkAAJIOAACnIwAAEAAAACYAAAAIAAAA//////////8="/>
              </a:ext>
            </a:extLst>
          </p:cNvSpPr>
          <p:nvPr/>
        </p:nvSpPr>
        <p:spPr>
          <a:xfrm flipH="1">
            <a:off x="2367280" y="4145280"/>
            <a:ext cx="1270" cy="1650365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6" name="Line2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A/f8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3HAAAjBkAADkcAAAyHAAAEAAAACYAAAAIAAAA//////////8="/>
              </a:ext>
            </a:extLst>
          </p:cNvSpPr>
          <p:nvPr/>
        </p:nvSpPr>
        <p:spPr>
          <a:xfrm flipH="1">
            <a:off x="4586605" y="4152900"/>
            <a:ext cx="1270" cy="43053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7" name="Line1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fHAAAcBIAACEcAAAYFAAAEAAAACYAAAAIAAAA//////////8="/>
              </a:ext>
            </a:extLst>
          </p:cNvSpPr>
          <p:nvPr/>
        </p:nvSpPr>
        <p:spPr>
          <a:xfrm flipH="1">
            <a:off x="4571365" y="2997200"/>
            <a:ext cx="1270" cy="2692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8" name="Rectangle2"/>
          <p:cNvSpPr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g74ho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REPARENTING</a:t>
            </a:r>
          </a:p>
        </p:txBody>
      </p:sp>
      <p:sp>
        <p:nvSpPr>
          <p:cNvPr id="9" name="Rectangle3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DQoAAKceAADoDgAAEAAAACYAAAAIAAAA//////////8="/>
              </a:ext>
            </a:extLst>
          </p:cNvSpPr>
          <p:nvPr/>
        </p:nvSpPr>
        <p:spPr>
          <a:xfrm>
            <a:off x="4193540" y="163385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0" name="Rectangle4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OokQ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CAAcwAMAAAAEAAAAAAAAAAAAAAAAAAAAAAAAAAeAAAAaAAAAAAAAAAAAAAAAAAAAAAAAAAAAAAAECcAABAnAAAAAAAAAAAAAAAAAAAAAAAAAAAAAAAAAAAAAAAAPAAAABQAAAAoAAAA6iRCAAAAAABkAAAAMgAAAAAAAABkAAAAAAAAAH9/fwAKAAAAHwAAAFQAAAC74OMF////AQAAAAAAAAAAAAAAAAAAAAAAAAAAAAAAAAAAAAAAAAAA6iRCAH9/fwCAgIADzMzMAOokQgB/f38AAAAAAAAAAAAAAAAAAAAAAAAAAAAhAAAAGAAAABQAAADMGQAApRQAAKceAACAGQAAEAAAACYAAAAIAAAA//////////8="/>
              </a:ext>
            </a:extLst>
          </p:cNvSpPr>
          <p:nvPr/>
        </p:nvSpPr>
        <p:spPr>
          <a:xfrm>
            <a:off x="4193540" y="335597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EA2442"/>
            </a:solidFill>
            <a:prstDash val="solid"/>
            <a:headEnd type="none"/>
            <a:tailEnd type="none"/>
          </a:ln>
          <a:effectLst>
            <a:glow rad="25400">
              <a:srgbClr val="EA2442">
                <a:alpha val="40000"/>
              </a:srgbClr>
            </a:glow>
            <a:softEdge rad="38100"/>
          </a:effectLst>
        </p:spPr>
      </p:sp>
      <p:sp>
        <p:nvSpPr>
          <p:cNvPr id="11" name="Rectangle5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ZRwAAKceAABAIQAAEAAAACYAAAAIAAAA//////////8="/>
              </a:ext>
            </a:extLst>
          </p:cNvSpPr>
          <p:nvPr/>
        </p:nvSpPr>
        <p:spPr>
          <a:xfrm>
            <a:off x="4193540" y="461581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2" name="Rectangle6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A/f8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A3DAAAGCQAABIRAADzKAAAEAAAACYAAAAIAAAA//////////8="/>
              </a:ext>
            </a:extLst>
          </p:cNvSpPr>
          <p:nvPr/>
        </p:nvSpPr>
        <p:spPr>
          <a:xfrm>
            <a:off x="1985645" y="5867400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3" name="Rectangle8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A/f8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BcDAAApRQAADcRAACAGQAAEAAAACYAAAAIAAAA//////////8="/>
              </a:ext>
            </a:extLst>
          </p:cNvSpPr>
          <p:nvPr/>
        </p:nvSpPr>
        <p:spPr>
          <a:xfrm>
            <a:off x="2009140" y="335597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4" name="Rectangle9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x9H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0cAAAAAABkAAAAMgAAAAAAAABkAAAAAAAAAH9/fwAKAAAAHwAAAFQAAAC74OMF////AQAAAAAAAAAAAAAAAAAAAAAAAAAAAAAAAAAAAAAAAAAAHH0cAH9/fwCAgIADzMzMABx9HAB/f38AAAAAAAAAAAAAAAAAAAAAAAAAAAAhAAAAGAAAABQAAAAnCgAAUhMAAGwTAABEGwAAEAAAACYAAAAIAAAA//////////8="/>
              </a:ext>
            </a:extLst>
          </p:cNvSpPr>
          <p:nvPr/>
        </p:nvSpPr>
        <p:spPr>
          <a:xfrm>
            <a:off x="1650365" y="3140710"/>
            <a:ext cx="1506855" cy="1291590"/>
          </a:xfrm>
          <a:prstGeom prst="rect">
            <a:avLst/>
          </a:prstGeom>
          <a:noFill/>
          <a:ln w="38100" cap="flat" cmpd="sng" algn="ctr">
            <a:solidFill>
              <a:srgbClr val="1C7D1C"/>
            </a:solidFill>
            <a:prstDash val="solid"/>
            <a:headEnd type="none"/>
            <a:tailEnd type="none"/>
          </a:ln>
          <a:effectLst>
            <a:glow rad="25400">
              <a:srgbClr val="1C7D1C">
                <a:alpha val="40000"/>
              </a:srgbClr>
            </a:glow>
            <a:softEdge rad="38100"/>
          </a:effectLst>
        </p:spPr>
      </p:sp>
      <p:sp>
        <p:nvSpPr>
          <p:cNvPr id="15" name="Textbox1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DGgAA5woAAHUeAAB3DgAAECAAACYAAAAIAAAA//////////8="/>
              </a:ext>
            </a:extLst>
          </p:cNvSpPr>
          <p:nvPr/>
        </p:nvSpPr>
        <p:spPr>
          <a:xfrm>
            <a:off x="4228465" y="1772285"/>
            <a:ext cx="72263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init</a:t>
            </a:r>
          </a:p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600"/>
              <a:t>PID 1</a:t>
            </a:r>
            <a:endParaRPr sz="1600"/>
          </a:p>
        </p:txBody>
      </p:sp>
      <p:sp>
        <p:nvSpPr>
          <p:cNvPr id="16" name="Textbox2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IA/f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CwAADhUAABkSAADeFwAAECAAACYAAAAIAAAA//////////8="/>
              </a:ext>
            </a:extLst>
          </p:cNvSpPr>
          <p:nvPr/>
        </p:nvSpPr>
        <p:spPr>
          <a:xfrm>
            <a:off x="1865630" y="3422650"/>
            <a:ext cx="1076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101</a:t>
            </a:r>
          </a:p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TGID 101</a:t>
            </a:r>
          </a:p>
        </p:txBody>
      </p:sp>
      <p:sp>
        <p:nvSpPr>
          <p:cNvPr id="17" name="Textbox4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CwAA+iQAABkSAACqJgAAECAAACYAAAAIAAAA//////////8="/>
              </a:ext>
            </a:extLst>
          </p:cNvSpPr>
          <p:nvPr/>
        </p:nvSpPr>
        <p:spPr>
          <a:xfrm>
            <a:off x="1865630" y="6010910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103</a:t>
            </a:r>
          </a:p>
        </p:txBody>
      </p:sp>
      <p:sp>
        <p:nvSpPr>
          <p:cNvPr id="18" name="Textbox5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xyIH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4GAAAjhUAAFcfAAA+FwAAECAAACYAAAAIAAAA//////////8="/>
              </a:ext>
            </a:extLst>
          </p:cNvSpPr>
          <p:nvPr/>
        </p:nvSpPr>
        <p:spPr>
          <a:xfrm>
            <a:off x="4018280" y="3503930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201</a:t>
            </a:r>
          </a:p>
        </p:txBody>
      </p:sp>
      <p:sp>
        <p:nvSpPr>
          <p:cNvPr id="19" name="Textbox6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xyIH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4GAAAeR0AAFcfAAApHwAAECAAACYAAAAIAAAA//////////8="/>
              </a:ext>
            </a:extLst>
          </p:cNvSpPr>
          <p:nvPr/>
        </p:nvSpPr>
        <p:spPr>
          <a:xfrm>
            <a:off x="4018280" y="4791075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202</a:t>
            </a:r>
          </a:p>
        </p:txBody>
      </p:sp>
      <p:sp>
        <p:nvSpPr>
          <p:cNvPr id="20" name="Textbox7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EEASQ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7EgAAyg8AAJoZAADaEQAAECAAACYAAAAIAAAA//////////8="/>
              </a:ext>
            </a:extLst>
          </p:cNvSpPr>
          <p:nvPr/>
        </p:nvSpPr>
        <p:spPr>
          <a:xfrm>
            <a:off x="3085465" y="2566670"/>
            <a:ext cx="10763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21" name="Textbox8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IA/f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GAAA0RAAAIkfAADhEgAAECAAACYAAAAIAAAA//////////8="/>
              </a:ext>
            </a:extLst>
          </p:cNvSpPr>
          <p:nvPr/>
        </p:nvSpPr>
        <p:spPr>
          <a:xfrm>
            <a:off x="4050030" y="2733675"/>
            <a:ext cx="10763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22" name="Rectangle1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ON4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7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3HAAA0g4AADkcAAB6EAAAEAAAACYAAAAIAAAA//////////8="/>
              </a:ext>
            </a:extLst>
          </p:cNvSpPr>
          <p:nvPr/>
        </p:nvSpPr>
        <p:spPr>
          <a:xfrm flipH="1">
            <a:off x="4586605" y="2409190"/>
            <a:ext cx="1270" cy="2692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3" name="Line6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D0FgAA9w4AAMAaAAA7EAAAEAAAACYAAAAIAAAA//////////8="/>
              </a:ext>
            </a:extLst>
          </p:cNvSpPr>
          <p:nvPr/>
        </p:nvSpPr>
        <p:spPr>
          <a:xfrm flipH="1">
            <a:off x="3731260" y="2432685"/>
            <a:ext cx="617220" cy="2057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4" name="Line5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CDwAA/xEAADAVAAA0FAAAEAAAACYAAAAIAAAA//////////8="/>
              </a:ext>
            </a:extLst>
          </p:cNvSpPr>
          <p:nvPr/>
        </p:nvSpPr>
        <p:spPr>
          <a:xfrm flipH="1">
            <a:off x="2439670" y="2925445"/>
            <a:ext cx="1004570" cy="358775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5" name="Line3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CQDgAAgBkAAJIOAACnIwAAEAAAACYAAAAIAAAA//////////8="/>
              </a:ext>
            </a:extLst>
          </p:cNvSpPr>
          <p:nvPr/>
        </p:nvSpPr>
        <p:spPr>
          <a:xfrm flipH="1">
            <a:off x="2367280" y="4145280"/>
            <a:ext cx="1270" cy="1650365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6" name="Line2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DmHgAAswwAAN8iAAAkDQAAEAAAACYAAAAIAAAA//////////8="/>
              </a:ext>
            </a:extLst>
          </p:cNvSpPr>
          <p:nvPr/>
        </p:nvSpPr>
        <p:spPr>
          <a:xfrm>
            <a:off x="5022850" y="2064385"/>
            <a:ext cx="645795" cy="71755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7" name="Rectangle2"/>
          <p:cNvSpPr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REPARENTING</a:t>
            </a:r>
          </a:p>
        </p:txBody>
      </p:sp>
      <p:sp>
        <p:nvSpPr>
          <p:cNvPr id="8" name="Rectangle3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DQoAAKceAADoDgAAEAAAACYAAAAIAAAA//////////8="/>
              </a:ext>
            </a:extLst>
          </p:cNvSpPr>
          <p:nvPr/>
        </p:nvSpPr>
        <p:spPr>
          <a:xfrm>
            <a:off x="4193540" y="163385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9" name="Rectangle5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ARIwAAfgoAAOwnAABZDwAAEAAAACYAAAAIAAAA//////////8="/>
              </a:ext>
            </a:extLst>
          </p:cNvSpPr>
          <p:nvPr/>
        </p:nvSpPr>
        <p:spPr>
          <a:xfrm>
            <a:off x="5700395" y="1705610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0" name="Rectangle6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A3DAAAGCQAABIRAADzKAAAEAAAACYAAAAIAAAA//////////8="/>
              </a:ext>
            </a:extLst>
          </p:cNvSpPr>
          <p:nvPr/>
        </p:nvSpPr>
        <p:spPr>
          <a:xfrm>
            <a:off x="1985645" y="5867400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1" name="Rectangle8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BcDAAApRQAADcRAACAGQAAEAAAACYAAAAIAAAA//////////8="/>
              </a:ext>
            </a:extLst>
          </p:cNvSpPr>
          <p:nvPr/>
        </p:nvSpPr>
        <p:spPr>
          <a:xfrm>
            <a:off x="2009140" y="335597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2" name="Rectangle9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x9H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0cAAAAAABkAAAAMgAAAAAAAABkAAAAAAAAAH9/fwAKAAAAHwAAAFQAAAC74OMF////AQAAAAAAAAAAAAAAAAAAAAAAAAAAAAAAAAAAAAAAAAAAHH0cAH9/fwCAgIADzMzMABx9HAB/f38AAAAAAAAAAAAAAAAAAAAAAAAAAAAhAAAAGAAAABQAAAAnCgAAUhMAAGwTAABEGwAAEAAAACYAAAAIAAAA//////////8="/>
              </a:ext>
            </a:extLst>
          </p:cNvSpPr>
          <p:nvPr/>
        </p:nvSpPr>
        <p:spPr>
          <a:xfrm>
            <a:off x="1650365" y="3140710"/>
            <a:ext cx="1506855" cy="1291590"/>
          </a:xfrm>
          <a:prstGeom prst="rect">
            <a:avLst/>
          </a:prstGeom>
          <a:noFill/>
          <a:ln w="38100" cap="flat" cmpd="sng" algn="ctr">
            <a:solidFill>
              <a:srgbClr val="1C7D1C"/>
            </a:solidFill>
            <a:prstDash val="solid"/>
            <a:headEnd type="none"/>
            <a:tailEnd type="none"/>
          </a:ln>
          <a:effectLst>
            <a:glow rad="25400">
              <a:srgbClr val="1C7D1C">
                <a:alpha val="40000"/>
              </a:srgbClr>
            </a:glow>
            <a:softEdge rad="38100"/>
          </a:effectLst>
        </p:spPr>
      </p:sp>
      <p:sp>
        <p:nvSpPr>
          <p:cNvPr id="13" name="Textbox1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DGgAA5woAAHUeAAB3DgAAECAAACYAAAAIAAAA//////////8="/>
              </a:ext>
            </a:extLst>
          </p:cNvSpPr>
          <p:nvPr/>
        </p:nvSpPr>
        <p:spPr>
          <a:xfrm>
            <a:off x="4228465" y="1772285"/>
            <a:ext cx="72263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init</a:t>
            </a:r>
          </a:p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600"/>
              <a:t>PID 1</a:t>
            </a:r>
            <a:endParaRPr sz="1600"/>
          </a:p>
        </p:txBody>
      </p:sp>
      <p:sp>
        <p:nvSpPr>
          <p:cNvPr id="14" name="Textbox2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CwAADhUAABkSAADeFwAAECAAACYAAAAIAAAA//////////8="/>
              </a:ext>
            </a:extLst>
          </p:cNvSpPr>
          <p:nvPr/>
        </p:nvSpPr>
        <p:spPr>
          <a:xfrm>
            <a:off x="1865630" y="3422650"/>
            <a:ext cx="1076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101</a:t>
            </a:r>
          </a:p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TGID 101</a:t>
            </a:r>
          </a:p>
        </p:txBody>
      </p:sp>
      <p:sp>
        <p:nvSpPr>
          <p:cNvPr id="15" name="Textbox4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I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CwAA+iQAABkSAACqJgAAECAAACYAAAAIAAAA//////////8="/>
              </a:ext>
            </a:extLst>
          </p:cNvSpPr>
          <p:nvPr/>
        </p:nvSpPr>
        <p:spPr>
          <a:xfrm>
            <a:off x="1865630" y="6010910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103</a:t>
            </a:r>
          </a:p>
        </p:txBody>
      </p:sp>
      <p:sp>
        <p:nvSpPr>
          <p:cNvPr id="16" name="Textbox6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I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9IQAAkgsAAJwoAABCDQAAECAAACYAAAAIAAAA//////////8="/>
              </a:ext>
            </a:extLst>
          </p:cNvSpPr>
          <p:nvPr/>
        </p:nvSpPr>
        <p:spPr>
          <a:xfrm>
            <a:off x="5525135" y="1880870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202</a:t>
            </a:r>
          </a:p>
        </p:txBody>
      </p:sp>
      <p:sp>
        <p:nvSpPr>
          <p:cNvPr id="17" name="Textbox7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7EgAAyg8AAJoZAADaEQAAECAAACYAAAAIAAAA//////////8="/>
              </a:ext>
            </a:extLst>
          </p:cNvSpPr>
          <p:nvPr/>
        </p:nvSpPr>
        <p:spPr>
          <a:xfrm>
            <a:off x="3085465" y="2566670"/>
            <a:ext cx="10763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18" name="Textbox8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GAAA0RAAAIkfAADhEgAAECAAACYAAAAIAAAA//////////8="/>
              </a:ext>
            </a:extLst>
          </p:cNvSpPr>
          <p:nvPr/>
        </p:nvSpPr>
        <p:spPr>
          <a:xfrm>
            <a:off x="4050030" y="2733675"/>
            <a:ext cx="10763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19" name="Rectangle1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sL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SCHEDULER PARADIGM</a:t>
            </a:r>
          </a:p>
        </p:txBody>
      </p:sp>
      <p:sp>
        <p:nvSpPr>
          <p:cNvPr id="3" name="Textbox4"/>
          <p:cNvSpPr txBox="1">
            <a:extLst>
              <a:ext uri="smNativeData">
                <pr:smNativeData xmlns:pr="smNativeData" val="SMDATA_13_gcG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YS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DBIwAAEAAAACYAAAAIAAAA//////////8="/>
              </a:ext>
            </a:extLst>
          </p:cNvSpPr>
          <p:nvPr/>
        </p:nvSpPr>
        <p:spPr>
          <a:xfrm>
            <a:off x="717550" y="1443355"/>
            <a:ext cx="7749540" cy="4368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None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Auxiliary definitions:</a:t>
            </a:r>
          </a:p>
          <a:p>
            <a:pPr>
              <a:buNone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None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Tasks can be</a:t>
            </a:r>
            <a:r>
              <a:rPr>
                <a:solidFill>
                  <a:srgbClr val="EA2442"/>
                </a:solidFill>
              </a:rPr>
              <a:t> IO-bound</a:t>
            </a:r>
            <a:r>
              <a:t> and </a:t>
            </a:r>
            <a:r>
              <a:rPr>
                <a:solidFill>
                  <a:srgbClr val="EA2442"/>
                </a:solidFill>
              </a:rPr>
              <a:t>CPU-bound</a:t>
            </a:r>
            <a:r>
              <a:t>.</a:t>
            </a:r>
          </a:p>
          <a:p>
            <a:pPr>
              <a:buNone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None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>
                <a:solidFill>
                  <a:srgbClr val="EA2442"/>
                </a:solidFill>
              </a:rPr>
              <a:t>IO-bound</a:t>
            </a:r>
            <a:r>
              <a:t>: long wait for IO and low average calculation time.</a:t>
            </a:r>
          </a:p>
          <a:p>
            <a:pPr>
              <a:buNone/>
              <a:defRPr>
                <a:solidFill>
                  <a:srgbClr val="555555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They can eventually take a lot of processor time (e.g. load a texture in a game), but in 99% of times, they’ve happen to be runned by scheduler, they do a small calculation (e.g. check, whether the mouse button pressed) and continue waiting.</a:t>
            </a:r>
          </a:p>
          <a:p>
            <a:pPr>
              <a:buNone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None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>
                <a:solidFill>
                  <a:srgbClr val="EA2442"/>
                </a:solidFill>
              </a:rPr>
              <a:t>CPU-bound</a:t>
            </a:r>
            <a:r>
              <a:t>: always require a lot of processor time (and use up all given).</a:t>
            </a:r>
          </a:p>
          <a:p>
            <a:pPr>
              <a:buNone/>
              <a:defRPr>
                <a:solidFill>
                  <a:srgbClr val="555555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(e.g. encrypting/decrypting, high-precision physics simulation)</a:t>
            </a:r>
          </a:p>
        </p:txBody>
      </p:sp>
      <p:sp>
        <p:nvSpPr>
          <p:cNvPr id="4" name="Rectangle1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SCHEDULER PARADIGM</a:t>
            </a:r>
          </a:p>
        </p:txBody>
      </p:sp>
      <p:sp>
        <p:nvSpPr>
          <p:cNvPr id="3" name="Textbox4"/>
          <p:cNvSpPr txBox="1">
            <a:extLst>
              <a:ext uri="smNativeData">
                <pr:smNativeData xmlns:pr="smNativeData" val="SMDATA_13_gcG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ON4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BAHAAAEAAAACYAAAAIAAAA//////////8="/>
              </a:ext>
            </a:extLst>
          </p:cNvSpPr>
          <p:nvPr/>
        </p:nvSpPr>
        <p:spPr>
          <a:xfrm>
            <a:off x="717550" y="1443355"/>
            <a:ext cx="7749540" cy="3148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Regularly give every task a guaranteed slice of procesors time to use.</a:t>
            </a:r>
          </a:p>
          <a:p>
            <a:pPr>
              <a:buNone/>
              <a:defRPr>
                <a:solidFill>
                  <a:srgbClr val="555555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(guranteed, means cannot be taken away forcefully since given,</a:t>
            </a:r>
          </a:p>
          <a:p>
            <a:pPr>
              <a:buNone/>
              <a:defRPr>
                <a:solidFill>
                  <a:srgbClr val="555555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yet can be voluntary yielded by task itself)</a:t>
            </a: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Keep the maximum number of tasks being run per second with the minimum of processor load.</a:t>
            </a:r>
          </a:p>
          <a:p>
            <a:pPr>
              <a:buNone/>
              <a:defRPr>
                <a:solidFill>
                  <a:srgbClr val="555555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(hence, give higher priority and a greater time slice to IO-bound tasks)</a:t>
            </a:r>
          </a:p>
        </p:txBody>
      </p:sp>
      <p:sp>
        <p:nvSpPr>
          <p:cNvPr id="4" name="Rectangle1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A5MDg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DP7Q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O(N) SCHEDULER</a:t>
            </a:r>
          </a:p>
        </p:txBody>
      </p:sp>
      <p:sp>
        <p:nvSpPr>
          <p:cNvPr id="3" name="Textbox4"/>
          <p:cNvSpPr txBox="1">
            <a:extLst>
              <a:ext uri="smNativeData">
                <pr:smNativeData xmlns:pr="smNativeData" val="SMDATA_13_gcG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wY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BAHAAAEAAAACYAAAAIAAAA//////////8="/>
              </a:ext>
            </a:extLst>
          </p:cNvSpPr>
          <p:nvPr/>
        </p:nvSpPr>
        <p:spPr>
          <a:xfrm>
            <a:off x="717550" y="1443355"/>
            <a:ext cx="7749540" cy="3148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Runqueue is a single round Robin (list of tasks).</a:t>
            </a:r>
          </a:p>
          <a:p>
            <a:pPr>
              <a:buNone/>
              <a:defRPr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After all the tasks have used their time slices up, rescheduling happens</a:t>
            </a:r>
          </a:p>
          <a:p>
            <a:pPr>
              <a:buNone/>
              <a:defRPr>
                <a:solidFill>
                  <a:srgbClr val="555555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	 (time slices recalculated, task order is preserved)</a:t>
            </a:r>
          </a:p>
          <a:p>
            <a:pPr lvl="1" marL="0">
              <a:buNone/>
              <a:defRPr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 lvl="1" marL="0">
              <a:buNone/>
              <a:defRPr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 lvl="1" marL="0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If task yields it’s time slice, it is given a greater one next ”epoch”</a:t>
            </a:r>
          </a:p>
          <a:p>
            <a:pPr lvl="1" marL="0">
              <a:buNone/>
              <a:defRPr>
                <a:solidFill>
                  <a:srgbClr val="555555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	(epoch - time between rescheduling)</a:t>
            </a:r>
          </a:p>
        </p:txBody>
      </p:sp>
      <p:sp>
        <p:nvSpPr>
          <p:cNvPr id="4" name="Rectangle1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G0W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AGENDA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gcG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1AgAABY0AADmHgAAEAAAACYAAAAIAAAA//////////8="/>
              </a:ext>
            </a:extLst>
          </p:cNvSpPr>
          <p:nvPr/>
        </p:nvSpPr>
        <p:spPr>
          <a:xfrm>
            <a:off x="717550" y="1435100"/>
            <a:ext cx="7749540" cy="3587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Task - process/thread from the perspective of kernel.</a:t>
            </a: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Task states.</a:t>
            </a: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Trivial task manipulations (creation/deletion).</a:t>
            </a: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Non-trival task manipulations (scheduling).</a:t>
            </a:r>
          </a:p>
        </p:txBody>
      </p:sp>
      <p:sp>
        <p:nvSpPr>
          <p:cNvPr id="4" name="Rectangle1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wY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O(N) SCHEDULER</a:t>
            </a:r>
          </a:p>
        </p:txBody>
      </p:sp>
      <p:sp>
        <p:nvSpPr>
          <p:cNvPr id="3" name="Textbox4"/>
          <p:cNvSpPr txBox="1">
            <a:extLst>
              <a:ext uri="smNativeData">
                <pr:smNativeData xmlns:pr="smNativeData" val="SMDATA_13_gcG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0W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BAHAAAEAAAACYAAAAIAAAA//////////8="/>
              </a:ext>
            </a:extLst>
          </p:cNvSpPr>
          <p:nvPr/>
        </p:nvSpPr>
        <p:spPr>
          <a:xfrm>
            <a:off x="717550" y="1443355"/>
            <a:ext cx="7749540" cy="3148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Runqueue is a single round Robin (list of tasks).</a:t>
            </a:r>
          </a:p>
          <a:p>
            <a:pPr>
              <a:buNone/>
              <a:defRPr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	- Multiple cores, single lock</a:t>
            </a: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After all the tasks have used their time slices up, rescheduling happens</a:t>
            </a:r>
          </a:p>
          <a:p>
            <a:pPr>
              <a:buNone/>
              <a:defRPr>
                <a:solidFill>
                  <a:srgbClr val="555555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	 (time slices recalculated, task order is preserved)</a:t>
            </a:r>
          </a:p>
          <a:p>
            <a:pPr lvl="1" marL="0">
              <a:buNone/>
              <a:defRPr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	- O(N)</a:t>
            </a:r>
          </a:p>
          <a:p>
            <a:pPr lvl="1" marL="0">
              <a:buNone/>
              <a:defRPr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 lvl="1" marL="0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If task yields it’s time slice, it is given a greater one next ”epoch”</a:t>
            </a:r>
          </a:p>
          <a:p>
            <a:pPr lvl="1" marL="0">
              <a:buNone/>
              <a:defRPr>
                <a:solidFill>
                  <a:srgbClr val="555555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	(epoch - time between rescheduling)</a:t>
            </a:r>
          </a:p>
        </p:txBody>
      </p:sp>
      <p:sp>
        <p:nvSpPr>
          <p:cNvPr id="4" name="Rectangle1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ptw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O(1) SCHEDULER</a:t>
            </a:r>
          </a:p>
        </p:txBody>
      </p:sp>
      <p:sp>
        <p:nvSpPr>
          <p:cNvPr id="3" name="Textbox4"/>
          <p:cNvSpPr txBox="1">
            <a:extLst>
              <a:ext uri="smNativeData">
                <pr:smNativeData xmlns:pr="smNativeData" val="SMDATA_13_gcG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IwX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BtEAAAEAAAACYAAAAIAAAA//////////8="/>
              </a:ext>
            </a:extLst>
          </p:cNvSpPr>
          <p:nvPr/>
        </p:nvSpPr>
        <p:spPr>
          <a:xfrm>
            <a:off x="717550" y="1443355"/>
            <a:ext cx="7749540" cy="1226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Runqueue is now a fixed-size array of round Robins</a:t>
            </a:r>
          </a:p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When the task has used it up - it gets moved to expired runqueue.</a:t>
            </a:r>
          </a:p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When active runqueue gets empty - runqueues are swapped.</a:t>
            </a:r>
          </a:p>
        </p:txBody>
      </p:sp>
      <p:sp>
        <p:nvSpPr>
          <p:cNvPr id="4" name="Rectangle3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ubm5AP///wgAAAAAAAAAAAAAAAAAAAAAAAAAAAAAAAAAAAAAZAAAAAEAAABAAAAAAAAAAAAAAAAAAAAAAAAAAAAAAAAAAAAAAAAAAAAAAAAAAAAAAAAAAAAAAAAAAAAAAAAAAAAAAAAAAAAAAAAAAAAAAAAAAAAAAAAAAAAAAAAAAAAAFAAAADwAAAABAAAAAAAAAB4eHg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CptwMMAAAAEAAAAAAAAAAAAAAAAAAAAAAAAAAeAAAAaAAAAAAAAAAAAAAAAAAAAAAAAAAAAAAAECcAABAnAAAAAAAAAAAAAAAAAAAAAAAAAAAAAAAAAAAAAAAAAAAAABQAAAAAAAAAwMD/AAAAAABkAAAAMgAAAAAAAABkAAAAAAAAAH9/fwAKAAAAHwAAAFQAAAC5ubkA////AQAAAAAAAAAAAAAAAAAAAAAAAAAAAAAAAAAAAAAAAAAAHh4eAH9/fwCAgIADzMzMAMDA/wB/f38AAAAAAAAAAAAAAAAAAAAAAAAAAAAhAAAAGAAAABQAAAB6CwAAExMAAAsaAAAlKQAAEAAAACYAAAAIAAAA//////////8="/>
              </a:ext>
            </a:extLst>
          </p:cNvSpPr>
          <p:nvPr/>
        </p:nvSpPr>
        <p:spPr>
          <a:xfrm>
            <a:off x="1865630" y="3100705"/>
            <a:ext cx="2367915" cy="3587750"/>
          </a:xfrm>
          <a:prstGeom prst="rect">
            <a:avLst/>
          </a:prstGeom>
          <a:solidFill>
            <a:srgbClr val="B9B9B9"/>
          </a:solidFill>
          <a:ln w="381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Rectangle4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0+qqAP///wgAAAAAAAAAAAAAAAAAAAAAAAAAAAAAAAAAAAAAZAAAAAEAAABAAAAAAAAAAAAAAAAAAAAAAAAAAAAAAAAAAAAAAAAAAAAAAAAAAAAAAAAAAAAAAAAAAAAAAAAAAAAAAAAAAAAAAAAAAAAAAAAAAAAAAAAAAAAAAAAAAAAAFAAAADwAAAABAAAAAAAAAB4eHg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DT6qoA////AQAAAAAAAAAAAAAAAAAAAAAAAAAAAAAAAAAAAAAAAAAAHh4eAH9/fwCAgIADzMzMAMDA/wB/f38AAAAAAAAAAAAAAAAAAAAAAAAAAAAhAAAAGAAAABQAAADmHgAAExMAAHctAAAlKQAAEAAAACYAAAAIAAAA//////////8="/>
              </a:ext>
            </a:extLst>
          </p:cNvSpPr>
          <p:nvPr/>
        </p:nvSpPr>
        <p:spPr>
          <a:xfrm>
            <a:off x="5022850" y="3100705"/>
            <a:ext cx="2367915" cy="3587750"/>
          </a:xfrm>
          <a:prstGeom prst="rect">
            <a:avLst/>
          </a:prstGeom>
          <a:solidFill>
            <a:srgbClr val="D3EAAA"/>
          </a:solidFill>
          <a:ln w="381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Textbox1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EFBQU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yCwAA0xAAAAsaAAATEwAAECAAACYAAAAIAAAA//////////8="/>
              </a:ext>
            </a:extLst>
          </p:cNvSpPr>
          <p:nvPr/>
        </p:nvSpPr>
        <p:spPr>
          <a:xfrm>
            <a:off x="1860550" y="2734945"/>
            <a:ext cx="237299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expired runqueue</a:t>
            </a:r>
          </a:p>
        </p:txBody>
      </p:sp>
      <p:sp>
        <p:nvSpPr>
          <p:cNvPr id="7" name="Textbox2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Cptw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eHgAA0xAAAHctAAATEwAAECAAACYAAAAIAAAA//////////8="/>
              </a:ext>
            </a:extLst>
          </p:cNvSpPr>
          <p:nvPr/>
        </p:nvSpPr>
        <p:spPr>
          <a:xfrm>
            <a:off x="5017770" y="2734945"/>
            <a:ext cx="237299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active runqueue</a:t>
            </a:r>
          </a:p>
        </p:txBody>
      </p:sp>
      <p:sp>
        <p:nvSpPr>
          <p:cNvPr id="8" name="Rectangle5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BAAAAAAAAADYKng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BlPSIMAAAAEAAAAAAAAAAAAAAAAAAAAAAAAAAeAAAAaAAAAAAAAAAAAAAAAAAAAAAAAAAAAAAAECcAABAnAAAAAAAAAAAAAAAAAAAAAAAAAAAAAAAAAAAAAAAAAAAAABQAAAAAAAAAwMD/AAAAAABkAAAAMgAAAAAAAABkAAAAAAAAAH9/fwAKAAAAHwAAAFQAAACGUd0A////AQAAAAAAAAAAAAAAAAAAAAAAAAAAAAAAAAAAAAAAAAAANgqeAH9/fwCAgIADzMzMAMDA/wB/f38AAAAAAAAAAAAAAAAAAAAAAAAAAAAhAAAAGAAAABQAAAB9DQAAIhQAAEEPAADgFQAAEAAAACYAAAAIAAAA//////////8="/>
              </a:ext>
            </a:extLst>
          </p:cNvSpPr>
          <p:nvPr/>
        </p:nvSpPr>
        <p:spPr>
          <a:xfrm>
            <a:off x="2192655" y="3272790"/>
            <a:ext cx="287020" cy="283210"/>
          </a:xfrm>
          <a:prstGeom prst="rect">
            <a:avLst/>
          </a:prstGeom>
          <a:solidFill>
            <a:srgbClr val="8651DD"/>
          </a:solidFill>
          <a:ln w="25400" cap="flat" cmpd="sng" algn="ctr">
            <a:solidFill>
              <a:srgbClr val="360A9E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AutoShape1"/>
          <p:cNvSpPr>
            <a:extLst>
              <a:ext uri="smNativeData">
                <pr:smNativeData xmlns:pr="smNativeData" val="SMDATA_13_gcGAXRMAAAAlAAAAyAAAAA8BAAAAkAAAAEgAAACQAAAASAAAAAAAAAAAAAAAAAAAAAEAAABQAAAAAIIphXg83z8IPYQeQg/RPwAAAAAAAOA/AAAAAAAA4D8AAAAAAADgPwAAAAAAAOA/AAAAAAAA4D8AAAAAAADgPwAAAAAAAOA/AAAAAAAA4D8CAAAAjAAAAAEAAAAAAAAANgq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C1yLW4MAAAAEAAAAAAAAAAAAAAAAAAAAAAAAAAeAAAAaAAAAAAAAAAAAAAAAAAAAAAAAAAAAAAAECcAABAnAAAAAAAAAAAAAAAAAAAAAAAAAAAAAAAAAAAAAAAAAAAAABQAAAAAAAAAwMD/AAAAAABkAAAAMgAAAAAAAABkAAAAAAAAAH9/fwAKAAAAHwAAAFQAAAA2Cp4A////AQAAAAAAAAAAAAAAAAAAAAAAAAAAAAAAAAAAAAAAAAAAAAAAAn9/fwCAgIADzMzMAMDA/wB/f38AAAAAAAAAAAAAAAAAAAAAAAAAAAAhAAAAGAAAABQAAACrDgAAgBQAAOAQAACwFQAAEAAAACYAAAAIAAAA//////////8="/>
              </a:ext>
            </a:extLst>
          </p:cNvSpPr>
          <p:nvPr/>
        </p:nvSpPr>
        <p:spPr>
          <a:xfrm>
            <a:off x="2384425" y="333248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360A9E"/>
          </a:solidFill>
          <a:ln>
            <a:noFill/>
          </a:ln>
          <a:effectLst/>
        </p:spPr>
      </p:sp>
      <p:sp>
        <p:nvSpPr>
          <p:cNvPr id="10" name="Textbox3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LEAAA9RMAAKcZAAA1FgAAECAAACYAAAAIAAAA//////////8="/>
              </a:ext>
            </a:extLst>
          </p:cNvSpPr>
          <p:nvPr/>
        </p:nvSpPr>
        <p:spPr>
          <a:xfrm>
            <a:off x="2729865" y="324421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Priority 0</a:t>
            </a:r>
          </a:p>
        </p:txBody>
      </p:sp>
      <p:sp>
        <p:nvSpPr>
          <p:cNvPr id="11" name="Rectangle7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BAAAAAAAAADYKng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A/f8MAAAAEAAAAAAAAAAAAAAAAAAAAAAAAAAeAAAAaAAAAAAAAAAAAAAAAAAAAAAAAAAAAAAAECcAABAnAAAAAAAAAAAAAAAAAAAAAAAAAAAAAAAAAAAAAAAAAAAAABQAAAAAAAAAwMD/AAAAAABkAAAAMgAAAAAAAABkAAAAAAAAAH9/fwAKAAAAHwAAAFQAAACGUd0A////AQAAAAAAAAAAAAAAAAAAAAAAAAAAAAAAAAAAAAAAAAAANgqeAH9/fwCAgIADzMzMAMDA/wB/f38AAAAAAAAAAAAAAAAAAAAAAAAAAAAhAAAAGAAAABQAAAB7DQAA0BgAAD8PAACOGgAAEAAAACYAAAAIAAAA//////////8="/>
              </a:ext>
            </a:extLst>
          </p:cNvSpPr>
          <p:nvPr/>
        </p:nvSpPr>
        <p:spPr>
          <a:xfrm>
            <a:off x="2191385" y="4033520"/>
            <a:ext cx="287020" cy="283210"/>
          </a:xfrm>
          <a:prstGeom prst="rect">
            <a:avLst/>
          </a:prstGeom>
          <a:solidFill>
            <a:srgbClr val="8651DD"/>
          </a:solidFill>
          <a:ln w="25400" cap="flat" cmpd="sng" algn="ctr">
            <a:solidFill>
              <a:srgbClr val="360A9E"/>
            </a:solidFill>
            <a:prstDash val="solid"/>
            <a:headEnd type="none"/>
            <a:tailEnd type="none"/>
          </a:ln>
          <a:effectLst/>
        </p:spPr>
      </p:sp>
      <p:sp>
        <p:nvSpPr>
          <p:cNvPr id="12" name="AutoShape3"/>
          <p:cNvSpPr>
            <a:extLst>
              <a:ext uri="smNativeData">
                <pr:smNativeData xmlns:pr="smNativeData" val="SMDATA_13_gcGAXRMAAAAlAAAAyAAAAA8BAAAAkAAAAEgAAACQAAAASAAAAAAAAAAAAAAAAAAAAAEAAABQAAAAAIIphXg83z8IPYQeQg/RPwAAAAAAAOA/AAAAAAAA4D8AAAAAAADgPwAAAAAAAOA/AAAAAAAA4D8AAAAAAADgPwAAAAAAAOA/AAAAAAAA4D8CAAAAjAAAAAEAAAAAAAAANgq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2Cp4A////AQAAAAAAAAAAAAAAAAAAAAAAAAAAAAAAAAAAAAAAAAAAAAAAAn9/fwCAgIADzMzMAMDA/wB/f38AAAAAAAAAAAAAAAAAAAAAAAAAAAAhAAAAGAAAABQAAACpDgAALhkAAN4QAABeGgAAEAAAACYAAAAIAAAA//////////8="/>
              </a:ext>
            </a:extLst>
          </p:cNvSpPr>
          <p:nvPr/>
        </p:nvSpPr>
        <p:spPr>
          <a:xfrm>
            <a:off x="2383155" y="409321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360A9E"/>
          </a:solidFill>
          <a:ln>
            <a:noFill/>
          </a:ln>
          <a:effectLst/>
        </p:spPr>
      </p:sp>
      <p:sp>
        <p:nvSpPr>
          <p:cNvPr id="13" name="Textbox6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g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JEAAAoxgAAKUZAADjGgAAECAAACYAAAAIAAAA//////////8="/>
              </a:ext>
            </a:extLst>
          </p:cNvSpPr>
          <p:nvPr/>
        </p:nvSpPr>
        <p:spPr>
          <a:xfrm>
            <a:off x="2728595" y="400494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14" name="Rectangle8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BAAAAAAAAADYKng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EJRQUEMAAAAEAAAAAAAAAAAAAAAAAAAAAAAAAAeAAAAaAAAAAAAAAAAAAAAAAAAAAAAAAAAAAAAECcAABAnAAAAAAAAAAAAAAAAAAAAAAAAAAAAAAAAAAAAAAAAAAAAABQAAAAAAAAAwMD/AAAAAABkAAAAMgAAAAAAAABkAAAAAAAAAH9/fwAKAAAAHwAAAFQAAACGUd0A////AQAAAAAAAAAAAAAAAAAAAAAAAAAAAAAAAAAAAAAAAAAANgqeAH9/fwCAgIADzMzMAMDA/wB/f38AAAAAAAAAAAAAAAAAAAAAAAAAAAAhAAAAGAAAABQAAAB7DQAAKBsAAD8PAADmHAAAEAAAACYAAAAIAAAA//////////8="/>
              </a:ext>
            </a:extLst>
          </p:cNvSpPr>
          <p:nvPr/>
        </p:nvSpPr>
        <p:spPr>
          <a:xfrm>
            <a:off x="2191385" y="4414520"/>
            <a:ext cx="287020" cy="283210"/>
          </a:xfrm>
          <a:prstGeom prst="rect">
            <a:avLst/>
          </a:prstGeom>
          <a:solidFill>
            <a:srgbClr val="8651DD"/>
          </a:solidFill>
          <a:ln w="25400" cap="flat" cmpd="sng" algn="ctr">
            <a:solidFill>
              <a:srgbClr val="360A9E"/>
            </a:solidFill>
            <a:prstDash val="solid"/>
            <a:headEnd type="none"/>
            <a:tailEnd type="none"/>
          </a:ln>
          <a:effectLst/>
        </p:spPr>
      </p:sp>
      <p:sp>
        <p:nvSpPr>
          <p:cNvPr id="15" name="AutoShape4"/>
          <p:cNvSpPr>
            <a:extLst>
              <a:ext uri="smNativeData">
                <pr:smNativeData xmlns:pr="smNativeData" val="SMDATA_13_gcGAXRMAAAAlAAAAyAAAAA8BAAAAkAAAAEgAAACQAAAASAAAAAAAAAAAAAAAAAAAAAEAAABQAAAAAIIphXg83z8IPYQeQg/RPwAAAAAAAOA/AAAAAAAA4D8AAAAAAADgPwAAAAAAAOA/AAAAAAAA4D8AAAAAAADgPwAAAAAAAOA/AAAAAAAA4D8CAAAAjAAAAAEAAAAAAAAANgq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2Cp4A////AQAAAAAAAAAAAAAAAAAAAAAAAAAAAAAAAAAAAAAAAAAAAAAAAn9/fwCAgIADzMzMAMDA/wB/f38AAAAAAAAAAAAAAAAAAAAAAAAAAAAhAAAAGAAAABQAAACpDgAAhhsAAN4QAAC2HAAAEAAAACYAAAAIAAAA//////////8="/>
              </a:ext>
            </a:extLst>
          </p:cNvSpPr>
          <p:nvPr/>
        </p:nvSpPr>
        <p:spPr>
          <a:xfrm>
            <a:off x="2383155" y="447421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360A9E"/>
          </a:solidFill>
          <a:ln>
            <a:noFill/>
          </a:ln>
          <a:effectLst/>
        </p:spPr>
      </p:sp>
      <p:sp>
        <p:nvSpPr>
          <p:cNvPr id="16" name="Textbox7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JEAAA+xoAAKUZAAA7HQAAECAAACYAAAAIAAAA//////////8="/>
              </a:ext>
            </a:extLst>
          </p:cNvSpPr>
          <p:nvPr/>
        </p:nvSpPr>
        <p:spPr>
          <a:xfrm>
            <a:off x="2728595" y="438594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Priority 99</a:t>
            </a:r>
          </a:p>
        </p:txBody>
      </p:sp>
      <p:sp>
        <p:nvSpPr>
          <p:cNvPr id="17" name="Rectangle9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BAAAAAAAAADYKng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NgqeAH9/fwCAgIADzMzMAMDA/wB/f38AAAAAAAAAAAAAAAAAAAAAAAAAAAAhAAAAGAAAABQAAAB7DQAAeBYAAD8PAAA2GAAAEAAAACYAAAAIAAAA//////////8="/>
              </a:ext>
            </a:extLst>
          </p:cNvSpPr>
          <p:nvPr/>
        </p:nvSpPr>
        <p:spPr>
          <a:xfrm>
            <a:off x="2191385" y="3652520"/>
            <a:ext cx="287020" cy="283210"/>
          </a:xfrm>
          <a:prstGeom prst="rect">
            <a:avLst/>
          </a:prstGeom>
          <a:solidFill>
            <a:srgbClr val="8651DD"/>
          </a:solidFill>
          <a:ln w="25400" cap="flat" cmpd="sng" algn="ctr">
            <a:solidFill>
              <a:srgbClr val="360A9E"/>
            </a:solidFill>
            <a:prstDash val="solid"/>
            <a:headEnd type="none"/>
            <a:tailEnd type="none"/>
          </a:ln>
          <a:effectLst/>
        </p:spPr>
      </p:sp>
      <p:sp>
        <p:nvSpPr>
          <p:cNvPr id="18" name="AutoShape5"/>
          <p:cNvSpPr>
            <a:extLst>
              <a:ext uri="smNativeData">
                <pr:smNativeData xmlns:pr="smNativeData" val="SMDATA_13_gcGAXRMAAAAlAAAAyAAAAA8BAAAAkAAAAEgAAACQAAAASAAAAAAAAAAAAAAAAAAAAAEAAABQAAAAAIIphXg83z8IPYQeQg/RPwAAAAAAAOA/AAAAAAAA4D8AAAAAAADgPwAAAAAAAOA/AAAAAAAA4D8AAAAAAADgPwAAAAAAAOA/AAAAAAAA4D8CAAAAjAAAAAEAAAAAAAAANgq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f39/8MAAAAEAAAAAAAAAAAAAAAAAAAAAAAAAAeAAAAaAAAAAAAAAAAAAAAAAAAAAAAAAAAAAAAECcAABAnAAAAAAAAAAAAAAAAAAAAAAAAAAAAAAAAAAAAAAAAAAAAABQAAAAAAAAAwMD/AAAAAABkAAAAMgAAAAAAAABkAAAAAAAAAH9/fwAKAAAAHwAAAFQAAAA2Cp4A////AQAAAAAAAAAAAAAAAAAAAAAAAAAAAAAAAAAAAAAAAAAAAAAAAn9/fwCAgIADzMzMAMDA/wB/f38AAAAAAAAAAAAAAAAAAAAAAAAAAAAhAAAAGAAAABQAAACpDgAA1hYAAN4QAAAGGAAAEAAAACYAAAAIAAAA//////////8="/>
              </a:ext>
            </a:extLst>
          </p:cNvSpPr>
          <p:nvPr/>
        </p:nvSpPr>
        <p:spPr>
          <a:xfrm>
            <a:off x="2383155" y="371221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360A9E"/>
          </a:solidFill>
          <a:ln>
            <a:noFill/>
          </a:ln>
          <a:effectLst/>
        </p:spPr>
      </p:sp>
      <p:sp>
        <p:nvSpPr>
          <p:cNvPr id="19" name="Textbox8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JEAAASxYAAKUZAACLGAAAECAAACYAAAAIAAAA//////////8="/>
              </a:ext>
            </a:extLst>
          </p:cNvSpPr>
          <p:nvPr/>
        </p:nvSpPr>
        <p:spPr>
          <a:xfrm>
            <a:off x="2728595" y="362394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Priority 1</a:t>
            </a:r>
          </a:p>
        </p:txBody>
      </p:sp>
      <p:sp>
        <p:nvSpPr>
          <p:cNvPr id="20" name="Rectangle10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SdZJAP///wgAAAAAAAAAAAAAAAAAAAAAAAAAAAAAAAAAAAAAZAAAAAEAAABAAAAAAAAAAAAAAAAAAAAAAAAAAAAAAAAAAAAAAAAAAAAAAAAAAAAAAAAAAAAAAAAAAAAAAAAAAAAAAAAAAAAAAAAAAAAAAAAAAAAAAAAAAAAAAAAAAAAAFAAAADwAAAABAAAAAAAAABx9HA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BJ1kkA////AQAAAAAAAAAAAAAAAAAAAAAAAAAAAAAAAAAAAAAAAAAAHH0cAH9/fwCAgIADzMzMAMDA/wB/f38AAAAAAAAAAAAAAAAAAAAAAAAAAAAhAAAAGAAAABQAAAB5DQAACCAAAD0PAADGIQAAEAAAACYAAAAIAAAA//////////8="/>
              </a:ext>
            </a:extLst>
          </p:cNvSpPr>
          <p:nvPr/>
        </p:nvSpPr>
        <p:spPr>
          <a:xfrm>
            <a:off x="2190115" y="5207000"/>
            <a:ext cx="287020" cy="283210"/>
          </a:xfrm>
          <a:prstGeom prst="rect">
            <a:avLst/>
          </a:prstGeom>
          <a:solidFill>
            <a:srgbClr val="49D649"/>
          </a:solidFill>
          <a:ln w="25400" cap="flat" cmpd="sng" algn="ctr">
            <a:solidFill>
              <a:srgbClr val="1C7D1C"/>
            </a:solidFill>
            <a:prstDash val="solid"/>
            <a:headEnd type="none"/>
            <a:tailEnd type="none"/>
          </a:ln>
          <a:effectLst/>
        </p:spPr>
      </p:sp>
      <p:sp>
        <p:nvSpPr>
          <p:cNvPr id="21" name="AutoShape6"/>
          <p:cNvSpPr>
            <a:extLst>
              <a:ext uri="smNativeData">
                <pr:smNativeData xmlns:pr="smNativeData" val="SMDATA_13_gcGAXRMAAAAlAAAAyAAAAA8BAAAAkAAAAEgAAACQAAAASAAAAAAAAAAAAAAAAAAAAAEAAABQAAAAAIIphXg83z8IPYQeQg/RPwAAAAAAAOA/AAAAAAAA4D8AAAAAAADgPwAAAAAAAOA/AAAAAAAA4D8AAAAAAADgPwAAAAAAAOA/AAAAAAAA4D8CAAAAjAAAAAEAAAAAAAAAHH0c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cfRwA////AQAAAAAAAAAAAAAAAAAAAAAAAAAAAAAAAAAAAAAAAAAAAAAAAn9/fwCAgIADzMzMAMDA/wB/f38AAAAAAAAAAAAAAAAAAAAAAAAAAAAhAAAAGAAAABQAAACnDgAAZiAAANwQAACWIQAAEAAAACYAAAAIAAAA//////////8="/>
              </a:ext>
            </a:extLst>
          </p:cNvSpPr>
          <p:nvPr/>
        </p:nvSpPr>
        <p:spPr>
          <a:xfrm>
            <a:off x="2381885" y="526669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1C7D1C"/>
          </a:solidFill>
          <a:ln>
            <a:noFill/>
          </a:ln>
          <a:effectLst/>
        </p:spPr>
      </p:sp>
      <p:sp>
        <p:nvSpPr>
          <p:cNvPr id="22" name="Textbox9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HEAAA2x8AAKMZAAAbIgAAECAAACYAAAAIAAAA//////////8="/>
              </a:ext>
            </a:extLst>
          </p:cNvSpPr>
          <p:nvPr/>
        </p:nvSpPr>
        <p:spPr>
          <a:xfrm>
            <a:off x="2727325" y="517842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Priority 100</a:t>
            </a:r>
          </a:p>
        </p:txBody>
      </p:sp>
      <p:sp>
        <p:nvSpPr>
          <p:cNvPr id="23" name="Rectangle11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SdZJAP///wgAAAAAAAAAAAAAAAAAAAAAAAAAAAAAAAAAAAAAZAAAAAEAAABAAAAAAAAAAAAAAAAAAAAAAAAAAAAAAAAAAAAAAAAAAAAAAAAAAAAAAAAAAAAAAAAAAAAAAAAAAAAAAAAAAAAAAAAAAAAAAAAAAAAAAAAAAAAAAAAAAAAAFAAAADwAAAABAAAAAAAAABx9HA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J1kkA////AQAAAAAAAAAAAAAAAAAAAAAAAAAAAAAAAAAAAAAAAAAAHH0cAH9/fwCAgIADzMzMAMDA/wB/f38AAAAAAAAAAAAAAAAAAAAAAAAAAAAhAAAAGAAAABQAAAB5DQAAYCIAAD0PAAAeJAAAEAAAACYAAAAIAAAA//////////8="/>
              </a:ext>
            </a:extLst>
          </p:cNvSpPr>
          <p:nvPr/>
        </p:nvSpPr>
        <p:spPr>
          <a:xfrm>
            <a:off x="2190115" y="5588000"/>
            <a:ext cx="287020" cy="283210"/>
          </a:xfrm>
          <a:prstGeom prst="rect">
            <a:avLst/>
          </a:prstGeom>
          <a:solidFill>
            <a:srgbClr val="49D649"/>
          </a:solidFill>
          <a:ln w="25400" cap="flat" cmpd="sng" algn="ctr">
            <a:solidFill>
              <a:srgbClr val="1C7D1C"/>
            </a:solidFill>
            <a:prstDash val="solid"/>
            <a:headEnd type="none"/>
            <a:tailEnd type="none"/>
          </a:ln>
          <a:effectLst/>
        </p:spPr>
      </p:sp>
      <p:sp>
        <p:nvSpPr>
          <p:cNvPr id="24" name="AutoShape7"/>
          <p:cNvSpPr>
            <a:extLst>
              <a:ext uri="smNativeData">
                <pr:smNativeData xmlns:pr="smNativeData" val="SMDATA_13_gcGAXRMAAAAlAAAAyAAAAA8BAAAAkAAAAEgAAACQAAAASAAAAAAAAAAAAAAAAAAAAAEAAABQAAAAAIIphXg83z8IPYQeQg/RPwAAAAAAAOA/AAAAAAAA4D8AAAAAAADgPwAAAAAAAOA/AAAAAAAA4D8AAAAAAADgPwAAAAAAAOA/AAAAAAAA4D8CAAAAjAAAAAEAAAAAAAAAHH0c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cfRwA////AQAAAAAAAAAAAAAAAAAAAAAAAAAAAAAAAAAAAAAAAAAAAAAAAn9/fwCAgIADzMzMAMDA/wB/f38AAAAAAAAAAAAAAAAAAAAAAAAAAAAhAAAAGAAAABQAAACnDgAAviIAANwQAADuIwAAEAAAACYAAAAIAAAA//////////8="/>
              </a:ext>
            </a:extLst>
          </p:cNvSpPr>
          <p:nvPr/>
        </p:nvSpPr>
        <p:spPr>
          <a:xfrm>
            <a:off x="2381885" y="564769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1C7D1C"/>
          </a:solidFill>
          <a:ln>
            <a:noFill/>
          </a:ln>
          <a:effectLst/>
        </p:spPr>
      </p:sp>
      <p:sp>
        <p:nvSpPr>
          <p:cNvPr id="25" name="Textbox10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HEAAAMyIAAKMZAABzJAAAECAAACYAAAAIAAAA//////////8="/>
              </a:ext>
            </a:extLst>
          </p:cNvSpPr>
          <p:nvPr/>
        </p:nvSpPr>
        <p:spPr>
          <a:xfrm>
            <a:off x="2727325" y="555942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26" name="Rectangle12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SdZJAP///wgAAAAAAAAAAAAAAAAAAAAAAAAAAAAAAAAAAAAAZAAAAAEAAABAAAAAAAAAAAAAAAAAAAAAAAAAAAAAAAAAAAAAAAAAAAAAAAAAAAAAAAAAAAAAAAAAAAAAAAAAAAAAAAAAAAAAAAAAAAAAAAAAAAAAAAAAAAAAAAAAAAAAFAAAADwAAAABAAAAAAAAABx9HA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J1kkA////AQAAAAAAAAAAAAAAAAAAAAAAAAAAAAAAAAAAAAAAAAAAHH0cAH9/fwCAgIADzMzMAMDA/wB/f38AAAAAAAAAAAAAAAAAAAAAAAAAAAAhAAAAGAAAABQAAAB5DQAAuCQAAD0PAAB2JgAAEAAAACYAAAAIAAAA//////////8="/>
              </a:ext>
            </a:extLst>
          </p:cNvSpPr>
          <p:nvPr/>
        </p:nvSpPr>
        <p:spPr>
          <a:xfrm>
            <a:off x="2190115" y="5969000"/>
            <a:ext cx="287020" cy="283210"/>
          </a:xfrm>
          <a:prstGeom prst="rect">
            <a:avLst/>
          </a:prstGeom>
          <a:solidFill>
            <a:srgbClr val="49D649"/>
          </a:solidFill>
          <a:ln w="25400" cap="flat" cmpd="sng" algn="ctr">
            <a:solidFill>
              <a:srgbClr val="1C7D1C"/>
            </a:solidFill>
            <a:prstDash val="solid"/>
            <a:headEnd type="none"/>
            <a:tailEnd type="none"/>
          </a:ln>
          <a:effectLst/>
        </p:spPr>
      </p:sp>
      <p:sp>
        <p:nvSpPr>
          <p:cNvPr id="27" name="AutoShape8"/>
          <p:cNvSpPr>
            <a:extLst>
              <a:ext uri="smNativeData">
                <pr:smNativeData xmlns:pr="smNativeData" val="SMDATA_13_gcGAXRMAAAAlAAAAyAAAAA8BAAAAkAAAAEgAAACQAAAASAAAAAAAAAAAAAAAAAAAAAEAAABQAAAAAIIphXg83z8IPYQeQg/RPwAAAAAAAOA/AAAAAAAA4D8AAAAAAADgPwAAAAAAAOA/AAAAAAAA4D8AAAAAAADgPwAAAAAAAOA/AAAAAAAA4D8CAAAAjAAAAAEAAAAAAAAAHH0c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cfRwA////AQAAAAAAAAAAAAAAAAAAAAAAAAAAAAAAAAAAAAAAAAAAAAAAAn9/fwCAgIADzMzMAMDA/wB/f38AAAAAAAAAAAAAAAAAAAAAAAAAAAAhAAAAGAAAABQAAACnDgAAFiUAANwQAABGJgAAEAAAACYAAAAIAAAA//////////8="/>
              </a:ext>
            </a:extLst>
          </p:cNvSpPr>
          <p:nvPr/>
        </p:nvSpPr>
        <p:spPr>
          <a:xfrm>
            <a:off x="2381885" y="602869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1C7D1C"/>
          </a:solidFill>
          <a:ln>
            <a:noFill/>
          </a:ln>
          <a:effectLst/>
        </p:spPr>
      </p:sp>
      <p:sp>
        <p:nvSpPr>
          <p:cNvPr id="28" name="Textbox11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HEAAAiyQAAKMZAADLJgAAECAAACYAAAAIAAAA//////////8="/>
              </a:ext>
            </a:extLst>
          </p:cNvSpPr>
          <p:nvPr/>
        </p:nvSpPr>
        <p:spPr>
          <a:xfrm>
            <a:off x="2727325" y="594042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Priority 139</a:t>
            </a:r>
          </a:p>
        </p:txBody>
      </p:sp>
      <p:sp>
        <p:nvSpPr>
          <p:cNvPr id="29" name="Rectangle6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BAAAAAAAAADYKng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NgqeAH9/fwCAgIADzMzMAMDA/wB/f38AAAAAAAAAAAAAAAAAAAAAAAAAAAAhAAAAGAAAABQAAAC5IAAAOhQAAH0iAAD4FQAAEAAAACYAAAAIAAAA//////////8="/>
              </a:ext>
            </a:extLst>
          </p:cNvSpPr>
          <p:nvPr/>
        </p:nvSpPr>
        <p:spPr>
          <a:xfrm>
            <a:off x="5319395" y="3288030"/>
            <a:ext cx="287020" cy="283210"/>
          </a:xfrm>
          <a:prstGeom prst="rect">
            <a:avLst/>
          </a:prstGeom>
          <a:solidFill>
            <a:srgbClr val="8651DD"/>
          </a:solidFill>
          <a:ln w="25400" cap="flat" cmpd="sng" algn="ctr">
            <a:solidFill>
              <a:srgbClr val="360A9E"/>
            </a:solidFill>
            <a:prstDash val="solid"/>
            <a:headEnd type="none"/>
            <a:tailEnd type="none"/>
          </a:ln>
          <a:effectLst/>
        </p:spPr>
      </p:sp>
      <p:sp>
        <p:nvSpPr>
          <p:cNvPr id="30" name="AutoShape2"/>
          <p:cNvSpPr>
            <a:extLst>
              <a:ext uri="smNativeData">
                <pr:smNativeData xmlns:pr="smNativeData" val="SMDATA_13_gcGAXRMAAAAlAAAAyAAAAA8BAAAAkAAAAEgAAACQAAAASAAAAAAAAAAAAAAAAAAAAAEAAABQAAAAAIIphXg83z8IPYQeQg/RPwAAAAAAAOA/AAAAAAAA4D8AAAAAAADgPwAAAAAAAOA/AAAAAAAA4D8AAAAAAADgPwAAAAAAAOA/AAAAAAAA4D8CAAAAjAAAAAEAAAAAAAAANgq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2Cp4A////AQAAAAAAAAAAAAAAAAAAAAAAAAAAAAAAAAAAAAAAAAAAAAAAAn9/fwCAgIADzMzMAMDA/wB/f38AAAAAAAAAAAAAAAAAAAAAAAAAAAAhAAAAGAAAABQAAADnIQAAmBQAABwkAADIFQAAEAAAACYAAAAIAAAA//////////8="/>
              </a:ext>
            </a:extLst>
          </p:cNvSpPr>
          <p:nvPr/>
        </p:nvSpPr>
        <p:spPr>
          <a:xfrm>
            <a:off x="5511165" y="334772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360A9E"/>
          </a:solidFill>
          <a:ln>
            <a:noFill/>
          </a:ln>
          <a:effectLst/>
        </p:spPr>
      </p:sp>
      <p:sp>
        <p:nvSpPr>
          <p:cNvPr id="31" name="Textbox5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HJAAADRQAAOMsAABNFgAAECAAACYAAAAIAAAA//////////8="/>
              </a:ext>
            </a:extLst>
          </p:cNvSpPr>
          <p:nvPr/>
        </p:nvSpPr>
        <p:spPr>
          <a:xfrm>
            <a:off x="5856605" y="325945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Priority 0</a:t>
            </a:r>
          </a:p>
        </p:txBody>
      </p:sp>
      <p:sp>
        <p:nvSpPr>
          <p:cNvPr id="32" name="Rectangle13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BAAAAAAAAADYKng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NgqeAH9/fwCAgIADzMzMAMDA/wB/f38AAAAAAAAAAAAAAAAAAAAAAAAAAAAhAAAAGAAAABQAAAC3IAAA6BgAAHsiAACmGgAAEAAAACYAAAAIAAAA//////////8="/>
              </a:ext>
            </a:extLst>
          </p:cNvSpPr>
          <p:nvPr/>
        </p:nvSpPr>
        <p:spPr>
          <a:xfrm>
            <a:off x="5318125" y="4048760"/>
            <a:ext cx="287020" cy="283210"/>
          </a:xfrm>
          <a:prstGeom prst="rect">
            <a:avLst/>
          </a:prstGeom>
          <a:solidFill>
            <a:srgbClr val="8651DD"/>
          </a:solidFill>
          <a:ln w="25400" cap="flat" cmpd="sng" algn="ctr">
            <a:solidFill>
              <a:srgbClr val="360A9E"/>
            </a:solidFill>
            <a:prstDash val="solid"/>
            <a:headEnd type="none"/>
            <a:tailEnd type="none"/>
          </a:ln>
          <a:effectLst/>
        </p:spPr>
      </p:sp>
      <p:sp>
        <p:nvSpPr>
          <p:cNvPr id="33" name="AutoShape9"/>
          <p:cNvSpPr>
            <a:extLst>
              <a:ext uri="smNativeData">
                <pr:smNativeData xmlns:pr="smNativeData" val="SMDATA_13_gcGAXRMAAAAlAAAAyAAAAA8BAAAAkAAAAEgAAACQAAAASAAAAAAAAAAAAAAAAAAAAAEAAABQAAAAAIIphXg83z8IPYQeQg/RPwAAAAAAAOA/AAAAAAAA4D8AAAAAAADgPwAAAAAAAOA/AAAAAAAA4D8AAAAAAADgPwAAAAAAAOA/AAAAAAAA4D8CAAAAjAAAAAEAAAAAAAAANgq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2Cp4A////AQAAAAAAAAAAAAAAAAAAAAAAAAAAAAAAAAAAAAAAAAAAAAAAAn9/fwCAgIADzMzMAMDA/wB/f38AAAAAAAAAAAAAAAAAAAAAAAAAAAAhAAAAGAAAABQAAADlIQAARhkAABokAAB2GgAAEAAAACYAAAAIAAAA//////////8="/>
              </a:ext>
            </a:extLst>
          </p:cNvSpPr>
          <p:nvPr/>
        </p:nvSpPr>
        <p:spPr>
          <a:xfrm>
            <a:off x="5509895" y="410845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360A9E"/>
          </a:solidFill>
          <a:ln>
            <a:noFill/>
          </a:ln>
          <a:effectLst/>
        </p:spPr>
      </p:sp>
      <p:sp>
        <p:nvSpPr>
          <p:cNvPr id="34" name="Textbox12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FJAAAuxgAAOEsAAD7GgAAECAAACYAAAAIAAAA//////////8="/>
              </a:ext>
            </a:extLst>
          </p:cNvSpPr>
          <p:nvPr/>
        </p:nvSpPr>
        <p:spPr>
          <a:xfrm>
            <a:off x="5855335" y="402018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35" name="Rectangle14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BAAAAAAAAADYKng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NgqeAH9/fwCAgIADzMzMAMDA/wB/f38AAAAAAAAAAAAAAAAAAAAAAAAAAAAhAAAAGAAAABQAAAC3IAAAQBsAAHsiAAD+HAAAEAAAACYAAAAIAAAA//////////8="/>
              </a:ext>
            </a:extLst>
          </p:cNvSpPr>
          <p:nvPr/>
        </p:nvSpPr>
        <p:spPr>
          <a:xfrm>
            <a:off x="5318125" y="4429760"/>
            <a:ext cx="287020" cy="283210"/>
          </a:xfrm>
          <a:prstGeom prst="rect">
            <a:avLst/>
          </a:prstGeom>
          <a:solidFill>
            <a:srgbClr val="8651DD"/>
          </a:solidFill>
          <a:ln w="25400" cap="flat" cmpd="sng" algn="ctr">
            <a:solidFill>
              <a:srgbClr val="360A9E"/>
            </a:solidFill>
            <a:prstDash val="solid"/>
            <a:headEnd type="none"/>
            <a:tailEnd type="none"/>
          </a:ln>
          <a:effectLst/>
        </p:spPr>
      </p:sp>
      <p:sp>
        <p:nvSpPr>
          <p:cNvPr id="36" name="AutoShape10"/>
          <p:cNvSpPr>
            <a:extLst>
              <a:ext uri="smNativeData">
                <pr:smNativeData xmlns:pr="smNativeData" val="SMDATA_13_gcGAXRMAAAAlAAAAyAAAAA8BAAAAkAAAAEgAAACQAAAASAAAAAAAAAAAAAAAAAAAAAEAAABQAAAAAIIphXg83z8IPYQeQg/RPwAAAAAAAOA/AAAAAAAA4D8AAAAAAADgPwAAAAAAAOA/AAAAAAAA4D8AAAAAAADgPwAAAAAAAOA/AAAAAAAA4D8CAAAAjAAAAAEAAAAAAAAANgq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2Cp4A////AQAAAAAAAAAAAAAAAAAAAAAAAAAAAAAAAAAAAAAAAAAAAAAAAn9/fwCAgIADzMzMAMDA/wB/f38AAAAAAAAAAAAAAAAAAAAAAAAAAAAhAAAAGAAAABQAAADlIQAAnhsAABokAADOHAAAEAAAACYAAAAIAAAA//////////8="/>
              </a:ext>
            </a:extLst>
          </p:cNvSpPr>
          <p:nvPr/>
        </p:nvSpPr>
        <p:spPr>
          <a:xfrm>
            <a:off x="5509895" y="448945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360A9E"/>
          </a:solidFill>
          <a:ln>
            <a:noFill/>
          </a:ln>
          <a:effectLst/>
        </p:spPr>
      </p:sp>
      <p:sp>
        <p:nvSpPr>
          <p:cNvPr id="37" name="Textbox13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FJAAAExsAAOEsAABTHQAAECAAACYAAAAIAAAA//////////8="/>
              </a:ext>
            </a:extLst>
          </p:cNvSpPr>
          <p:nvPr/>
        </p:nvSpPr>
        <p:spPr>
          <a:xfrm>
            <a:off x="5855335" y="440118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Priority 99</a:t>
            </a:r>
          </a:p>
        </p:txBody>
      </p:sp>
      <p:sp>
        <p:nvSpPr>
          <p:cNvPr id="38" name="Rectangle15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BAAAAAAAAADYKng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NgqeAH9/fwCAgIADzMzMAMDA/wB/f38AAAAAAAAAAAAAAAAAAAAAAAAAAAAhAAAAGAAAABQAAAC3IAAAkBYAAHsiAABOGAAAEAAAACYAAAAIAAAA//////////8="/>
              </a:ext>
            </a:extLst>
          </p:cNvSpPr>
          <p:nvPr/>
        </p:nvSpPr>
        <p:spPr>
          <a:xfrm>
            <a:off x="5318125" y="3667760"/>
            <a:ext cx="287020" cy="283210"/>
          </a:xfrm>
          <a:prstGeom prst="rect">
            <a:avLst/>
          </a:prstGeom>
          <a:solidFill>
            <a:srgbClr val="8651DD"/>
          </a:solidFill>
          <a:ln w="25400" cap="flat" cmpd="sng" algn="ctr">
            <a:solidFill>
              <a:srgbClr val="360A9E"/>
            </a:solidFill>
            <a:prstDash val="solid"/>
            <a:headEnd type="none"/>
            <a:tailEnd type="none"/>
          </a:ln>
          <a:effectLst/>
        </p:spPr>
      </p:sp>
      <p:sp>
        <p:nvSpPr>
          <p:cNvPr id="39" name="AutoShape11"/>
          <p:cNvSpPr>
            <a:extLst>
              <a:ext uri="smNativeData">
                <pr:smNativeData xmlns:pr="smNativeData" val="SMDATA_13_gcGAXRMAAAAlAAAAyAAAAA8BAAAAkAAAAEgAAACQAAAASAAAAAAAAAAAAAAAAAAAAAEAAABQAAAAAIIphXg83z8IPYQeQg/RPwAAAAAAAOA/AAAAAAAA4D8AAAAAAADgPwAAAAAAAOA/AAAAAAAA4D8AAAAAAADgPwAAAAAAAOA/AAAAAAAA4D8CAAAAjAAAAAEAAAAAAAAANgq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2Cp4A////AQAAAAAAAAAAAAAAAAAAAAAAAAAAAAAAAAAAAAAAAAAAAAAAAn9/fwCAgIADzMzMAMDA/wB/f38AAAAAAAAAAAAAAAAAAAAAAAAAAAAhAAAAGAAAABQAAADlIQAA7hYAABokAAAeGAAAEAAAACYAAAAIAAAA//////////8="/>
              </a:ext>
            </a:extLst>
          </p:cNvSpPr>
          <p:nvPr/>
        </p:nvSpPr>
        <p:spPr>
          <a:xfrm>
            <a:off x="5509895" y="372745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360A9E"/>
          </a:solidFill>
          <a:ln>
            <a:noFill/>
          </a:ln>
          <a:effectLst/>
        </p:spPr>
      </p:sp>
      <p:sp>
        <p:nvSpPr>
          <p:cNvPr id="40" name="Textbox14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FJAAAYxYAAOEsAACjGAAAECAAACYAAAAIAAAA//////////8="/>
              </a:ext>
            </a:extLst>
          </p:cNvSpPr>
          <p:nvPr/>
        </p:nvSpPr>
        <p:spPr>
          <a:xfrm>
            <a:off x="5855335" y="363918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Priority 1</a:t>
            </a:r>
          </a:p>
        </p:txBody>
      </p:sp>
      <p:sp>
        <p:nvSpPr>
          <p:cNvPr id="41" name="Rectangle16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SdZJAP///wgAAAAAAAAAAAAAAAAAAAAAAAAAAAAAAAAAAAAAZAAAAAEAAABAAAAAAAAAAAAAAAAAAAAAAAAAAAAAAAAAAAAAAAAAAAAAAAAAAAAAAAAAAAAAAAAAAAAAAAAAAAAAAAAAAAAAAAAAAAAAAAAAAAAAAAAAAAAAAAAAAAAAFAAAADwAAAABAAAAAAAAABx9HA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J1kkA////AQAAAAAAAAAAAAAAAAAAAAAAAAAAAAAAAAAAAAAAAAAAHH0cAH9/fwCAgIADzMzMAMDA/wB/f38AAAAAAAAAAAAAAAAAAAAAAAAAAAAhAAAAGAAAABQAAAC1IAAAICAAAHkiAADeIQAAEAAAACYAAAAIAAAA//////////8="/>
              </a:ext>
            </a:extLst>
          </p:cNvSpPr>
          <p:nvPr/>
        </p:nvSpPr>
        <p:spPr>
          <a:xfrm>
            <a:off x="5316855" y="5222240"/>
            <a:ext cx="287020" cy="283210"/>
          </a:xfrm>
          <a:prstGeom prst="rect">
            <a:avLst/>
          </a:prstGeom>
          <a:solidFill>
            <a:srgbClr val="49D649"/>
          </a:solidFill>
          <a:ln w="25400" cap="flat" cmpd="sng" algn="ctr">
            <a:solidFill>
              <a:srgbClr val="1C7D1C"/>
            </a:solidFill>
            <a:prstDash val="solid"/>
            <a:headEnd type="none"/>
            <a:tailEnd type="none"/>
          </a:ln>
          <a:effectLst/>
        </p:spPr>
      </p:sp>
      <p:sp>
        <p:nvSpPr>
          <p:cNvPr id="42" name="AutoShape12"/>
          <p:cNvSpPr>
            <a:extLst>
              <a:ext uri="smNativeData">
                <pr:smNativeData xmlns:pr="smNativeData" val="SMDATA_13_gcGAXRMAAAAlAAAAyAAAAA8BAAAAkAAAAEgAAACQAAAASAAAAAAAAAAAAAAAAAAAAAEAAABQAAAAAIIphXg83z8IPYQeQg/RPwAAAAAAAOA/AAAAAAAA4D8AAAAAAADgPwAAAAAAAOA/AAAAAAAA4D8AAAAAAADgPwAAAAAAAOA/AAAAAAAA4D8CAAAAjAAAAAEAAAAAAAAAHH0c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cfRwA////AQAAAAAAAAAAAAAAAAAAAAAAAAAAAAAAAAAAAAAAAAAAAAAAAn9/fwCAgIADzMzMAMDA/wB/f38AAAAAAAAAAAAAAAAAAAAAAAAAAAAhAAAAGAAAABQAAADjIQAAfiAAABgkAACuIQAAEAAAACYAAAAIAAAA//////////8="/>
              </a:ext>
            </a:extLst>
          </p:cNvSpPr>
          <p:nvPr/>
        </p:nvSpPr>
        <p:spPr>
          <a:xfrm>
            <a:off x="5508625" y="528193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1C7D1C"/>
          </a:solidFill>
          <a:ln>
            <a:noFill/>
          </a:ln>
          <a:effectLst/>
        </p:spPr>
      </p:sp>
      <p:sp>
        <p:nvSpPr>
          <p:cNvPr id="43" name="Textbox15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DJAAA8x8AAN8sAAAzIgAAECAAACYAAAAIAAAA//////////8="/>
              </a:ext>
            </a:extLst>
          </p:cNvSpPr>
          <p:nvPr/>
        </p:nvSpPr>
        <p:spPr>
          <a:xfrm>
            <a:off x="5854065" y="519366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Priority 100</a:t>
            </a:r>
          </a:p>
        </p:txBody>
      </p:sp>
      <p:sp>
        <p:nvSpPr>
          <p:cNvPr id="44" name="Rectangle17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SdZJAP///wgAAAAAAAAAAAAAAAAAAAAAAAAAAAAAAAAAAAAAZAAAAAEAAABAAAAAAAAAAAAAAAAAAAAAAAAAAAAAAAAAAAAAAAAAAAAAAAAAAAAAAAAAAAAAAAAAAAAAAAAAAAAAAAAAAAAAAAAAAAAAAAAAAAAAAAAAAAAAAAAAAAAAFAAAADwAAAABAAAAAAAAABx9HA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J1kkA////AQAAAAAAAAAAAAAAAAAAAAAAAAAAAAAAAAAAAAAAAAAAHH0cAH9/fwCAgIADzMzMAMDA/wB/f38AAAAAAAAAAAAAAAAAAAAAAAAAAAAhAAAAGAAAABQAAAC1IAAAeCIAAHkiAAA2JAAAEAAAACYAAAAIAAAA//////////8="/>
              </a:ext>
            </a:extLst>
          </p:cNvSpPr>
          <p:nvPr/>
        </p:nvSpPr>
        <p:spPr>
          <a:xfrm>
            <a:off x="5316855" y="5603240"/>
            <a:ext cx="287020" cy="283210"/>
          </a:xfrm>
          <a:prstGeom prst="rect">
            <a:avLst/>
          </a:prstGeom>
          <a:solidFill>
            <a:srgbClr val="49D649"/>
          </a:solidFill>
          <a:ln w="25400" cap="flat" cmpd="sng" algn="ctr">
            <a:solidFill>
              <a:srgbClr val="1C7D1C"/>
            </a:solidFill>
            <a:prstDash val="solid"/>
            <a:headEnd type="none"/>
            <a:tailEnd type="none"/>
          </a:ln>
          <a:effectLst/>
        </p:spPr>
      </p:sp>
      <p:sp>
        <p:nvSpPr>
          <p:cNvPr id="45" name="AutoShape13"/>
          <p:cNvSpPr>
            <a:extLst>
              <a:ext uri="smNativeData">
                <pr:smNativeData xmlns:pr="smNativeData" val="SMDATA_13_gcGAXRMAAAAlAAAAyAAAAA8BAAAAkAAAAEgAAACQAAAASAAAAAAAAAAAAAAAAAAAAAEAAABQAAAAAIIphXg83z8IPYQeQg/RPwAAAAAAAOA/AAAAAAAA4D8AAAAAAADgPwAAAAAAAOA/AAAAAAAA4D8AAAAAAADgPwAAAAAAAOA/AAAAAAAA4D8CAAAAjAAAAAEAAAAAAAAAHH0c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cfRwA////AQAAAAAAAAAAAAAAAAAAAAAAAAAAAAAAAAAAAAAAAAAAAAAAAn9/fwCAgIADzMzMAMDA/wB/f38AAAAAAAAAAAAAAAAAAAAAAAAAAAAhAAAAGAAAABQAAADjIQAA1iIAABgkAAAGJAAAEAAAACYAAAAIAAAA//////////8="/>
              </a:ext>
            </a:extLst>
          </p:cNvSpPr>
          <p:nvPr/>
        </p:nvSpPr>
        <p:spPr>
          <a:xfrm>
            <a:off x="5508625" y="566293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1C7D1C"/>
          </a:solidFill>
          <a:ln>
            <a:noFill/>
          </a:ln>
          <a:effectLst/>
        </p:spPr>
      </p:sp>
      <p:sp>
        <p:nvSpPr>
          <p:cNvPr id="46" name="Textbox16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DJAAASyIAAN8sAACLJAAAECAAACYAAAAIAAAA//////////8="/>
              </a:ext>
            </a:extLst>
          </p:cNvSpPr>
          <p:nvPr/>
        </p:nvSpPr>
        <p:spPr>
          <a:xfrm>
            <a:off x="5854065" y="557466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47" name="Rectangle18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SdZJAP///wgAAAAAAAAAAAAAAAAAAAAAAAAAAAAAAAAAAAAAZAAAAAEAAABAAAAAAAAAAAAAAAAAAAAAAAAAAAAAAAAAAAAAAAAAAAAAAAAAAAAAAAAAAAAAAAAAAAAAAAAAAAAAAAAAAAAAAAAAAAAAAAAAAAAAAAAAAAAAAAAAAAAAFAAAADwAAAABAAAAAAAAABx9HA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J1kkA////AQAAAAAAAAAAAAAAAAAAAAAAAAAAAAAAAAAAAAAAAAAAHH0cAH9/fwCAgIADzMzMAMDA/wB/f38AAAAAAAAAAAAAAAAAAAAAAAAAAAAhAAAAGAAAABQAAAC1IAAA0CQAAHkiAACOJgAAEAAAACYAAAAIAAAA//////////8="/>
              </a:ext>
            </a:extLst>
          </p:cNvSpPr>
          <p:nvPr/>
        </p:nvSpPr>
        <p:spPr>
          <a:xfrm>
            <a:off x="5316855" y="5984240"/>
            <a:ext cx="287020" cy="283210"/>
          </a:xfrm>
          <a:prstGeom prst="rect">
            <a:avLst/>
          </a:prstGeom>
          <a:solidFill>
            <a:srgbClr val="49D649"/>
          </a:solidFill>
          <a:ln w="25400" cap="flat" cmpd="sng" algn="ctr">
            <a:solidFill>
              <a:srgbClr val="1C7D1C"/>
            </a:solidFill>
            <a:prstDash val="solid"/>
            <a:headEnd type="none"/>
            <a:tailEnd type="none"/>
          </a:ln>
          <a:effectLst/>
        </p:spPr>
      </p:sp>
      <p:sp>
        <p:nvSpPr>
          <p:cNvPr id="48" name="AutoShape14"/>
          <p:cNvSpPr>
            <a:extLst>
              <a:ext uri="smNativeData">
                <pr:smNativeData xmlns:pr="smNativeData" val="SMDATA_13_gcGAXRMAAAAlAAAAyAAAAA8BAAAAkAAAAEgAAACQAAAASAAAAAAAAAAAAAAAAAAAAAEAAABQAAAAAIIphXg83z8IPYQeQg/RPwAAAAAAAOA/AAAAAAAA4D8AAAAAAADgPwAAAAAAAOA/AAAAAAAA4D8AAAAAAADgPwAAAAAAAOA/AAAAAAAA4D8CAAAAjAAAAAEAAAAAAAAAHH0c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cfRwA////AQAAAAAAAAAAAAAAAAAAAAAAAAAAAAAAAAAAAAAAAAAAAAAAAn9/fwCAgIADzMzMAMDA/wB/f38AAAAAAAAAAAAAAAAAAAAAAAAAAAAhAAAAGAAAABQAAADjIQAALiUAABgkAABeJgAAEAAAACYAAAAIAAAA//////////8="/>
              </a:ext>
            </a:extLst>
          </p:cNvSpPr>
          <p:nvPr/>
        </p:nvSpPr>
        <p:spPr>
          <a:xfrm>
            <a:off x="5508625" y="604393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1C7D1C"/>
          </a:solidFill>
          <a:ln>
            <a:noFill/>
          </a:ln>
          <a:effectLst/>
        </p:spPr>
      </p:sp>
      <p:sp>
        <p:nvSpPr>
          <p:cNvPr id="49" name="Textbox17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DJAAAoyQAAN8sAADjJgAAECAAACYAAAAIAAAA//////////8="/>
              </a:ext>
            </a:extLst>
          </p:cNvSpPr>
          <p:nvPr/>
        </p:nvSpPr>
        <p:spPr>
          <a:xfrm>
            <a:off x="5854065" y="595566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Priority 139</a:t>
            </a:r>
          </a:p>
        </p:txBody>
      </p:sp>
      <p:sp>
        <p:nvSpPr>
          <p:cNvPr id="50" name="Textbox18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NBwAANh0AAB0LAAASJgAAECAAACYAAAAIAAAA//////////8="/>
              </a:ext>
            </a:extLst>
          </p:cNvSpPr>
          <p:nvPr/>
        </p:nvSpPr>
        <p:spPr>
          <a:xfrm rot="16216751">
            <a:off x="796925" y="5179060"/>
            <a:ext cx="144018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C7D1C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600"/>
              <a:t>user task priorities</a:t>
            </a:r>
            <a:endParaRPr sz="1600"/>
          </a:p>
        </p:txBody>
      </p:sp>
      <p:sp>
        <p:nvSpPr>
          <p:cNvPr id="51" name="Textbox19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nBwAAQxMAADcLAAAfHAAAECAAACYAAAAIAAAA//////////8="/>
              </a:ext>
            </a:extLst>
          </p:cNvSpPr>
          <p:nvPr/>
        </p:nvSpPr>
        <p:spPr>
          <a:xfrm rot="16171284">
            <a:off x="813435" y="3561715"/>
            <a:ext cx="144018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8651DD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600"/>
              <a:t>runtime task priorities</a:t>
            </a:r>
            <a:endParaRPr sz="1600"/>
          </a:p>
        </p:txBody>
      </p:sp>
      <p:sp>
        <p:nvSpPr>
          <p:cNvPr id="52" name="Rectangle1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UX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O(1) SCHEDULER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gcG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ON4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zQgAABY0AAAbIQAAEAAAACYAAAAIAAAA//////////8="/>
              </a:ext>
            </a:extLst>
          </p:cNvSpPr>
          <p:nvPr/>
        </p:nvSpPr>
        <p:spPr>
          <a:xfrm>
            <a:off x="717550" y="1430655"/>
            <a:ext cx="7749540" cy="3950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C7D1C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defRPr>
                <a:solidFill>
                  <a:srgbClr val="1C7D1C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Preemption improvement: </a:t>
            </a: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If a task appeared in higher priority round Robin of the runnable queue, the lesser priority round Robin stops</a:t>
            </a:r>
          </a:p>
          <a:p>
            <a:pPr lvl="1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defRPr>
                <a:solidFill>
                  <a:srgbClr val="1C7D1C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Multiprocessor load balancing:</a:t>
            </a: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Each 200ms scheduler checks load on each processor and moves tasks from higher loaded to lesser loaded</a:t>
            </a:r>
          </a:p>
          <a:p>
            <a:pPr lvl="1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defRPr>
                <a:solidFill>
                  <a:srgbClr val="1C7D1C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Dynamic priorities (user tasks only):</a:t>
            </a: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IO-bound tasks get higher priority, CPU-bound tasks get lower priority</a:t>
            </a: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Definition above is done by heuristics (calculate average wait time)</a:t>
            </a:r>
          </a:p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</p:txBody>
      </p:sp>
      <p:sp>
        <p:nvSpPr>
          <p:cNvPr id="4" name="Rectangle1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EMC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COMPLETELY FAIR SCHEDULER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gcG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DAYIQ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zQgAABY0AAAbIQAAEAAAACYAAAAIAAAA//////////8="/>
              </a:ext>
            </a:extLst>
          </p:cNvSpPr>
          <p:nvPr/>
        </p:nvSpPr>
        <p:spPr>
          <a:xfrm>
            <a:off x="717550" y="1430655"/>
            <a:ext cx="7749540" cy="3950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Runqueue is a red-black tree, ordered by processor time neediness, instead of round Robin</a:t>
            </a:r>
          </a:p>
          <a:p>
            <a:pPr marL="0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 marL="0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 marL="0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lang="en-us"/>
              <a:t>Scheduler takes most time-needed task (left side of tree). Since the task has executed, it’s time slice and time neediness are recalculated and it is inserted back in the tree (acc. neediness).</a:t>
            </a:r>
            <a:endParaRPr lang="en-us"/>
          </a:p>
        </p:txBody>
      </p:sp>
      <p:sp>
        <p:nvSpPr>
          <p:cNvPr id="4" name="Rectangle1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AYIQI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  <p:pic>
        <p:nvPicPr>
          <p:cNvPr id="5" name="Picture1" descr="Example of a red-black tree"/>
          <p:cNvPicPr>
            <a:picLocks noChangeAspect="1"/>
            <a:extLst>
              <a:ext uri="smNativeData">
                <pr:smNativeData xmlns:pr="smNativeData" val="SMDATA_15_gcGAX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CAP3/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6wsAAMMWAACQKgAAUy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37385" y="3700145"/>
            <a:ext cx="4981575" cy="31800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COMPLETELY FAIR SCHEDULER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gcG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Nra2v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zQgAABY0AAAbIQAAEAAAACYAAAAIAAAA//////////8="/>
              </a:ext>
            </a:extLst>
          </p:cNvSpPr>
          <p:nvPr/>
        </p:nvSpPr>
        <p:spPr>
          <a:xfrm>
            <a:off x="717550" y="1430655"/>
            <a:ext cx="7749540" cy="3950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Runqueue is a red-black tree, ordered by processor time neediness, instead of round Robin</a:t>
            </a:r>
          </a:p>
          <a:p>
            <a:pPr marL="0">
              <a:buNone/>
              <a:defRPr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	- Multiple cores, single lock</a:t>
            </a:r>
          </a:p>
          <a:p>
            <a:pPr marL="0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 marL="0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lang="en-us"/>
              <a:t>Scheduler takes most time-needed task (left side of tree). Since the task has executed, it’s time slice and time neediness are recalculated and it is inserted back in the tree (acc. neediness).</a:t>
            </a:r>
            <a:endParaRPr lang="en-us"/>
          </a:p>
          <a:p>
            <a:pPr marL="0">
              <a:buNone/>
              <a:defRPr lang="en-us">
                <a:solidFill>
                  <a:srgbClr val="1C7D1C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	+ acquiring O(log n) + insertation O(log n)</a:t>
            </a:r>
          </a:p>
        </p:txBody>
      </p:sp>
      <p:sp>
        <p:nvSpPr>
          <p:cNvPr id="4" name="Rectangle1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NPT0/8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  <p:pic>
        <p:nvPicPr>
          <p:cNvPr id="5" name="Picture1" descr="Example of a red-black tree"/>
          <p:cNvPicPr>
            <a:picLocks noChangeAspect="1"/>
            <a:extLst>
              <a:ext uri="smNativeData">
                <pr:smNativeData xmlns:pr="smNativeData" val="SMDATA_15_gcGAX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C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6wsAAMMWAACQKgAAUy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37385" y="3700145"/>
            <a:ext cx="4981575" cy="31800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ptw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KERNEL NEEDS YOU</a:t>
            </a:r>
          </a:p>
        </p:txBody>
      </p:sp>
      <p:sp>
        <p:nvSpPr>
          <p:cNvPr id="3" name="Rectangle1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gcGA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5bGU+DAAAABAAAACIgiEKhijgP7W0tLS0tNQ/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3xEAACcKAABnJgAAKy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1650365"/>
            <a:ext cx="3337560" cy="48793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A/f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SOURCES</a:t>
            </a:r>
          </a:p>
        </p:txBody>
      </p:sp>
      <p:sp>
        <p:nvSpPr>
          <p:cNvPr id="3" name="Textbox4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YS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AhCwAAECAAACYAAAAIAAAA//////////8="/>
              </a:ext>
            </a:extLst>
          </p:cNvSpPr>
          <p:nvPr/>
        </p:nvSpPr>
        <p:spPr>
          <a:xfrm>
            <a:off x="717550" y="144335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Robert Love “Linux kernel development”</a:t>
            </a:r>
          </a:p>
        </p:txBody>
      </p:sp>
      <p:sp>
        <p:nvSpPr>
          <p:cNvPr id="4" name="Textbox1">
            <a:hlinkClick r:id="rId2"/>
          </p:cNvPr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fBgAAkgsAABY0AADSDQAAECAAACYAAAAIAAAA//////////8="/>
              </a:ext>
            </a:extLst>
          </p:cNvSpPr>
          <p:nvPr/>
        </p:nvSpPr>
        <p:spPr>
          <a:xfrm>
            <a:off x="1076325" y="1880870"/>
            <a:ext cx="739076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8651DD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Chapter 3</a:t>
            </a:r>
          </a:p>
        </p:txBody>
      </p:sp>
      <p:sp>
        <p:nvSpPr>
          <p:cNvPr id="5" name="Textbox2">
            <a:hlinkClick r:id="rId3"/>
          </p:cNvPr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HBlPS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fBgAAxw0AABY0AAAHEAAAECAAACYAAAAIAAAA//////////8="/>
              </a:ext>
            </a:extLst>
          </p:cNvSpPr>
          <p:nvPr/>
        </p:nvSpPr>
        <p:spPr>
          <a:xfrm>
            <a:off x="1076325" y="2239645"/>
            <a:ext cx="739076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8651DD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Chapter 4</a:t>
            </a:r>
          </a:p>
        </p:txBody>
      </p:sp>
      <p:sp>
        <p:nvSpPr>
          <p:cNvPr id="6" name="Textbox3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Cptw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3hAAABY0AAAeEwAAECAAACYAAAAIAAAA//////////8="/>
              </a:ext>
            </a:extLst>
          </p:cNvSpPr>
          <p:nvPr/>
        </p:nvSpPr>
        <p:spPr>
          <a:xfrm>
            <a:off x="717550" y="2741930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Anatoly Stupak’s lectures from “Linux kernel development” course, MIPT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  <p:sp>
        <p:nvSpPr>
          <p:cNvPr id="8" name="Textbox5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xyIH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bBMAABY0AACsFQAAECAAACYAAAAIAAAA//////////8="/>
              </a:ext>
            </a:extLst>
          </p:cNvSpPr>
          <p:nvPr/>
        </p:nvSpPr>
        <p:spPr>
          <a:xfrm>
            <a:off x="717550" y="3157220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Jinkyu Koo “Linux kernel scheduler”</a:t>
            </a:r>
          </a:p>
        </p:txBody>
      </p:sp>
      <p:sp>
        <p:nvSpPr>
          <p:cNvPr id="9" name="Textbox6">
            <a:hlinkClick r:id="rId4"/>
          </p:cNvPr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fBgAA4BUAABY0AAAgGAAAECAAACYAAAAIAAAA//////////8="/>
              </a:ext>
            </a:extLst>
          </p:cNvSpPr>
          <p:nvPr/>
        </p:nvSpPr>
        <p:spPr>
          <a:xfrm>
            <a:off x="1076325" y="3556000"/>
            <a:ext cx="739076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8651DD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Github.io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BASIC CONCEPTS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5wcAABY0AAAnCgAAECAAACYAAAAIAAAA//////////8="/>
              </a:ext>
            </a:extLst>
          </p:cNvSpPr>
          <p:nvPr/>
        </p:nvSpPr>
        <p:spPr>
          <a:xfrm>
            <a:off x="717550" y="128460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Bitstream Charter" pitchFamily="1" charset="0"/>
                <a:ea typeface="Bitstream Charter" pitchFamily="1" charset="0"/>
                <a:cs typeface="Bitstream Charter" pitchFamily="1" charset="0"/>
              </a:defRPr>
            </a:pP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789305" y="2224405"/>
          <a:ext cx="3309620" cy="42538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09620"/>
              </a:tblGrid>
              <a:tr h="66103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98CB"/>
                    </a:solidFill>
                  </a:tcPr>
                </a:tc>
                <a:extLst>
                  <a:ext uri="smNativeData">
                    <pr:rowheight xmlns="" xmlns:pr="smNativeData" dt="1568719233" type="min" val="661035"/>
                  </a:ext>
                </a:extLst>
              </a:tr>
              <a:tr h="101473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98CB"/>
                    </a:solidFill>
                  </a:tcPr>
                </a:tc>
                <a:extLst>
                  <a:ext uri="smNativeData">
                    <pr:rowheight xmlns="" xmlns:pr="smNativeData" dt="1568719233" type="min" val="1014730"/>
                  </a:ext>
                </a:extLst>
              </a:tr>
              <a:tr h="126809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  <a:p>
                      <a:pPr marL="0" marR="0" indent="0" algn="l">
                        <a:buNone/>
                      </a:pPr>
                    </a:p>
                    <a:p>
                      <a:pPr marL="0" marR="0" indent="0" algn="l">
                        <a:buNone/>
                      </a:pPr>
                    </a:p>
                    <a:p>
                      <a:pPr marL="0" marR="0" indent="0" algn="l">
                        <a:buNone/>
                      </a:pPr>
                    </a:p>
                    <a:p>
                      <a:pPr marL="0" marR="0" indent="0" algn="l">
                        <a:buNone/>
                      </a:pPr>
                    </a:p>
                    <a:p>
                      <a:pPr marL="0" marR="0" indent="0" algn="l">
                        <a:buNone/>
                      </a:pPr>
                    </a:p>
                    <a:p>
                      <a:pPr marL="0" marR="0" indent="0" algn="l">
                        <a:buNone/>
                      </a:pPr>
                    </a:p>
                    <a:p>
                      <a:pPr marL="0" marR="0" indent="0" algn="l">
                        <a:buNone/>
                      </a:pPr>
                    </a:p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AAA"/>
                    </a:solidFill>
                  </a:tcPr>
                </a:tc>
                <a:extLst>
                  <a:ext uri="smNativeData">
                    <pr:rowheight xmlns="" xmlns:pr="smNativeData" dt="1568719233" type="min" val="1268095"/>
                  </a:ext>
                </a:extLst>
              </a:tr>
            </a:tbl>
          </a:graphicData>
        </a:graphic>
      </p:graphicFrame>
      <p:sp>
        <p:nvSpPr>
          <p:cNvPr id="5" name="Textbox2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GkAYw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D0BQAAhg4AALkLAADGEAAAECAAACYAAAAIAAAA//////////8="/>
              </a:ext>
            </a:extLst>
          </p:cNvSpPr>
          <p:nvPr/>
        </p:nvSpPr>
        <p:spPr>
          <a:xfrm>
            <a:off x="967740" y="2360930"/>
            <a:ext cx="93789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code</a:t>
            </a:r>
          </a:p>
        </p:txBody>
      </p:sp>
      <p:sp>
        <p:nvSpPr>
          <p:cNvPr id="6" name="Textbox3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BQEgAAhg4AABUYAADGEAAAECAAACYAAAAIAAAA//////////8="/>
              </a:ext>
            </a:extLst>
          </p:cNvSpPr>
          <p:nvPr/>
        </p:nvSpPr>
        <p:spPr>
          <a:xfrm>
            <a:off x="2976880" y="2360930"/>
            <a:ext cx="93789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files</a:t>
            </a:r>
          </a:p>
        </p:txBody>
      </p:sp>
      <p:sp>
        <p:nvSpPr>
          <p:cNvPr id="7" name="Textbox4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AiDAAAkQ4AAOcRAADREAAAECAAACYAAAAIAAAA//////////8="/>
              </a:ext>
            </a:extLst>
          </p:cNvSpPr>
          <p:nvPr/>
        </p:nvSpPr>
        <p:spPr>
          <a:xfrm>
            <a:off x="1972310" y="2367915"/>
            <a:ext cx="93789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data</a:t>
            </a:r>
          </a:p>
        </p:txBody>
      </p:sp>
      <p:sp>
        <p:nvSpPr>
          <p:cNvPr id="8" name="Textbox5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D0CgAAdBIAAH0SAAC0FAAAECAAACYAAAAIAAAA//////////8="/>
              </a:ext>
            </a:extLst>
          </p:cNvSpPr>
          <p:nvPr/>
        </p:nvSpPr>
        <p:spPr>
          <a:xfrm>
            <a:off x="1780540" y="2999740"/>
            <a:ext cx="122491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registers</a:t>
            </a:r>
          </a:p>
        </p:txBody>
      </p:sp>
      <p:sp>
        <p:nvSpPr>
          <p:cNvPr id="9" name="Textbox6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D0CgAAJRUAAH0SAABlFwAAECAAACYAAAAIAAAA//////////8="/>
              </a:ext>
            </a:extLst>
          </p:cNvSpPr>
          <p:nvPr/>
        </p:nvSpPr>
        <p:spPr>
          <a:xfrm>
            <a:off x="1780540" y="3437255"/>
            <a:ext cx="122491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stack</a:t>
            </a:r>
          </a:p>
        </p:txBody>
      </p:sp>
      <p:pic>
        <p:nvPicPr>
          <p:cNvPr id="10" name="Picture1"/>
          <p:cNvPicPr>
            <a:picLocks noChangeAspect="1"/>
            <a:extLst>
              <a:ext uri="smNativeData">
                <pr:smNativeData xmlns:pr="smNativeData" val="SMDATA_15_gcGA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fgwAALgYAAA3EQAAMS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30730" y="4018280"/>
            <a:ext cx="767715" cy="2352675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5169535" y="2224405"/>
          <a:ext cx="3297555" cy="42322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99185"/>
                <a:gridCol w="1099185"/>
                <a:gridCol w="1099185"/>
              </a:tblGrid>
              <a:tr h="668020">
                <a:tc gridSpan="3"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98CB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extLst>
                  <a:ext uri="smNativeData">
                    <pr:rowheight xmlns="" xmlns:pr="smNativeData" dt="1568719233" type="min" val="668020"/>
                  </a:ext>
                </a:extLst>
              </a:tr>
              <a:tr h="100647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98CB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98CB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98CB"/>
                    </a:solidFill>
                  </a:tcPr>
                </a:tc>
                <a:extLst>
                  <a:ext uri="smNativeData">
                    <pr:rowheight xmlns="" xmlns:pr="smNativeData" dt="1568719233" type="min" val="1006475"/>
                  </a:ext>
                </a:extLst>
              </a:tr>
              <a:tr h="255778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AAA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AAA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AAA"/>
                    </a:solidFill>
                  </a:tcPr>
                </a:tc>
                <a:extLst>
                  <a:ext uri="smNativeData">
                    <pr:rowheight xmlns="" xmlns:pr="smNativeData" dt="1568719233" type="min" val="2557780"/>
                  </a:ext>
                </a:extLst>
              </a:tr>
            </a:tbl>
          </a:graphicData>
        </a:graphic>
      </p:graphicFrame>
      <p:sp>
        <p:nvSpPr>
          <p:cNvPr id="12" name="Textbox7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ATIQAAkQ4AANgmAADREAAAECAAACYAAAAIAAAA//////////8="/>
              </a:ext>
            </a:extLst>
          </p:cNvSpPr>
          <p:nvPr/>
        </p:nvSpPr>
        <p:spPr>
          <a:xfrm>
            <a:off x="5376545" y="2367915"/>
            <a:ext cx="93789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code</a:t>
            </a:r>
          </a:p>
        </p:txBody>
      </p:sp>
      <p:sp>
        <p:nvSpPr>
          <p:cNvPr id="13" name="Textbox8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BvLQAAkQ4AADQzAADREAAAECAAACYAAAAIAAAA//////////8="/>
              </a:ext>
            </a:extLst>
          </p:cNvSpPr>
          <p:nvPr/>
        </p:nvSpPr>
        <p:spPr>
          <a:xfrm>
            <a:off x="7385685" y="2367915"/>
            <a:ext cx="93789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files</a:t>
            </a:r>
          </a:p>
        </p:txBody>
      </p:sp>
      <p:sp>
        <p:nvSpPr>
          <p:cNvPr id="14" name="Textbox9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BJJwAAkQ4AAA4tAADREAAAECAAACYAAAAIAAAA//////////8="/>
              </a:ext>
            </a:extLst>
          </p:cNvSpPr>
          <p:nvPr/>
        </p:nvSpPr>
        <p:spPr>
          <a:xfrm>
            <a:off x="6386195" y="2367915"/>
            <a:ext cx="93789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data</a:t>
            </a:r>
          </a:p>
        </p:txBody>
      </p:sp>
      <p:sp>
        <p:nvSpPr>
          <p:cNvPr id="15" name="Textbox10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A5IAAAVRUAAPYlAABlFwAAECAAACYAAAAIAAAA//////////8="/>
              </a:ext>
            </a:extLst>
          </p:cNvSpPr>
          <p:nvPr/>
        </p:nvSpPr>
        <p:spPr>
          <a:xfrm>
            <a:off x="5238115" y="3467735"/>
            <a:ext cx="932815" cy="33528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600"/>
              <a:t>registers</a:t>
            </a:r>
            <a:endParaRPr sz="1600"/>
          </a:p>
        </p:txBody>
      </p:sp>
      <p:sp>
        <p:nvSpPr>
          <p:cNvPr id="16" name="Textbox11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A5IAAAihIAAAImAADKFAAAECAAACYAAAAIAAAA//////////8="/>
              </a:ext>
            </a:extLst>
          </p:cNvSpPr>
          <p:nvPr/>
        </p:nvSpPr>
        <p:spPr>
          <a:xfrm>
            <a:off x="5238115" y="3013710"/>
            <a:ext cx="94043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stack</a:t>
            </a:r>
          </a:p>
        </p:txBody>
      </p:sp>
      <p:sp>
        <p:nvSpPr>
          <p:cNvPr id="17" name="Textbox12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AKJwAAVRUAAMcsAABlFwAAECAAACYAAAAIAAAA//////////8="/>
              </a:ext>
            </a:extLst>
          </p:cNvSpPr>
          <p:nvPr/>
        </p:nvSpPr>
        <p:spPr>
          <a:xfrm>
            <a:off x="6346190" y="3467735"/>
            <a:ext cx="932815" cy="33528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600"/>
              <a:t>registers</a:t>
            </a:r>
            <a:endParaRPr sz="1600"/>
          </a:p>
        </p:txBody>
      </p:sp>
      <p:sp>
        <p:nvSpPr>
          <p:cNvPr id="18" name="Textbox13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4Ww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AKJwAAihIAANMsAADKFAAAECAAACYAAAAIAAAA//////////8="/>
              </a:ext>
            </a:extLst>
          </p:cNvSpPr>
          <p:nvPr/>
        </p:nvSpPr>
        <p:spPr>
          <a:xfrm>
            <a:off x="6346190" y="3013710"/>
            <a:ext cx="94043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stack</a:t>
            </a:r>
          </a:p>
        </p:txBody>
      </p:sp>
      <p:sp>
        <p:nvSpPr>
          <p:cNvPr id="19" name="Textbox14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BQF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C2LQAAVRUAAHMzAABlFwAAECAAACYAAAAIAAAA//////////8="/>
              </a:ext>
            </a:extLst>
          </p:cNvSpPr>
          <p:nvPr/>
        </p:nvSpPr>
        <p:spPr>
          <a:xfrm>
            <a:off x="7430770" y="3467735"/>
            <a:ext cx="932815" cy="33528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600"/>
              <a:t>registers</a:t>
            </a:r>
            <a:endParaRPr sz="1600"/>
          </a:p>
        </p:txBody>
      </p:sp>
      <p:sp>
        <p:nvSpPr>
          <p:cNvPr id="20" name="Textbox15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CqLQAAihIAAHMzAADKFAAAECAAACYAAAAIAAAA//////////8="/>
              </a:ext>
            </a:extLst>
          </p:cNvSpPr>
          <p:nvPr/>
        </p:nvSpPr>
        <p:spPr>
          <a:xfrm>
            <a:off x="7423150" y="3013710"/>
            <a:ext cx="94043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stack</a:t>
            </a:r>
          </a:p>
        </p:txBody>
      </p:sp>
      <p:pic>
        <p:nvPicPr>
          <p:cNvPr id="21" name="Picture2"/>
          <p:cNvPicPr>
            <a:picLocks noChangeAspect="1"/>
            <a:extLst>
              <a:ext uri="smNativeData">
                <pr:smNativeData xmlns:pr="smNativeData" val="SMDATA_15_gcGA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NPw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zCAAAJoZAACFJQAAEy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331460" y="4161790"/>
            <a:ext cx="767715" cy="23526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2" name="Picture3"/>
          <p:cNvPicPr>
            <a:picLocks noChangeAspect="1"/>
            <a:extLst>
              <a:ext uri="smNativeData">
                <pr:smNativeData xmlns:pr="smNativeData" val="SMDATA_15_gcGA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/Pw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iCcAAH8ZAABBLAAA+C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0" y="4144645"/>
            <a:ext cx="767715" cy="23526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3" name="Picture4"/>
          <p:cNvPicPr>
            <a:picLocks noChangeAspect="1"/>
            <a:extLst>
              <a:ext uri="smNativeData">
                <pr:smNativeData xmlns:pr="smNativeData" val="SMDATA_15_gcGA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M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WS4AAJoZAAASMwAAEy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534275" y="4161790"/>
            <a:ext cx="767715" cy="23526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4" name="Textbox16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DN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bBAAAbwsAACkZAADfDQAAECAAACYAAAAIAAAA//////////8="/>
              </a:ext>
            </a:extLst>
          </p:cNvSpPr>
          <p:nvPr/>
        </p:nvSpPr>
        <p:spPr>
          <a:xfrm>
            <a:off x="789305" y="1858645"/>
            <a:ext cx="330073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2000"/>
              <a:t>single-threaded process</a:t>
            </a:r>
            <a:endParaRPr sz="2000"/>
          </a:p>
        </p:txBody>
      </p:sp>
      <p:sp>
        <p:nvSpPr>
          <p:cNvPr id="25" name="Textbox17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HwAAbwsAABY0AADfDQAAECAAACYAAAAIAAAA//////////8="/>
              </a:ext>
            </a:extLst>
          </p:cNvSpPr>
          <p:nvPr/>
        </p:nvSpPr>
        <p:spPr>
          <a:xfrm>
            <a:off x="5166360" y="1858645"/>
            <a:ext cx="330073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2000"/>
              <a:t>multi-threaded process</a:t>
            </a:r>
            <a:endParaRPr sz="2000"/>
          </a:p>
        </p:txBody>
      </p:sp>
      <p:sp>
        <p:nvSpPr>
          <p:cNvPr id="26" name="Rectangle1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0+qq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T6qoA////AQAAAAAAAAAAAAAAAAAAAAAAAAAAAAAAAAAAAAAAAAAAAAAAAn9/fwCAgIADzMzMAMDA/wB/f38AAAAAAAAAAAAAAAAAAAAAAAAAAAAhAAAAGAAAABQAAAAAAAAA9////0A4AACJBwAAEAAAACYAAAAIAAAA//////////8="/>
              </a:ext>
            </a:extLst>
          </p:cNvSpPr>
          <p:nvPr/>
        </p:nvSpPr>
        <p:spPr>
          <a:xfrm>
            <a:off x="0" y="-5715"/>
            <a:ext cx="9144000" cy="1230630"/>
          </a:xfrm>
          <a:prstGeom prst="rect">
            <a:avLst/>
          </a:prstGeom>
          <a:solidFill>
            <a:srgbClr val="D3EAAA"/>
          </a:solidFill>
          <a:ln>
            <a:noFill/>
          </a:ln>
          <a:effectLst/>
        </p:spPr>
      </p:sp>
      <p:sp>
        <p:nvSpPr>
          <p:cNvPr id="3" name="Rectangle2"/>
          <p:cNvSpPr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BASIC CONCEPTS</a:t>
            </a:r>
          </a:p>
        </p:txBody>
      </p:sp>
      <p:sp>
        <p:nvSpPr>
          <p:cNvPr id="4" name="Textbox1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5wcAABY0AAAnCgAAECAAACYAAAAIAAAA//////////8="/>
              </a:ext>
            </a:extLst>
          </p:cNvSpPr>
          <p:nvPr/>
        </p:nvSpPr>
        <p:spPr>
          <a:xfrm>
            <a:off x="717550" y="128460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Bitstream Charter" pitchFamily="1" charset="0"/>
                <a:ea typeface="Bitstream Charter" pitchFamily="1" charset="0"/>
                <a:cs typeface="Bitstream Charter" pitchFamily="1" charset="0"/>
              </a:defRPr>
            </a:pPr>
          </a:p>
        </p:txBody>
      </p:sp>
      <p:sp>
        <p:nvSpPr>
          <p:cNvPr id="5" name="Textbox2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YBkAABY0AACgGwAAECAAACYAAAAIAAAA//////////8="/>
              </a:ext>
            </a:extLst>
          </p:cNvSpPr>
          <p:nvPr/>
        </p:nvSpPr>
        <p:spPr>
          <a:xfrm>
            <a:off x="717550" y="4124960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Create new process:</a:t>
            </a:r>
          </a:p>
        </p:txBody>
      </p:sp>
      <p:sp>
        <p:nvSpPr>
          <p:cNvPr id="6" name="Textbox3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+xsAABY0AAA7HgAAECAAACYAAAAIAAAA//////////8="/>
              </a:ext>
            </a:extLst>
          </p:cNvSpPr>
          <p:nvPr/>
        </p:nvSpPr>
        <p:spPr>
          <a:xfrm>
            <a:off x="717550" y="454850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fork();</a:t>
            </a:r>
          </a:p>
        </p:txBody>
      </p:sp>
      <p:sp>
        <p:nvSpPr>
          <p:cNvPr id="7" name="Textbox4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/SEAABY0AAA9JAAAECAAACYAAAAIAAAA//////////8="/>
              </a:ext>
            </a:extLst>
          </p:cNvSpPr>
          <p:nvPr/>
        </p:nvSpPr>
        <p:spPr>
          <a:xfrm>
            <a:off x="717550" y="552513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Create new thread:</a:t>
            </a:r>
          </a:p>
        </p:txBody>
      </p:sp>
      <p:sp>
        <p:nvSpPr>
          <p:cNvPr id="8" name="Textbox5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Cptw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cSQAABY0AACxJgAAECAAACYAAAAIAAAA//////////8="/>
              </a:ext>
            </a:extLst>
          </p:cNvSpPr>
          <p:nvPr/>
        </p:nvSpPr>
        <p:spPr>
          <a:xfrm>
            <a:off x="717550" y="592391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pthread_create();</a:t>
            </a:r>
          </a:p>
        </p:txBody>
      </p:sp>
      <p:sp>
        <p:nvSpPr>
          <p:cNvPr id="9" name="Rectangle3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AYIQI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lPS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TASK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DkxNDQ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5wcAABY0AAAnCgAAECAAACYAAAAIAAAA//////////8="/>
              </a:ext>
            </a:extLst>
          </p:cNvSpPr>
          <p:nvPr/>
        </p:nvSpPr>
        <p:spPr>
          <a:xfrm>
            <a:off x="717550" y="128460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Bitstream Charter" pitchFamily="1" charset="0"/>
                <a:ea typeface="Bitstream Charter" pitchFamily="1" charset="0"/>
                <a:cs typeface="Bitstream Charter" pitchFamily="1" charset="0"/>
              </a:defRPr>
            </a:pPr>
          </a:p>
        </p:txBody>
      </p:sp>
      <p:sp>
        <p:nvSpPr>
          <p:cNvPr id="4" name="Textbox2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xyIH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YBkAABY0AACgGwAAECAAACYAAAAIAAAA//////////8="/>
              </a:ext>
            </a:extLst>
          </p:cNvSpPr>
          <p:nvPr/>
        </p:nvSpPr>
        <p:spPr>
          <a:xfrm>
            <a:off x="717550" y="4124960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Create new process </a:t>
            </a:r>
            <a:r>
              <a:rPr u="heavy"/>
              <a:t>task</a:t>
            </a:r>
            <a:r>
              <a:t>:</a:t>
            </a:r>
          </a:p>
        </p:txBody>
      </p:sp>
      <p:sp>
        <p:nvSpPr>
          <p:cNvPr id="5" name="Textbox4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Cptw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/SEAABY0AAA9JAAAECAAACYAAAAIAAAA//////////8="/>
              </a:ext>
            </a:extLst>
          </p:cNvSpPr>
          <p:nvPr/>
        </p:nvSpPr>
        <p:spPr>
          <a:xfrm>
            <a:off x="717550" y="552513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Create new thread </a:t>
            </a:r>
            <a:r>
              <a:rPr u="heavy"/>
              <a:t>task</a:t>
            </a:r>
            <a:r>
              <a:t>:</a:t>
            </a:r>
          </a:p>
        </p:txBody>
      </p:sp>
      <p:sp>
        <p:nvSpPr>
          <p:cNvPr id="6" name="Textbox5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cSQAABY0AACxJgAAECAAACYAAAAIAAAA//////////8="/>
              </a:ext>
            </a:extLst>
          </p:cNvSpPr>
          <p:nvPr/>
        </p:nvSpPr>
        <p:spPr>
          <a:xfrm>
            <a:off x="717550" y="592391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pthread_create();</a:t>
            </a:r>
          </a:p>
        </p:txBody>
      </p:sp>
      <p:pic>
        <p:nvPicPr>
          <p:cNvPr id="7" name="Picture1"/>
          <p:cNvPicPr>
            <a:picLocks noChangeAspect="1"/>
            <a:extLst>
              <a:ext uri="smNativeData">
                <pr:smNativeData xmlns:pr="smNativeData" val="SMDATA_15_gcGA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NxEAACcKAADYJgAATx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798445" y="1650365"/>
            <a:ext cx="3515995" cy="23012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Textbox6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piYAABY0AAA2KgAAACAAACYAAAAIAAAA//////////8="/>
              </a:ext>
            </a:extLst>
          </p:cNvSpPr>
          <p:nvPr/>
        </p:nvSpPr>
        <p:spPr>
          <a:xfrm>
            <a:off x="717550" y="6282690"/>
            <a:ext cx="774954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600" b="1">
                <a:solidFill>
                  <a:srgbClr val="1E1E1E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clone(..., CLONE_VM | CLONE_FS | CLONE_FILES | CLONE_SIGHAND | CLONE_THREAD, ...);</a:t>
            </a:r>
          </a:p>
        </p:txBody>
      </p:sp>
      <p:sp>
        <p:nvSpPr>
          <p:cNvPr id="9" name="Textbox7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OB4AABY0AABIIAAAACAAACYAAAAIAAAA//////////8="/>
              </a:ext>
            </a:extLst>
          </p:cNvSpPr>
          <p:nvPr/>
        </p:nvSpPr>
        <p:spPr>
          <a:xfrm>
            <a:off x="717550" y="4912360"/>
            <a:ext cx="7749540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600" b="1">
                <a:solidFill>
                  <a:srgbClr val="1E1E1E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clone(..., SIGCHLD, ...);</a:t>
            </a:r>
          </a:p>
        </p:txBody>
      </p:sp>
      <p:sp>
        <p:nvSpPr>
          <p:cNvPr id="10" name="Textbox8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IA/f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ARwAABY0AABBHgAAECAAACYAAAAIAAAA//////////8="/>
              </a:ext>
            </a:extLst>
          </p:cNvSpPr>
          <p:nvPr/>
        </p:nvSpPr>
        <p:spPr>
          <a:xfrm>
            <a:off x="717550" y="455231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fork();</a:t>
            </a:r>
          </a:p>
        </p:txBody>
      </p:sp>
      <p:sp>
        <p:nvSpPr>
          <p:cNvPr id="11" name="Rectangle1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GxyIHY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TASK STRUCT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gcG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ACDwAAEAAAACYAAAAIAAAA//////////8="/>
              </a:ext>
            </a:extLst>
          </p:cNvSpPr>
          <p:nvPr/>
        </p:nvSpPr>
        <p:spPr>
          <a:xfrm>
            <a:off x="717550" y="1443355"/>
            <a:ext cx="7749540" cy="996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aka “Task descriptor”</a:t>
            </a:r>
          </a:p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defined in </a:t>
            </a:r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linux/sched.h</a:t>
            </a:r>
            <a:endParaRPr>
              <a:latin typeface="Liberation Mono" pitchFamily="1" charset="0"/>
              <a:ea typeface="Liberation Mono" pitchFamily="1" charset="0"/>
              <a:cs typeface="Liberation Mono" pitchFamily="1" charset="0"/>
            </a:endParaRPr>
          </a:p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[Example 01-TaskStruct]</a:t>
            </a: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1435100" y="2654935"/>
          <a:ext cx="3013710" cy="3946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13710"/>
              </a:tblGrid>
              <a:tr h="142176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>
                          <a:solidFill>
                            <a:srgbClr val="1E1E1E"/>
                          </a:solidFill>
                          <a:latin typeface="Cabin SemiBold" pitchFamily="1" charset="0"/>
                          <a:ea typeface="Cabin SemiBold" pitchFamily="1" charset="0"/>
                          <a:cs typeface="Cabin SemiBold" pitchFamily="1" charset="0"/>
                        </a:defRPr>
                      </a:pPr>
                      <a:r>
                        <a:rPr sz="2000"/>
                        <a:t>Stack</a:t>
                      </a:r>
                      <a:endParaRPr sz="2000"/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649"/>
                    </a:solidFill>
                  </a:tcPr>
                </a:tc>
                <a:extLst>
                  <a:ext uri="smNativeData">
                    <pr:rowheight xmlns="" xmlns:pr="smNativeData" dt="1568719233" type="min" val="1421765"/>
                  </a:ext>
                </a:extLst>
              </a:tr>
              <a:tr h="154241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rgbClr val="1E1E1E"/>
                      </a:fgClr>
                      <a:bgClr>
                        <a:srgbClr val="D3EAAA"/>
                      </a:bgClr>
                    </a:pattFill>
                  </a:tcPr>
                </a:tc>
                <a:extLst>
                  <a:ext uri="smNativeData">
                    <pr:rowheight xmlns="" xmlns:pr="smNativeData" dt="1568719233" type="min" val="1542415"/>
                  </a:ext>
                </a:extLst>
              </a:tr>
              <a:tr h="44386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sz="2000">
                          <a:solidFill>
                            <a:srgbClr val="1E1E1E"/>
                          </a:solidFill>
                          <a:latin typeface="Cabin SemiBold" pitchFamily="1" charset="0"/>
                          <a:ea typeface="Cabin SemiBold" pitchFamily="1" charset="0"/>
                          <a:cs typeface="Cabin SemiBold" pitchFamily="1" charset="0"/>
                        </a:defRPr>
                      </a:pPr>
                      <a:r>
                        <a:t>struct thread_info</a:t>
                      </a: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A17"/>
                    </a:solidFill>
                  </a:tcPr>
                </a:tc>
                <a:extLst>
                  <a:ext uri="smNativeData">
                    <pr:rowheight xmlns="" xmlns:pr="smNativeData" dt="1568719233" type="min" val="443865"/>
                  </a:ext>
                </a:extLst>
              </a:tr>
              <a:tr h="14287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sz="300"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600A"/>
                    </a:solidFill>
                  </a:tcPr>
                </a:tc>
                <a:extLst>
                  <a:ext uri="smNativeData">
                    <pr:rowheight xmlns="" xmlns:pr="smNativeData" dt="1568719233" type="min" val="142875"/>
                  </a:ext>
                </a:extLst>
              </a:tr>
              <a:tr h="38354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A17"/>
                    </a:solidFill>
                  </a:tcPr>
                </a:tc>
                <a:extLst>
                  <a:ext uri="smNativeData">
                    <pr:rowheight xmlns="" xmlns:pr="smNativeData" dt="1568719233" type="min" val="383540"/>
                  </a:ext>
                </a:extLst>
              </a:tr>
            </a:tbl>
          </a:graphicData>
        </a:graphic>
      </p:graphicFrame>
      <p:sp>
        <p:nvSpPr>
          <p:cNvPr id="5" name="AutoShape1"/>
          <p:cNvSpPr>
            <a:extLst>
              <a:ext uri="smNativeData">
                <pr:smNativeData xmlns:pr="smNativeData" val="SMDATA_13_gcGAXRMAAAAlAAAAywAAAA8BAAAAkAAAAEgAAACQAAAASAAAAAAAAAAAAAAAAAAAAAEAAABQAAAAGHAUIV061T/trHZWO6vdPwAAAAAAAOA/AAAAAAAA4D8AAAAAAADgPwAAAAAAAOA/AAAAAAAA4D8AAAAAAADgPwAAAAAAAOA/AAAAAAAA4D8CAAAAjAAAAAEAAAAAAAAASdZJAP///wgAAAAAAAAAAAAAAAAAAAAAAAAAAAAAAAAAAAAAZAAAAAEAAABAAAAAAAAAAAAAAAAAAAAAAAAAAAAAAAAAAAAAAAAAAAAAAAAAAAAAAAAAAAAAAAAAAAAAAAAAAAAAAAAAAAAAAAAAAAAAAAAAAAAAAAAAAAAAAAAAAAAAFAAAADwAAAABAAAAAAAAAB4eHg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J1kkA////AQAAAAAAAAAAAAAAAAAAAAAAAAAAAAAAAAAAAAAAAAAAHh4eAH9/fwCAgIADzMzMAMDA/wB/f38AAAAAAAAAAAAAAAAAAAAAAAAAAAAhAAAAGAAAABQAAABVEAAAoxkAAN0TAAC6HAAAEAAAACYAAAAIAAAA//////////8="/>
              </a:ext>
            </a:extLst>
          </p:cNvSpPr>
          <p:nvPr/>
        </p:nvSpPr>
        <p:spPr>
          <a:xfrm>
            <a:off x="2654935" y="4167505"/>
            <a:ext cx="574040" cy="502285"/>
          </a:xfrm>
          <a:prstGeom prst="downArrow">
            <a:avLst>
              <a:gd name="adj1" fmla="val 46358"/>
              <a:gd name="adj2" fmla="val 66831"/>
            </a:avLst>
          </a:prstGeom>
          <a:solidFill>
            <a:srgbClr val="49D649"/>
          </a:solidFill>
          <a:ln w="381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Line1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ON4AAAMAAAAEAAAAAAAAAAAAAAAAAAAAAAAAAAeAAAAaAAAAAAAAAAAAAAAAAAAAAAAAAAAAAAAECcAABAnAAAAAAAAAAAAAAAAAAAAAAAAAAAAAAAAAAAAAAAAAAAAABQAAAAAAAAAwMD/AAAAAABkAAAAMgAAAAAAAABkAAAAAAAAAH9/fwAKAAAAHwAAAFQAAAC74OMF////AQAAAAAAAAAAAAAAAAAAAAAAAAAAAAAAAAAAAAAAAAAAHh4eAH9/fwCAgIADzMzMAMDA/wB/f38AAAAAAAAAAAAAAAAAAAAAAAAAAAAhAAAAGAAAABQAAAAgHAAAjSUAADIkAACPJQAAEAAAACYAAAAIAAAA//////////8="/>
              </a:ext>
            </a:extLst>
          </p:cNvSpPr>
          <p:nvPr/>
        </p:nvSpPr>
        <p:spPr>
          <a:xfrm>
            <a:off x="4572000" y="6104255"/>
            <a:ext cx="1311910" cy="1270"/>
          </a:xfrm>
          <a:prstGeom prst="line">
            <a:avLst/>
          </a:prstGeom>
          <a:noFill/>
          <a:ln w="50800" cap="flat" cmpd="sng" algn="ctr">
            <a:solidFill>
              <a:srgbClr val="1E1E1E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7" name="Rectangle3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/7oXAP///wgAAAAAAAAAAAAAAAAAAAAAAAAAAAAAAAAAAAAAZAAAAAEAAABAAAAAAAAAAAAAAAAAAAAAAAAAAAAAAAAAAAAAAAAAAAAAAAAAAAAAAAAAAAAAAAAAAAAAAAAAAAAAAAAAAAAAAAAAAAAAAAAAAAAAAAAAAAAAAAAAAAAAFAAAADwAAAABAAAAAAAAAB4eHg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GDhLQ0MAAAAEAAAAAAAAAAAAAAAAAAAAAAAAAAeAAAAaAAAAAAAAAAAAAAAAAAAAAAAAAAAAAAAECcAABAnAAAAAAAAAAAAAAAAAAAAAAAAAAAAAAAAAAAAAAAAAAAAABQAAAAAAAAAwMD/AAAAAABkAAAAMgAAAAAAAABkAAAAAAAAAH9/fwAKAAAAHwAAAFQAAAD/uhcA////AQAAAAAAAAAAAAAAAAAAAAAAAAAAAAAAAAAAAAAAAAAAHh4eAH9/fwCAgIADzMzMAMDA/wB/f38AAAAAAAAAAAAAAAAAAAAAAAAAAAAhAAAAGAAAABQAAAAMJQAAIyQAADQzAAAcKAAAEAAAACYAAAAIAAAA//////////8="/>
              </a:ext>
            </a:extLst>
          </p:cNvSpPr>
          <p:nvPr/>
        </p:nvSpPr>
        <p:spPr>
          <a:xfrm>
            <a:off x="6022340" y="5874385"/>
            <a:ext cx="2301240" cy="645795"/>
          </a:xfrm>
          <a:prstGeom prst="rect">
            <a:avLst/>
          </a:prstGeom>
          <a:solidFill>
            <a:srgbClr val="FFBA17"/>
          </a:solidFill>
          <a:ln w="381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/>
        </p:spPr>
      </p:sp>
      <p:sp>
        <p:nvSpPr>
          <p:cNvPr id="8" name="Textbox2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cJQAAHSUAAKkyAACNJwAAECAAACYAAAAIAAAA//////////8="/>
              </a:ext>
            </a:extLst>
          </p:cNvSpPr>
          <p:nvPr/>
        </p:nvSpPr>
        <p:spPr>
          <a:xfrm>
            <a:off x="6154420" y="6033135"/>
            <a:ext cx="2080895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2000"/>
              <a:t>struct task_struct</a:t>
            </a:r>
            <a:endParaRPr sz="2000"/>
          </a:p>
        </p:txBody>
      </p:sp>
      <p:sp>
        <p:nvSpPr>
          <p:cNvPr id="9" name="Textbox3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NKQAAFBoAAEMvAACEHAAAECAAACYAAAAIAAAA//////////8="/>
              </a:ext>
            </a:extLst>
          </p:cNvSpPr>
          <p:nvPr/>
        </p:nvSpPr>
        <p:spPr>
          <a:xfrm>
            <a:off x="6673215" y="4239260"/>
            <a:ext cx="100965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2000"/>
              <a:t>current</a:t>
            </a:r>
            <a:endParaRPr sz="2000"/>
          </a:p>
        </p:txBody>
      </p:sp>
      <p:sp>
        <p:nvSpPr>
          <p:cNvPr id="10" name="Line2"/>
          <p:cNvSpPr>
            <a:extLst>
              <a:ext uri="smNativeData">
                <pr:smNativeData xmlns:pr="smNativeData" val="SMDATA_13_gcG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Hh4eAH9/fwCAgIADzMzMAMDA/wB/f38AAAAAAAAAAAAAAAAAAAAAAAAAAAAhAAAAGAAAABQAAAArLAAAKx0AAC0sAADKIwAAEAAAACYAAAAIAAAA//////////8="/>
              </a:ext>
            </a:extLst>
          </p:cNvSpPr>
          <p:nvPr/>
        </p:nvSpPr>
        <p:spPr>
          <a:xfrm>
            <a:off x="7179945" y="4741545"/>
            <a:ext cx="1270" cy="1076325"/>
          </a:xfrm>
          <a:prstGeom prst="line">
            <a:avLst/>
          </a:prstGeom>
          <a:noFill/>
          <a:ln w="50800" cap="flat" cmpd="sng" algn="ctr">
            <a:solidFill>
              <a:srgbClr val="1E1E1E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11" name="Textbox4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HAAATiMAADkgAACOJQAAECAAACYAAAAIAAAA//////////8="/>
              </a:ext>
            </a:extLst>
          </p:cNvSpPr>
          <p:nvPr/>
        </p:nvSpPr>
        <p:spPr>
          <a:xfrm>
            <a:off x="4587240" y="5739130"/>
            <a:ext cx="65087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.task</a:t>
            </a:r>
          </a:p>
        </p:txBody>
      </p:sp>
      <p:sp>
        <p:nvSpPr>
          <p:cNvPr id="12" name="Rectangle1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GNOdlM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TASK STRUCT</a:t>
            </a:r>
          </a:p>
        </p:txBody>
      </p:sp>
      <p:sp>
        <p:nvSpPr>
          <p:cNvPr id="3" name="Rectangle1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gcGA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QAAAMYMAABAOAAA2S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2076450"/>
            <a:ext cx="9143365" cy="45637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1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DAYIQ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1AgAABY0AAAUCwAAECAAACYAAAAIAAAA//////////8="/>
              </a:ext>
            </a:extLst>
          </p:cNvSpPr>
          <p:nvPr/>
        </p:nvSpPr>
        <p:spPr>
          <a:xfrm>
            <a:off x="717550" y="1435100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Task from a perspective of user and kernel: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AYIQ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TASK LIFECYCLE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fBgAAtg4AALsPAACmEgAAECAAACYAAAAIAAAA//////////8="/>
              </a:ext>
            </a:extLst>
          </p:cNvSpPr>
          <p:nvPr/>
        </p:nvSpPr>
        <p:spPr>
          <a:xfrm>
            <a:off x="1116965" y="2391410"/>
            <a:ext cx="144018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 Parent task running</a:t>
            </a:r>
          </a:p>
        </p:txBody>
      </p:sp>
      <p:sp>
        <p:nvSpPr>
          <p:cNvPr id="4" name="Textbox2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ON4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cFAAAohIAADgdAADSGAAAECAAACYAAAAIAAAA//////////8="/>
              </a:ext>
            </a:extLst>
          </p:cNvSpPr>
          <p:nvPr/>
        </p:nvSpPr>
        <p:spPr>
          <a:xfrm>
            <a:off x="3309620" y="3028950"/>
            <a:ext cx="1440180" cy="1005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200" b="1"/>
              <a:t>TASK_RUNNING</a:t>
            </a:r>
            <a:r>
              <a:t> </a:t>
            </a:r>
            <a:r>
              <a:rPr sz="1400"/>
              <a:t>(waits in sceduler’s queue)</a:t>
            </a:r>
            <a:endParaRPr sz="1400"/>
          </a:p>
        </p:txBody>
      </p:sp>
      <p:sp>
        <p:nvSpPr>
          <p:cNvPr id="5" name="Textbox3"/>
          <p:cNvSpPr txBox="1">
            <a:extLst>
              <a:ext uri="smNativeData">
                <pr:smNativeData xmlns:pr="smNativeData" val="SMDATA_13_gcG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I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7HwAArxIAANcoAACKFwAAEAAAACYAAAAIAAAA//////////8="/>
              </a:ext>
            </a:extLst>
          </p:cNvSpPr>
          <p:nvPr/>
        </p:nvSpPr>
        <p:spPr>
          <a:xfrm>
            <a:off x="5198745" y="3037205"/>
            <a:ext cx="1440180" cy="7893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200" b="1"/>
              <a:t>TASK_RUNNING</a:t>
            </a:r>
            <a:r>
              <a:t> </a:t>
            </a:r>
            <a:r>
              <a:rPr sz="1400"/>
              <a:t>(actually running) </a:t>
            </a:r>
            <a:endParaRPr sz="1400"/>
          </a:p>
        </p:txBody>
      </p:sp>
      <p:sp>
        <p:nvSpPr>
          <p:cNvPr id="6" name="Textbox5"/>
          <p:cNvSpPr txBox="1">
            <a:extLst>
              <a:ext uri="smNativeData">
                <pr:smNativeData xmlns:pr="smNativeData" val="SMDATA_13_gcG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MM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RKgAA1w4AABY0AACYFAAAEAAAACYAAAAIAAAA//////////8="/>
              </a:ext>
            </a:extLst>
          </p:cNvSpPr>
          <p:nvPr/>
        </p:nvSpPr>
        <p:spPr>
          <a:xfrm>
            <a:off x="6960235" y="2412365"/>
            <a:ext cx="1506855" cy="9353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400" b="1"/>
              <a:t>TASK_ZOMBIE</a:t>
            </a:r>
            <a:r>
              <a:rPr sz="1400"/>
              <a:t> (terminated, but not reaped by parent)</a:t>
            </a:r>
            <a:endParaRPr sz="1400"/>
          </a:p>
        </p:txBody>
      </p:sp>
      <p:sp>
        <p:nvSpPr>
          <p:cNvPr id="7" name="Textbox6"/>
          <p:cNvSpPr txBox="1">
            <a:extLst>
              <a:ext uri="smNativeData">
                <pr:smNativeData xmlns:pr="smNativeData" val="SMDATA_13_gcG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jGQAAqyAAAMojAABUJwAAEAAAACYAAAAIAAAA//////////8="/>
              </a:ext>
            </a:extLst>
          </p:cNvSpPr>
          <p:nvPr/>
        </p:nvSpPr>
        <p:spPr>
          <a:xfrm>
            <a:off x="4167505" y="5310505"/>
            <a:ext cx="1650365" cy="1082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100" b="1"/>
              <a:t>TASK_</a:t>
            </a:r>
            <a:endParaRPr sz="1100" b="1"/>
          </a:p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100" b="1"/>
              <a:t>INTERRUPTIBLE / TASK_</a:t>
            </a:r>
            <a:endParaRPr sz="1100" b="1"/>
          </a:p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100" b="1"/>
              <a:t>UNINTERRUPTIBLE</a:t>
            </a:r>
            <a:r>
              <a:rPr sz="1100"/>
              <a:t> </a:t>
            </a:r>
            <a:r>
              <a:rPr sz="1200"/>
              <a:t>(waiting)</a:t>
            </a:r>
            <a:endParaRPr sz="1200"/>
          </a:p>
        </p:txBody>
      </p:sp>
      <p:sp>
        <p:nvSpPr>
          <p:cNvPr id="8" name="Textbox7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MM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VDQAAqBYAAGkSAADoGAAAECAAACYAAAAIAAAA//////////8="/>
              </a:ext>
            </a:extLst>
          </p:cNvSpPr>
          <p:nvPr/>
        </p:nvSpPr>
        <p:spPr>
          <a:xfrm>
            <a:off x="2126615" y="3683000"/>
            <a:ext cx="8661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fork( )</a:t>
            </a:r>
          </a:p>
        </p:txBody>
      </p:sp>
      <p:sp>
        <p:nvSpPr>
          <p:cNvPr id="9" name="Textbox8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PGAAALgsAAOskAAC+DgAAECAAACYAAAAIAAAA//////////8="/>
              </a:ext>
            </a:extLst>
          </p:cNvSpPr>
          <p:nvPr/>
        </p:nvSpPr>
        <p:spPr>
          <a:xfrm>
            <a:off x="3992245" y="1817370"/>
            <a:ext cx="200914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Preempted by higher priority task </a:t>
            </a:r>
          </a:p>
        </p:txBody>
      </p:sp>
      <p:sp>
        <p:nvSpPr>
          <p:cNvPr id="10" name="Textbox9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zKwAADhcAAM80AABOGQAAECAAACYAAAAIAAAA//////////8="/>
              </a:ext>
            </a:extLst>
          </p:cNvSpPr>
          <p:nvPr/>
        </p:nvSpPr>
        <p:spPr>
          <a:xfrm>
            <a:off x="7144385" y="3747770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do_exit( )</a:t>
            </a:r>
          </a:p>
        </p:txBody>
      </p:sp>
      <p:sp>
        <p:nvSpPr>
          <p:cNvPr id="11" name="Textbox10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PGAAAMBoAAOskAADAHQAAECAAACYAAAAIAAAA//////////8="/>
              </a:ext>
            </a:extLst>
          </p:cNvSpPr>
          <p:nvPr/>
        </p:nvSpPr>
        <p:spPr>
          <a:xfrm>
            <a:off x="3992245" y="4257040"/>
            <a:ext cx="200914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Sheduler calls context_switch( ) </a:t>
            </a:r>
          </a:p>
        </p:txBody>
      </p:sp>
      <p:sp>
        <p:nvSpPr>
          <p:cNvPr id="12" name="Textbox11"/>
          <p:cNvSpPr txBox="1">
            <a:extLst>
              <a:ext uri="smNativeData">
                <pr:smNativeData xmlns:pr="smNativeData" val="SMDATA_13_gcG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zDwAAgxsAAB4YAADIJAAAEAAAACYAAAAIAAAA//////////8="/>
              </a:ext>
            </a:extLst>
          </p:cNvSpPr>
          <p:nvPr/>
        </p:nvSpPr>
        <p:spPr>
          <a:xfrm>
            <a:off x="2511425" y="4472305"/>
            <a:ext cx="1409065" cy="15068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4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event occurs, task is woken up and placed back to the run queue </a:t>
            </a:r>
          </a:p>
        </p:txBody>
      </p:sp>
      <p:sp>
        <p:nvSpPr>
          <p:cNvPr id="13" name="Textbox12"/>
          <p:cNvSpPr txBox="1">
            <a:extLst>
              <a:ext uri="smNativeData">
                <pr:smNativeData xmlns:pr="smNativeData" val="SMDATA_13_gcG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Cm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gJwAA9BsAAMouAAAiIgAAEAAAACYAAAAIAAAA//////////8="/>
              </a:ext>
            </a:extLst>
          </p:cNvSpPr>
          <p:nvPr/>
        </p:nvSpPr>
        <p:spPr>
          <a:xfrm>
            <a:off x="6360160" y="4544060"/>
            <a:ext cx="1245870" cy="1004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400"/>
              <a:t>sleeps on wait queue for a certain event</a:t>
            </a:r>
            <a:endParaRPr sz="1400"/>
          </a:p>
        </p:txBody>
      </p:sp>
      <p:sp>
        <p:nvSpPr>
          <p:cNvPr id="14" name="Textbox4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DEALg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AhCwAAECAAACYAAAAIAAAA//////////8="/>
              </a:ext>
            </a:extLst>
          </p:cNvSpPr>
          <p:nvPr/>
        </p:nvSpPr>
        <p:spPr>
          <a:xfrm>
            <a:off x="717550" y="144335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.state</a:t>
            </a:r>
          </a:p>
        </p:txBody>
      </p:sp>
      <p:sp>
        <p:nvSpPr>
          <p:cNvPr id="15" name="Rectangle1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  <p:pic>
        <p:nvPicPr>
          <p:cNvPr id="16" name="Picture1"/>
          <p:cNvPicPr>
            <a:picLocks noChangeAspect="1"/>
            <a:extLst>
              <a:ext uri="smNativeData">
                <pr:smNativeData xmlns:pr="smNativeData" val="SMDATA_15_gcGA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4ubb5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JwUAAK0HAABpNQAATy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37565" y="1247775"/>
            <a:ext cx="7844790" cy="56299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gcG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N4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TASK LIFECYCLE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fBgAAtg4AALsPAACmEgAAECAAACYAAAAIAAAA//////////8="/>
              </a:ext>
            </a:extLst>
          </p:cNvSpPr>
          <p:nvPr/>
        </p:nvSpPr>
        <p:spPr>
          <a:xfrm>
            <a:off x="1116965" y="2391410"/>
            <a:ext cx="144018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 Parent task running</a:t>
            </a:r>
          </a:p>
        </p:txBody>
      </p:sp>
      <p:sp>
        <p:nvSpPr>
          <p:cNvPr id="4" name="Textbox2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cFAAAohIAADgdAADSGAAAECAAACYAAAAIAAAA//////////8="/>
              </a:ext>
            </a:extLst>
          </p:cNvSpPr>
          <p:nvPr/>
        </p:nvSpPr>
        <p:spPr>
          <a:xfrm>
            <a:off x="3309620" y="3028950"/>
            <a:ext cx="1440180" cy="1005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200" b="1"/>
              <a:t>TASK_RUNNING</a:t>
            </a:r>
            <a:r>
              <a:t> </a:t>
            </a:r>
            <a:r>
              <a:rPr sz="1400"/>
              <a:t>(waits in sceduler’s queue)</a:t>
            </a:r>
            <a:endParaRPr sz="1400"/>
          </a:p>
        </p:txBody>
      </p:sp>
      <p:sp>
        <p:nvSpPr>
          <p:cNvPr id="5" name="Textbox3"/>
          <p:cNvSpPr txBox="1">
            <a:extLst>
              <a:ext uri="smNativeData">
                <pr:smNativeData xmlns:pr="smNativeData" val="SMDATA_13_gcG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7HwAArxIAANcoAACKFwAAEAAAACYAAAAIAAAA//////////8="/>
              </a:ext>
            </a:extLst>
          </p:cNvSpPr>
          <p:nvPr/>
        </p:nvSpPr>
        <p:spPr>
          <a:xfrm>
            <a:off x="5198745" y="3037205"/>
            <a:ext cx="1440180" cy="7893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200" b="1"/>
              <a:t>TASK_RUNNING</a:t>
            </a:r>
            <a:r>
              <a:t> </a:t>
            </a:r>
            <a:r>
              <a:rPr sz="1400"/>
              <a:t>(actually running) </a:t>
            </a:r>
            <a:endParaRPr sz="1400"/>
          </a:p>
        </p:txBody>
      </p:sp>
      <p:sp>
        <p:nvSpPr>
          <p:cNvPr id="6" name="Textbox5"/>
          <p:cNvSpPr txBox="1">
            <a:extLst>
              <a:ext uri="smNativeData">
                <pr:smNativeData xmlns:pr="smNativeData" val="SMDATA_13_gcG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RKgAA1w4AABY0AACYFAAAEAAAACYAAAAIAAAA//////////8="/>
              </a:ext>
            </a:extLst>
          </p:cNvSpPr>
          <p:nvPr/>
        </p:nvSpPr>
        <p:spPr>
          <a:xfrm>
            <a:off x="6960235" y="2412365"/>
            <a:ext cx="1506855" cy="9353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400" b="1"/>
              <a:t>TASK_ZOMBIE</a:t>
            </a:r>
            <a:r>
              <a:rPr sz="1400"/>
              <a:t> (terminated, but not reaped by parent)</a:t>
            </a:r>
            <a:endParaRPr sz="1400"/>
          </a:p>
        </p:txBody>
      </p:sp>
      <p:sp>
        <p:nvSpPr>
          <p:cNvPr id="7" name="Textbox6"/>
          <p:cNvSpPr txBox="1">
            <a:extLst>
              <a:ext uri="smNativeData">
                <pr:smNativeData xmlns:pr="smNativeData" val="SMDATA_13_gcG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jGQAAqyAAAMojAABUJwAAEAAAACYAAAAIAAAA//////////8="/>
              </a:ext>
            </a:extLst>
          </p:cNvSpPr>
          <p:nvPr/>
        </p:nvSpPr>
        <p:spPr>
          <a:xfrm>
            <a:off x="4167505" y="5310505"/>
            <a:ext cx="1650365" cy="1082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100" b="1"/>
              <a:t>TASK_</a:t>
            </a:r>
            <a:endParaRPr sz="1100" b="1"/>
          </a:p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100" b="1"/>
              <a:t>INTERRUPTIBLE / TASK_</a:t>
            </a:r>
            <a:endParaRPr sz="1100" b="1"/>
          </a:p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100" b="1"/>
              <a:t>UNINTERRUPTIBLE</a:t>
            </a:r>
            <a:r>
              <a:rPr sz="1100"/>
              <a:t> </a:t>
            </a:r>
            <a:r>
              <a:rPr sz="1200"/>
              <a:t>(waiting)</a:t>
            </a:r>
            <a:endParaRPr sz="1200"/>
          </a:p>
        </p:txBody>
      </p:sp>
      <p:sp>
        <p:nvSpPr>
          <p:cNvPr id="8" name="Textbox7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VDQAAqBYAAGkSAADoGAAAECAAACYAAAAIAAAA//////////8="/>
              </a:ext>
            </a:extLst>
          </p:cNvSpPr>
          <p:nvPr/>
        </p:nvSpPr>
        <p:spPr>
          <a:xfrm>
            <a:off x="2126615" y="3683000"/>
            <a:ext cx="8661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fork( )</a:t>
            </a:r>
          </a:p>
        </p:txBody>
      </p:sp>
      <p:sp>
        <p:nvSpPr>
          <p:cNvPr id="9" name="Textbox8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PGAAALgsAAOskAAC+DgAAECAAACYAAAAIAAAA//////////8="/>
              </a:ext>
            </a:extLst>
          </p:cNvSpPr>
          <p:nvPr/>
        </p:nvSpPr>
        <p:spPr>
          <a:xfrm>
            <a:off x="3992245" y="1817370"/>
            <a:ext cx="200914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Preempted by higher priority task </a:t>
            </a:r>
          </a:p>
        </p:txBody>
      </p:sp>
      <p:sp>
        <p:nvSpPr>
          <p:cNvPr id="10" name="Textbox9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zKwAADhcAAM80AABOGQAAECAAACYAAAAIAAAA//////////8="/>
              </a:ext>
            </a:extLst>
          </p:cNvSpPr>
          <p:nvPr/>
        </p:nvSpPr>
        <p:spPr>
          <a:xfrm>
            <a:off x="7144385" y="3747770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do_exit( )</a:t>
            </a:r>
          </a:p>
        </p:txBody>
      </p:sp>
      <p:sp>
        <p:nvSpPr>
          <p:cNvPr id="11" name="Textbox10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PGAAAMBoAAOskAADAHQAAECAAACYAAAAIAAAA//////////8="/>
              </a:ext>
            </a:extLst>
          </p:cNvSpPr>
          <p:nvPr/>
        </p:nvSpPr>
        <p:spPr>
          <a:xfrm>
            <a:off x="3992245" y="4257040"/>
            <a:ext cx="200914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Sheduler calls context_switch( ) </a:t>
            </a:r>
          </a:p>
        </p:txBody>
      </p:sp>
      <p:sp>
        <p:nvSpPr>
          <p:cNvPr id="12" name="Textbox11"/>
          <p:cNvSpPr txBox="1">
            <a:extLst>
              <a:ext uri="smNativeData">
                <pr:smNativeData xmlns:pr="smNativeData" val="SMDATA_13_gcG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zDwAAgxsAAB4YAADIJAAAEAAAACYAAAAIAAAA//////////8="/>
              </a:ext>
            </a:extLst>
          </p:cNvSpPr>
          <p:nvPr/>
        </p:nvSpPr>
        <p:spPr>
          <a:xfrm>
            <a:off x="2511425" y="4472305"/>
            <a:ext cx="1409065" cy="15068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4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event occurs, task is woken up and placed back to the run queue </a:t>
            </a:r>
          </a:p>
        </p:txBody>
      </p:sp>
      <p:sp>
        <p:nvSpPr>
          <p:cNvPr id="13" name="Textbox12"/>
          <p:cNvSpPr txBox="1">
            <a:extLst>
              <a:ext uri="smNativeData">
                <pr:smNativeData xmlns:pr="smNativeData" val="SMDATA_13_gcG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gJwAA9BsAAMouAAAiIgAAEAAAACYAAAAIAAAA//////////8="/>
              </a:ext>
            </a:extLst>
          </p:cNvSpPr>
          <p:nvPr/>
        </p:nvSpPr>
        <p:spPr>
          <a:xfrm>
            <a:off x="6360160" y="4544060"/>
            <a:ext cx="1245870" cy="1004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400"/>
              <a:t>sleeps on wait queue for a certain event</a:t>
            </a:r>
            <a:endParaRPr sz="1400"/>
          </a:p>
        </p:txBody>
      </p:sp>
      <p:sp>
        <p:nvSpPr>
          <p:cNvPr id="14" name="Textbox4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n5+f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AhCwAAECAAACYAAAAIAAAA//////////8="/>
              </a:ext>
            </a:extLst>
          </p:cNvSpPr>
          <p:nvPr/>
        </p:nvSpPr>
        <p:spPr>
          <a:xfrm>
            <a:off x="717550" y="144335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.state</a:t>
            </a:r>
          </a:p>
        </p:txBody>
      </p:sp>
      <p:sp>
        <p:nvSpPr>
          <p:cNvPr id="15" name="Rectangle1"/>
          <p:cNvSpPr>
            <a:extLst>
              <a:ext uri="smNativeData">
                <pr:smNativeData xmlns:pr="smNativeData" val="SMDATA_13_gcG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NpYy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  <p:pic>
        <p:nvPicPr>
          <p:cNvPr id="16" name="Picture1"/>
          <p:cNvPicPr>
            <a:picLocks noChangeAspect="1"/>
            <a:extLst>
              <a:ext uri="smNativeData">
                <pr:smNativeData xmlns:pr="smNativeData" val="SMDATA_15_gcGA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JwUAAK0HAABpNQAATy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37565" y="1247775"/>
            <a:ext cx="7844790" cy="56299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" name="Textbox13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7FwAABREAALAZAABFEwAAECAAACYAAAAIAAAA//////////8="/>
              </a:ext>
            </a:extLst>
          </p:cNvSpPr>
          <p:nvPr/>
        </p:nvSpPr>
        <p:spPr>
          <a:xfrm>
            <a:off x="3816985" y="2766695"/>
            <a:ext cx="35877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</a:t>
            </a:r>
          </a:p>
        </p:txBody>
      </p:sp>
      <p:sp>
        <p:nvSpPr>
          <p:cNvPr id="18" name="Textbox14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ZIwAA6xAAAE4lAAArEwAAECAAACYAAAAIAAAA//////////8="/>
              </a:ext>
            </a:extLst>
          </p:cNvSpPr>
          <p:nvPr/>
        </p:nvSpPr>
        <p:spPr>
          <a:xfrm>
            <a:off x="5705475" y="2750185"/>
            <a:ext cx="35877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</a:t>
            </a:r>
          </a:p>
        </p:txBody>
      </p:sp>
      <p:sp>
        <p:nvSpPr>
          <p:cNvPr id="19" name="Textbox15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iLgAAgQwAAJcwAADBDgAAECAAACYAAAAIAAAA//////////8="/>
              </a:ext>
            </a:extLst>
          </p:cNvSpPr>
          <p:nvPr/>
        </p:nvSpPr>
        <p:spPr>
          <a:xfrm>
            <a:off x="7539990" y="2032635"/>
            <a:ext cx="35877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Z</a:t>
            </a:r>
          </a:p>
        </p:txBody>
      </p:sp>
      <p:sp>
        <p:nvSpPr>
          <p:cNvPr id="20" name="Textbox16"/>
          <p:cNvSpPr txBox="1">
            <a:extLst>
              <a:ext uri="smNativeData">
                <pr:smNativeData xmlns:pr="smNativeData" val="SMDATA_13_gcG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r6+v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YGwAAgh4AAJUhAADCIAAAECAAACYAAAAIAAAA//////////8="/>
              </a:ext>
            </a:extLst>
          </p:cNvSpPr>
          <p:nvPr/>
        </p:nvSpPr>
        <p:spPr>
          <a:xfrm>
            <a:off x="4526280" y="4959350"/>
            <a:ext cx="93281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S/D</a:t>
            </a:r>
          </a:p>
        </p:txBody>
      </p:sp>
      <p:sp>
        <p:nvSpPr>
          <p:cNvPr id="21" name="Textbox17"/>
          <p:cNvSpPr txBox="1">
            <a:extLst>
              <a:ext uri="smNativeData">
                <pr:smNativeData xmlns:pr="smNativeData" val="SMDATA_13_gcG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gvOs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FJQAA3yIAAEA4AAAwKgAAEAAAACYAAAAIAAAA//////////8="/>
              </a:ext>
            </a:extLst>
          </p:cNvSpPr>
          <p:nvPr/>
        </p:nvSpPr>
        <p:spPr>
          <a:xfrm>
            <a:off x="6099175" y="5668645"/>
            <a:ext cx="3044825" cy="11893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>
                <a:solidFill>
                  <a:srgbClr val="EA2442"/>
                </a:solidFill>
              </a:rPr>
              <a:t>S</a:t>
            </a:r>
            <a:r>
              <a:rPr sz="1600"/>
              <a:t> </a:t>
            </a:r>
            <a:r>
              <a:rPr sz="1600" b="0"/>
              <a:t>- </a:t>
            </a:r>
            <a:r>
              <a:rPr sz="1600" b="0">
                <a:solidFill>
                  <a:srgbClr val="EA2442"/>
                </a:solidFill>
              </a:rPr>
              <a:t>interruptible</a:t>
            </a:r>
            <a:r>
              <a:rPr sz="1600" b="0"/>
              <a:t> sleep (wait for event to complete)</a:t>
            </a:r>
            <a:endParaRPr sz="1600" b="0"/>
          </a:p>
          <a:p>
            <a:pPr algn="l">
              <a:defRPr sz="20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800">
                <a:solidFill>
                  <a:srgbClr val="EA2442"/>
                </a:solidFill>
              </a:rPr>
              <a:t>D</a:t>
            </a:r>
            <a:r>
              <a:rPr sz="1600" b="0"/>
              <a:t> - </a:t>
            </a:r>
            <a:r>
              <a:rPr sz="1600" b="0">
                <a:solidFill>
                  <a:srgbClr val="EA2442"/>
                </a:solidFill>
              </a:rPr>
              <a:t>uninterruptible</a:t>
            </a:r>
            <a:r>
              <a:rPr sz="1600" b="0"/>
              <a:t>, ignores signals (usually IO)</a:t>
            </a:r>
            <a:endParaRPr sz="1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arthur</cp:lastModifiedBy>
  <cp:revision>0</cp:revision>
  <dcterms:created xsi:type="dcterms:W3CDTF">2019-08-01T09:20:47Z</dcterms:created>
  <dcterms:modified xsi:type="dcterms:W3CDTF">2019-09-17T11:20:33Z</dcterms:modified>
</cp:coreProperties>
</file>