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1DFF3D-AD81-4F64-8661-74540BCEF0B4}">
  <a:tblStyle styleId="{461DFF3D-AD81-4F64-8661-74540BCEF0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dedf51e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dedf51e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fb4ef2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fb4ef2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3c2e9f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3c2e9f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conclusion</a:t>
            </a:r>
            <a:r>
              <a:rPr lang="en"/>
              <a:t>, the project utilized three different methods for obstacle avoidance. </a:t>
            </a:r>
            <a:r>
              <a:rPr lang="en"/>
              <a:t>The combination enables the agent to avoid static obstacles, unknown static obstacles, and known moving obstacles, while significantly saves the computation time comparing to use HJ Analysis along the whole process.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3c2e9f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3c2e9f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there are still some issues need further improvements. First of all, the HJ Reachability analysis is still too long for real time computation. The </a:t>
            </a:r>
            <a:r>
              <a:rPr lang="en"/>
              <a:t>algorithm</a:t>
            </a:r>
            <a:r>
              <a:rPr lang="en"/>
              <a:t> still needs improvement to enable the real time path tracking. Secondly, the </a:t>
            </a:r>
            <a:r>
              <a:rPr lang="en"/>
              <a:t>current</a:t>
            </a:r>
            <a:r>
              <a:rPr lang="en"/>
              <a:t> trajectory might have some sharp turns under certain situa</a:t>
            </a:r>
            <a:r>
              <a:rPr lang="en"/>
              <a:t>tions, like the figure shows. This might caused by the hard switching method used to switch between PID and HJ analysis. If a better switching method is applied, ant optimal path can be calculated. Finally, disturbances are not </a:t>
            </a:r>
            <a:r>
              <a:rPr lang="en"/>
              <a:t>considered</a:t>
            </a:r>
            <a:r>
              <a:rPr lang="en"/>
              <a:t> in this simulation, and it is unknown that how this can affect the final trajectory.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a46c2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a46c2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fa46c2a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fa46c2a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a46c2a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a46c2a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RRT is an efficient way to explore the potential paths in the space and navigates the agent move from its initial node to the the destination. </a:t>
            </a:r>
            <a:r>
              <a:rPr lang="en"/>
              <a:t>RRT grows a tree rooted at a start node and detects potential path through its branches.</a:t>
            </a:r>
            <a:endParaRPr/>
          </a:p>
          <a:p>
            <a:pPr indent="0" lvl="0" marL="0" rtl="0" algn="l">
              <a:lnSpc>
                <a:spcPct val="115000"/>
              </a:lnSpc>
              <a:spcBef>
                <a:spcPts val="1200"/>
              </a:spcBef>
              <a:spcAft>
                <a:spcPts val="0"/>
              </a:spcAft>
              <a:buClr>
                <a:schemeClr val="dk1"/>
              </a:buClr>
              <a:buSzPts val="1100"/>
              <a:buFont typeface="Arial"/>
              <a:buNone/>
            </a:pPr>
            <a:r>
              <a:rPr lang="en"/>
              <a:t>The points marked in green are randomly generated and connected to the closest available node. Those connections called vertex, which is marked in red line. As long as a vertex is created, a check must be operated to </a:t>
            </a:r>
            <a:r>
              <a:rPr lang="en"/>
              <a:t>verify</a:t>
            </a:r>
            <a:r>
              <a:rPr lang="en"/>
              <a:t> the vertex lies outside of an obstacle (Unsafe set). From its </a:t>
            </a:r>
            <a:r>
              <a:rPr lang="en">
                <a:solidFill>
                  <a:schemeClr val="dk1"/>
                </a:solidFill>
              </a:rPr>
              <a:t>hundreds, thousands possible routes, this modified algorithm figures out the shortest path marked in black.</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As we see, when more and more vertices are created, there are more potential path to reach the target, and the black line is changes and shorten as well, which means a better and shorter path is found.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c2e9fd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c2e9fd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3c2e9fd3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3c2e9fd3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our agent </a:t>
            </a:r>
            <a:r>
              <a:rPr lang="en"/>
              <a:t>arrives</a:t>
            </a:r>
            <a:r>
              <a:rPr lang="en"/>
              <a:t> a start point, the system switch into </a:t>
            </a:r>
            <a:r>
              <a:rPr lang="en"/>
              <a:t>safety</a:t>
            </a:r>
            <a:r>
              <a:rPr lang="en"/>
              <a:t> controller. If there is no unknown object or dynamic obstacle at </a:t>
            </a:r>
            <a:r>
              <a:rPr lang="en"/>
              <a:t>current</a:t>
            </a:r>
            <a:r>
              <a:rPr lang="en"/>
              <a:t> start point, and neither in our target set, we apply PID controller in this segment.</a:t>
            </a:r>
            <a:endParaRPr/>
          </a:p>
          <a:p>
            <a:pPr indent="0" lvl="0" marL="0" rtl="0" algn="l">
              <a:spcBef>
                <a:spcPts val="0"/>
              </a:spcBef>
              <a:spcAft>
                <a:spcPts val="0"/>
              </a:spcAft>
              <a:buNone/>
            </a:pPr>
            <a:r>
              <a:rPr lang="en"/>
              <a:t>V is our agent’s velocity, which we set 1,and  u is obtained by our PID controller.</a:t>
            </a:r>
            <a:endParaRPr/>
          </a:p>
          <a:p>
            <a:pPr indent="0" lvl="0" marL="0" rtl="0" algn="l">
              <a:spcBef>
                <a:spcPts val="0"/>
              </a:spcBef>
              <a:spcAft>
                <a:spcPts val="0"/>
              </a:spcAft>
              <a:buNone/>
            </a:pPr>
            <a:r>
              <a:rPr lang="en"/>
              <a:t>If there is </a:t>
            </a:r>
            <a:r>
              <a:rPr lang="en"/>
              <a:t>collision</a:t>
            </a:r>
            <a:r>
              <a:rPr lang="en"/>
              <a:t> at start point or will collide in the target set, we switch into HJ PDE solver, which will be mentioned after this. </a:t>
            </a:r>
            <a:r>
              <a:rPr lang="en">
                <a:solidFill>
                  <a:schemeClr val="dk1"/>
                </a:solidFill>
              </a:rPr>
              <a:t>T</a:t>
            </a:r>
            <a:r>
              <a:rPr lang="en">
                <a:solidFill>
                  <a:schemeClr val="dk1"/>
                </a:solidFill>
              </a:rPr>
              <a:t>o prevent discontinuous when switching between these two controllers, we bound the value of u by 10, this can prevent non realistic turning in our simulation.</a:t>
            </a:r>
            <a:endParaRPr>
              <a:solidFill>
                <a:schemeClr val="dk1"/>
              </a:solidFill>
            </a:endParaRPr>
          </a:p>
          <a:p>
            <a:pPr indent="0" lvl="0" marL="0" rtl="0" algn="l">
              <a:spcBef>
                <a:spcPts val="0"/>
              </a:spcBef>
              <a:spcAft>
                <a:spcPts val="0"/>
              </a:spcAft>
              <a:buNone/>
            </a:pPr>
            <a:r>
              <a:rPr lang="en"/>
              <a:t>As we can see from this page, o</a:t>
            </a:r>
            <a:r>
              <a:rPr lang="en"/>
              <a:t>ur PID controller is respect to delta theta. Therefore, our agent can almost follow our</a:t>
            </a:r>
            <a:r>
              <a:rPr lang="en"/>
              <a:t> </a:t>
            </a:r>
            <a:r>
              <a:rPr lang="en"/>
              <a:t>desired path but with small deviation.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dedf51e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dedf51e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dedf51e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dedf51e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dedf51e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dedf51e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B_nvnubk2XWYw6t3FYAgZauHJHWIV8Ag/view" TargetMode="External"/><Relationship Id="rId4" Type="http://schemas.openxmlformats.org/officeDocument/2006/relationships/image" Target="../media/image9.jp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4UrGs4QpS7nDNKEXdvEGJCGn3aGywPaB/view" TargetMode="External"/><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Agent Path Planning </a:t>
            </a:r>
            <a:endParaRPr/>
          </a:p>
          <a:p>
            <a:pPr indent="0" lvl="0" marL="0" rtl="0" algn="ctr">
              <a:spcBef>
                <a:spcPts val="0"/>
              </a:spcBef>
              <a:spcAft>
                <a:spcPts val="0"/>
              </a:spcAft>
              <a:buNone/>
            </a:pPr>
            <a:r>
              <a:rPr lang="en"/>
              <a:t>and Tracking </a:t>
            </a:r>
            <a:endParaRPr/>
          </a:p>
          <a:p>
            <a:pPr indent="0" lvl="0" marL="0" rtl="0" algn="ctr">
              <a:spcBef>
                <a:spcPts val="0"/>
              </a:spcBef>
              <a:spcAft>
                <a:spcPts val="0"/>
              </a:spcAft>
              <a:buNone/>
            </a:pPr>
            <a:r>
              <a:rPr lang="en" sz="3533"/>
              <a:t>-- Application of HJ Reachability</a:t>
            </a:r>
            <a:endParaRPr sz="3533"/>
          </a:p>
        </p:txBody>
      </p:sp>
      <p:sp>
        <p:nvSpPr>
          <p:cNvPr id="55" name="Google Shape;55;p13"/>
          <p:cNvSpPr txBox="1"/>
          <p:nvPr>
            <p:ph idx="1" type="subTitle"/>
          </p:nvPr>
        </p:nvSpPr>
        <p:spPr>
          <a:xfrm>
            <a:off x="311700" y="33328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en" sz="2400">
                <a:solidFill>
                  <a:schemeClr val="dk1"/>
                </a:solidFill>
              </a:rPr>
              <a:t>Group 14</a:t>
            </a:r>
            <a:endParaRPr sz="2400">
              <a:solidFill>
                <a:schemeClr val="dk1"/>
              </a:solidFill>
            </a:endParaRPr>
          </a:p>
          <a:p>
            <a:pPr indent="457200" lvl="0" marL="457200" marR="0" rtl="0" algn="l">
              <a:lnSpc>
                <a:spcPct val="95000"/>
              </a:lnSpc>
              <a:spcBef>
                <a:spcPts val="0"/>
              </a:spcBef>
              <a:spcAft>
                <a:spcPts val="0"/>
              </a:spcAft>
              <a:buClr>
                <a:schemeClr val="dk1"/>
              </a:buClr>
              <a:buSzPts val="358"/>
              <a:buFont typeface="Arial"/>
              <a:buNone/>
            </a:pPr>
            <a:r>
              <a:rPr lang="en" sz="2400">
                <a:solidFill>
                  <a:schemeClr val="dk1"/>
                </a:solidFill>
                <a:highlight>
                  <a:schemeClr val="lt1"/>
                </a:highlight>
              </a:rPr>
              <a:t>Yuhao Chen  Shebo Jia YaChe Shih Xiaoran Zha</a:t>
            </a:r>
            <a:endParaRPr sz="2400">
              <a:solidFill>
                <a:schemeClr val="dk1"/>
              </a:solidFill>
              <a:highlight>
                <a:schemeClr val="lt1"/>
              </a:highlight>
            </a:endParaRPr>
          </a:p>
          <a:p>
            <a:pPr indent="0" lvl="0" marL="0" rtl="0" algn="ctr">
              <a:lnSpc>
                <a:spcPct val="80000"/>
              </a:lnSpc>
              <a:spcBef>
                <a:spcPts val="0"/>
              </a:spcBef>
              <a:spcAft>
                <a:spcPts val="0"/>
              </a:spcAft>
              <a:buSzPts val="358"/>
              <a:buNone/>
            </a:pPr>
            <a:r>
              <a:t/>
            </a:r>
            <a:endParaRPr sz="9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Testing Example: with unknown obstacle</a:t>
            </a:r>
            <a:endParaRPr sz="2500"/>
          </a:p>
        </p:txBody>
      </p:sp>
      <p:pic>
        <p:nvPicPr>
          <p:cNvPr id="202" name="Google Shape;202;p22" title="Unknown_obs_test1128.avi">
            <a:hlinkClick r:id="rId3"/>
          </p:cNvPr>
          <p:cNvPicPr preferRelativeResize="0"/>
          <p:nvPr/>
        </p:nvPicPr>
        <p:blipFill>
          <a:blip r:embed="rId4">
            <a:alphaModFix/>
          </a:blip>
          <a:stretch>
            <a:fillRect/>
          </a:stretch>
        </p:blipFill>
        <p:spPr>
          <a:xfrm>
            <a:off x="115821" y="1195175"/>
            <a:ext cx="5398123" cy="3820976"/>
          </a:xfrm>
          <a:prstGeom prst="rect">
            <a:avLst/>
          </a:prstGeom>
          <a:noFill/>
          <a:ln>
            <a:noFill/>
          </a:ln>
        </p:spPr>
      </p:pic>
      <p:pic>
        <p:nvPicPr>
          <p:cNvPr id="203" name="Google Shape;203;p22"/>
          <p:cNvPicPr preferRelativeResize="0"/>
          <p:nvPr/>
        </p:nvPicPr>
        <p:blipFill>
          <a:blip r:embed="rId5">
            <a:alphaModFix/>
          </a:blip>
          <a:stretch>
            <a:fillRect/>
          </a:stretch>
        </p:blipFill>
        <p:spPr>
          <a:xfrm>
            <a:off x="5666344" y="1170125"/>
            <a:ext cx="3243463" cy="3820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Testing Examples</a:t>
            </a:r>
            <a:endParaRPr/>
          </a:p>
        </p:txBody>
      </p:sp>
      <p:sp>
        <p:nvSpPr>
          <p:cNvPr id="209" name="Google Shape;2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 Zoom in for the tracking path</a:t>
            </a:r>
            <a:endParaRPr/>
          </a:p>
          <a:p>
            <a:pPr indent="0" lvl="0" marL="0" rtl="0" algn="l">
              <a:spcBef>
                <a:spcPts val="0"/>
              </a:spcBef>
              <a:spcAft>
                <a:spcPts val="1200"/>
              </a:spcAft>
              <a:buNone/>
            </a:pPr>
            <a:r>
              <a:t/>
            </a:r>
            <a:endParaRPr/>
          </a:p>
        </p:txBody>
      </p:sp>
      <p:pic>
        <p:nvPicPr>
          <p:cNvPr id="210" name="Google Shape;210;p23"/>
          <p:cNvPicPr preferRelativeResize="0"/>
          <p:nvPr/>
        </p:nvPicPr>
        <p:blipFill>
          <a:blip r:embed="rId3">
            <a:alphaModFix/>
          </a:blip>
          <a:stretch>
            <a:fillRect/>
          </a:stretch>
        </p:blipFill>
        <p:spPr>
          <a:xfrm>
            <a:off x="998813" y="2079878"/>
            <a:ext cx="7146375" cy="24175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6" name="Google Shape;216;p24"/>
          <p:cNvSpPr txBox="1"/>
          <p:nvPr>
            <p:ph idx="1" type="body"/>
          </p:nvPr>
        </p:nvSpPr>
        <p:spPr>
          <a:xfrm>
            <a:off x="805475" y="2860550"/>
            <a:ext cx="7533000" cy="16065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The incorporation of PID tracking and HJ Analysis allowed the agent to avoid </a:t>
            </a:r>
            <a:r>
              <a:rPr lang="en" sz="1600"/>
              <a:t>unknown static obstacles and moving obstacles</a:t>
            </a:r>
            <a:endParaRPr sz="1600"/>
          </a:p>
          <a:p>
            <a:pPr indent="-330200" lvl="0" marL="457200" rtl="0" algn="l">
              <a:spcBef>
                <a:spcPts val="0"/>
              </a:spcBef>
              <a:spcAft>
                <a:spcPts val="0"/>
              </a:spcAft>
              <a:buSzPts val="1600"/>
              <a:buChar char="●"/>
            </a:pPr>
            <a:r>
              <a:rPr lang="en" sz="1600"/>
              <a:t>Computation time is significantly shorter than using HJ Analysis during the whole process</a:t>
            </a:r>
            <a:endParaRPr sz="1600"/>
          </a:p>
          <a:p>
            <a:pPr indent="0" lvl="0" marL="457200" rtl="0" algn="l">
              <a:spcBef>
                <a:spcPts val="1200"/>
              </a:spcBef>
              <a:spcAft>
                <a:spcPts val="1200"/>
              </a:spcAft>
              <a:buNone/>
            </a:pPr>
            <a:r>
              <a:t/>
            </a:r>
            <a:endParaRPr/>
          </a:p>
        </p:txBody>
      </p:sp>
      <p:graphicFrame>
        <p:nvGraphicFramePr>
          <p:cNvPr id="217" name="Google Shape;217;p24"/>
          <p:cNvGraphicFramePr/>
          <p:nvPr/>
        </p:nvGraphicFramePr>
        <p:xfrm>
          <a:off x="805450" y="1080825"/>
          <a:ext cx="3000000" cy="3000000"/>
        </p:xfrm>
        <a:graphic>
          <a:graphicData uri="http://schemas.openxmlformats.org/drawingml/2006/table">
            <a:tbl>
              <a:tblPr>
                <a:noFill/>
                <a:tableStyleId>{461DFF3D-AD81-4F64-8661-74540BCEF0B4}</a:tableStyleId>
              </a:tblPr>
              <a:tblGrid>
                <a:gridCol w="3766525"/>
                <a:gridCol w="3766525"/>
              </a:tblGrid>
              <a:tr h="609575">
                <a:tc>
                  <a:txBody>
                    <a:bodyPr/>
                    <a:lstStyle/>
                    <a:p>
                      <a:pPr indent="0" lvl="0" marL="0" rtl="0" algn="l">
                        <a:spcBef>
                          <a:spcPts val="0"/>
                        </a:spcBef>
                        <a:spcAft>
                          <a:spcPts val="0"/>
                        </a:spcAft>
                        <a:buNone/>
                      </a:pPr>
                      <a:r>
                        <a:rPr lang="en"/>
                        <a:t>RRT Star</a:t>
                      </a:r>
                      <a:endParaRPr/>
                    </a:p>
                  </a:txBody>
                  <a:tcPr marT="91425" marB="91425" marR="91425" marL="91425"/>
                </a:tc>
                <a:tc>
                  <a:txBody>
                    <a:bodyPr/>
                    <a:lstStyle/>
                    <a:p>
                      <a:pPr indent="0" lvl="0" marL="0" rtl="0" algn="l">
                        <a:spcBef>
                          <a:spcPts val="0"/>
                        </a:spcBef>
                        <a:spcAft>
                          <a:spcPts val="0"/>
                        </a:spcAft>
                        <a:buNone/>
                      </a:pPr>
                      <a:r>
                        <a:rPr lang="en"/>
                        <a:t>Path planning to avoid static known obstacles</a:t>
                      </a:r>
                      <a:endParaRPr/>
                    </a:p>
                  </a:txBody>
                  <a:tcPr marT="91425" marB="91425" marR="91425" marL="91425"/>
                </a:tc>
              </a:tr>
              <a:tr h="396225">
                <a:tc>
                  <a:txBody>
                    <a:bodyPr/>
                    <a:lstStyle/>
                    <a:p>
                      <a:pPr indent="0" lvl="0" marL="0" rtl="0" algn="l">
                        <a:spcBef>
                          <a:spcPts val="0"/>
                        </a:spcBef>
                        <a:spcAft>
                          <a:spcPts val="0"/>
                        </a:spcAft>
                        <a:buNone/>
                      </a:pPr>
                      <a:r>
                        <a:rPr lang="en"/>
                        <a:t>PID tracking</a:t>
                      </a:r>
                      <a:endParaRPr/>
                    </a:p>
                  </a:txBody>
                  <a:tcPr marT="91425" marB="91425" marR="91425" marL="91425"/>
                </a:tc>
                <a:tc>
                  <a:txBody>
                    <a:bodyPr/>
                    <a:lstStyle/>
                    <a:p>
                      <a:pPr indent="0" lvl="0" marL="0" rtl="0" algn="l">
                        <a:spcBef>
                          <a:spcPts val="0"/>
                        </a:spcBef>
                        <a:spcAft>
                          <a:spcPts val="0"/>
                        </a:spcAft>
                        <a:buNone/>
                      </a:pPr>
                      <a:r>
                        <a:rPr lang="en"/>
                        <a:t>Path tracking without collisions</a:t>
                      </a:r>
                      <a:endParaRPr/>
                    </a:p>
                  </a:txBody>
                  <a:tcPr marT="91425" marB="91425" marR="91425" marL="91425"/>
                </a:tc>
              </a:tr>
              <a:tr h="396225">
                <a:tc>
                  <a:txBody>
                    <a:bodyPr/>
                    <a:lstStyle/>
                    <a:p>
                      <a:pPr indent="0" lvl="0" marL="0" rtl="0" algn="l">
                        <a:spcBef>
                          <a:spcPts val="0"/>
                        </a:spcBef>
                        <a:spcAft>
                          <a:spcPts val="0"/>
                        </a:spcAft>
                        <a:buNone/>
                      </a:pPr>
                      <a:r>
                        <a:rPr lang="en"/>
                        <a:t>Hamilton Jacobian Analysis</a:t>
                      </a:r>
                      <a:endParaRPr/>
                    </a:p>
                  </a:txBody>
                  <a:tcPr marT="91425" marB="91425" marR="91425" marL="91425"/>
                </a:tc>
                <a:tc>
                  <a:txBody>
                    <a:bodyPr/>
                    <a:lstStyle/>
                    <a:p>
                      <a:pPr indent="0" lvl="0" marL="0" rtl="0" algn="l">
                        <a:spcBef>
                          <a:spcPts val="0"/>
                        </a:spcBef>
                        <a:spcAft>
                          <a:spcPts val="0"/>
                        </a:spcAft>
                        <a:buNone/>
                      </a:pPr>
                      <a:r>
                        <a:rPr lang="en"/>
                        <a:t>Path tracking after detecting collisions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a:t>
            </a:r>
            <a:endParaRPr/>
          </a:p>
        </p:txBody>
      </p:sp>
      <p:sp>
        <p:nvSpPr>
          <p:cNvPr id="223" name="Google Shape;223;p25"/>
          <p:cNvSpPr txBox="1"/>
          <p:nvPr>
            <p:ph idx="1" type="body"/>
          </p:nvPr>
        </p:nvSpPr>
        <p:spPr>
          <a:xfrm>
            <a:off x="311700" y="1152475"/>
            <a:ext cx="4005000" cy="3092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HJ Reachability analysis is not suitable for real-time computation</a:t>
            </a:r>
            <a:endParaRPr sz="1500"/>
          </a:p>
          <a:p>
            <a:pPr indent="-323850" lvl="1" marL="914400" rtl="0" algn="l">
              <a:spcBef>
                <a:spcPts val="0"/>
              </a:spcBef>
              <a:spcAft>
                <a:spcPts val="0"/>
              </a:spcAft>
              <a:buSzPts val="1500"/>
              <a:buChar char="○"/>
            </a:pPr>
            <a:r>
              <a:rPr lang="en" sz="1500"/>
              <a:t>Improve algorithm to enable real time path tracking</a:t>
            </a:r>
            <a:endParaRPr sz="1500"/>
          </a:p>
          <a:p>
            <a:pPr indent="-323850" lvl="0" marL="457200" rtl="0" algn="l">
              <a:spcBef>
                <a:spcPts val="0"/>
              </a:spcBef>
              <a:spcAft>
                <a:spcPts val="0"/>
              </a:spcAft>
              <a:buSzPts val="1500"/>
              <a:buChar char="●"/>
            </a:pPr>
            <a:r>
              <a:rPr lang="en" sz="1500"/>
              <a:t>The current </a:t>
            </a:r>
            <a:r>
              <a:rPr lang="en" sz="1500"/>
              <a:t>trajectory</a:t>
            </a:r>
            <a:r>
              <a:rPr lang="en" sz="1500"/>
              <a:t> might have sharp turns when switching controllers</a:t>
            </a:r>
            <a:endParaRPr sz="1500"/>
          </a:p>
          <a:p>
            <a:pPr indent="-323850" lvl="1" marL="914400" rtl="0" algn="l">
              <a:spcBef>
                <a:spcPts val="0"/>
              </a:spcBef>
              <a:spcAft>
                <a:spcPts val="0"/>
              </a:spcAft>
              <a:buSzPts val="1500"/>
              <a:buChar char="○"/>
            </a:pPr>
            <a:r>
              <a:rPr lang="en" sz="1500"/>
              <a:t>Improve controller switching method</a:t>
            </a:r>
            <a:endParaRPr sz="1500"/>
          </a:p>
          <a:p>
            <a:pPr indent="-323850" lvl="0" marL="457200" rtl="0" algn="l">
              <a:spcBef>
                <a:spcPts val="0"/>
              </a:spcBef>
              <a:spcAft>
                <a:spcPts val="0"/>
              </a:spcAft>
              <a:buSzPts val="1500"/>
              <a:buChar char="●"/>
            </a:pPr>
            <a:r>
              <a:rPr lang="en" sz="1500"/>
              <a:t>Disturbances is not included in this simulation</a:t>
            </a:r>
            <a:endParaRPr sz="1500"/>
          </a:p>
          <a:p>
            <a:pPr indent="0" lvl="0" marL="914400" rtl="0" algn="l">
              <a:spcBef>
                <a:spcPts val="1200"/>
              </a:spcBef>
              <a:spcAft>
                <a:spcPts val="1200"/>
              </a:spcAft>
              <a:buNone/>
            </a:pPr>
            <a:r>
              <a:t/>
            </a:r>
            <a:endParaRPr sz="1600"/>
          </a:p>
        </p:txBody>
      </p:sp>
      <p:pic>
        <p:nvPicPr>
          <p:cNvPr id="224" name="Google Shape;224;p25"/>
          <p:cNvPicPr preferRelativeResize="0"/>
          <p:nvPr/>
        </p:nvPicPr>
        <p:blipFill rotWithShape="1">
          <a:blip r:embed="rId3">
            <a:alphaModFix/>
          </a:blip>
          <a:srcRect b="11178" l="10213" r="7819" t="9601"/>
          <a:stretch/>
        </p:blipFill>
        <p:spPr>
          <a:xfrm>
            <a:off x="4316700" y="1152475"/>
            <a:ext cx="4827325" cy="303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sz="2000">
                <a:solidFill>
                  <a:schemeClr val="dk1"/>
                </a:solidFill>
              </a:rPr>
              <a:t>The abilities to reach the destination and avoid possible obstacles that exist on the path are basic requirements to develop a successful autonomous system. </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None/>
            </a:pPr>
            <a:r>
              <a:rPr lang="en" sz="2000">
                <a:solidFill>
                  <a:schemeClr val="dk1"/>
                </a:solidFill>
              </a:rPr>
              <a:t>In our project, we designed a </a:t>
            </a:r>
            <a:r>
              <a:rPr lang="en" sz="2000">
                <a:solidFill>
                  <a:schemeClr val="dk1"/>
                </a:solidFill>
              </a:rPr>
              <a:t>simplified</a:t>
            </a:r>
            <a:r>
              <a:rPr lang="en" sz="2000">
                <a:solidFill>
                  <a:schemeClr val="dk1"/>
                </a:solidFill>
              </a:rPr>
              <a:t> agent path planning model, in order to drive the agent from the initial position to the termination set </a:t>
            </a:r>
            <a:r>
              <a:rPr lang="en" sz="2000">
                <a:solidFill>
                  <a:schemeClr val="dk1"/>
                </a:solidFill>
              </a:rPr>
              <a:t>and dodge the obstacles on the path.</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1200"/>
              </a:spcAft>
              <a:buClr>
                <a:schemeClr val="dk1"/>
              </a:buClr>
              <a:buSzPct val="55000"/>
              <a:buFont typeface="Arial"/>
              <a:buNone/>
            </a:pPr>
            <a:r>
              <a:rPr lang="en" sz="2000">
                <a:solidFill>
                  <a:schemeClr val="dk1"/>
                </a:solidFill>
              </a:rPr>
              <a:t>Methods of path planning and different controllers are adapted to reach our goal.</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Avoid known static obstacle, unknown static obstacle, and known dynamic obstacle</a:t>
            </a:r>
            <a:endParaRPr/>
          </a:p>
          <a:p>
            <a:pPr indent="-342900" lvl="0" marL="457200" rtl="0" algn="l">
              <a:spcBef>
                <a:spcPts val="0"/>
              </a:spcBef>
              <a:spcAft>
                <a:spcPts val="0"/>
              </a:spcAft>
              <a:buSzPts val="1800"/>
              <a:buChar char="●"/>
            </a:pPr>
            <a:r>
              <a:rPr lang="en"/>
              <a:t>Path plan to avoid static obstacles (RRT Star)</a:t>
            </a:r>
            <a:endParaRPr/>
          </a:p>
          <a:p>
            <a:pPr indent="-342900" lvl="0" marL="457200" rtl="0" algn="l">
              <a:spcBef>
                <a:spcPts val="0"/>
              </a:spcBef>
              <a:spcAft>
                <a:spcPts val="0"/>
              </a:spcAft>
              <a:buSzPts val="1800"/>
              <a:buChar char="●"/>
            </a:pPr>
            <a:r>
              <a:rPr lang="en"/>
              <a:t>Path track to avoid dynamic obstacles and unknown static obstacles</a:t>
            </a:r>
            <a:endParaRPr/>
          </a:p>
          <a:p>
            <a:pPr indent="-317500" lvl="1" marL="914400" rtl="0" algn="l">
              <a:spcBef>
                <a:spcPts val="0"/>
              </a:spcBef>
              <a:spcAft>
                <a:spcPts val="0"/>
              </a:spcAft>
              <a:buSzPts val="1400"/>
              <a:buChar char="○"/>
            </a:pPr>
            <a:r>
              <a:rPr lang="en"/>
              <a:t>Hamilton-Jacobi (safe) </a:t>
            </a:r>
            <a:r>
              <a:rPr lang="en"/>
              <a:t>controller</a:t>
            </a:r>
            <a:r>
              <a:rPr lang="en"/>
              <a:t> for collision avoidance tracking</a:t>
            </a:r>
            <a:endParaRPr/>
          </a:p>
          <a:p>
            <a:pPr indent="-317500" lvl="1" marL="914400" rtl="0" algn="l">
              <a:spcBef>
                <a:spcPts val="0"/>
              </a:spcBef>
              <a:spcAft>
                <a:spcPts val="0"/>
              </a:spcAft>
              <a:buSzPts val="1400"/>
              <a:buChar char="○"/>
            </a:pPr>
            <a:r>
              <a:rPr lang="en"/>
              <a:t>PID (tracking) </a:t>
            </a:r>
            <a:r>
              <a:rPr lang="en"/>
              <a:t>controller</a:t>
            </a:r>
            <a:r>
              <a:rPr lang="en"/>
              <a:t> for tracking without collision</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RRT Star</a:t>
            </a:r>
            <a:r>
              <a:rPr lang="en"/>
              <a:t> Path Planning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699" y="926725"/>
            <a:ext cx="1828801" cy="1463040"/>
          </a:xfrm>
          <a:prstGeom prst="rect">
            <a:avLst/>
          </a:prstGeom>
          <a:noFill/>
          <a:ln>
            <a:noFill/>
          </a:ln>
        </p:spPr>
      </p:pic>
      <p:pic>
        <p:nvPicPr>
          <p:cNvPr id="75" name="Google Shape;75;p16"/>
          <p:cNvPicPr preferRelativeResize="0"/>
          <p:nvPr/>
        </p:nvPicPr>
        <p:blipFill>
          <a:blip r:embed="rId4">
            <a:alphaModFix/>
          </a:blip>
          <a:stretch>
            <a:fillRect/>
          </a:stretch>
        </p:blipFill>
        <p:spPr>
          <a:xfrm>
            <a:off x="2140500" y="926725"/>
            <a:ext cx="1828800" cy="1463040"/>
          </a:xfrm>
          <a:prstGeom prst="rect">
            <a:avLst/>
          </a:prstGeom>
          <a:noFill/>
          <a:ln>
            <a:noFill/>
          </a:ln>
        </p:spPr>
      </p:pic>
      <p:pic>
        <p:nvPicPr>
          <p:cNvPr id="76" name="Google Shape;76;p16"/>
          <p:cNvPicPr preferRelativeResize="0"/>
          <p:nvPr/>
        </p:nvPicPr>
        <p:blipFill>
          <a:blip r:embed="rId5">
            <a:alphaModFix/>
          </a:blip>
          <a:stretch>
            <a:fillRect/>
          </a:stretch>
        </p:blipFill>
        <p:spPr>
          <a:xfrm>
            <a:off x="3969300" y="926725"/>
            <a:ext cx="1828800" cy="1463040"/>
          </a:xfrm>
          <a:prstGeom prst="rect">
            <a:avLst/>
          </a:prstGeom>
          <a:noFill/>
          <a:ln>
            <a:noFill/>
          </a:ln>
        </p:spPr>
      </p:pic>
      <p:pic>
        <p:nvPicPr>
          <p:cNvPr id="77" name="Google Shape;77;p16"/>
          <p:cNvPicPr preferRelativeResize="0"/>
          <p:nvPr/>
        </p:nvPicPr>
        <p:blipFill>
          <a:blip r:embed="rId6">
            <a:alphaModFix/>
          </a:blip>
          <a:stretch>
            <a:fillRect/>
          </a:stretch>
        </p:blipFill>
        <p:spPr>
          <a:xfrm>
            <a:off x="4355199" y="2529125"/>
            <a:ext cx="2906501" cy="2356824"/>
          </a:xfrm>
          <a:prstGeom prst="rect">
            <a:avLst/>
          </a:prstGeom>
          <a:noFill/>
          <a:ln>
            <a:noFill/>
          </a:ln>
        </p:spPr>
      </p:pic>
      <p:sp>
        <p:nvSpPr>
          <p:cNvPr id="78" name="Google Shape;78;p16"/>
          <p:cNvSpPr txBox="1"/>
          <p:nvPr/>
        </p:nvSpPr>
        <p:spPr>
          <a:xfrm>
            <a:off x="5851800" y="1458150"/>
            <a:ext cx="29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79" name="Google Shape;79;p16"/>
          <p:cNvSpPr txBox="1"/>
          <p:nvPr/>
        </p:nvSpPr>
        <p:spPr>
          <a:xfrm>
            <a:off x="6261225" y="1062800"/>
            <a:ext cx="2980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FF00"/>
                </a:solidFill>
              </a:rPr>
              <a:t>   ·    </a:t>
            </a:r>
            <a:r>
              <a:rPr lang="en">
                <a:solidFill>
                  <a:schemeClr val="dk1"/>
                </a:solidFill>
              </a:rPr>
              <a:t>: Random points generated</a:t>
            </a:r>
            <a:endParaRPr>
              <a:solidFill>
                <a:schemeClr val="dk1"/>
              </a:solidFill>
            </a:endParaRPr>
          </a:p>
          <a:p>
            <a:pPr indent="0" lvl="0" marL="0" rtl="0" algn="l">
              <a:spcBef>
                <a:spcPts val="0"/>
              </a:spcBef>
              <a:spcAft>
                <a:spcPts val="0"/>
              </a:spcAft>
              <a:buNone/>
            </a:pPr>
            <a:r>
              <a:rPr b="1" lang="en">
                <a:solidFill>
                  <a:srgbClr val="FF0000"/>
                </a:solidFill>
              </a:rPr>
              <a:t>——</a:t>
            </a:r>
            <a:r>
              <a:rPr b="1" lang="en">
                <a:solidFill>
                  <a:schemeClr val="dk1"/>
                </a:solidFill>
              </a:rPr>
              <a:t> </a:t>
            </a:r>
            <a:r>
              <a:rPr lang="en">
                <a:solidFill>
                  <a:schemeClr val="dk1"/>
                </a:solidFill>
              </a:rPr>
              <a:t>: Vertex</a:t>
            </a:r>
            <a:endParaRPr>
              <a:solidFill>
                <a:schemeClr val="dk1"/>
              </a:solidFill>
            </a:endParaRPr>
          </a:p>
          <a:p>
            <a:pPr indent="0" lvl="0" marL="0" rtl="0" algn="l">
              <a:spcBef>
                <a:spcPts val="0"/>
              </a:spcBef>
              <a:spcAft>
                <a:spcPts val="0"/>
              </a:spcAft>
              <a:buNone/>
            </a:pPr>
            <a:r>
              <a:rPr lang="en">
                <a:solidFill>
                  <a:schemeClr val="dk1"/>
                </a:solidFill>
              </a:rPr>
              <a:t>        : Obstacle (Unsafe set)</a:t>
            </a:r>
            <a:endParaRPr>
              <a:solidFill>
                <a:schemeClr val="dk1"/>
              </a:solidFill>
            </a:endParaRPr>
          </a:p>
          <a:p>
            <a:pPr indent="0" lvl="0" marL="0" rtl="0" algn="l">
              <a:spcBef>
                <a:spcPts val="0"/>
              </a:spcBef>
              <a:spcAft>
                <a:spcPts val="0"/>
              </a:spcAft>
              <a:buNone/>
            </a:pPr>
            <a:r>
              <a:rPr b="1" lang="en">
                <a:solidFill>
                  <a:schemeClr val="dk1"/>
                </a:solidFill>
              </a:rPr>
              <a:t>——</a:t>
            </a:r>
            <a:r>
              <a:rPr lang="en">
                <a:solidFill>
                  <a:schemeClr val="dk1"/>
                </a:solidFill>
              </a:rPr>
              <a:t> : Path Planned</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80" name="Google Shape;80;p16"/>
          <p:cNvSpPr/>
          <p:nvPr/>
        </p:nvSpPr>
        <p:spPr>
          <a:xfrm>
            <a:off x="6457875" y="1635175"/>
            <a:ext cx="137100" cy="1371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2248625" y="3689450"/>
            <a:ext cx="177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more and more </a:t>
            </a:r>
            <a:r>
              <a:rPr lang="en"/>
              <a:t>vertices created</a:t>
            </a:r>
            <a:endParaRPr/>
          </a:p>
        </p:txBody>
      </p:sp>
      <p:sp>
        <p:nvSpPr>
          <p:cNvPr id="82" name="Google Shape;82;p16"/>
          <p:cNvSpPr/>
          <p:nvPr/>
        </p:nvSpPr>
        <p:spPr>
          <a:xfrm flipH="1" rot="10800000">
            <a:off x="2477850" y="2830325"/>
            <a:ext cx="1154100" cy="760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Without Collision: Tracking PID Controller</a:t>
            </a:r>
            <a:endParaRPr/>
          </a:p>
        </p:txBody>
      </p:sp>
      <p:sp>
        <p:nvSpPr>
          <p:cNvPr id="88" name="Google Shape;88;p17"/>
          <p:cNvSpPr txBox="1"/>
          <p:nvPr>
            <p:ph idx="1" type="body"/>
          </p:nvPr>
        </p:nvSpPr>
        <p:spPr>
          <a:xfrm>
            <a:off x="311700" y="1152475"/>
            <a:ext cx="8520600" cy="86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Cut our desired (planning) path into several segments with minor starting point and target set.</a:t>
            </a:r>
            <a:endParaRPr/>
          </a:p>
        </p:txBody>
      </p:sp>
      <p:grpSp>
        <p:nvGrpSpPr>
          <p:cNvPr id="89" name="Google Shape;89;p17"/>
          <p:cNvGrpSpPr/>
          <p:nvPr/>
        </p:nvGrpSpPr>
        <p:grpSpPr>
          <a:xfrm>
            <a:off x="276075" y="1954725"/>
            <a:ext cx="2841550" cy="2914825"/>
            <a:chOff x="657075" y="2030925"/>
            <a:chExt cx="2841550" cy="2914825"/>
          </a:xfrm>
        </p:grpSpPr>
        <p:cxnSp>
          <p:nvCxnSpPr>
            <p:cNvPr id="90" name="Google Shape;90;p17"/>
            <p:cNvCxnSpPr/>
            <p:nvPr/>
          </p:nvCxnSpPr>
          <p:spPr>
            <a:xfrm flipH="1" rot="10800000">
              <a:off x="921850" y="2314975"/>
              <a:ext cx="2273100" cy="2231400"/>
            </a:xfrm>
            <a:prstGeom prst="curvedConnector3">
              <a:avLst>
                <a:gd fmla="val 50000" name="adj1"/>
              </a:avLst>
            </a:prstGeom>
            <a:noFill/>
            <a:ln cap="flat" cmpd="sng" w="28575">
              <a:solidFill>
                <a:srgbClr val="0000FF"/>
              </a:solidFill>
              <a:prstDash val="solid"/>
              <a:round/>
              <a:headEnd len="med" w="med" type="none"/>
              <a:tailEnd len="med" w="med" type="none"/>
            </a:ln>
          </p:spPr>
        </p:cxnSp>
        <p:sp>
          <p:nvSpPr>
            <p:cNvPr id="91" name="Google Shape;91;p17"/>
            <p:cNvSpPr txBox="1"/>
            <p:nvPr/>
          </p:nvSpPr>
          <p:spPr>
            <a:xfrm>
              <a:off x="657075" y="4160650"/>
              <a:ext cx="506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rgbClr val="FF0000"/>
                  </a:solidFill>
                </a:rPr>
                <a:t>X</a:t>
              </a:r>
              <a:endParaRPr sz="3900">
                <a:solidFill>
                  <a:srgbClr val="FF0000"/>
                </a:solidFill>
              </a:endParaRPr>
            </a:p>
          </p:txBody>
        </p:sp>
        <p:sp>
          <p:nvSpPr>
            <p:cNvPr id="92" name="Google Shape;92;p17"/>
            <p:cNvSpPr/>
            <p:nvPr/>
          </p:nvSpPr>
          <p:spPr>
            <a:xfrm>
              <a:off x="2937025" y="2030925"/>
              <a:ext cx="5616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7"/>
          <p:cNvGrpSpPr/>
          <p:nvPr/>
        </p:nvGrpSpPr>
        <p:grpSpPr>
          <a:xfrm>
            <a:off x="4032050" y="2019963"/>
            <a:ext cx="2841550" cy="2914825"/>
            <a:chOff x="4032050" y="2019963"/>
            <a:chExt cx="2841550" cy="2914825"/>
          </a:xfrm>
        </p:grpSpPr>
        <p:grpSp>
          <p:nvGrpSpPr>
            <p:cNvPr id="94" name="Google Shape;94;p17"/>
            <p:cNvGrpSpPr/>
            <p:nvPr/>
          </p:nvGrpSpPr>
          <p:grpSpPr>
            <a:xfrm>
              <a:off x="4032050" y="2019963"/>
              <a:ext cx="2841550" cy="2914825"/>
              <a:chOff x="657075" y="2030925"/>
              <a:chExt cx="2841550" cy="2914825"/>
            </a:xfrm>
          </p:grpSpPr>
          <p:cxnSp>
            <p:nvCxnSpPr>
              <p:cNvPr id="95" name="Google Shape;95;p17"/>
              <p:cNvCxnSpPr/>
              <p:nvPr/>
            </p:nvCxnSpPr>
            <p:spPr>
              <a:xfrm flipH="1" rot="10800000">
                <a:off x="921850" y="2314975"/>
                <a:ext cx="2273100" cy="2231400"/>
              </a:xfrm>
              <a:prstGeom prst="curvedConnector3">
                <a:avLst>
                  <a:gd fmla="val 50000" name="adj1"/>
                </a:avLst>
              </a:prstGeom>
              <a:noFill/>
              <a:ln cap="flat" cmpd="sng" w="28575">
                <a:solidFill>
                  <a:srgbClr val="0000FF"/>
                </a:solidFill>
                <a:prstDash val="solid"/>
                <a:round/>
                <a:headEnd len="med" w="med" type="none"/>
                <a:tailEnd len="med" w="med" type="none"/>
              </a:ln>
            </p:spPr>
          </p:cxnSp>
          <p:sp>
            <p:nvSpPr>
              <p:cNvPr id="96" name="Google Shape;96;p17"/>
              <p:cNvSpPr txBox="1"/>
              <p:nvPr/>
            </p:nvSpPr>
            <p:spPr>
              <a:xfrm>
                <a:off x="657075" y="4160650"/>
                <a:ext cx="506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rgbClr val="FF0000"/>
                    </a:solidFill>
                  </a:rPr>
                  <a:t>X</a:t>
                </a:r>
                <a:endParaRPr sz="3900">
                  <a:solidFill>
                    <a:srgbClr val="FF0000"/>
                  </a:solidFill>
                </a:endParaRPr>
              </a:p>
            </p:txBody>
          </p:sp>
          <p:sp>
            <p:nvSpPr>
              <p:cNvPr id="97" name="Google Shape;97;p17"/>
              <p:cNvSpPr/>
              <p:nvPr/>
            </p:nvSpPr>
            <p:spPr>
              <a:xfrm>
                <a:off x="2937025" y="2030925"/>
                <a:ext cx="5616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7"/>
            <p:cNvGrpSpPr/>
            <p:nvPr/>
          </p:nvGrpSpPr>
          <p:grpSpPr>
            <a:xfrm>
              <a:off x="4572000" y="4206240"/>
              <a:ext cx="250586" cy="400200"/>
              <a:chOff x="7246150" y="3392475"/>
              <a:chExt cx="250586" cy="400200"/>
            </a:xfrm>
          </p:grpSpPr>
          <p:sp>
            <p:nvSpPr>
              <p:cNvPr id="99" name="Google Shape;99;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00" name="Google Shape;100;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7"/>
            <p:cNvGrpSpPr/>
            <p:nvPr/>
          </p:nvGrpSpPr>
          <p:grpSpPr>
            <a:xfrm>
              <a:off x="4770200" y="4044250"/>
              <a:ext cx="250586" cy="400200"/>
              <a:chOff x="7246150" y="3392475"/>
              <a:chExt cx="250586" cy="400200"/>
            </a:xfrm>
          </p:grpSpPr>
          <p:sp>
            <p:nvSpPr>
              <p:cNvPr id="102" name="Google Shape;102;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03" name="Google Shape;103;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7"/>
            <p:cNvGrpSpPr/>
            <p:nvPr/>
          </p:nvGrpSpPr>
          <p:grpSpPr>
            <a:xfrm>
              <a:off x="4955050" y="3826875"/>
              <a:ext cx="250586" cy="400200"/>
              <a:chOff x="7246150" y="3392475"/>
              <a:chExt cx="250586" cy="400200"/>
            </a:xfrm>
          </p:grpSpPr>
          <p:sp>
            <p:nvSpPr>
              <p:cNvPr id="105" name="Google Shape;105;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06" name="Google Shape;106;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a:off x="5123475" y="3567850"/>
              <a:ext cx="250586" cy="400200"/>
              <a:chOff x="7246150" y="3392475"/>
              <a:chExt cx="250586" cy="400200"/>
            </a:xfrm>
          </p:grpSpPr>
          <p:sp>
            <p:nvSpPr>
              <p:cNvPr id="108" name="Google Shape;108;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09" name="Google Shape;109;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7"/>
            <p:cNvGrpSpPr/>
            <p:nvPr/>
          </p:nvGrpSpPr>
          <p:grpSpPr>
            <a:xfrm>
              <a:off x="5264687" y="3277275"/>
              <a:ext cx="250586" cy="400200"/>
              <a:chOff x="7246150" y="3392475"/>
              <a:chExt cx="250586" cy="400200"/>
            </a:xfrm>
          </p:grpSpPr>
          <p:sp>
            <p:nvSpPr>
              <p:cNvPr id="111" name="Google Shape;111;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12" name="Google Shape;112;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a:off x="5394960" y="3009200"/>
              <a:ext cx="250586" cy="400200"/>
              <a:chOff x="7246150" y="3392475"/>
              <a:chExt cx="250586" cy="400200"/>
            </a:xfrm>
          </p:grpSpPr>
          <p:sp>
            <p:nvSpPr>
              <p:cNvPr id="114" name="Google Shape;114;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15" name="Google Shape;115;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7"/>
            <p:cNvGrpSpPr/>
            <p:nvPr/>
          </p:nvGrpSpPr>
          <p:grpSpPr>
            <a:xfrm>
              <a:off x="5541264" y="2734575"/>
              <a:ext cx="250586" cy="400200"/>
              <a:chOff x="7246150" y="3392475"/>
              <a:chExt cx="250586" cy="400200"/>
            </a:xfrm>
          </p:grpSpPr>
          <p:sp>
            <p:nvSpPr>
              <p:cNvPr id="117" name="Google Shape;117;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18" name="Google Shape;118;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7"/>
            <p:cNvGrpSpPr/>
            <p:nvPr/>
          </p:nvGrpSpPr>
          <p:grpSpPr>
            <a:xfrm>
              <a:off x="5710150" y="2493300"/>
              <a:ext cx="250586" cy="400200"/>
              <a:chOff x="7246150" y="3392475"/>
              <a:chExt cx="250586" cy="400200"/>
            </a:xfrm>
          </p:grpSpPr>
          <p:sp>
            <p:nvSpPr>
              <p:cNvPr id="120" name="Google Shape;120;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21" name="Google Shape;121;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7"/>
            <p:cNvGrpSpPr/>
            <p:nvPr/>
          </p:nvGrpSpPr>
          <p:grpSpPr>
            <a:xfrm>
              <a:off x="5907550" y="2285800"/>
              <a:ext cx="250586" cy="400200"/>
              <a:chOff x="7246150" y="3392475"/>
              <a:chExt cx="250586" cy="400200"/>
            </a:xfrm>
          </p:grpSpPr>
          <p:sp>
            <p:nvSpPr>
              <p:cNvPr id="123" name="Google Shape;123;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24" name="Google Shape;124;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7"/>
            <p:cNvGrpSpPr/>
            <p:nvPr/>
          </p:nvGrpSpPr>
          <p:grpSpPr>
            <a:xfrm>
              <a:off x="6126480" y="2156625"/>
              <a:ext cx="250586" cy="400200"/>
              <a:chOff x="7246150" y="3392475"/>
              <a:chExt cx="250586" cy="400200"/>
            </a:xfrm>
          </p:grpSpPr>
          <p:sp>
            <p:nvSpPr>
              <p:cNvPr id="126" name="Google Shape;126;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27" name="Google Shape;127;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17"/>
            <p:cNvGrpSpPr/>
            <p:nvPr/>
          </p:nvGrpSpPr>
          <p:grpSpPr>
            <a:xfrm>
              <a:off x="4315968" y="4297680"/>
              <a:ext cx="250586" cy="400200"/>
              <a:chOff x="7246150" y="3392475"/>
              <a:chExt cx="250586" cy="400200"/>
            </a:xfrm>
          </p:grpSpPr>
          <p:sp>
            <p:nvSpPr>
              <p:cNvPr id="129" name="Google Shape;129;p17"/>
              <p:cNvSpPr txBox="1"/>
              <p:nvPr/>
            </p:nvSpPr>
            <p:spPr>
              <a:xfrm>
                <a:off x="7246150" y="3392475"/>
                <a:ext cx="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
            <p:nvSpPr>
              <p:cNvPr id="130" name="Google Shape;130;p17"/>
              <p:cNvSpPr/>
              <p:nvPr/>
            </p:nvSpPr>
            <p:spPr>
              <a:xfrm>
                <a:off x="7260336" y="3483864"/>
                <a:ext cx="236400" cy="24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1" name="Google Shape;131;p17"/>
          <p:cNvGrpSpPr/>
          <p:nvPr/>
        </p:nvGrpSpPr>
        <p:grpSpPr>
          <a:xfrm>
            <a:off x="6873600" y="3169575"/>
            <a:ext cx="1958700" cy="1569900"/>
            <a:chOff x="6873600" y="3169575"/>
            <a:chExt cx="1958700" cy="1569900"/>
          </a:xfrm>
        </p:grpSpPr>
        <p:sp>
          <p:nvSpPr>
            <p:cNvPr id="132" name="Google Shape;132;p17"/>
            <p:cNvSpPr txBox="1"/>
            <p:nvPr/>
          </p:nvSpPr>
          <p:spPr>
            <a:xfrm>
              <a:off x="6873600" y="3169575"/>
              <a:ext cx="1958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X</a:t>
              </a:r>
              <a:r>
                <a:rPr lang="en" sz="1800"/>
                <a:t> : Starting point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 target set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 agent</a:t>
              </a:r>
              <a:endParaRPr sz="1800"/>
            </a:p>
          </p:txBody>
        </p:sp>
        <p:sp>
          <p:nvSpPr>
            <p:cNvPr id="133" name="Google Shape;133;p17"/>
            <p:cNvSpPr/>
            <p:nvPr/>
          </p:nvSpPr>
          <p:spPr>
            <a:xfrm>
              <a:off x="6873600" y="3834050"/>
              <a:ext cx="270600" cy="275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 name="Google Shape;134;p17"/>
          <p:cNvPicPr preferRelativeResize="0"/>
          <p:nvPr/>
        </p:nvPicPr>
        <p:blipFill>
          <a:blip r:embed="rId3">
            <a:alphaModFix/>
          </a:blip>
          <a:stretch>
            <a:fillRect/>
          </a:stretch>
        </p:blipFill>
        <p:spPr>
          <a:xfrm rot="-1644659">
            <a:off x="1782643" y="3320884"/>
            <a:ext cx="869382" cy="869400"/>
          </a:xfrm>
          <a:prstGeom prst="rect">
            <a:avLst/>
          </a:prstGeom>
          <a:noFill/>
          <a:ln>
            <a:noFill/>
          </a:ln>
        </p:spPr>
      </p:pic>
      <p:sp>
        <p:nvSpPr>
          <p:cNvPr id="135" name="Google Shape;135;p17"/>
          <p:cNvSpPr/>
          <p:nvPr/>
        </p:nvSpPr>
        <p:spPr>
          <a:xfrm>
            <a:off x="1171725" y="4474650"/>
            <a:ext cx="1120800" cy="174300"/>
          </a:xfrm>
          <a:prstGeom prst="rightArrow">
            <a:avLst>
              <a:gd fmla="val 50000" name="adj1"/>
              <a:gd fmla="val 4998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260025" y="3250500"/>
            <a:ext cx="911700" cy="905400"/>
          </a:xfrm>
          <a:prstGeom prst="ellipse">
            <a:avLst/>
          </a:prstGeom>
          <a:noFill/>
          <a:ln cap="flat" cmpd="sng" w="762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2146038" y="2571750"/>
            <a:ext cx="911700" cy="905400"/>
          </a:xfrm>
          <a:prstGeom prst="ellipse">
            <a:avLst/>
          </a:prstGeom>
          <a:noFill/>
          <a:ln cap="flat" cmpd="sng" w="762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7"/>
          <p:cNvGrpSpPr/>
          <p:nvPr/>
        </p:nvGrpSpPr>
        <p:grpSpPr>
          <a:xfrm>
            <a:off x="3982800" y="2685300"/>
            <a:ext cx="2797713" cy="1584150"/>
            <a:chOff x="412425" y="2724150"/>
            <a:chExt cx="2797713" cy="1584150"/>
          </a:xfrm>
        </p:grpSpPr>
        <p:sp>
          <p:nvSpPr>
            <p:cNvPr id="139" name="Google Shape;139;p17"/>
            <p:cNvSpPr/>
            <p:nvPr/>
          </p:nvSpPr>
          <p:spPr>
            <a:xfrm>
              <a:off x="412425" y="3402900"/>
              <a:ext cx="911700" cy="905400"/>
            </a:xfrm>
            <a:prstGeom prst="ellipse">
              <a:avLst/>
            </a:prstGeom>
            <a:noFill/>
            <a:ln cap="flat" cmpd="sng" w="762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298438" y="2724150"/>
              <a:ext cx="911700" cy="905400"/>
            </a:xfrm>
            <a:prstGeom prst="ellipse">
              <a:avLst/>
            </a:prstGeom>
            <a:noFill/>
            <a:ln cap="flat" cmpd="sng" w="762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p:nvPr/>
        </p:nvSpPr>
        <p:spPr>
          <a:xfrm>
            <a:off x="6825525" y="4341600"/>
            <a:ext cx="365700" cy="304800"/>
          </a:xfrm>
          <a:prstGeom prst="triangle">
            <a:avLst>
              <a:gd fmla="val 5000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Without Collision: Tracking PID Controller</a:t>
            </a:r>
            <a:endParaRPr/>
          </a:p>
        </p:txBody>
      </p:sp>
      <p:grpSp>
        <p:nvGrpSpPr>
          <p:cNvPr id="147" name="Google Shape;147;p18"/>
          <p:cNvGrpSpPr/>
          <p:nvPr/>
        </p:nvGrpSpPr>
        <p:grpSpPr>
          <a:xfrm>
            <a:off x="3874675" y="1186850"/>
            <a:ext cx="3551100" cy="3411150"/>
            <a:chOff x="4734950" y="1141875"/>
            <a:chExt cx="3551100" cy="3411150"/>
          </a:xfrm>
        </p:grpSpPr>
        <p:cxnSp>
          <p:nvCxnSpPr>
            <p:cNvPr id="148" name="Google Shape;148;p18"/>
            <p:cNvCxnSpPr/>
            <p:nvPr/>
          </p:nvCxnSpPr>
          <p:spPr>
            <a:xfrm flipH="1" rot="10800000">
              <a:off x="4734950" y="1141875"/>
              <a:ext cx="3551100" cy="3195000"/>
            </a:xfrm>
            <a:prstGeom prst="curvedConnector3">
              <a:avLst>
                <a:gd fmla="val 55164" name="adj1"/>
              </a:avLst>
            </a:prstGeom>
            <a:noFill/>
            <a:ln cap="flat" cmpd="sng" w="28575">
              <a:solidFill>
                <a:schemeClr val="accent1"/>
              </a:solidFill>
              <a:prstDash val="dash"/>
              <a:round/>
              <a:headEnd len="med" w="med" type="none"/>
              <a:tailEnd len="med" w="med" type="none"/>
            </a:ln>
          </p:spPr>
        </p:cxnSp>
        <p:grpSp>
          <p:nvGrpSpPr>
            <p:cNvPr id="149" name="Google Shape;149;p18"/>
            <p:cNvGrpSpPr/>
            <p:nvPr/>
          </p:nvGrpSpPr>
          <p:grpSpPr>
            <a:xfrm>
              <a:off x="4869897" y="4059225"/>
              <a:ext cx="503100" cy="493800"/>
              <a:chOff x="4690872" y="2304625"/>
              <a:chExt cx="503100" cy="493800"/>
            </a:xfrm>
          </p:grpSpPr>
          <p:sp>
            <p:nvSpPr>
              <p:cNvPr id="150" name="Google Shape;150;p18"/>
              <p:cNvSpPr/>
              <p:nvPr/>
            </p:nvSpPr>
            <p:spPr>
              <a:xfrm>
                <a:off x="4690872" y="2304625"/>
                <a:ext cx="503100" cy="49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4792000" y="2346925"/>
                <a:ext cx="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grpSp>
        <p:grpSp>
          <p:nvGrpSpPr>
            <p:cNvPr id="152" name="Google Shape;152;p18"/>
            <p:cNvGrpSpPr/>
            <p:nvPr/>
          </p:nvGrpSpPr>
          <p:grpSpPr>
            <a:xfrm>
              <a:off x="5832097" y="3401825"/>
              <a:ext cx="503100" cy="493800"/>
              <a:chOff x="4690872" y="2304625"/>
              <a:chExt cx="503100" cy="493800"/>
            </a:xfrm>
          </p:grpSpPr>
          <p:sp>
            <p:nvSpPr>
              <p:cNvPr id="153" name="Google Shape;153;p18"/>
              <p:cNvSpPr/>
              <p:nvPr/>
            </p:nvSpPr>
            <p:spPr>
              <a:xfrm>
                <a:off x="4690872" y="2304625"/>
                <a:ext cx="503100" cy="49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4792000" y="2346925"/>
                <a:ext cx="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grpSp>
        <p:grpSp>
          <p:nvGrpSpPr>
            <p:cNvPr id="155" name="Google Shape;155;p18"/>
            <p:cNvGrpSpPr/>
            <p:nvPr/>
          </p:nvGrpSpPr>
          <p:grpSpPr>
            <a:xfrm>
              <a:off x="6468122" y="2466250"/>
              <a:ext cx="503100" cy="493800"/>
              <a:chOff x="4690872" y="2304625"/>
              <a:chExt cx="503100" cy="493800"/>
            </a:xfrm>
          </p:grpSpPr>
          <p:sp>
            <p:nvSpPr>
              <p:cNvPr id="156" name="Google Shape;156;p18"/>
              <p:cNvSpPr/>
              <p:nvPr/>
            </p:nvSpPr>
            <p:spPr>
              <a:xfrm>
                <a:off x="4690872" y="2304625"/>
                <a:ext cx="503100" cy="49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nvSpPr>
            <p:spPr>
              <a:xfrm>
                <a:off x="4792000" y="2346925"/>
                <a:ext cx="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grpSp>
        <p:grpSp>
          <p:nvGrpSpPr>
            <p:cNvPr id="158" name="Google Shape;158;p18"/>
            <p:cNvGrpSpPr/>
            <p:nvPr/>
          </p:nvGrpSpPr>
          <p:grpSpPr>
            <a:xfrm>
              <a:off x="7149147" y="1378425"/>
              <a:ext cx="503100" cy="493800"/>
              <a:chOff x="4690872" y="2304625"/>
              <a:chExt cx="503100" cy="493800"/>
            </a:xfrm>
          </p:grpSpPr>
          <p:sp>
            <p:nvSpPr>
              <p:cNvPr id="159" name="Google Shape;159;p18"/>
              <p:cNvSpPr/>
              <p:nvPr/>
            </p:nvSpPr>
            <p:spPr>
              <a:xfrm>
                <a:off x="4690872" y="2304625"/>
                <a:ext cx="503100" cy="49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nvSpPr>
            <p:spPr>
              <a:xfrm>
                <a:off x="4792000" y="2346925"/>
                <a:ext cx="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grpSp>
        <p:sp>
          <p:nvSpPr>
            <p:cNvPr id="161" name="Google Shape;161;p18"/>
            <p:cNvSpPr/>
            <p:nvPr/>
          </p:nvSpPr>
          <p:spPr>
            <a:xfrm>
              <a:off x="4757575" y="1158475"/>
              <a:ext cx="3021225" cy="3182950"/>
            </a:xfrm>
            <a:custGeom>
              <a:rect b="b" l="l" r="r" t="t"/>
              <a:pathLst>
                <a:path extrusionOk="0" h="127318" w="120849">
                  <a:moveTo>
                    <a:pt x="0" y="127318"/>
                  </a:moveTo>
                  <a:cubicBezTo>
                    <a:pt x="1275" y="124244"/>
                    <a:pt x="1050" y="109323"/>
                    <a:pt x="7648" y="108873"/>
                  </a:cubicBezTo>
                  <a:cubicBezTo>
                    <a:pt x="14246" y="108423"/>
                    <a:pt x="34416" y="125069"/>
                    <a:pt x="39590" y="124619"/>
                  </a:cubicBezTo>
                  <a:cubicBezTo>
                    <a:pt x="44764" y="124169"/>
                    <a:pt x="34792" y="109547"/>
                    <a:pt x="38691" y="106173"/>
                  </a:cubicBezTo>
                  <a:cubicBezTo>
                    <a:pt x="42590" y="102799"/>
                    <a:pt x="59536" y="108573"/>
                    <a:pt x="62985" y="104374"/>
                  </a:cubicBezTo>
                  <a:cubicBezTo>
                    <a:pt x="66434" y="100175"/>
                    <a:pt x="56387" y="86679"/>
                    <a:pt x="59386" y="80980"/>
                  </a:cubicBezTo>
                  <a:cubicBezTo>
                    <a:pt x="62385" y="75281"/>
                    <a:pt x="77381" y="74756"/>
                    <a:pt x="80980" y="70182"/>
                  </a:cubicBezTo>
                  <a:cubicBezTo>
                    <a:pt x="84579" y="65608"/>
                    <a:pt x="78731" y="57585"/>
                    <a:pt x="80980" y="53536"/>
                  </a:cubicBezTo>
                  <a:cubicBezTo>
                    <a:pt x="83230" y="49487"/>
                    <a:pt x="92977" y="50837"/>
                    <a:pt x="94477" y="45888"/>
                  </a:cubicBezTo>
                  <a:cubicBezTo>
                    <a:pt x="95977" y="40939"/>
                    <a:pt x="85854" y="28118"/>
                    <a:pt x="89978" y="23844"/>
                  </a:cubicBezTo>
                  <a:cubicBezTo>
                    <a:pt x="94102" y="19570"/>
                    <a:pt x="114722" y="24219"/>
                    <a:pt x="119221" y="20245"/>
                  </a:cubicBezTo>
                  <a:cubicBezTo>
                    <a:pt x="123720" y="16271"/>
                    <a:pt x="117346" y="3374"/>
                    <a:pt x="116971" y="0"/>
                  </a:cubicBezTo>
                </a:path>
              </a:pathLst>
            </a:custGeom>
            <a:noFill/>
            <a:ln cap="flat" cmpd="sng" w="19050">
              <a:solidFill>
                <a:srgbClr val="FF00FF"/>
              </a:solidFill>
              <a:prstDash val="solid"/>
              <a:round/>
              <a:headEnd len="med" w="med" type="none"/>
              <a:tailEnd len="med" w="med" type="none"/>
            </a:ln>
          </p:spPr>
        </p:sp>
      </p:grpSp>
      <p:grpSp>
        <p:nvGrpSpPr>
          <p:cNvPr id="162" name="Google Shape;162;p18"/>
          <p:cNvGrpSpPr/>
          <p:nvPr/>
        </p:nvGrpSpPr>
        <p:grpSpPr>
          <a:xfrm>
            <a:off x="373025" y="3011275"/>
            <a:ext cx="2913300" cy="2053509"/>
            <a:chOff x="371150" y="2879175"/>
            <a:chExt cx="2913300" cy="2053509"/>
          </a:xfrm>
        </p:grpSpPr>
        <p:sp>
          <p:nvSpPr>
            <p:cNvPr id="163" name="Google Shape;163;p18"/>
            <p:cNvSpPr/>
            <p:nvPr/>
          </p:nvSpPr>
          <p:spPr>
            <a:xfrm>
              <a:off x="2406900" y="2890525"/>
              <a:ext cx="596100" cy="618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8"/>
            <p:cNvCxnSpPr/>
            <p:nvPr/>
          </p:nvCxnSpPr>
          <p:spPr>
            <a:xfrm flipH="1">
              <a:off x="944775" y="3216700"/>
              <a:ext cx="1765800" cy="1383300"/>
            </a:xfrm>
            <a:prstGeom prst="straightConnector1">
              <a:avLst/>
            </a:prstGeom>
            <a:noFill/>
            <a:ln cap="flat" cmpd="sng" w="9525">
              <a:solidFill>
                <a:schemeClr val="dk2"/>
              </a:solidFill>
              <a:prstDash val="dash"/>
              <a:round/>
              <a:headEnd len="med" w="med" type="none"/>
              <a:tailEnd len="med" w="med" type="none"/>
            </a:ln>
          </p:spPr>
        </p:cxnSp>
        <p:cxnSp>
          <p:nvCxnSpPr>
            <p:cNvPr id="165" name="Google Shape;165;p18"/>
            <p:cNvCxnSpPr/>
            <p:nvPr/>
          </p:nvCxnSpPr>
          <p:spPr>
            <a:xfrm flipH="1" rot="10800000">
              <a:off x="371150" y="4589025"/>
              <a:ext cx="2913300" cy="111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8"/>
            <p:cNvSpPr/>
            <p:nvPr/>
          </p:nvSpPr>
          <p:spPr>
            <a:xfrm rot="816174">
              <a:off x="584884" y="4228906"/>
              <a:ext cx="798499" cy="618556"/>
            </a:xfrm>
            <a:prstGeom prst="triangle">
              <a:avLst>
                <a:gd fmla="val 5000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18"/>
            <p:cNvCxnSpPr/>
            <p:nvPr/>
          </p:nvCxnSpPr>
          <p:spPr>
            <a:xfrm flipH="1" rot="10800000">
              <a:off x="956025" y="2879175"/>
              <a:ext cx="450000" cy="1732200"/>
            </a:xfrm>
            <a:prstGeom prst="straightConnector1">
              <a:avLst/>
            </a:prstGeom>
            <a:noFill/>
            <a:ln cap="flat" cmpd="sng" w="9525">
              <a:solidFill>
                <a:schemeClr val="dk2"/>
              </a:solidFill>
              <a:prstDash val="solid"/>
              <a:round/>
              <a:headEnd len="med" w="med" type="none"/>
              <a:tailEnd len="med" w="med" type="stealth"/>
            </a:ln>
          </p:spPr>
        </p:cxnSp>
        <p:sp>
          <p:nvSpPr>
            <p:cNvPr id="168" name="Google Shape;168;p18"/>
            <p:cNvSpPr txBox="1"/>
            <p:nvPr/>
          </p:nvSpPr>
          <p:spPr>
            <a:xfrm>
              <a:off x="786384" y="4370832"/>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00"/>
                  </a:solidFill>
                </a:rPr>
                <a:t>X</a:t>
              </a:r>
              <a:endParaRPr sz="2000">
                <a:solidFill>
                  <a:srgbClr val="FF0000"/>
                </a:solidFill>
              </a:endParaRPr>
            </a:p>
          </p:txBody>
        </p:sp>
        <p:pic>
          <p:nvPicPr>
            <p:cNvPr id="169" name="Google Shape;169;p18"/>
            <p:cNvPicPr preferRelativeResize="0"/>
            <p:nvPr/>
          </p:nvPicPr>
          <p:blipFill>
            <a:blip r:embed="rId3">
              <a:alphaModFix/>
            </a:blip>
            <a:stretch>
              <a:fillRect/>
            </a:stretch>
          </p:blipFill>
          <p:spPr>
            <a:xfrm>
              <a:off x="1338900" y="3565275"/>
              <a:ext cx="360000" cy="360000"/>
            </a:xfrm>
            <a:prstGeom prst="rect">
              <a:avLst/>
            </a:prstGeom>
            <a:noFill/>
            <a:ln>
              <a:noFill/>
            </a:ln>
          </p:spPr>
        </p:pic>
        <p:sp>
          <p:nvSpPr>
            <p:cNvPr id="170" name="Google Shape;170;p18"/>
            <p:cNvSpPr/>
            <p:nvPr/>
          </p:nvSpPr>
          <p:spPr>
            <a:xfrm rot="-948865">
              <a:off x="892608" y="3993121"/>
              <a:ext cx="576833" cy="567809"/>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rot="-948854">
              <a:off x="926709" y="3893379"/>
              <a:ext cx="612067" cy="644827"/>
            </a:xfrm>
            <a:prstGeom prst="arc">
              <a:avLst>
                <a:gd fmla="val 16270535"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8"/>
          <p:cNvGrpSpPr/>
          <p:nvPr/>
        </p:nvGrpSpPr>
        <p:grpSpPr>
          <a:xfrm>
            <a:off x="6354675" y="2539150"/>
            <a:ext cx="2643000" cy="2124000"/>
            <a:chOff x="6399675" y="3169575"/>
            <a:chExt cx="2643000" cy="2124000"/>
          </a:xfrm>
        </p:grpSpPr>
        <p:sp>
          <p:nvSpPr>
            <p:cNvPr id="173" name="Google Shape;173;p18"/>
            <p:cNvSpPr txBox="1"/>
            <p:nvPr/>
          </p:nvSpPr>
          <p:spPr>
            <a:xfrm>
              <a:off x="6399675" y="3169575"/>
              <a:ext cx="2643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X</a:t>
              </a:r>
              <a:r>
                <a:rPr lang="en" sz="1800"/>
                <a:t> : Starting point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 target set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accent1"/>
                  </a:solidFill>
                </a:rPr>
                <a:t>    </a:t>
              </a:r>
              <a:r>
                <a:rPr lang="en" sz="1800"/>
                <a:t>: planning path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r>
                <a:rPr lang="en" sz="1800">
                  <a:solidFill>
                    <a:srgbClr val="FF0000"/>
                  </a:solidFill>
                </a:rPr>
                <a:t> </a:t>
              </a:r>
              <a:r>
                <a:rPr lang="en" sz="1800"/>
                <a:t>  : PID controlled path  </a:t>
              </a:r>
              <a:endParaRPr sz="1800"/>
            </a:p>
          </p:txBody>
        </p:sp>
        <p:sp>
          <p:nvSpPr>
            <p:cNvPr id="174" name="Google Shape;174;p18"/>
            <p:cNvSpPr/>
            <p:nvPr/>
          </p:nvSpPr>
          <p:spPr>
            <a:xfrm>
              <a:off x="6416400" y="3834050"/>
              <a:ext cx="270600" cy="275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5" name="Google Shape;175;p18"/>
          <p:cNvCxnSpPr/>
          <p:nvPr/>
        </p:nvCxnSpPr>
        <p:spPr>
          <a:xfrm>
            <a:off x="6354675" y="3891575"/>
            <a:ext cx="292500" cy="0"/>
          </a:xfrm>
          <a:prstGeom prst="straightConnector1">
            <a:avLst/>
          </a:prstGeom>
          <a:noFill/>
          <a:ln cap="flat" cmpd="sng" w="28575">
            <a:solidFill>
              <a:schemeClr val="accent1"/>
            </a:solidFill>
            <a:prstDash val="dash"/>
            <a:round/>
            <a:headEnd len="med" w="med" type="none"/>
            <a:tailEnd len="med" w="med" type="none"/>
          </a:ln>
        </p:spPr>
      </p:cxnSp>
      <p:cxnSp>
        <p:nvCxnSpPr>
          <p:cNvPr id="176" name="Google Shape;176;p18"/>
          <p:cNvCxnSpPr/>
          <p:nvPr/>
        </p:nvCxnSpPr>
        <p:spPr>
          <a:xfrm>
            <a:off x="6352150" y="4431400"/>
            <a:ext cx="315000" cy="0"/>
          </a:xfrm>
          <a:prstGeom prst="straightConnector1">
            <a:avLst/>
          </a:prstGeom>
          <a:noFill/>
          <a:ln cap="flat" cmpd="sng" w="19050">
            <a:solidFill>
              <a:srgbClr val="FF00FF"/>
            </a:solidFill>
            <a:prstDash val="solid"/>
            <a:round/>
            <a:headEnd len="med" w="med" type="none"/>
            <a:tailEnd len="med" w="med" type="none"/>
          </a:ln>
        </p:spPr>
      </p:cxnSp>
      <p:pic>
        <p:nvPicPr>
          <p:cNvPr id="177" name="Google Shape;177;p18"/>
          <p:cNvPicPr preferRelativeResize="0"/>
          <p:nvPr/>
        </p:nvPicPr>
        <p:blipFill>
          <a:blip r:embed="rId4">
            <a:alphaModFix/>
          </a:blip>
          <a:stretch>
            <a:fillRect/>
          </a:stretch>
        </p:blipFill>
        <p:spPr>
          <a:xfrm>
            <a:off x="373025" y="1076075"/>
            <a:ext cx="5073026" cy="163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With Collision: Hamilton-Jacobi PDE solver</a:t>
            </a:r>
            <a:endParaRPr sz="2500"/>
          </a:p>
        </p:txBody>
      </p:sp>
      <p:sp>
        <p:nvSpPr>
          <p:cNvPr id="183" name="Google Shape;183;p19"/>
          <p:cNvSpPr txBox="1"/>
          <p:nvPr>
            <p:ph idx="1" type="body"/>
          </p:nvPr>
        </p:nvSpPr>
        <p:spPr>
          <a:xfrm>
            <a:off x="311700" y="1152475"/>
            <a:ext cx="8520600" cy="3835200"/>
          </a:xfrm>
          <a:prstGeom prst="rect">
            <a:avLst/>
          </a:prstGeom>
        </p:spPr>
        <p:txBody>
          <a:bodyPr anchorCtr="0" anchor="t" bIns="91425" lIns="91425" spcFirstLastPara="1" rIns="91425" wrap="square" tIns="91425">
            <a:normAutofit fontScale="77500" lnSpcReduction="20000"/>
          </a:bodyPr>
          <a:lstStyle/>
          <a:p>
            <a:pPr indent="-366395" lvl="0" marL="457200" rtl="0" algn="l">
              <a:lnSpc>
                <a:spcPct val="115000"/>
              </a:lnSpc>
              <a:spcBef>
                <a:spcPts val="1000"/>
              </a:spcBef>
              <a:spcAft>
                <a:spcPts val="0"/>
              </a:spcAft>
              <a:buClr>
                <a:schemeClr val="dk1"/>
              </a:buClr>
              <a:buSzPct val="100000"/>
              <a:buChar char="●"/>
            </a:pPr>
            <a:r>
              <a:rPr lang="en" sz="2800">
                <a:solidFill>
                  <a:schemeClr val="dk1"/>
                </a:solidFill>
              </a:rPr>
              <a:t>Unknown static or Dynamic obstacles are detected</a:t>
            </a:r>
            <a:endParaRPr sz="2800">
              <a:solidFill>
                <a:schemeClr val="dk1"/>
              </a:solidFill>
            </a:endParaRPr>
          </a:p>
          <a:p>
            <a:pPr indent="-366395" lvl="0" marL="457200" rtl="0" algn="l">
              <a:lnSpc>
                <a:spcPct val="115000"/>
              </a:lnSpc>
              <a:spcBef>
                <a:spcPts val="0"/>
              </a:spcBef>
              <a:spcAft>
                <a:spcPts val="0"/>
              </a:spcAft>
              <a:buClr>
                <a:schemeClr val="dk1"/>
              </a:buClr>
              <a:buSzPct val="100000"/>
              <a:buChar char="●"/>
            </a:pPr>
            <a:r>
              <a:rPr lang="en" sz="2800">
                <a:solidFill>
                  <a:schemeClr val="dk1"/>
                </a:solidFill>
              </a:rPr>
              <a:t>Switch to Safety Controller</a:t>
            </a:r>
            <a:endParaRPr sz="2800">
              <a:solidFill>
                <a:schemeClr val="dk1"/>
              </a:solidFill>
            </a:endParaRPr>
          </a:p>
          <a:p>
            <a:pPr indent="-346710" lvl="1" marL="914400" rtl="0" algn="l">
              <a:lnSpc>
                <a:spcPct val="115000"/>
              </a:lnSpc>
              <a:spcBef>
                <a:spcPts val="0"/>
              </a:spcBef>
              <a:spcAft>
                <a:spcPts val="0"/>
              </a:spcAft>
              <a:buClr>
                <a:schemeClr val="dk1"/>
              </a:buClr>
              <a:buSzPct val="100000"/>
              <a:buChar char="○"/>
            </a:pPr>
            <a:r>
              <a:rPr lang="en" sz="2400">
                <a:solidFill>
                  <a:schemeClr val="dk1"/>
                </a:solidFill>
              </a:rPr>
              <a:t>Initial position:</a:t>
            </a:r>
            <a:endParaRPr sz="2400">
              <a:solidFill>
                <a:schemeClr val="dk1"/>
              </a:solidFill>
            </a:endParaRPr>
          </a:p>
          <a:p>
            <a:pPr indent="-346710" lvl="2" marL="1371600" rtl="0" algn="l">
              <a:lnSpc>
                <a:spcPct val="115000"/>
              </a:lnSpc>
              <a:spcBef>
                <a:spcPts val="0"/>
              </a:spcBef>
              <a:spcAft>
                <a:spcPts val="0"/>
              </a:spcAft>
              <a:buClr>
                <a:schemeClr val="dk1"/>
              </a:buClr>
              <a:buSzPct val="120000"/>
              <a:buChar char="■"/>
            </a:pPr>
            <a:r>
              <a:rPr lang="en" sz="2000">
                <a:solidFill>
                  <a:schemeClr val="dk1"/>
                </a:solidFill>
              </a:rPr>
              <a:t>Current location</a:t>
            </a:r>
            <a:endParaRPr sz="2400">
              <a:solidFill>
                <a:schemeClr val="dk1"/>
              </a:solidFill>
            </a:endParaRPr>
          </a:p>
          <a:p>
            <a:pPr indent="-346710" lvl="1" marL="914400" rtl="0" algn="l">
              <a:lnSpc>
                <a:spcPct val="115000"/>
              </a:lnSpc>
              <a:spcBef>
                <a:spcPts val="0"/>
              </a:spcBef>
              <a:spcAft>
                <a:spcPts val="0"/>
              </a:spcAft>
              <a:buClr>
                <a:schemeClr val="dk1"/>
              </a:buClr>
              <a:buSzPct val="100000"/>
              <a:buChar char="○"/>
            </a:pPr>
            <a:r>
              <a:rPr lang="en" sz="2400">
                <a:solidFill>
                  <a:schemeClr val="dk1"/>
                </a:solidFill>
              </a:rPr>
              <a:t>Target set:</a:t>
            </a:r>
            <a:endParaRPr sz="2400">
              <a:solidFill>
                <a:schemeClr val="dk1"/>
              </a:solidFill>
            </a:endParaRPr>
          </a:p>
          <a:p>
            <a:pPr indent="-346710" lvl="2" marL="1371600" rtl="0" algn="l">
              <a:lnSpc>
                <a:spcPct val="115000"/>
              </a:lnSpc>
              <a:spcBef>
                <a:spcPts val="0"/>
              </a:spcBef>
              <a:spcAft>
                <a:spcPts val="0"/>
              </a:spcAft>
              <a:buClr>
                <a:schemeClr val="dk1"/>
              </a:buClr>
              <a:buSzPct val="120000"/>
              <a:buChar char="■"/>
            </a:pPr>
            <a:r>
              <a:rPr lang="en" sz="2000">
                <a:solidFill>
                  <a:schemeClr val="dk1"/>
                </a:solidFill>
              </a:rPr>
              <a:t>The nearest reference point outside twice the safety range</a:t>
            </a:r>
            <a:endParaRPr sz="2400">
              <a:solidFill>
                <a:schemeClr val="dk1"/>
              </a:solidFill>
            </a:endParaRPr>
          </a:p>
          <a:p>
            <a:pPr indent="-346710" lvl="1" marL="914400" rtl="0" algn="l">
              <a:lnSpc>
                <a:spcPct val="115000"/>
              </a:lnSpc>
              <a:spcBef>
                <a:spcPts val="0"/>
              </a:spcBef>
              <a:spcAft>
                <a:spcPts val="0"/>
              </a:spcAft>
              <a:buClr>
                <a:schemeClr val="dk1"/>
              </a:buClr>
              <a:buSzPct val="100000"/>
              <a:buChar char="○"/>
            </a:pPr>
            <a:r>
              <a:rPr lang="en" sz="2400">
                <a:solidFill>
                  <a:schemeClr val="dk1"/>
                </a:solidFill>
              </a:rPr>
              <a:t>Running time:</a:t>
            </a:r>
            <a:endParaRPr sz="2400">
              <a:solidFill>
                <a:schemeClr val="dk1"/>
              </a:solidFill>
            </a:endParaRPr>
          </a:p>
          <a:p>
            <a:pPr indent="-327025" lvl="2" marL="1371600" rtl="0" algn="l">
              <a:lnSpc>
                <a:spcPct val="115000"/>
              </a:lnSpc>
              <a:spcBef>
                <a:spcPts val="0"/>
              </a:spcBef>
              <a:spcAft>
                <a:spcPts val="0"/>
              </a:spcAft>
              <a:buClr>
                <a:schemeClr val="dk1"/>
              </a:buClr>
              <a:buSzPct val="100000"/>
              <a:buChar char="■"/>
            </a:pPr>
            <a:r>
              <a:rPr lang="en" sz="2000">
                <a:solidFill>
                  <a:schemeClr val="dk1"/>
                </a:solidFill>
              </a:rPr>
              <a:t>Approximation of the time period from the initial position to the target set</a:t>
            </a:r>
            <a:endParaRPr sz="2800">
              <a:solidFill>
                <a:schemeClr val="dk1"/>
              </a:solidFill>
            </a:endParaRPr>
          </a:p>
          <a:p>
            <a:pPr indent="-385445" lvl="0" marL="457200" rtl="0" algn="l">
              <a:lnSpc>
                <a:spcPct val="115000"/>
              </a:lnSpc>
              <a:spcBef>
                <a:spcPts val="0"/>
              </a:spcBef>
              <a:spcAft>
                <a:spcPts val="0"/>
              </a:spcAft>
              <a:buClr>
                <a:schemeClr val="dk1"/>
              </a:buClr>
              <a:buSzPct val="114351"/>
              <a:buChar char="●"/>
            </a:pPr>
            <a:r>
              <a:rPr lang="en" sz="2787">
                <a:solidFill>
                  <a:schemeClr val="dk1"/>
                </a:solidFill>
              </a:rPr>
              <a:t>Obstacles:</a:t>
            </a:r>
            <a:endParaRPr sz="3187">
              <a:solidFill>
                <a:schemeClr val="dk1"/>
              </a:solidFill>
            </a:endParaRPr>
          </a:p>
          <a:p>
            <a:pPr indent="-344249" lvl="1" marL="914400" rtl="0" algn="l">
              <a:lnSpc>
                <a:spcPct val="115000"/>
              </a:lnSpc>
              <a:spcBef>
                <a:spcPts val="0"/>
              </a:spcBef>
              <a:spcAft>
                <a:spcPts val="0"/>
              </a:spcAft>
              <a:buClr>
                <a:schemeClr val="dk1"/>
              </a:buClr>
              <a:buSzPct val="100000"/>
              <a:buChar char="○"/>
            </a:pPr>
            <a:r>
              <a:rPr lang="en" sz="2350">
                <a:solidFill>
                  <a:schemeClr val="dk1"/>
                </a:solidFill>
              </a:rPr>
              <a:t>The collided obstacles around the initial position</a:t>
            </a:r>
            <a:endParaRPr sz="2350">
              <a:solidFill>
                <a:schemeClr val="dk1"/>
              </a:solidFill>
            </a:endParaRPr>
          </a:p>
          <a:p>
            <a:pPr indent="-344249" lvl="1" marL="914400" rtl="0" algn="l">
              <a:lnSpc>
                <a:spcPct val="115000"/>
              </a:lnSpc>
              <a:spcBef>
                <a:spcPts val="0"/>
              </a:spcBef>
              <a:spcAft>
                <a:spcPts val="0"/>
              </a:spcAft>
              <a:buClr>
                <a:schemeClr val="dk1"/>
              </a:buClr>
              <a:buSzPct val="100000"/>
              <a:buChar char="○"/>
            </a:pPr>
            <a:r>
              <a:rPr lang="en" sz="2350">
                <a:solidFill>
                  <a:schemeClr val="dk1"/>
                </a:solidFill>
              </a:rPr>
              <a:t>The region is calculated by distance, so it is likely to contain the obstacles that is behind the agent</a:t>
            </a:r>
            <a:endParaRPr sz="23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With Collision: Hamilton-Jacobi PDE solver</a:t>
            </a:r>
            <a:endParaRPr sz="2500"/>
          </a:p>
        </p:txBody>
      </p:sp>
      <p:sp>
        <p:nvSpPr>
          <p:cNvPr id="189" name="Google Shape;189;p2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10000"/>
          </a:bodyPr>
          <a:lstStyle/>
          <a:p>
            <a:pPr indent="-393065" lvl="0" marL="457200" rtl="0" algn="l">
              <a:lnSpc>
                <a:spcPct val="115000"/>
              </a:lnSpc>
              <a:spcBef>
                <a:spcPts val="1000"/>
              </a:spcBef>
              <a:spcAft>
                <a:spcPts val="0"/>
              </a:spcAft>
              <a:buClr>
                <a:schemeClr val="dk1"/>
              </a:buClr>
              <a:buSzPct val="107692"/>
              <a:buChar char="●"/>
            </a:pPr>
            <a:r>
              <a:rPr lang="en" sz="2600">
                <a:solidFill>
                  <a:schemeClr val="dk1"/>
                </a:solidFill>
              </a:rPr>
              <a:t>The value of the solution</a:t>
            </a:r>
            <a:endParaRPr sz="2800">
              <a:solidFill>
                <a:schemeClr val="dk1"/>
              </a:solidFill>
            </a:endParaRPr>
          </a:p>
          <a:p>
            <a:pPr indent="-369569" lvl="1" marL="914400" rtl="0" algn="l">
              <a:lnSpc>
                <a:spcPct val="115000"/>
              </a:lnSpc>
              <a:spcBef>
                <a:spcPts val="0"/>
              </a:spcBef>
              <a:spcAft>
                <a:spcPts val="0"/>
              </a:spcAft>
              <a:buClr>
                <a:schemeClr val="dk1"/>
              </a:buClr>
              <a:buSzPct val="109090"/>
              <a:buChar char="○"/>
            </a:pPr>
            <a:r>
              <a:rPr lang="en" sz="2200">
                <a:solidFill>
                  <a:schemeClr val="dk1"/>
                </a:solidFill>
              </a:rPr>
              <a:t>Less or equal to zero</a:t>
            </a:r>
            <a:r>
              <a:rPr lang="en" sz="2400">
                <a:solidFill>
                  <a:schemeClr val="dk1"/>
                </a:solidFill>
              </a:rPr>
              <a:t>:</a:t>
            </a:r>
            <a:endParaRPr sz="2400">
              <a:solidFill>
                <a:schemeClr val="dk1"/>
              </a:solidFill>
            </a:endParaRPr>
          </a:p>
          <a:p>
            <a:pPr indent="-369569" lvl="2" marL="1371600" rtl="0" algn="l">
              <a:lnSpc>
                <a:spcPct val="115000"/>
              </a:lnSpc>
              <a:spcBef>
                <a:spcPts val="0"/>
              </a:spcBef>
              <a:spcAft>
                <a:spcPts val="0"/>
              </a:spcAft>
              <a:buClr>
                <a:schemeClr val="dk1"/>
              </a:buClr>
              <a:buSzPct val="126315"/>
              <a:buChar char="■"/>
            </a:pPr>
            <a:r>
              <a:rPr lang="en" sz="1900">
                <a:solidFill>
                  <a:schemeClr val="dk1"/>
                </a:solidFill>
              </a:rPr>
              <a:t>Find the optimal trajectory</a:t>
            </a:r>
            <a:endParaRPr sz="2000">
              <a:solidFill>
                <a:schemeClr val="dk1"/>
              </a:solidFill>
            </a:endParaRPr>
          </a:p>
          <a:p>
            <a:pPr indent="-369569" lvl="1" marL="914400" rtl="0" algn="l">
              <a:lnSpc>
                <a:spcPct val="115000"/>
              </a:lnSpc>
              <a:spcBef>
                <a:spcPts val="0"/>
              </a:spcBef>
              <a:spcAft>
                <a:spcPts val="0"/>
              </a:spcAft>
              <a:buClr>
                <a:schemeClr val="dk1"/>
              </a:buClr>
              <a:buSzPct val="109090"/>
              <a:buChar char="○"/>
            </a:pPr>
            <a:r>
              <a:rPr lang="en" sz="2200">
                <a:solidFill>
                  <a:schemeClr val="dk1"/>
                </a:solidFill>
              </a:rPr>
              <a:t>Larger than zero</a:t>
            </a:r>
            <a:r>
              <a:rPr lang="en" sz="2400">
                <a:solidFill>
                  <a:schemeClr val="dk1"/>
                </a:solidFill>
              </a:rPr>
              <a:t>:</a:t>
            </a:r>
            <a:endParaRPr sz="2400">
              <a:solidFill>
                <a:schemeClr val="dk1"/>
              </a:solidFill>
            </a:endParaRPr>
          </a:p>
          <a:p>
            <a:pPr indent="-346075" lvl="2" marL="1371600" rtl="0" algn="l">
              <a:lnSpc>
                <a:spcPct val="115000"/>
              </a:lnSpc>
              <a:spcBef>
                <a:spcPts val="0"/>
              </a:spcBef>
              <a:spcAft>
                <a:spcPts val="0"/>
              </a:spcAft>
              <a:buClr>
                <a:schemeClr val="dk1"/>
              </a:buClr>
              <a:buSzPct val="105263"/>
              <a:buChar char="■"/>
            </a:pPr>
            <a:r>
              <a:rPr lang="en" sz="1900">
                <a:solidFill>
                  <a:schemeClr val="dk1"/>
                </a:solidFill>
              </a:rPr>
              <a:t>Extended the running time:</a:t>
            </a:r>
            <a:r>
              <a:rPr lang="en" sz="1700">
                <a:solidFill>
                  <a:schemeClr val="dk1"/>
                </a:solidFill>
              </a:rPr>
              <a:t> Looking for a solution that need a longer time</a:t>
            </a:r>
            <a:endParaRPr sz="1700">
              <a:solidFill>
                <a:schemeClr val="dk1"/>
              </a:solidFill>
            </a:endParaRPr>
          </a:p>
          <a:p>
            <a:pPr indent="-346075" lvl="2" marL="1371600" rtl="0" algn="l">
              <a:lnSpc>
                <a:spcPct val="115000"/>
              </a:lnSpc>
              <a:spcBef>
                <a:spcPts val="0"/>
              </a:spcBef>
              <a:spcAft>
                <a:spcPts val="0"/>
              </a:spcAft>
              <a:buClr>
                <a:schemeClr val="dk1"/>
              </a:buClr>
              <a:buSzPct val="105263"/>
              <a:buChar char="■"/>
            </a:pPr>
            <a:r>
              <a:rPr lang="en" sz="1900">
                <a:solidFill>
                  <a:schemeClr val="dk1"/>
                </a:solidFill>
              </a:rPr>
              <a:t>Setting the further target set: </a:t>
            </a:r>
            <a:r>
              <a:rPr lang="en" sz="1700">
                <a:solidFill>
                  <a:schemeClr val="dk1"/>
                </a:solidFill>
              </a:rPr>
              <a:t>Solving another PDE</a:t>
            </a:r>
            <a:endParaRPr sz="2000">
              <a:solidFill>
                <a:schemeClr val="dk1"/>
              </a:solidFill>
            </a:endParaRPr>
          </a:p>
          <a:p>
            <a:pPr indent="-393065" lvl="0" marL="457200" rtl="0" algn="l">
              <a:lnSpc>
                <a:spcPct val="115000"/>
              </a:lnSpc>
              <a:spcBef>
                <a:spcPts val="0"/>
              </a:spcBef>
              <a:spcAft>
                <a:spcPts val="0"/>
              </a:spcAft>
              <a:buClr>
                <a:schemeClr val="dk1"/>
              </a:buClr>
              <a:buSzPct val="107692"/>
              <a:buChar char="●"/>
            </a:pPr>
            <a:r>
              <a:rPr lang="en" sz="2600">
                <a:solidFill>
                  <a:schemeClr val="dk1"/>
                </a:solidFill>
              </a:rPr>
              <a:t>Trajectory and controller switch: </a:t>
            </a:r>
            <a:endParaRPr sz="2200">
              <a:solidFill>
                <a:schemeClr val="dk1"/>
              </a:solidFill>
            </a:endParaRPr>
          </a:p>
          <a:p>
            <a:pPr indent="-363696" lvl="1" marL="914400" rtl="0" algn="l">
              <a:lnSpc>
                <a:spcPct val="115000"/>
              </a:lnSpc>
              <a:spcBef>
                <a:spcPts val="0"/>
              </a:spcBef>
              <a:spcAft>
                <a:spcPts val="0"/>
              </a:spcAft>
              <a:buClr>
                <a:schemeClr val="dk1"/>
              </a:buClr>
              <a:buSzPct val="100000"/>
              <a:buChar char="○"/>
            </a:pPr>
            <a:r>
              <a:rPr lang="en" sz="2300">
                <a:solidFill>
                  <a:schemeClr val="dk1"/>
                </a:solidFill>
              </a:rPr>
              <a:t>Switch back to the Tracking controller at the end of the trajectory, and track the next reference point by rotating at the minimum angle within a certain range</a:t>
            </a:r>
            <a:endParaRPr sz="23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Testing Example: without unknown obstacle</a:t>
            </a:r>
            <a:endParaRPr sz="2500"/>
          </a:p>
        </p:txBody>
      </p:sp>
      <p:pic>
        <p:nvPicPr>
          <p:cNvPr id="195" name="Google Shape;195;p21" title="Unknown_obs_test1362.avi">
            <a:hlinkClick r:id="rId3"/>
          </p:cNvPr>
          <p:cNvPicPr preferRelativeResize="0"/>
          <p:nvPr/>
        </p:nvPicPr>
        <p:blipFill>
          <a:blip r:embed="rId4">
            <a:alphaModFix/>
          </a:blip>
          <a:stretch>
            <a:fillRect/>
          </a:stretch>
        </p:blipFill>
        <p:spPr>
          <a:xfrm>
            <a:off x="311700" y="1468475"/>
            <a:ext cx="5643725" cy="3429000"/>
          </a:xfrm>
          <a:prstGeom prst="rect">
            <a:avLst/>
          </a:prstGeom>
          <a:noFill/>
          <a:ln>
            <a:noFill/>
          </a:ln>
        </p:spPr>
      </p:pic>
      <p:pic>
        <p:nvPicPr>
          <p:cNvPr id="196" name="Google Shape;196;p21"/>
          <p:cNvPicPr preferRelativeResize="0"/>
          <p:nvPr/>
        </p:nvPicPr>
        <p:blipFill>
          <a:blip r:embed="rId5">
            <a:alphaModFix/>
          </a:blip>
          <a:stretch>
            <a:fillRect/>
          </a:stretch>
        </p:blipFill>
        <p:spPr>
          <a:xfrm>
            <a:off x="6193325" y="1726613"/>
            <a:ext cx="2883775" cy="29127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