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notesMasterIdLst>
    <p:notesMasterId r:id="rId41"/>
  </p:notesMasterIdLst>
  <p:handoutMasterIdLst>
    <p:handoutMasterId r:id="rId42"/>
  </p:handoutMasterIdLst>
  <p:sldIdLst>
    <p:sldId id="256" r:id="rId4"/>
    <p:sldId id="257" r:id="rId5"/>
    <p:sldId id="283" r:id="rId6"/>
    <p:sldId id="258" r:id="rId7"/>
    <p:sldId id="274" r:id="rId8"/>
    <p:sldId id="275" r:id="rId9"/>
    <p:sldId id="259" r:id="rId10"/>
    <p:sldId id="262" r:id="rId11"/>
    <p:sldId id="263" r:id="rId12"/>
    <p:sldId id="264" r:id="rId13"/>
    <p:sldId id="273" r:id="rId14"/>
    <p:sldId id="285" r:id="rId15"/>
    <p:sldId id="271" r:id="rId16"/>
    <p:sldId id="286" r:id="rId17"/>
    <p:sldId id="272" r:id="rId18"/>
    <p:sldId id="296" r:id="rId19"/>
    <p:sldId id="289" r:id="rId20"/>
    <p:sldId id="288" r:id="rId21"/>
    <p:sldId id="290" r:id="rId22"/>
    <p:sldId id="287" r:id="rId23"/>
    <p:sldId id="291" r:id="rId24"/>
    <p:sldId id="278" r:id="rId25"/>
    <p:sldId id="292" r:id="rId26"/>
    <p:sldId id="284" r:id="rId27"/>
    <p:sldId id="281" r:id="rId28"/>
    <p:sldId id="282" r:id="rId29"/>
    <p:sldId id="299" r:id="rId30"/>
    <p:sldId id="260" r:id="rId31"/>
    <p:sldId id="297" r:id="rId32"/>
    <p:sldId id="293" r:id="rId33"/>
    <p:sldId id="294" r:id="rId34"/>
    <p:sldId id="295" r:id="rId35"/>
    <p:sldId id="298" r:id="rId36"/>
    <p:sldId id="265" r:id="rId37"/>
    <p:sldId id="276" r:id="rId38"/>
    <p:sldId id="266" r:id="rId39"/>
    <p:sldId id="26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4C580-76AC-48A7-B205-3D9498035804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9DB5B5-C210-4D9B-BAB3-738906B889A4}">
      <dgm:prSet/>
      <dgm:spPr/>
      <dgm:t>
        <a:bodyPr/>
        <a:lstStyle/>
        <a:p>
          <a:r>
            <a:rPr lang="en-US" b="0" i="0"/>
            <a:t>Some projects I’ve worked on:</a:t>
          </a:r>
          <a:endParaRPr lang="en-US"/>
        </a:p>
      </dgm:t>
    </dgm:pt>
    <dgm:pt modelId="{4DA1EB7A-58AB-4D0B-A980-3AD2DECC1008}" type="parTrans" cxnId="{2211A7A4-6AB3-4440-ACC6-203A664CA9F5}">
      <dgm:prSet/>
      <dgm:spPr/>
      <dgm:t>
        <a:bodyPr/>
        <a:lstStyle/>
        <a:p>
          <a:endParaRPr lang="en-US"/>
        </a:p>
      </dgm:t>
    </dgm:pt>
    <dgm:pt modelId="{299E9BBE-3B8A-418F-9C50-6D03D23D4D0B}" type="sibTrans" cxnId="{2211A7A4-6AB3-4440-ACC6-203A664CA9F5}">
      <dgm:prSet/>
      <dgm:spPr/>
      <dgm:t>
        <a:bodyPr/>
        <a:lstStyle/>
        <a:p>
          <a:endParaRPr lang="en-US"/>
        </a:p>
      </dgm:t>
    </dgm:pt>
    <dgm:pt modelId="{89FAC341-1B20-4C9E-AFA0-AA0285254454}">
      <dgm:prSet/>
      <dgm:spPr/>
      <dgm:t>
        <a:bodyPr/>
        <a:lstStyle/>
        <a:p>
          <a:r>
            <a:rPr lang="en-US" b="0" i="0"/>
            <a:t>Real-time adjustment of the planned intercept point for a ground-to-air weapon using a clustering algorithm</a:t>
          </a:r>
          <a:endParaRPr lang="en-US"/>
        </a:p>
      </dgm:t>
    </dgm:pt>
    <dgm:pt modelId="{5952DA08-486E-4CD9-8B1C-97CA5238D510}" type="parTrans" cxnId="{4304EF93-653B-4875-BBB9-C9BB54DB6FBE}">
      <dgm:prSet/>
      <dgm:spPr/>
      <dgm:t>
        <a:bodyPr/>
        <a:lstStyle/>
        <a:p>
          <a:endParaRPr lang="en-US"/>
        </a:p>
      </dgm:t>
    </dgm:pt>
    <dgm:pt modelId="{E20EC909-D652-4051-B371-030BAD54A92D}" type="sibTrans" cxnId="{4304EF93-653B-4875-BBB9-C9BB54DB6FBE}">
      <dgm:prSet/>
      <dgm:spPr/>
      <dgm:t>
        <a:bodyPr/>
        <a:lstStyle/>
        <a:p>
          <a:endParaRPr lang="en-US"/>
        </a:p>
      </dgm:t>
    </dgm:pt>
    <dgm:pt modelId="{1B89B78B-D585-46FE-B92B-A862A87942A7}">
      <dgm:prSet/>
      <dgm:spPr/>
      <dgm:t>
        <a:bodyPr/>
        <a:lstStyle/>
        <a:p>
          <a:r>
            <a:rPr lang="en-US" b="0" i="0"/>
            <a:t>Sensitivity analysis of customer missions using Bayesian networks</a:t>
          </a:r>
          <a:endParaRPr lang="en-US"/>
        </a:p>
      </dgm:t>
    </dgm:pt>
    <dgm:pt modelId="{20E70050-B932-4B7B-8F01-2A1213480E03}" type="parTrans" cxnId="{4918D0DF-2CD0-4B68-88FE-368853F5753C}">
      <dgm:prSet/>
      <dgm:spPr/>
      <dgm:t>
        <a:bodyPr/>
        <a:lstStyle/>
        <a:p>
          <a:endParaRPr lang="en-US"/>
        </a:p>
      </dgm:t>
    </dgm:pt>
    <dgm:pt modelId="{5EDB5BF0-770C-483F-8399-4CC09B26AB1E}" type="sibTrans" cxnId="{4918D0DF-2CD0-4B68-88FE-368853F5753C}">
      <dgm:prSet/>
      <dgm:spPr/>
      <dgm:t>
        <a:bodyPr/>
        <a:lstStyle/>
        <a:p>
          <a:endParaRPr lang="en-US"/>
        </a:p>
      </dgm:t>
    </dgm:pt>
    <dgm:pt modelId="{0881BAA7-4222-4C70-B847-24431F833E1D}">
      <dgm:prSet/>
      <dgm:spPr/>
      <dgm:t>
        <a:bodyPr/>
        <a:lstStyle/>
        <a:p>
          <a:r>
            <a:rPr lang="en-US" b="0" i="0"/>
            <a:t>Radar modeling &amp; analysis tools</a:t>
          </a:r>
          <a:endParaRPr lang="en-US"/>
        </a:p>
      </dgm:t>
    </dgm:pt>
    <dgm:pt modelId="{AE6B5228-E795-4E17-8444-015D07D3F81D}" type="parTrans" cxnId="{17C745E7-E626-4A92-ABEE-6551F582A88B}">
      <dgm:prSet/>
      <dgm:spPr/>
      <dgm:t>
        <a:bodyPr/>
        <a:lstStyle/>
        <a:p>
          <a:endParaRPr lang="en-US"/>
        </a:p>
      </dgm:t>
    </dgm:pt>
    <dgm:pt modelId="{BFFD895B-9B80-407E-8C90-3AF9930F66D6}" type="sibTrans" cxnId="{17C745E7-E626-4A92-ABEE-6551F582A88B}">
      <dgm:prSet/>
      <dgm:spPr/>
      <dgm:t>
        <a:bodyPr/>
        <a:lstStyle/>
        <a:p>
          <a:endParaRPr lang="en-US"/>
        </a:p>
      </dgm:t>
    </dgm:pt>
    <dgm:pt modelId="{FF0CDF2C-C6EC-4AFF-AE08-523305F5354A}">
      <dgm:prSet/>
      <dgm:spPr/>
      <dgm:t>
        <a:bodyPr/>
        <a:lstStyle/>
        <a:p>
          <a:r>
            <a:rPr lang="en-US" b="0" i="0"/>
            <a:t>Vehicle predictive maintenance using neural networks</a:t>
          </a:r>
          <a:endParaRPr lang="en-US"/>
        </a:p>
      </dgm:t>
    </dgm:pt>
    <dgm:pt modelId="{19780291-642A-463E-A0BB-62ED4F58969B}" type="parTrans" cxnId="{E1AEC01E-C0A3-4278-ACC3-DA41E774C32C}">
      <dgm:prSet/>
      <dgm:spPr/>
      <dgm:t>
        <a:bodyPr/>
        <a:lstStyle/>
        <a:p>
          <a:endParaRPr lang="en-US"/>
        </a:p>
      </dgm:t>
    </dgm:pt>
    <dgm:pt modelId="{C2056979-6747-4A9C-A104-EA4D7107438B}" type="sibTrans" cxnId="{E1AEC01E-C0A3-4278-ACC3-DA41E774C32C}">
      <dgm:prSet/>
      <dgm:spPr/>
      <dgm:t>
        <a:bodyPr/>
        <a:lstStyle/>
        <a:p>
          <a:endParaRPr lang="en-US"/>
        </a:p>
      </dgm:t>
    </dgm:pt>
    <dgm:pt modelId="{406622B4-C220-4A44-9414-2344E0368CC2}">
      <dgm:prSet/>
      <dgm:spPr/>
      <dgm:t>
        <a:bodyPr/>
        <a:lstStyle/>
        <a:p>
          <a:r>
            <a:rPr lang="en-US" b="0" i="0"/>
            <a:t>Why I chose this project:</a:t>
          </a:r>
          <a:endParaRPr lang="en-US"/>
        </a:p>
      </dgm:t>
    </dgm:pt>
    <dgm:pt modelId="{48B9A91B-3502-43E4-98E6-1D82E4426D35}" type="parTrans" cxnId="{BCF3C6E2-71F0-429F-B7CB-66E00C578AA6}">
      <dgm:prSet/>
      <dgm:spPr/>
      <dgm:t>
        <a:bodyPr/>
        <a:lstStyle/>
        <a:p>
          <a:endParaRPr lang="en-US"/>
        </a:p>
      </dgm:t>
    </dgm:pt>
    <dgm:pt modelId="{B7AC79F4-8243-42F2-9C07-B470CC755926}" type="sibTrans" cxnId="{BCF3C6E2-71F0-429F-B7CB-66E00C578AA6}">
      <dgm:prSet/>
      <dgm:spPr/>
      <dgm:t>
        <a:bodyPr/>
        <a:lstStyle/>
        <a:p>
          <a:endParaRPr lang="en-US"/>
        </a:p>
      </dgm:t>
    </dgm:pt>
    <dgm:pt modelId="{38909014-1EB3-4B4A-8760-8253B0E1868C}">
      <dgm:prSet/>
      <dgm:spPr/>
      <dgm:t>
        <a:bodyPr/>
        <a:lstStyle/>
        <a:p>
          <a:r>
            <a:rPr lang="en-US" b="0" i="0"/>
            <a:t>My work is now used throughout the program</a:t>
          </a:r>
          <a:endParaRPr lang="en-US"/>
        </a:p>
      </dgm:t>
    </dgm:pt>
    <dgm:pt modelId="{A4AB1CCB-6CD2-48D9-A965-C75629EFE00F}" type="parTrans" cxnId="{9D51908D-6043-4CB3-8137-8EA37081C6B1}">
      <dgm:prSet/>
      <dgm:spPr/>
      <dgm:t>
        <a:bodyPr/>
        <a:lstStyle/>
        <a:p>
          <a:endParaRPr lang="en-US"/>
        </a:p>
      </dgm:t>
    </dgm:pt>
    <dgm:pt modelId="{EC21579F-1F5E-4D93-AFD3-4F67559C1C9C}" type="sibTrans" cxnId="{9D51908D-6043-4CB3-8137-8EA37081C6B1}">
      <dgm:prSet/>
      <dgm:spPr/>
      <dgm:t>
        <a:bodyPr/>
        <a:lstStyle/>
        <a:p>
          <a:endParaRPr lang="en-US"/>
        </a:p>
      </dgm:t>
    </dgm:pt>
    <dgm:pt modelId="{0429127A-E542-49FF-A847-DEF7DD5B9D92}">
      <dgm:prSet/>
      <dgm:spPr/>
      <dgm:t>
        <a:bodyPr/>
        <a:lstStyle/>
        <a:p>
          <a:r>
            <a:rPr lang="en-US" b="0" i="0"/>
            <a:t>Unclassified</a:t>
          </a:r>
          <a:endParaRPr lang="en-US"/>
        </a:p>
      </dgm:t>
    </dgm:pt>
    <dgm:pt modelId="{EEC4B5A1-43CB-4B06-995E-3163722408BF}" type="parTrans" cxnId="{9E51CAA4-BAC1-435F-AA3D-C5B45F0E6767}">
      <dgm:prSet/>
      <dgm:spPr/>
      <dgm:t>
        <a:bodyPr/>
        <a:lstStyle/>
        <a:p>
          <a:endParaRPr lang="en-US"/>
        </a:p>
      </dgm:t>
    </dgm:pt>
    <dgm:pt modelId="{21DB0E24-7F4F-4089-9BB3-E49C77387ABC}" type="sibTrans" cxnId="{9E51CAA4-BAC1-435F-AA3D-C5B45F0E6767}">
      <dgm:prSet/>
      <dgm:spPr/>
      <dgm:t>
        <a:bodyPr/>
        <a:lstStyle/>
        <a:p>
          <a:endParaRPr lang="en-US"/>
        </a:p>
      </dgm:t>
    </dgm:pt>
    <dgm:pt modelId="{B92FDAFC-FE63-45DA-8188-B0B29E93CD9B}">
      <dgm:prSet/>
      <dgm:spPr/>
      <dgm:t>
        <a:bodyPr/>
        <a:lstStyle/>
        <a:p>
          <a:r>
            <a:rPr lang="en-US" b="0" i="0"/>
            <a:t>Relevance</a:t>
          </a:r>
          <a:endParaRPr lang="en-US"/>
        </a:p>
      </dgm:t>
    </dgm:pt>
    <dgm:pt modelId="{6B9E2061-3BE3-43BE-AF81-9A84FA9EFD48}" type="parTrans" cxnId="{38093FFD-9DCF-4C91-BC22-CF2A221F6EAE}">
      <dgm:prSet/>
      <dgm:spPr/>
      <dgm:t>
        <a:bodyPr/>
        <a:lstStyle/>
        <a:p>
          <a:endParaRPr lang="en-US"/>
        </a:p>
      </dgm:t>
    </dgm:pt>
    <dgm:pt modelId="{DBFBCD43-43C1-496B-A9E8-572552E868A3}" type="sibTrans" cxnId="{38093FFD-9DCF-4C91-BC22-CF2A221F6EAE}">
      <dgm:prSet/>
      <dgm:spPr/>
      <dgm:t>
        <a:bodyPr/>
        <a:lstStyle/>
        <a:p>
          <a:endParaRPr lang="en-US"/>
        </a:p>
      </dgm:t>
    </dgm:pt>
    <dgm:pt modelId="{770DEAA4-7AA4-4CED-BD01-5AAB462830A7}" type="pres">
      <dgm:prSet presAssocID="{B584C580-76AC-48A7-B205-3D9498035804}" presName="Name0" presStyleCnt="0">
        <dgm:presLayoutVars>
          <dgm:dir/>
          <dgm:animLvl val="lvl"/>
          <dgm:resizeHandles val="exact"/>
        </dgm:presLayoutVars>
      </dgm:prSet>
      <dgm:spPr/>
    </dgm:pt>
    <dgm:pt modelId="{9BADE6F4-D673-4A64-8EFD-14AA00F1792C}" type="pres">
      <dgm:prSet presAssocID="{529DB5B5-C210-4D9B-BAB3-738906B889A4}" presName="composite" presStyleCnt="0"/>
      <dgm:spPr/>
    </dgm:pt>
    <dgm:pt modelId="{1C300457-CBF2-422F-B987-F2EF70EF633A}" type="pres">
      <dgm:prSet presAssocID="{529DB5B5-C210-4D9B-BAB3-738906B889A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857F019-1E2C-48BC-8E8B-1E5172069956}" type="pres">
      <dgm:prSet presAssocID="{529DB5B5-C210-4D9B-BAB3-738906B889A4}" presName="desTx" presStyleLbl="alignAccFollowNode1" presStyleIdx="0" presStyleCnt="2">
        <dgm:presLayoutVars>
          <dgm:bulletEnabled val="1"/>
        </dgm:presLayoutVars>
      </dgm:prSet>
      <dgm:spPr/>
    </dgm:pt>
    <dgm:pt modelId="{DBFBD111-C5F1-40A7-A8DA-3764A5936D1E}" type="pres">
      <dgm:prSet presAssocID="{299E9BBE-3B8A-418F-9C50-6D03D23D4D0B}" presName="space" presStyleCnt="0"/>
      <dgm:spPr/>
    </dgm:pt>
    <dgm:pt modelId="{77247B64-923E-465D-9C7C-E92561356F0A}" type="pres">
      <dgm:prSet presAssocID="{406622B4-C220-4A44-9414-2344E0368CC2}" presName="composite" presStyleCnt="0"/>
      <dgm:spPr/>
    </dgm:pt>
    <dgm:pt modelId="{4EF45FC6-3F71-440C-A5A5-AD7542FC040D}" type="pres">
      <dgm:prSet presAssocID="{406622B4-C220-4A44-9414-2344E0368CC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E847FB8-6E8F-4619-97E8-0EDF92141DAD}" type="pres">
      <dgm:prSet presAssocID="{406622B4-C220-4A44-9414-2344E0368CC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5D66B02-09EB-47E6-BB2D-760C5C03A75B}" type="presOf" srcId="{406622B4-C220-4A44-9414-2344E0368CC2}" destId="{4EF45FC6-3F71-440C-A5A5-AD7542FC040D}" srcOrd="0" destOrd="0" presId="urn:microsoft.com/office/officeart/2005/8/layout/hList1"/>
    <dgm:cxn modelId="{E0811303-A29B-456D-9970-00AA352975FF}" type="presOf" srcId="{0881BAA7-4222-4C70-B847-24431F833E1D}" destId="{1857F019-1E2C-48BC-8E8B-1E5172069956}" srcOrd="0" destOrd="2" presId="urn:microsoft.com/office/officeart/2005/8/layout/hList1"/>
    <dgm:cxn modelId="{E1AEC01E-C0A3-4278-ACC3-DA41E774C32C}" srcId="{529DB5B5-C210-4D9B-BAB3-738906B889A4}" destId="{FF0CDF2C-C6EC-4AFF-AE08-523305F5354A}" srcOrd="3" destOrd="0" parTransId="{19780291-642A-463E-A0BB-62ED4F58969B}" sibTransId="{C2056979-6747-4A9C-A104-EA4D7107438B}"/>
    <dgm:cxn modelId="{0685392A-07FD-437C-8974-2E48894FE817}" type="presOf" srcId="{B584C580-76AC-48A7-B205-3D9498035804}" destId="{770DEAA4-7AA4-4CED-BD01-5AAB462830A7}" srcOrd="0" destOrd="0" presId="urn:microsoft.com/office/officeart/2005/8/layout/hList1"/>
    <dgm:cxn modelId="{6396EA65-B686-4C29-8642-43D7F7A80512}" type="presOf" srcId="{0429127A-E542-49FF-A847-DEF7DD5B9D92}" destId="{9E847FB8-6E8F-4619-97E8-0EDF92141DAD}" srcOrd="0" destOrd="1" presId="urn:microsoft.com/office/officeart/2005/8/layout/hList1"/>
    <dgm:cxn modelId="{802C6558-273F-4B1D-B6D0-7765AA843B99}" type="presOf" srcId="{1B89B78B-D585-46FE-B92B-A862A87942A7}" destId="{1857F019-1E2C-48BC-8E8B-1E5172069956}" srcOrd="0" destOrd="1" presId="urn:microsoft.com/office/officeart/2005/8/layout/hList1"/>
    <dgm:cxn modelId="{66477885-CF85-4F36-ADCD-DD9F47A2C2EE}" type="presOf" srcId="{B92FDAFC-FE63-45DA-8188-B0B29E93CD9B}" destId="{9E847FB8-6E8F-4619-97E8-0EDF92141DAD}" srcOrd="0" destOrd="2" presId="urn:microsoft.com/office/officeart/2005/8/layout/hList1"/>
    <dgm:cxn modelId="{9D51908D-6043-4CB3-8137-8EA37081C6B1}" srcId="{406622B4-C220-4A44-9414-2344E0368CC2}" destId="{38909014-1EB3-4B4A-8760-8253B0E1868C}" srcOrd="0" destOrd="0" parTransId="{A4AB1CCB-6CD2-48D9-A965-C75629EFE00F}" sibTransId="{EC21579F-1F5E-4D93-AFD3-4F67559C1C9C}"/>
    <dgm:cxn modelId="{4304EF93-653B-4875-BBB9-C9BB54DB6FBE}" srcId="{529DB5B5-C210-4D9B-BAB3-738906B889A4}" destId="{89FAC341-1B20-4C9E-AFA0-AA0285254454}" srcOrd="0" destOrd="0" parTransId="{5952DA08-486E-4CD9-8B1C-97CA5238D510}" sibTransId="{E20EC909-D652-4051-B371-030BAD54A92D}"/>
    <dgm:cxn modelId="{446BC394-C09D-485C-9DFA-FD69B5A6D28B}" type="presOf" srcId="{529DB5B5-C210-4D9B-BAB3-738906B889A4}" destId="{1C300457-CBF2-422F-B987-F2EF70EF633A}" srcOrd="0" destOrd="0" presId="urn:microsoft.com/office/officeart/2005/8/layout/hList1"/>
    <dgm:cxn modelId="{2211A7A4-6AB3-4440-ACC6-203A664CA9F5}" srcId="{B584C580-76AC-48A7-B205-3D9498035804}" destId="{529DB5B5-C210-4D9B-BAB3-738906B889A4}" srcOrd="0" destOrd="0" parTransId="{4DA1EB7A-58AB-4D0B-A980-3AD2DECC1008}" sibTransId="{299E9BBE-3B8A-418F-9C50-6D03D23D4D0B}"/>
    <dgm:cxn modelId="{9E51CAA4-BAC1-435F-AA3D-C5B45F0E6767}" srcId="{406622B4-C220-4A44-9414-2344E0368CC2}" destId="{0429127A-E542-49FF-A847-DEF7DD5B9D92}" srcOrd="1" destOrd="0" parTransId="{EEC4B5A1-43CB-4B06-995E-3163722408BF}" sibTransId="{21DB0E24-7F4F-4089-9BB3-E49C77387ABC}"/>
    <dgm:cxn modelId="{46416EB2-BF4F-4DA1-A04C-E9BBD84DAD81}" type="presOf" srcId="{38909014-1EB3-4B4A-8760-8253B0E1868C}" destId="{9E847FB8-6E8F-4619-97E8-0EDF92141DAD}" srcOrd="0" destOrd="0" presId="urn:microsoft.com/office/officeart/2005/8/layout/hList1"/>
    <dgm:cxn modelId="{8F0A2DC4-BD0D-4F02-9A1E-009141F3EDA9}" type="presOf" srcId="{89FAC341-1B20-4C9E-AFA0-AA0285254454}" destId="{1857F019-1E2C-48BC-8E8B-1E5172069956}" srcOrd="0" destOrd="0" presId="urn:microsoft.com/office/officeart/2005/8/layout/hList1"/>
    <dgm:cxn modelId="{4918D0DF-2CD0-4B68-88FE-368853F5753C}" srcId="{529DB5B5-C210-4D9B-BAB3-738906B889A4}" destId="{1B89B78B-D585-46FE-B92B-A862A87942A7}" srcOrd="1" destOrd="0" parTransId="{20E70050-B932-4B7B-8F01-2A1213480E03}" sibTransId="{5EDB5BF0-770C-483F-8399-4CC09B26AB1E}"/>
    <dgm:cxn modelId="{BCF3C6E2-71F0-429F-B7CB-66E00C578AA6}" srcId="{B584C580-76AC-48A7-B205-3D9498035804}" destId="{406622B4-C220-4A44-9414-2344E0368CC2}" srcOrd="1" destOrd="0" parTransId="{48B9A91B-3502-43E4-98E6-1D82E4426D35}" sibTransId="{B7AC79F4-8243-42F2-9C07-B470CC755926}"/>
    <dgm:cxn modelId="{17C745E7-E626-4A92-ABEE-6551F582A88B}" srcId="{529DB5B5-C210-4D9B-BAB3-738906B889A4}" destId="{0881BAA7-4222-4C70-B847-24431F833E1D}" srcOrd="2" destOrd="0" parTransId="{AE6B5228-E795-4E17-8444-015D07D3F81D}" sibTransId="{BFFD895B-9B80-407E-8C90-3AF9930F66D6}"/>
    <dgm:cxn modelId="{C6A9C4EF-4B93-461D-9DD0-E6BC061EFB79}" type="presOf" srcId="{FF0CDF2C-C6EC-4AFF-AE08-523305F5354A}" destId="{1857F019-1E2C-48BC-8E8B-1E5172069956}" srcOrd="0" destOrd="3" presId="urn:microsoft.com/office/officeart/2005/8/layout/hList1"/>
    <dgm:cxn modelId="{38093FFD-9DCF-4C91-BC22-CF2A221F6EAE}" srcId="{406622B4-C220-4A44-9414-2344E0368CC2}" destId="{B92FDAFC-FE63-45DA-8188-B0B29E93CD9B}" srcOrd="2" destOrd="0" parTransId="{6B9E2061-3BE3-43BE-AF81-9A84FA9EFD48}" sibTransId="{DBFBCD43-43C1-496B-A9E8-572552E868A3}"/>
    <dgm:cxn modelId="{D61CFF21-0D0E-4388-B2A0-A04EDAB0D98E}" type="presParOf" srcId="{770DEAA4-7AA4-4CED-BD01-5AAB462830A7}" destId="{9BADE6F4-D673-4A64-8EFD-14AA00F1792C}" srcOrd="0" destOrd="0" presId="urn:microsoft.com/office/officeart/2005/8/layout/hList1"/>
    <dgm:cxn modelId="{764A88B4-E7BF-4FB5-9504-68EA68847572}" type="presParOf" srcId="{9BADE6F4-D673-4A64-8EFD-14AA00F1792C}" destId="{1C300457-CBF2-422F-B987-F2EF70EF633A}" srcOrd="0" destOrd="0" presId="urn:microsoft.com/office/officeart/2005/8/layout/hList1"/>
    <dgm:cxn modelId="{469855AC-3E11-438F-8F26-F5AB1125CEBB}" type="presParOf" srcId="{9BADE6F4-D673-4A64-8EFD-14AA00F1792C}" destId="{1857F019-1E2C-48BC-8E8B-1E5172069956}" srcOrd="1" destOrd="0" presId="urn:microsoft.com/office/officeart/2005/8/layout/hList1"/>
    <dgm:cxn modelId="{0CBD1AF4-891D-45A9-A1C4-019FE88FAF35}" type="presParOf" srcId="{770DEAA4-7AA4-4CED-BD01-5AAB462830A7}" destId="{DBFBD111-C5F1-40A7-A8DA-3764A5936D1E}" srcOrd="1" destOrd="0" presId="urn:microsoft.com/office/officeart/2005/8/layout/hList1"/>
    <dgm:cxn modelId="{271E797F-A0A7-469B-A57A-6B29681ED214}" type="presParOf" srcId="{770DEAA4-7AA4-4CED-BD01-5AAB462830A7}" destId="{77247B64-923E-465D-9C7C-E92561356F0A}" srcOrd="2" destOrd="0" presId="urn:microsoft.com/office/officeart/2005/8/layout/hList1"/>
    <dgm:cxn modelId="{F865325E-28F7-4DEF-8FDD-F973A7EC4BE3}" type="presParOf" srcId="{77247B64-923E-465D-9C7C-E92561356F0A}" destId="{4EF45FC6-3F71-440C-A5A5-AD7542FC040D}" srcOrd="0" destOrd="0" presId="urn:microsoft.com/office/officeart/2005/8/layout/hList1"/>
    <dgm:cxn modelId="{62E7AF26-ADCE-4137-956C-6DF86F563264}" type="presParOf" srcId="{77247B64-923E-465D-9C7C-E92561356F0A}" destId="{9E847FB8-6E8F-4619-97E8-0EDF92141D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00457-CBF2-422F-B987-F2EF70EF633A}">
      <dsp:nvSpPr>
        <dsp:cNvPr id="0" name=""/>
        <dsp:cNvSpPr/>
      </dsp:nvSpPr>
      <dsp:spPr>
        <a:xfrm>
          <a:off x="45" y="341568"/>
          <a:ext cx="4394514" cy="547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Some projects I’ve worked on:</a:t>
          </a:r>
          <a:endParaRPr lang="en-US" sz="1900" kern="1200"/>
        </a:p>
      </dsp:txBody>
      <dsp:txXfrm>
        <a:off x="45" y="341568"/>
        <a:ext cx="4394514" cy="547200"/>
      </dsp:txXfrm>
    </dsp:sp>
    <dsp:sp modelId="{1857F019-1E2C-48BC-8E8B-1E5172069956}">
      <dsp:nvSpPr>
        <dsp:cNvPr id="0" name=""/>
        <dsp:cNvSpPr/>
      </dsp:nvSpPr>
      <dsp:spPr>
        <a:xfrm>
          <a:off x="45" y="888768"/>
          <a:ext cx="4394514" cy="281636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Real-time adjustment of the planned intercept point for a ground-to-air weapon using a clustering algorithm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Sensitivity analysis of customer missions using Bayesian networks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Radar modeling &amp; analysis tools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Vehicle predictive maintenance using neural networks</a:t>
          </a:r>
          <a:endParaRPr lang="en-US" sz="1900" kern="1200"/>
        </a:p>
      </dsp:txBody>
      <dsp:txXfrm>
        <a:off x="45" y="888768"/>
        <a:ext cx="4394514" cy="2816369"/>
      </dsp:txXfrm>
    </dsp:sp>
    <dsp:sp modelId="{4EF45FC6-3F71-440C-A5A5-AD7542FC040D}">
      <dsp:nvSpPr>
        <dsp:cNvPr id="0" name=""/>
        <dsp:cNvSpPr/>
      </dsp:nvSpPr>
      <dsp:spPr>
        <a:xfrm>
          <a:off x="5009791" y="341568"/>
          <a:ext cx="4394514" cy="547200"/>
        </a:xfrm>
        <a:prstGeom prst="rect">
          <a:avLst/>
        </a:prstGeom>
        <a:solidFill>
          <a:schemeClr val="accent5">
            <a:hueOff val="-2627937"/>
            <a:satOff val="-17848"/>
            <a:lumOff val="-7451"/>
            <a:alphaOff val="0"/>
          </a:schemeClr>
        </a:solidFill>
        <a:ln w="19050" cap="rnd" cmpd="sng" algn="ctr">
          <a:solidFill>
            <a:schemeClr val="accent5">
              <a:hueOff val="-2627937"/>
              <a:satOff val="-17848"/>
              <a:lumOff val="-7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Why I chose this project:</a:t>
          </a:r>
          <a:endParaRPr lang="en-US" sz="1900" kern="1200"/>
        </a:p>
      </dsp:txBody>
      <dsp:txXfrm>
        <a:off x="5009791" y="341568"/>
        <a:ext cx="4394514" cy="547200"/>
      </dsp:txXfrm>
    </dsp:sp>
    <dsp:sp modelId="{9E847FB8-6E8F-4619-97E8-0EDF92141DAD}">
      <dsp:nvSpPr>
        <dsp:cNvPr id="0" name=""/>
        <dsp:cNvSpPr/>
      </dsp:nvSpPr>
      <dsp:spPr>
        <a:xfrm>
          <a:off x="5009791" y="888768"/>
          <a:ext cx="4394514" cy="2816369"/>
        </a:xfrm>
        <a:prstGeom prst="rect">
          <a:avLst/>
        </a:prstGeom>
        <a:solidFill>
          <a:schemeClr val="accent5">
            <a:tint val="40000"/>
            <a:alpha val="90000"/>
            <a:hueOff val="-3188598"/>
            <a:satOff val="-21305"/>
            <a:lumOff val="-2087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3188598"/>
              <a:satOff val="-21305"/>
              <a:lumOff val="-20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My work is now used throughout the program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Unclassified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Relevance</a:t>
          </a:r>
          <a:endParaRPr lang="en-US" sz="1900" kern="1200"/>
        </a:p>
      </dsp:txBody>
      <dsp:txXfrm>
        <a:off x="5009791" y="888768"/>
        <a:ext cx="4394514" cy="2816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09D34-5D58-4C26-B101-E96924A032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345F5-7F67-4BDD-B217-E0E56F7A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5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F03B6-F8C2-4D8F-9986-02C5A786E1E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FF3CF-6C62-4785-B502-21509B57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490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81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81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4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66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26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48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9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98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9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47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0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33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99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8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08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8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29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31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 want to demonstrate that I can apply numerical techniques to aerospace problems of a wide and varied nature. Depending on where you are in launch trajectory could be minimizing </a:t>
            </a:r>
            <a:r>
              <a:rPr lang="en-US" baseline="0" dirty="0" err="1"/>
              <a:t>deltaV</a:t>
            </a:r>
            <a:r>
              <a:rPr lang="en-US" baseline="0" dirty="0"/>
              <a:t> as a function of transfer TOF and delay time, etc. Also, want to demonstrate that I have the ability to learn new methods and concepts quickly to solve a problem I haven’t dealt with before.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6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36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94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54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95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591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214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115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6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4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commanded flight path angle is computed from</a:t>
            </a:r>
            <a:r>
              <a:rPr lang="en-US" baseline="0" dirty="0"/>
              <a:t> estimates of best L/D and the corresponding true airspeed is computed from the estimated aerodynamic forces (lift, drag, </a:t>
            </a:r>
            <a:r>
              <a:rPr lang="en-US" baseline="0" dirty="0" err="1"/>
              <a:t>sideforce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5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red box indicates my involvement in the process. Work is to decouple the model from the guidance module by generating lookup tables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2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6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F3CF-6C62-4785-B502-21509B5744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8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Optimization Techniques to Extract Aerodynamic Parameters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Arthur Shune</a:t>
            </a:r>
          </a:p>
        </p:txBody>
      </p:sp>
    </p:spTree>
    <p:extLst>
      <p:ext uri="{BB962C8B-B14F-4D97-AF65-F5344CB8AC3E}">
        <p14:creationId xmlns:p14="http://schemas.microsoft.com/office/powerpoint/2010/main" val="199574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Aerodynamics Model Used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21164" y="1308943"/>
            <a:ext cx="4970426" cy="5843106"/>
            <a:chOff x="-488771" y="1057016"/>
            <a:chExt cx="4970426" cy="584310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19837" y="1391131"/>
              <a:ext cx="0" cy="162374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 bwMode="auto">
            <a:xfrm rot="20700000">
              <a:off x="1330803" y="2859894"/>
              <a:ext cx="433140" cy="23664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dirty="0" err="1"/>
            </a:p>
          </p:txBody>
        </p:sp>
        <p:grpSp>
          <p:nvGrpSpPr>
            <p:cNvPr id="7" name="Group 6"/>
            <p:cNvGrpSpPr/>
            <p:nvPr/>
          </p:nvGrpSpPr>
          <p:grpSpPr>
            <a:xfrm rot="1800000">
              <a:off x="-114590" y="1673883"/>
              <a:ext cx="4596245" cy="5226239"/>
              <a:chOff x="390240" y="1183837"/>
              <a:chExt cx="4596245" cy="5226239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1209949" y="2716047"/>
                <a:ext cx="1981200" cy="1981200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en-US" dirty="0" err="1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2200549" y="2030245"/>
                <a:ext cx="0" cy="685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3191149" y="3706646"/>
                <a:ext cx="685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200549" y="4697246"/>
                <a:ext cx="0" cy="685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524148" y="3706646"/>
                <a:ext cx="685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ight Arrow 59"/>
              <p:cNvSpPr/>
              <p:nvPr/>
            </p:nvSpPr>
            <p:spPr bwMode="auto">
              <a:xfrm>
                <a:off x="2200549" y="1894986"/>
                <a:ext cx="555758" cy="275282"/>
              </a:xfrm>
              <a:prstGeom prst="rightArrow">
                <a:avLst/>
              </a:prstGeom>
              <a:solidFill>
                <a:srgbClr val="00B05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61" name="Right Arrow 60"/>
              <p:cNvSpPr/>
              <p:nvPr/>
            </p:nvSpPr>
            <p:spPr bwMode="auto">
              <a:xfrm rot="5400000">
                <a:off x="3599070" y="3846884"/>
                <a:ext cx="555758" cy="275282"/>
              </a:xfrm>
              <a:prstGeom prst="rightArrow">
                <a:avLst/>
              </a:prstGeom>
              <a:solidFill>
                <a:srgbClr val="00B05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62" name="Right Arrow 61"/>
              <p:cNvSpPr/>
              <p:nvPr/>
            </p:nvSpPr>
            <p:spPr bwMode="auto">
              <a:xfrm rot="10800000">
                <a:off x="1644791" y="5220391"/>
                <a:ext cx="555758" cy="275282"/>
              </a:xfrm>
              <a:prstGeom prst="rightArrow">
                <a:avLst/>
              </a:prstGeom>
              <a:solidFill>
                <a:srgbClr val="00B05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en-US" dirty="0" err="1"/>
              </a:p>
            </p:txBody>
          </p:sp>
          <p:sp>
            <p:nvSpPr>
              <p:cNvPr id="63" name="Right Arrow 62"/>
              <p:cNvSpPr/>
              <p:nvPr/>
            </p:nvSpPr>
            <p:spPr bwMode="auto">
              <a:xfrm rot="16200000">
                <a:off x="250002" y="3291126"/>
                <a:ext cx="555758" cy="275282"/>
              </a:xfrm>
              <a:prstGeom prst="rightArrow">
                <a:avLst/>
              </a:prstGeom>
              <a:solidFill>
                <a:srgbClr val="00B05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en-US" dirty="0" err="1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4072085" y="3706646"/>
                <a:ext cx="914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4348509" y="3228502"/>
                <a:ext cx="6002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itchFamily="34" charset="0"/>
                    <a:cs typeface="Arial" pitchFamily="34" charset="0"/>
                  </a:rPr>
                  <a:t>Body Y-axis</a:t>
                </a: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 rot="5400000">
                <a:off x="1969851" y="5722043"/>
                <a:ext cx="914400" cy="461665"/>
                <a:chOff x="9034336" y="3344184"/>
                <a:chExt cx="914400" cy="461665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9034336" y="3801519"/>
                  <a:ext cx="9144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/>
                <p:cNvSpPr txBox="1"/>
                <p:nvPr/>
              </p:nvSpPr>
              <p:spPr>
                <a:xfrm>
                  <a:off x="9312120" y="3344184"/>
                  <a:ext cx="6002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rial" pitchFamily="34" charset="0"/>
                      <a:cs typeface="Arial" pitchFamily="34" charset="0"/>
                    </a:rPr>
                    <a:t>Body Z-axis</a:t>
                  </a: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4072809" y="3730288"/>
                <a:ext cx="802508" cy="276999"/>
                <a:chOff x="8882661" y="3672761"/>
                <a:chExt cx="802508" cy="276999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8993102" y="3926998"/>
                  <a:ext cx="692067" cy="0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8882661" y="3672761"/>
                  <a:ext cx="53008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rgbClr val="7030A0"/>
                      </a:solidFill>
                      <a:latin typeface="Arial" pitchFamily="34" charset="0"/>
                      <a:cs typeface="Arial" pitchFamily="34" charset="0"/>
                    </a:rPr>
                    <a:t>CYb</a:t>
                  </a:r>
                  <a:endParaRPr lang="en-US" sz="1200" dirty="0">
                    <a:solidFill>
                      <a:srgbClr val="7030A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4088224" y="3996386"/>
                <a:ext cx="809138" cy="276999"/>
                <a:chOff x="8898076" y="3938858"/>
                <a:chExt cx="809138" cy="276999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9015146" y="4200580"/>
                  <a:ext cx="692068" cy="0"/>
                  <a:chOff x="6194244" y="4717728"/>
                  <a:chExt cx="692068" cy="0"/>
                </a:xfrm>
              </p:grpSpPr>
              <p:cxnSp>
                <p:nvCxnSpPr>
                  <p:cNvPr id="83" name="Straight Arrow Connector 82"/>
                  <p:cNvCxnSpPr/>
                  <p:nvPr/>
                </p:nvCxnSpPr>
                <p:spPr>
                  <a:xfrm>
                    <a:off x="6194245" y="4717728"/>
                    <a:ext cx="692067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/>
                  <p:cNvCxnSpPr/>
                  <p:nvPr/>
                </p:nvCxnSpPr>
                <p:spPr>
                  <a:xfrm>
                    <a:off x="6194244" y="4717728"/>
                    <a:ext cx="609600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8898076" y="3938858"/>
                  <a:ext cx="60028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CLMb</a:t>
                  </a:r>
                  <a:endParaRPr lang="en-US" sz="1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 rot="16200000">
                <a:off x="1711117" y="1446433"/>
                <a:ext cx="802191" cy="276999"/>
                <a:chOff x="9091113" y="4001617"/>
                <a:chExt cx="802191" cy="276999"/>
              </a:xfrm>
            </p:grpSpPr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9201237" y="4239872"/>
                  <a:ext cx="692067" cy="0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/>
                <p:cNvSpPr txBox="1"/>
                <p:nvPr/>
              </p:nvSpPr>
              <p:spPr>
                <a:xfrm>
                  <a:off x="9091113" y="4001617"/>
                  <a:ext cx="53008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rgbClr val="7030A0"/>
                      </a:solidFill>
                      <a:latin typeface="Arial" pitchFamily="34" charset="0"/>
                      <a:cs typeface="Arial" pitchFamily="34" charset="0"/>
                    </a:rPr>
                    <a:t>CNb</a:t>
                  </a:r>
                  <a:endParaRPr lang="en-US" sz="1200" dirty="0">
                    <a:solidFill>
                      <a:srgbClr val="7030A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 rot="5400000">
                <a:off x="1741545" y="5816017"/>
                <a:ext cx="692067" cy="276999"/>
                <a:chOff x="9145502" y="4172325"/>
                <a:chExt cx="692067" cy="276999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9145502" y="4435852"/>
                  <a:ext cx="692067" cy="0"/>
                  <a:chOff x="6172200" y="4800600"/>
                  <a:chExt cx="692067" cy="0"/>
                </a:xfrm>
              </p:grpSpPr>
              <p:cxnSp>
                <p:nvCxnSpPr>
                  <p:cNvPr id="77" name="Straight Arrow Connector 76"/>
                  <p:cNvCxnSpPr/>
                  <p:nvPr/>
                </p:nvCxnSpPr>
                <p:spPr>
                  <a:xfrm>
                    <a:off x="6172200" y="4800600"/>
                    <a:ext cx="692067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>
                    <a:off x="6172200" y="4800600"/>
                    <a:ext cx="6096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TextBox 75"/>
                <p:cNvSpPr txBox="1"/>
                <p:nvPr/>
              </p:nvSpPr>
              <p:spPr>
                <a:xfrm>
                  <a:off x="9153968" y="4172325"/>
                  <a:ext cx="60028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CLNb</a:t>
                  </a:r>
                  <a:endParaRPr lang="en-US" sz="1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1" name="TextBox 70"/>
              <p:cNvSpPr txBox="1"/>
              <p:nvPr/>
            </p:nvSpPr>
            <p:spPr>
              <a:xfrm>
                <a:off x="3219688" y="3426067"/>
                <a:ext cx="6002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itchFamily="34" charset="0"/>
                    <a:cs typeface="Arial" pitchFamily="34" charset="0"/>
                  </a:rPr>
                  <a:t>Fin 2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6200000">
                <a:off x="1761027" y="2205323"/>
                <a:ext cx="6002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itchFamily="34" charset="0"/>
                    <a:cs typeface="Arial" pitchFamily="34" charset="0"/>
                  </a:rPr>
                  <a:t>Fin 1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5400000">
                <a:off x="2057556" y="4897238"/>
                <a:ext cx="6002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itchFamily="34" charset="0"/>
                    <a:cs typeface="Arial" pitchFamily="34" charset="0"/>
                  </a:rPr>
                  <a:t>Fin 3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0800000">
                <a:off x="594029" y="3708020"/>
                <a:ext cx="539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itchFamily="34" charset="0"/>
                    <a:cs typeface="Arial" pitchFamily="34" charset="0"/>
                  </a:rPr>
                  <a:t>Fin 4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85604" y="1071301"/>
              <a:ext cx="1037196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itchFamily="34" charset="0"/>
                  <a:cs typeface="Arial" pitchFamily="34" charset="0"/>
                </a:rPr>
                <a:t>Main Body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-488771" y="1281691"/>
              <a:ext cx="4617216" cy="4617216"/>
            </a:xfrm>
            <a:prstGeom prst="arc">
              <a:avLst>
                <a:gd name="adj1" fmla="val 16200000"/>
                <a:gd name="adj2" fmla="val 179113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7674539">
              <a:off x="2918883" y="1513369"/>
              <a:ext cx="152400" cy="228600"/>
            </a:xfrm>
            <a:prstGeom prst="triangl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dirty="0" err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818119" y="1136397"/>
                  <a:ext cx="6795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119" y="1136397"/>
                  <a:ext cx="679533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786"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1665632" y="3800856"/>
              <a:ext cx="336927" cy="336927"/>
              <a:chOff x="2032085" y="3531275"/>
              <a:chExt cx="336927" cy="336927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2032085" y="3531275"/>
                <a:ext cx="336927" cy="336927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en-US" dirty="0" err="1"/>
              </a:p>
            </p:txBody>
          </p:sp>
          <p:cxnSp>
            <p:nvCxnSpPr>
              <p:cNvPr id="53" name="Straight Connector 52"/>
              <p:cNvCxnSpPr>
                <a:stCxn id="52" idx="1"/>
                <a:endCxn id="52" idx="5"/>
              </p:cNvCxnSpPr>
              <p:nvPr/>
            </p:nvCxnSpPr>
            <p:spPr>
              <a:xfrm>
                <a:off x="2081427" y="3580617"/>
                <a:ext cx="238243" cy="2382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2" idx="3"/>
                <a:endCxn id="52" idx="7"/>
              </p:cNvCxnSpPr>
              <p:nvPr/>
            </p:nvCxnSpPr>
            <p:spPr>
              <a:xfrm flipV="1">
                <a:off x="2081427" y="3580617"/>
                <a:ext cx="238243" cy="2382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453095" y="3535695"/>
              <a:ext cx="762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X-axis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69053" y="4127942"/>
              <a:ext cx="530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-CA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69053" y="4315557"/>
              <a:ext cx="530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CLL</a:t>
              </a:r>
            </a:p>
          </p:txBody>
        </p:sp>
        <p:sp>
          <p:nvSpPr>
            <p:cNvPr id="16" name="Down Arrow 15"/>
            <p:cNvSpPr/>
            <p:nvPr/>
          </p:nvSpPr>
          <p:spPr bwMode="auto">
            <a:xfrm rot="10800000">
              <a:off x="2481184" y="5654249"/>
              <a:ext cx="324026" cy="654166"/>
            </a:xfrm>
            <a:prstGeom prst="downArrow">
              <a:avLst/>
            </a:prstGeom>
            <a:solidFill>
              <a:schemeClr val="tx1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dirty="0" err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rot="5400000">
                  <a:off x="2629260" y="5779907"/>
                  <a:ext cx="7129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629260" y="5779907"/>
                  <a:ext cx="71298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1323051" y="3035682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Aft looking forward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881453" y="1669835"/>
              <a:ext cx="1533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Maneuver Plane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16200000">
              <a:off x="1706713" y="1781591"/>
              <a:ext cx="692067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1682580" y="1803859"/>
              <a:ext cx="5300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CNm</a:t>
              </a:r>
              <a:endParaRPr lang="en-US" sz="12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09265" y="4994314"/>
              <a:ext cx="0" cy="134268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5400000">
              <a:off x="1555751" y="5747852"/>
              <a:ext cx="954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Maneuver Z-axis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05211" y="3962400"/>
              <a:ext cx="14619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434646" y="3995782"/>
              <a:ext cx="954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Maneuver Y-axis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503856" y="3041078"/>
              <a:ext cx="769894" cy="276999"/>
              <a:chOff x="3381618" y="2949871"/>
              <a:chExt cx="769894" cy="276999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459445" y="3191274"/>
                <a:ext cx="692067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3381618" y="2949871"/>
                <a:ext cx="5300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rgbClr val="7030A0"/>
                    </a:solidFill>
                    <a:latin typeface="Arial" pitchFamily="34" charset="0"/>
                    <a:cs typeface="Arial" pitchFamily="34" charset="0"/>
                  </a:rPr>
                  <a:t>CYm</a:t>
                </a:r>
                <a:endParaRPr lang="en-US" sz="120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528223" y="3305989"/>
              <a:ext cx="755096" cy="276999"/>
              <a:chOff x="4093736" y="2683143"/>
              <a:chExt cx="755096" cy="276999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4156765" y="2937459"/>
                <a:ext cx="692067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4156765" y="2937459"/>
                <a:ext cx="6096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093736" y="2683143"/>
                <a:ext cx="6454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CLMm</a:t>
                </a:r>
                <a:endParaRPr lang="en-US" sz="12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00191" y="5610090"/>
              <a:ext cx="276999" cy="714618"/>
              <a:chOff x="4761176" y="2158121"/>
              <a:chExt cx="276999" cy="71461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rot="5400000">
                <a:off x="4436491" y="2526706"/>
                <a:ext cx="692067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rot="5400000">
                <a:off x="4482197" y="2493967"/>
                <a:ext cx="6096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 rot="5400000">
                <a:off x="4560535" y="2358762"/>
                <a:ext cx="6782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CLNm</a:t>
                </a:r>
                <a:endParaRPr lang="en-US" sz="12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60239" y="2048922"/>
              <a:ext cx="1196998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itchFamily="34" charset="0"/>
                  <a:cs typeface="Arial" pitchFamily="34" charset="0"/>
                </a:rPr>
                <a:t>Launch lugs (45° from fin 1)</a:t>
              </a:r>
            </a:p>
          </p:txBody>
        </p:sp>
        <p:cxnSp>
          <p:nvCxnSpPr>
            <p:cNvPr id="30" name="Straight Arrow Connector 29"/>
            <p:cNvCxnSpPr>
              <a:stCxn id="29" idx="2"/>
              <a:endCxn id="6" idx="0"/>
            </p:cNvCxnSpPr>
            <p:nvPr/>
          </p:nvCxnSpPr>
          <p:spPr>
            <a:xfrm>
              <a:off x="858738" y="2479809"/>
              <a:ext cx="658011" cy="384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041344" y="5546790"/>
              <a:ext cx="733777" cy="296529"/>
              <a:chOff x="5010787" y="1268904"/>
              <a:chExt cx="733777" cy="296529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rot="1800000">
                <a:off x="5052497" y="1565433"/>
                <a:ext cx="692067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1800000">
                <a:off x="5058020" y="1544816"/>
                <a:ext cx="6096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 rot="1800000">
                <a:off x="5010787" y="1268904"/>
                <a:ext cx="72094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CLMbq</a:t>
                </a:r>
                <a:endParaRPr lang="en-US" sz="1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64396" y="5283620"/>
              <a:ext cx="304088" cy="711969"/>
              <a:chOff x="4991875" y="1522764"/>
              <a:chExt cx="304088" cy="711969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7200000">
                <a:off x="4645841" y="1888700"/>
                <a:ext cx="692067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7200000">
                <a:off x="4707691" y="1852991"/>
                <a:ext cx="6096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 rot="7200000">
                <a:off x="4838861" y="1702867"/>
                <a:ext cx="63720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CLNbr</a:t>
                </a:r>
                <a:endParaRPr lang="en-US" sz="1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470464" y="4523601"/>
              <a:ext cx="735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CLLp</a:t>
              </a:r>
              <a:endPara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03994" y="3561446"/>
              <a:ext cx="815567" cy="276999"/>
              <a:chOff x="4092483" y="2701836"/>
              <a:chExt cx="815567" cy="276999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4156765" y="2937459"/>
                <a:ext cx="692067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156765" y="2937459"/>
                <a:ext cx="6096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092483" y="2701836"/>
                <a:ext cx="81556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CLMmad</a:t>
                </a:r>
                <a:endParaRPr lang="en-US" sz="1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90" name="Content Placeholder 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012800"/>
              </p:ext>
            </p:extLst>
          </p:nvPr>
        </p:nvGraphicFramePr>
        <p:xfrm>
          <a:off x="7617103" y="1290944"/>
          <a:ext cx="3354913" cy="149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3589">
                  <a:extLst>
                    <a:ext uri="{9D8B030D-6E8A-4147-A177-3AD203B41FA5}">
                      <a16:colId xmlns:a16="http://schemas.microsoft.com/office/drawing/2014/main" val="1268867894"/>
                    </a:ext>
                  </a:extLst>
                </a:gridCol>
                <a:gridCol w="1681324">
                  <a:extLst>
                    <a:ext uri="{9D8B030D-6E8A-4147-A177-3AD203B41FA5}">
                      <a16:colId xmlns:a16="http://schemas.microsoft.com/office/drawing/2014/main" val="2719031979"/>
                    </a:ext>
                  </a:extLst>
                </a:gridCol>
              </a:tblGrid>
              <a:tr h="194125">
                <a:tc>
                  <a:txBody>
                    <a:bodyPr/>
                    <a:lstStyle/>
                    <a:p>
                      <a:r>
                        <a:rPr lang="en-US" sz="800" dirty="0"/>
                        <a:t>Main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Force/Moment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148009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r>
                        <a:rPr lang="en-US" sz="8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</a:t>
                      </a:r>
                      <a:r>
                        <a:rPr lang="en-US" sz="800" dirty="0" err="1"/>
                        <a:t>CFx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04604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r>
                        <a:rPr lang="en-US" sz="800" dirty="0" err="1"/>
                        <a:t>CYb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CFy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49047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r>
                        <a:rPr lang="en-US" sz="800" dirty="0" err="1"/>
                        <a:t>CNb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</a:t>
                      </a:r>
                      <a:r>
                        <a:rPr lang="en-US" sz="800" dirty="0" err="1"/>
                        <a:t>CFz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12043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r>
                        <a:rPr lang="en-US" sz="800" dirty="0"/>
                        <a:t>CLL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CMx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91992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r>
                        <a:rPr lang="en-US" sz="800" dirty="0" err="1"/>
                        <a:t>CLMb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CMy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3620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r>
                        <a:rPr lang="en-US" sz="800" dirty="0" err="1"/>
                        <a:t>CLNb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CMz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924775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7587064" y="4797242"/>
            <a:ext cx="1945194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Legend:</a:t>
            </a:r>
          </a:p>
          <a:p>
            <a:r>
              <a:rPr lang="en-US" sz="11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Green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: trailing edge positive fin deflection (“screw-out”)</a:t>
            </a:r>
          </a:p>
          <a:p>
            <a:r>
              <a:rPr lang="en-US" sz="11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Purple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: force</a:t>
            </a:r>
          </a:p>
          <a:p>
            <a:r>
              <a:rPr lang="en-US" sz="11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Blue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: moment</a:t>
            </a:r>
          </a:p>
          <a:p>
            <a:r>
              <a:rPr lang="en-US" sz="11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Red: damping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54688"/>
              </p:ext>
            </p:extLst>
          </p:nvPr>
        </p:nvGraphicFramePr>
        <p:xfrm>
          <a:off x="7617103" y="2839989"/>
          <a:ext cx="2743200" cy="106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505">
                  <a:extLst>
                    <a:ext uri="{9D8B030D-6E8A-4147-A177-3AD203B41FA5}">
                      <a16:colId xmlns:a16="http://schemas.microsoft.com/office/drawing/2014/main" val="2188969685"/>
                    </a:ext>
                  </a:extLst>
                </a:gridCol>
                <a:gridCol w="1288695">
                  <a:extLst>
                    <a:ext uri="{9D8B030D-6E8A-4147-A177-3AD203B41FA5}">
                      <a16:colId xmlns:a16="http://schemas.microsoft.com/office/drawing/2014/main" val="615722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Fin Mix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517253"/>
                  </a:ext>
                </a:extLst>
              </a:tr>
              <a:tr h="142178">
                <a:tc>
                  <a:txBody>
                    <a:bodyPr/>
                    <a:lstStyle/>
                    <a:p>
                      <a:r>
                        <a:rPr lang="en-US" sz="800" dirty="0"/>
                        <a:t>Pitch (“iota”)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(F2 – F4) /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Yaw</a:t>
                      </a:r>
                      <a:r>
                        <a:rPr lang="en-US" sz="800" baseline="0" dirty="0"/>
                        <a:t> (“</a:t>
                      </a:r>
                      <a:r>
                        <a:rPr lang="en-US" sz="800" baseline="0" dirty="0" err="1"/>
                        <a:t>iotaPrime</a:t>
                      </a:r>
                      <a:r>
                        <a:rPr lang="en-US" sz="800" baseline="0" dirty="0"/>
                        <a:t>”)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(F3 – F1) /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1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Roll (“delta”)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(F1 + F2 + F3 + F4)</a:t>
                      </a:r>
                      <a:r>
                        <a:rPr lang="en-US" sz="800" baseline="0" dirty="0"/>
                        <a:t> / 4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85695"/>
                  </a:ext>
                </a:extLst>
              </a:tr>
              <a:tr h="126938">
                <a:tc>
                  <a:txBody>
                    <a:bodyPr/>
                    <a:lstStyle/>
                    <a:p>
                      <a:r>
                        <a:rPr lang="en-US" sz="800" dirty="0"/>
                        <a:t>Speed brake (“sigma”)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(F1 –</a:t>
                      </a:r>
                      <a:r>
                        <a:rPr lang="en-US" sz="800" baseline="0" dirty="0"/>
                        <a:t> F2 + F3 – F4) / 4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35840"/>
                  </a:ext>
                </a:extLst>
              </a:tr>
            </a:tbl>
          </a:graphicData>
        </a:graphic>
      </p:graphicFrame>
      <p:grpSp>
        <p:nvGrpSpPr>
          <p:cNvPr id="119" name="Group 118"/>
          <p:cNvGrpSpPr/>
          <p:nvPr/>
        </p:nvGrpSpPr>
        <p:grpSpPr>
          <a:xfrm>
            <a:off x="6574795" y="6151883"/>
            <a:ext cx="1959985" cy="400110"/>
            <a:chOff x="4545164" y="5993776"/>
            <a:chExt cx="1959985" cy="400110"/>
          </a:xfrm>
        </p:grpSpPr>
        <p:sp>
          <p:nvSpPr>
            <p:cNvPr id="120" name="TextBox 119"/>
            <p:cNvSpPr txBox="1"/>
            <p:nvPr/>
          </p:nvSpPr>
          <p:spPr>
            <a:xfrm>
              <a:off x="4731382" y="5993776"/>
              <a:ext cx="1773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itchFamily="34" charset="0"/>
                  <a:cs typeface="Arial" pitchFamily="34" charset="0"/>
                </a:rPr>
                <a:t>= into page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4545164" y="6080225"/>
              <a:ext cx="216432" cy="216432"/>
              <a:chOff x="2032085" y="3531275"/>
              <a:chExt cx="336927" cy="336927"/>
            </a:xfrm>
          </p:grpSpPr>
          <p:sp>
            <p:nvSpPr>
              <p:cNvPr id="122" name="Oval 121"/>
              <p:cNvSpPr/>
              <p:nvPr/>
            </p:nvSpPr>
            <p:spPr bwMode="auto">
              <a:xfrm>
                <a:off x="2032085" y="3531275"/>
                <a:ext cx="336927" cy="336927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en-US" dirty="0" err="1"/>
              </a:p>
            </p:txBody>
          </p:sp>
          <p:cxnSp>
            <p:nvCxnSpPr>
              <p:cNvPr id="123" name="Straight Connector 122"/>
              <p:cNvCxnSpPr>
                <a:stCxn id="122" idx="1"/>
                <a:endCxn id="122" idx="5"/>
              </p:cNvCxnSpPr>
              <p:nvPr/>
            </p:nvCxnSpPr>
            <p:spPr>
              <a:xfrm>
                <a:off x="2081427" y="3580617"/>
                <a:ext cx="238243" cy="2382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22" idx="3"/>
                <a:endCxn id="122" idx="7"/>
              </p:cNvCxnSpPr>
              <p:nvPr/>
            </p:nvCxnSpPr>
            <p:spPr>
              <a:xfrm flipV="1">
                <a:off x="2081427" y="3580617"/>
                <a:ext cx="238243" cy="2382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TextBox 124"/>
          <p:cNvSpPr txBox="1"/>
          <p:nvPr/>
        </p:nvSpPr>
        <p:spPr>
          <a:xfrm>
            <a:off x="7593935" y="3962314"/>
            <a:ext cx="156559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itchFamily="34" charset="0"/>
                <a:cs typeface="Arial" pitchFamily="34" charset="0"/>
              </a:rPr>
              <a:t>Lowercase “b”: body frame</a:t>
            </a:r>
          </a:p>
          <a:p>
            <a:pPr algn="ctr"/>
            <a:r>
              <a:rPr lang="en-US" sz="1100" dirty="0">
                <a:latin typeface="Arial" pitchFamily="34" charset="0"/>
                <a:cs typeface="Arial" pitchFamily="34" charset="0"/>
              </a:rPr>
              <a:t>Lowercase “m”: maneuver frame</a:t>
            </a:r>
          </a:p>
        </p:txBody>
      </p:sp>
    </p:spTree>
    <p:extLst>
      <p:ext uri="{BB962C8B-B14F-4D97-AF65-F5344CB8AC3E}">
        <p14:creationId xmlns:p14="http://schemas.microsoft.com/office/powerpoint/2010/main" val="169565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the Vehicle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5888" y="1749353"/>
                <a:ext cx="6371074" cy="380738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Required to trim the aircraft over all flight conditions:</a:t>
                </a:r>
              </a:p>
              <a:p>
                <a:pPr lvl="1"/>
                <a:r>
                  <a:rPr lang="en-US" dirty="0" err="1"/>
                  <a:t>Machs</a:t>
                </a:r>
                <a:r>
                  <a:rPr lang="en-US" dirty="0"/>
                  <a:t>, altitudes,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possible methods: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 err="1"/>
                  <a:t>arrayfun</a:t>
                </a:r>
                <a:r>
                  <a:rPr lang="en-US" dirty="0"/>
                  <a:t>()</a:t>
                </a:r>
              </a:p>
              <a:p>
                <a:pPr lvl="2"/>
                <a:r>
                  <a:rPr lang="en-US" dirty="0"/>
                  <a:t>One line of code</a:t>
                </a:r>
              </a:p>
              <a:p>
                <a:pPr lvl="2"/>
                <a:r>
                  <a:rPr lang="en-US" dirty="0"/>
                  <a:t>Can’t use trim deflections at subsequent flight conditions as the “guess”</a:t>
                </a:r>
              </a:p>
              <a:p>
                <a:pPr lvl="1"/>
                <a:r>
                  <a:rPr lang="en-US" dirty="0"/>
                  <a:t>Use a for-loop</a:t>
                </a:r>
              </a:p>
              <a:p>
                <a:pPr lvl="2"/>
                <a:r>
                  <a:rPr lang="en-US" dirty="0"/>
                  <a:t>Slight speed advantage over </a:t>
                </a:r>
                <a:r>
                  <a:rPr lang="en-US" dirty="0" err="1"/>
                  <a:t>arrayfun</a:t>
                </a:r>
                <a:r>
                  <a:rPr lang="en-US" dirty="0"/>
                  <a:t>() if previous solution is used as the starting guess for the current flight condition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888" y="1749353"/>
                <a:ext cx="6371074" cy="3807386"/>
              </a:xfrm>
              <a:blipFill>
                <a:blip r:embed="rId3"/>
                <a:stretch>
                  <a:fillRect l="-382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339" y="1442612"/>
            <a:ext cx="3429000" cy="17811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338" y="3254329"/>
            <a:ext cx="4342229" cy="2063698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4338" y="5348569"/>
            <a:ext cx="4342229" cy="62374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03996" y="1073280"/>
            <a:ext cx="295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Excerpt from trimTest.m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2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the Vehicle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94" y="1413106"/>
            <a:ext cx="3716995" cy="4580423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Trimming a vehicle at a given flight condition – find the control surface deflections at which the aero moments are zero (a root-finding problem)</a:t>
            </a:r>
          </a:p>
          <a:p>
            <a:endParaRPr lang="en-US"/>
          </a:p>
          <a:p>
            <a:r>
              <a:rPr lang="en-US"/>
              <a:t>Existing tools usually do this by calculating the Jacobian and solving a linear system to calculate the step in the deflection space</a:t>
            </a:r>
          </a:p>
          <a:p>
            <a:pPr lvl="1"/>
            <a:r>
              <a:rPr lang="en-US"/>
              <a:t>Functional most of the time, but there are differences in the calculation of the Jacobian, how deflection limits are handled, convergence tolerance, 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9245" y="1171449"/>
            <a:ext cx="341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MATLAB Excerpt: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389" y="1510003"/>
            <a:ext cx="8374601" cy="533378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099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Aerodynamic G-limits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9"/>
              <p:cNvSpPr txBox="1">
                <a:spLocks/>
              </p:cNvSpPr>
              <p:nvPr/>
            </p:nvSpPr>
            <p:spPr>
              <a:xfrm>
                <a:off x="679788" y="1152983"/>
                <a:ext cx="5758009" cy="530496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/>
                  <a:t>Want the max body forces where the vehicle can still be trimmed</a:t>
                </a:r>
              </a:p>
              <a:p>
                <a:endParaRPr lang="en-US" dirty="0"/>
              </a:p>
              <a:p>
                <a:r>
                  <a:rPr lang="en-US" dirty="0"/>
                  <a:t>This is an optimization problem</a:t>
                </a:r>
              </a:p>
              <a:p>
                <a:pPr lvl="1"/>
                <a:r>
                  <a:rPr lang="en-US" dirty="0"/>
                  <a:t>Objective function: (</a:t>
                </a:r>
                <a:r>
                  <a:rPr lang="en-US" dirty="0" err="1"/>
                  <a:t>Cy,Cn</a:t>
                </a:r>
                <a:r>
                  <a:rPr lang="en-US" dirty="0"/>
                  <a:t>) (maximize)</a:t>
                </a:r>
              </a:p>
              <a:p>
                <a:pPr lvl="1"/>
                <a:r>
                  <a:rPr lang="en-US" dirty="0"/>
                  <a:t>Dimensionality: number of deflections + 1 (for alpha) + 1 force at a time</a:t>
                </a:r>
              </a:p>
              <a:p>
                <a:pPr lvl="1"/>
                <a:r>
                  <a:rPr lang="en-US" dirty="0"/>
                  <a:t>Constraints:</a:t>
                </a:r>
              </a:p>
              <a:p>
                <a:pPr lvl="2"/>
                <a:r>
                  <a:rPr lang="en-US" dirty="0"/>
                  <a:t>Max individual fin deflection</a:t>
                </a:r>
              </a:p>
              <a:p>
                <a:pPr lvl="3"/>
                <a:r>
                  <a:rPr lang="en-US" dirty="0"/>
                  <a:t>Boundary constraint if objective function uses individual deflections</a:t>
                </a:r>
              </a:p>
              <a:p>
                <a:pPr lvl="3"/>
                <a:r>
                  <a:rPr lang="en-US" dirty="0"/>
                  <a:t>Linear inequality constraint if objective function uses commands (e.g.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𝜄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𝜄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𝑆𝐵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Max deflection commands</a:t>
                </a:r>
              </a:p>
              <a:p>
                <a:pPr lvl="3"/>
                <a:r>
                  <a:rPr lang="en-US" dirty="0"/>
                  <a:t>Boundary constraint if objective function uses commands</a:t>
                </a:r>
              </a:p>
              <a:p>
                <a:pPr lvl="3"/>
                <a:r>
                  <a:rPr lang="en-US" dirty="0"/>
                  <a:t>Linear inequality constraint if objective function uses individual deflections</a:t>
                </a:r>
              </a:p>
              <a:p>
                <a:pPr lvl="3"/>
                <a:r>
                  <a:rPr lang="en-US" dirty="0"/>
                  <a:t>Example: if data from wind tunnel goes to roll = 20°, but individual fin deflections are limited to 40ׄ°, then this constraint is needed since individual fin deflection will not capture this data limitation</a:t>
                </a:r>
              </a:p>
              <a:p>
                <a:pPr lvl="2"/>
                <a:r>
                  <a:rPr lang="en-US" dirty="0"/>
                  <a:t>Moments = 0 (nonlinear equality constraint)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88" y="1152983"/>
                <a:ext cx="5758009" cy="5304965"/>
              </a:xfrm>
              <a:prstGeom prst="rect">
                <a:avLst/>
              </a:prstGeom>
              <a:blipFill>
                <a:blip r:embed="rId3"/>
                <a:stretch>
                  <a:fillRect l="-106" t="-1264" r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51029" y="4216541"/>
                <a:ext cx="4892330" cy="1888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/>
                  <a:t>4 Dimensions (alpha + 3 deflection commands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𝑺𝑩</m:t>
                        </m:r>
                      </m:sub>
                    </m:sSub>
                    <m:r>
                      <a:rPr lang="en-US" sz="105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050" b="1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1050" b="1" dirty="0"/>
                  <a:t>))</a:t>
                </a:r>
                <a:endPara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 b="0" i="0" dirty="0" smtClean="0"/>
                      <m:t>Vehicle</m:t>
                    </m:r>
                    <m:r>
                      <m:rPr>
                        <m:nor/>
                      </m:rPr>
                      <a:rPr lang="en-US" sz="1050" b="0" i="0" dirty="0" smtClean="0"/>
                      <m:t> </m:t>
                    </m:r>
                    <m:r>
                      <m:rPr>
                        <m:nor/>
                      </m:rPr>
                      <a:rPr lang="en-US" sz="1050" dirty="0"/>
                      <m:t>fin</m:t>
                    </m:r>
                    <m:r>
                      <m:rPr>
                        <m:nor/>
                      </m:rPr>
                      <a:rPr lang="en-US" sz="1050" dirty="0"/>
                      <m:t> </m:t>
                    </m:r>
                    <m:r>
                      <m:rPr>
                        <m:nor/>
                      </m:rPr>
                      <a:rPr lang="en-US" sz="1050" dirty="0"/>
                      <m:t>mix</m:t>
                    </m:r>
                    <m:r>
                      <m:rPr>
                        <m:nor/>
                      </m:rPr>
                      <a:rPr lang="en-US" sz="1050" dirty="0"/>
                      <m:t>:</m:t>
                    </m:r>
                  </m:oMath>
                </a14:m>
                <a:r>
                  <a:rPr lang="en-US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	fmincon()</a:t>
                </a:r>
                <a:r>
                  <a:rPr lang="en-US" sz="1050" dirty="0"/>
                  <a:t> linear constraint arguments:</a:t>
                </a:r>
              </a:p>
              <a:p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=40°</m:t>
                    </m:r>
                    <m:r>
                      <a:rPr lang="en-US" sz="105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50" dirty="0"/>
                  <a:t>                   First 4 rows: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050" dirty="0"/>
                  <a:t>, second 4: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0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𝜄</m:t>
                                    </m:r>
                                  </m:e>
                                  <m:sup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𝜄</m:t>
                                    </m:r>
                                  </m:e>
                                  <m:sup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29" y="4216541"/>
                <a:ext cx="4892330" cy="1888081"/>
              </a:xfrm>
              <a:prstGeom prst="rect">
                <a:avLst/>
              </a:prstGeom>
              <a:blipFill>
                <a:blip r:embed="rId4"/>
                <a:stretch>
                  <a:fillRect t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704" y="1425904"/>
            <a:ext cx="5314655" cy="279063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22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Aerodynamic G-limits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880" y="2305268"/>
            <a:ext cx="5618552" cy="4448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881" y="1185789"/>
            <a:ext cx="5618552" cy="1051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236533" y="1457866"/>
            <a:ext cx="1383861" cy="51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Mach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53738" y="1193339"/>
            <a:ext cx="0" cy="275244"/>
          </a:xfrm>
          <a:prstGeom prst="straightConnector1">
            <a:avLst/>
          </a:prstGeom>
          <a:ln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61871" y="2130735"/>
            <a:ext cx="1358523" cy="5485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Altitude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1872" y="2860117"/>
            <a:ext cx="1358522" cy="6089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Roll angle (phi)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3199696" y="3649911"/>
            <a:ext cx="1457533" cy="389410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Attempt SQP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3710981" y="4203711"/>
            <a:ext cx="499773" cy="488667"/>
          </a:xfrm>
          <a:prstGeom prst="flowChartDecision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67113" y="4594476"/>
            <a:ext cx="1338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Success condition = true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111" y="5668146"/>
            <a:ext cx="1978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Success condition = false</a:t>
            </a:r>
          </a:p>
        </p:txBody>
      </p:sp>
      <p:sp>
        <p:nvSpPr>
          <p:cNvPr id="15" name="Flowchart: Terminator 14"/>
          <p:cNvSpPr/>
          <p:nvPr/>
        </p:nvSpPr>
        <p:spPr>
          <a:xfrm>
            <a:off x="1215963" y="4287475"/>
            <a:ext cx="1495978" cy="3211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Attempt GA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1746745" y="5105491"/>
            <a:ext cx="499773" cy="488667"/>
          </a:xfrm>
          <a:prstGeom prst="flowChartDecision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83619" y="5013605"/>
            <a:ext cx="1338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Success condition = true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90384" y="4093668"/>
            <a:ext cx="137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Success condition = false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1765" y="6026435"/>
            <a:ext cx="1297846" cy="57559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structural G-limit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50985" y="1947855"/>
            <a:ext cx="0" cy="1828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53738" y="2679258"/>
            <a:ext cx="0" cy="1828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50985" y="3467031"/>
            <a:ext cx="0" cy="1828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60868" y="4039321"/>
            <a:ext cx="0" cy="1828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60867" y="4692378"/>
            <a:ext cx="0" cy="34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  <a:endCxn id="15" idx="3"/>
          </p:cNvCxnSpPr>
          <p:nvPr/>
        </p:nvCxnSpPr>
        <p:spPr>
          <a:xfrm flipH="1" flipV="1">
            <a:off x="2711941" y="4448044"/>
            <a:ext cx="999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000688" y="4624943"/>
            <a:ext cx="1" cy="4764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</p:cNvCxnSpPr>
          <p:nvPr/>
        </p:nvCxnSpPr>
        <p:spPr>
          <a:xfrm>
            <a:off x="1996632" y="5594158"/>
            <a:ext cx="4056" cy="42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</p:cNvCxnSpPr>
          <p:nvPr/>
        </p:nvCxnSpPr>
        <p:spPr>
          <a:xfrm flipV="1">
            <a:off x="2246518" y="5349824"/>
            <a:ext cx="10385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76107" y="5022315"/>
            <a:ext cx="1358523" cy="54852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Phi increment</a:t>
            </a:r>
          </a:p>
        </p:txBody>
      </p:sp>
      <p:cxnSp>
        <p:nvCxnSpPr>
          <p:cNvPr id="43" name="Elbow Connector 42"/>
          <p:cNvCxnSpPr>
            <a:endCxn id="10" idx="3"/>
          </p:cNvCxnSpPr>
          <p:nvPr/>
        </p:nvCxnSpPr>
        <p:spPr>
          <a:xfrm rot="16200000" flipV="1">
            <a:off x="3843344" y="3941636"/>
            <a:ext cx="2138599" cy="584497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</p:cNvCxnSpPr>
          <p:nvPr/>
        </p:nvCxnSpPr>
        <p:spPr>
          <a:xfrm>
            <a:off x="4634630" y="5296577"/>
            <a:ext cx="562666" cy="6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9" idx="3"/>
            <a:endCxn id="38" idx="2"/>
          </p:cNvCxnSpPr>
          <p:nvPr/>
        </p:nvCxnSpPr>
        <p:spPr>
          <a:xfrm flipV="1">
            <a:off x="2649611" y="5570838"/>
            <a:ext cx="1305758" cy="743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9014" y="2479185"/>
                <a:ext cx="3182447" cy="605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𝐺𝐿𝑖𝑚𝑖𝑡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" y="2479185"/>
                <a:ext cx="3182447" cy="605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92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Max L/D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91918" y="5195511"/>
                <a:ext cx="3458177" cy="85494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1918" y="5195511"/>
                <a:ext cx="3458177" cy="85494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311" y="2112415"/>
            <a:ext cx="6800776" cy="2929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25887" y="1749353"/>
                <a:ext cx="4554416" cy="42485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/>
                  <a:t>Want to obtain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at any flight condition </a:t>
                </a:r>
              </a:p>
              <a:p>
                <a:pPr lvl="1"/>
                <a:r>
                  <a:rPr lang="en-US" dirty="0"/>
                  <a:t>Mach and altitude</a:t>
                </a:r>
              </a:p>
              <a:p>
                <a:r>
                  <a:rPr lang="en-US" dirty="0"/>
                  <a:t>Hooks up, symmetric, so no need to handle lateral terms</a:t>
                </a:r>
              </a:p>
              <a:p>
                <a:pPr lvl="1"/>
                <a:r>
                  <a:rPr lang="en-US" dirty="0"/>
                  <a:t>Trimming only requires a single value of phi</a:t>
                </a:r>
              </a:p>
              <a:p>
                <a:r>
                  <a:rPr lang="en-US" dirty="0"/>
                  <a:t>Restricting to positive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dirty="0"/>
                  <a:t> so using maneuver frame to make life easier</a:t>
                </a:r>
              </a:p>
              <a:p>
                <a:r>
                  <a:rPr lang="en-US" dirty="0" err="1"/>
                  <a:t>trimFun</a:t>
                </a:r>
                <a:r>
                  <a:rPr lang="en-US" dirty="0"/>
                  <a:t> returns pitching moment coefficient</a:t>
                </a:r>
              </a:p>
              <a:p>
                <a:pPr lvl="1"/>
                <a:r>
                  <a:rPr lang="en-US" dirty="0"/>
                  <a:t>Yawing and rolling moment coefficients are 0 by symmetry</a:t>
                </a:r>
              </a:p>
              <a:p>
                <a:pPr lvl="1"/>
                <a:r>
                  <a:rPr lang="en-US" dirty="0"/>
                  <a:t>This is a nonlinear equality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87" y="1749353"/>
                <a:ext cx="4554416" cy="4248550"/>
              </a:xfrm>
              <a:prstGeom prst="rect">
                <a:avLst/>
              </a:prstGeom>
              <a:blipFill>
                <a:blip r:embed="rId5"/>
                <a:stretch>
                  <a:fillRect l="-134" t="-1148" r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30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New midcourse guidance algorithm tested in simulation scenario</a:t>
                </a:r>
              </a:p>
              <a:p>
                <a:pPr lvl="1"/>
                <a:r>
                  <a:rPr lang="en-US" dirty="0"/>
                  <a:t>Results compared with using PN guidance throughout flight</a:t>
                </a:r>
              </a:p>
              <a:p>
                <a:pPr lvl="1"/>
                <a:r>
                  <a:rPr lang="en-US" dirty="0"/>
                  <a:t>Allowed for determination of quality of extracted aerodynamic parameters</a:t>
                </a:r>
              </a:p>
              <a:p>
                <a:r>
                  <a:rPr lang="en-US" dirty="0"/>
                  <a:t>Took several iterations to get this right</a:t>
                </a:r>
              </a:p>
              <a:p>
                <a:pPr lvl="1"/>
                <a:r>
                  <a:rPr lang="en-US" dirty="0"/>
                  <a:t>Initial issues with drag coefficient/axial acceleration component</a:t>
                </a:r>
              </a:p>
              <a:p>
                <a:pPr lvl="1"/>
                <a:r>
                  <a:rPr lang="en-US" dirty="0"/>
                  <a:t>New model showed drag 6x higher than old model</a:t>
                </a:r>
              </a:p>
              <a:p>
                <a:pPr lvl="2"/>
                <a:r>
                  <a:rPr lang="en-US" dirty="0"/>
                  <a:t>Lowered peak Mach</a:t>
                </a:r>
              </a:p>
              <a:p>
                <a:pPr lvl="2"/>
                <a:r>
                  <a:rPr lang="en-US" dirty="0"/>
                  <a:t>Once Mach dropped below 1.0, started to calculate inappropriate oscillations in sideslip</a:t>
                </a:r>
              </a:p>
              <a:p>
                <a:pPr lvl="2"/>
                <a:r>
                  <a:rPr lang="en-US" dirty="0"/>
                  <a:t>Once Mach dropped below 0.5 the bottom of the aero table,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locks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Lead to conclusion that if the drag component could be brought down, velocity should pick up and stay within the valid bounds of the table</a:t>
                </a:r>
              </a:p>
              <a:p>
                <a:pPr lvl="2"/>
                <a:r>
                  <a:rPr lang="en-US" dirty="0"/>
                  <a:t>Should fix side force behavior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72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6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Results: How it Started – ECEF Trajectory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1092946"/>
            <a:ext cx="6270662" cy="46716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074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Results: How its Going – ECEF Trajectory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1429994"/>
            <a:ext cx="6270662" cy="39975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0558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Results: How it Started – Mach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C0773-0177-4A2F-BE40-F740FF79D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2362755"/>
            <a:ext cx="6270662" cy="21320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126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[03m] Setup/background</a:t>
            </a:r>
          </a:p>
          <a:p>
            <a:pPr>
              <a:lnSpc>
                <a:spcPct val="90000"/>
              </a:lnSpc>
            </a:pPr>
            <a:r>
              <a:rPr lang="en-US" sz="1700"/>
              <a:t>[05m] Project background</a:t>
            </a:r>
          </a:p>
          <a:p>
            <a:pPr>
              <a:lnSpc>
                <a:spcPct val="90000"/>
              </a:lnSpc>
            </a:pPr>
            <a:r>
              <a:rPr lang="en-US" sz="1700"/>
              <a:t>[05m] An overview of non-linear constrained optimization</a:t>
            </a:r>
          </a:p>
          <a:p>
            <a:pPr>
              <a:lnSpc>
                <a:spcPct val="90000"/>
              </a:lnSpc>
            </a:pPr>
            <a:r>
              <a:rPr lang="en-US" sz="1700"/>
              <a:t>[02m] Overview of aerodynamics model used</a:t>
            </a:r>
          </a:p>
          <a:p>
            <a:pPr>
              <a:lnSpc>
                <a:spcPct val="90000"/>
              </a:lnSpc>
            </a:pPr>
            <a:r>
              <a:rPr lang="en-US" sz="1700"/>
              <a:t>[08m] Applications for Max L/D guidance 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Trimming the vehicle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Maximizing body forces</a:t>
            </a:r>
          </a:p>
          <a:p>
            <a:pPr>
              <a:lnSpc>
                <a:spcPct val="90000"/>
              </a:lnSpc>
            </a:pPr>
            <a:r>
              <a:rPr lang="en-US" sz="1700"/>
              <a:t>[02m] Issues faced and solution</a:t>
            </a:r>
          </a:p>
          <a:p>
            <a:pPr>
              <a:lnSpc>
                <a:spcPct val="90000"/>
              </a:lnSpc>
            </a:pPr>
            <a:r>
              <a:rPr lang="en-US" sz="1700"/>
              <a:t>[35m] Q&amp;A</a:t>
            </a:r>
          </a:p>
          <a:p>
            <a:pPr lvl="1"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62067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Results: How its Going –Mach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45106-D168-4861-A963-559E781748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2425462"/>
            <a:ext cx="6270662" cy="20066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58450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Results: How it Started – Aero Response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1531892"/>
            <a:ext cx="6270662" cy="37937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26476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Results: How its Going – Aero Response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1539731"/>
            <a:ext cx="6270662" cy="37780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46719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/>
              <a:t>Results: Thrust Curve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/>
              <a:t>Gold is using old aero</a:t>
            </a:r>
          </a:p>
          <a:p>
            <a:r>
              <a:rPr lang="en-US" sz="1400"/>
              <a:t>Red is using new aero</a:t>
            </a:r>
          </a:p>
          <a:p>
            <a:r>
              <a:rPr lang="en-US" sz="1400"/>
              <a:t>Identical thrust curves</a:t>
            </a:r>
          </a:p>
          <a:p>
            <a:pPr lvl="1"/>
            <a:r>
              <a:rPr lang="en-US" sz="1400"/>
              <a:t>Evidence of drag issue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451" y="1850004"/>
            <a:ext cx="6495847" cy="37675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4033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72" name="Freeform 23">
            <a:extLst>
              <a:ext uri="{FF2B5EF4-FFF2-40B4-BE49-F238E27FC236}">
                <a16:creationId xmlns:a16="http://schemas.microsoft.com/office/drawing/2014/main" id="{CE19B044-213B-4670-997D-10A1AF25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4D0C6EAC-4CF1-4405-BB7A-D6E48E7DE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EF858D7-84ED-4C7D-B0EB-77866DA2D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6" descr="image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9965" y="693391"/>
            <a:ext cx="3965996" cy="32422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DD88D366-AA6E-40A4-A229-24A7DC2CC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Know your reference frame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Make sure orientation lines up between model &amp; flight code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Be willing to live with some extrapolation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Check your results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 err="1"/>
              <a:t>Untrimmable</a:t>
            </a:r>
            <a:r>
              <a:rPr lang="en-US" dirty="0"/>
              <a:t> regions occur at non-symmetric phi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Check residuals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Make sure you’re in the right quadrant</a:t>
            </a:r>
            <a:endParaRPr lang="en-US"/>
          </a:p>
        </p:txBody>
      </p:sp>
      <p:pic>
        <p:nvPicPr>
          <p:cNvPr id="1027" name="Picture 7" descr="image0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0" y="4628984"/>
            <a:ext cx="5449471" cy="10762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27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65505" y="623571"/>
                <a:ext cx="10260990" cy="352388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algn="ctr"/>
                <a:r>
                  <a:rPr lang="en-US" sz="8000"/>
                  <a:t>Backup Slides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80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8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800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8000"/>
                  <a:t> Guidance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5505" y="623571"/>
                <a:ext cx="10260990" cy="3523885"/>
              </a:xfrm>
              <a:blipFill>
                <a:blip r:embed="rId8"/>
                <a:stretch>
                  <a:fillRect b="-16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614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200279" y="1325880"/>
                <a:ext cx="3344020" cy="3066507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5000"/>
                  <a:t>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00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50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500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5000"/>
                  <a:t> Guidance in C++ (1)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00279" y="1325880"/>
                <a:ext cx="3344020" cy="3066507"/>
              </a:xfrm>
              <a:blipFill>
                <a:blip r:embed="rId8"/>
                <a:stretch>
                  <a:fillRect l="-8743" r="-13479" b="-10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0279" y="4588329"/>
            <a:ext cx="3344020" cy="1621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accent1"/>
                </a:solidFill>
              </a:rPr>
              <a:t>Note: This is just to serve as a general outline rather than actual production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35C16-E61E-44BA-9008-C8F68074DB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392" y="1421999"/>
            <a:ext cx="6275584" cy="40191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87478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1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5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7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9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5" name="Rectangle 21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282384" y="1454963"/>
                <a:ext cx="6261915" cy="330838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6100"/>
                  <a:t>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10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61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61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610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6100"/>
                  <a:t> Guidance in C++ (2)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82384" y="1454963"/>
                <a:ext cx="6261915" cy="3308380"/>
              </a:xfrm>
              <a:blipFill>
                <a:blip r:embed="rId8"/>
                <a:stretch>
                  <a:fillRect l="-6037" b="-12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82FFDC1-F778-4F1E-AF8E-B3B0A875811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493"/>
          <a:stretch/>
        </p:blipFill>
        <p:spPr>
          <a:xfrm>
            <a:off x="607849" y="609601"/>
            <a:ext cx="402746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997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000"/>
              <a:t>Backup Slides – Nonlinear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17631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goal: </a:t>
            </a:r>
            <a:r>
              <a:rPr lang="en-US" dirty="0" err="1"/>
              <a:t>Karush</a:t>
            </a:r>
            <a:r>
              <a:rPr lang="en-US" dirty="0"/>
              <a:t>-</a:t>
            </a:r>
            <a:r>
              <a:rPr lang="en-US" dirty="0" err="1"/>
              <a:t>Khun</a:t>
            </a:r>
            <a:r>
              <a:rPr lang="en-US" dirty="0"/>
              <a:t>-Tucker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1800" dirty="0"/>
                  <a:t> be a cost function.  Let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800" dirty="0"/>
                  <a:t> be the equality constraint function.  Let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1800" dirty="0"/>
                  <a:t> be the inequality constraint function.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/>
                  <a:t> are differentiable functions.  The objective is to solve the constrained optimization problem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br>
                  <a:rPr lang="en-US" sz="18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br>
                  <a:rPr lang="en-US" sz="18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The KKT conditions are necessary (but not sufficient</a:t>
                </a:r>
                <a:r>
                  <a:rPr lang="en-US" sz="1800" baseline="30000" dirty="0"/>
                  <a:t>1</a:t>
                </a:r>
                <a:r>
                  <a:rPr lang="en-US" sz="1800" dirty="0"/>
                  <a:t>) conditions for optimality.  The KKT conditions state that under certain regularity conditions/constraint qualifications, there exist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1800" dirty="0"/>
                  <a:t> such that when evaluated at a local minimum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lvl="1"/>
                <a:r>
                  <a:rPr lang="en-US" sz="1600" dirty="0"/>
                  <a:t>Stationary Condition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600" dirty="0"/>
                  <a:t>Primal Feasibility Condition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1600" dirty="0"/>
                </a:br>
                <a:endParaRPr lang="en-US" sz="1600" dirty="0"/>
              </a:p>
              <a:p>
                <a:pPr lvl="1"/>
                <a:r>
                  <a:rPr lang="en-US" sz="1600" dirty="0"/>
                  <a:t>Dual Feasibility Condition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Complementary Slackness Condition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41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My 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220D76-093E-4EE2-AE29-132367ECF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077580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160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900">
                <a:solidFill>
                  <a:srgbClr val="FFFFFF"/>
                </a:solidFill>
              </a:rPr>
              <a:t>Quadratic Programming Algorithm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04109" y="1645920"/>
                <a:ext cx="5919503" cy="44708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quadratic programming problem is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Applying KKT conditions gives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Rewriting gives the system of equations above gives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4109" y="1645920"/>
                <a:ext cx="5919503" cy="4470821"/>
              </a:xfrm>
              <a:blipFill>
                <a:blip r:embed="rId3"/>
                <a:stretch>
                  <a:fillRect l="-515" t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863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Quadratic Programming Algorithm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Sequential quadratic programming is the sequential application of quadratic programming to a quadratic program obtained by the approximation of the problem.  Take the problem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solve for it with quadratic programming.</a:t>
                </a:r>
              </a:p>
              <a:p>
                <a:r>
                  <a:rPr lang="en-US" dirty="0"/>
                  <a:t>Update for next iteration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Note: to ensure a descent-direction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should be positive definite.  If it isn’t, it can be made to be positive definite by perturbing it before solving or perturbing it during the solution process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1599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034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76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6" name="Picture 78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7" name="Oval 80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8" name="Picture 82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9" name="Picture 84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00" name="Rectangle 86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SQP in Python (1)</a:t>
            </a:r>
          </a:p>
        </p:txBody>
      </p:sp>
      <p:sp>
        <p:nvSpPr>
          <p:cNvPr id="101" name="Rectangle 88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2DE271-F7FB-451E-AA0D-D9CCA68E75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436" b="2"/>
          <a:stretch/>
        </p:blipFill>
        <p:spPr>
          <a:xfrm>
            <a:off x="643854" y="955681"/>
            <a:ext cx="5450557" cy="49461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50956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SQP in Python (2)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3F424-4905-4C8E-A779-8EEA304D58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933" y="647698"/>
            <a:ext cx="4936398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36312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000"/>
              <a:t>Backup Slides – Aerodynamics Model</a:t>
            </a:r>
          </a:p>
        </p:txBody>
      </p:sp>
    </p:spTree>
    <p:extLst>
      <p:ext uri="{BB962C8B-B14F-4D97-AF65-F5344CB8AC3E}">
        <p14:creationId xmlns:p14="http://schemas.microsoft.com/office/powerpoint/2010/main" val="1926952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577" y="90111"/>
            <a:ext cx="9404723" cy="1400530"/>
          </a:xfrm>
        </p:spPr>
        <p:txBody>
          <a:bodyPr/>
          <a:lstStyle/>
          <a:p>
            <a:r>
              <a:rPr lang="en-US" dirty="0"/>
              <a:t>Aerodynamics Model I/O (MATLAB)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5383" y="1041401"/>
            <a:ext cx="4541321" cy="425535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Call </a:t>
            </a:r>
            <a:r>
              <a:rPr lang="en-US" dirty="0" err="1"/>
              <a:t>aeromodel</a:t>
            </a:r>
            <a:r>
              <a:rPr lang="en-US" dirty="0"/>
              <a:t> with a single M-by-N matrix of cases</a:t>
            </a:r>
          </a:p>
          <a:p>
            <a:pPr lvl="1"/>
            <a:r>
              <a:rPr lang="en-US" dirty="0"/>
              <a:t>M = 34 (inputs on right)</a:t>
            </a:r>
          </a:p>
          <a:p>
            <a:pPr lvl="1"/>
            <a:r>
              <a:rPr lang="en-US" dirty="0"/>
              <a:t>N = number of cases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Returns 22 X N matrix of outputs (outputs on right)</a:t>
            </a:r>
          </a:p>
          <a:p>
            <a:pPr lvl="1"/>
            <a:r>
              <a:rPr lang="en-US" dirty="0"/>
              <a:t>N = number of cases</a:t>
            </a:r>
          </a:p>
          <a:p>
            <a:endParaRPr lang="en-US" dirty="0"/>
          </a:p>
          <a:p>
            <a:r>
              <a:rPr lang="en-US" dirty="0"/>
              <a:t>“Batch mode” (input 5) – when enabled, aero model is reset for the current case </a:t>
            </a:r>
          </a:p>
          <a:p>
            <a:pPr lvl="1"/>
            <a:r>
              <a:rPr lang="en-US" dirty="0"/>
              <a:t>Means the case is independent of previous cases, but some vortex/uncertainty model assumptions may be violated</a:t>
            </a:r>
          </a:p>
          <a:p>
            <a:pPr lvl="1"/>
            <a:r>
              <a:rPr lang="en-US" dirty="0"/>
              <a:t>When disabled, aero model is not reset, so history of calls to the model (since the last time model was reset) affect results</a:t>
            </a:r>
          </a:p>
          <a:p>
            <a:pPr lvl="2"/>
            <a:r>
              <a:rPr lang="en-US" dirty="0"/>
              <a:t>E.g. vortex shedding depends on time and history of calls to aero model (random shedding frequency etc.)</a:t>
            </a:r>
          </a:p>
          <a:p>
            <a:pPr lvl="2"/>
            <a:r>
              <a:rPr lang="en-US" dirty="0"/>
              <a:t>This is how a 6-DOF would use the model</a:t>
            </a:r>
          </a:p>
          <a:p>
            <a:pPr lvl="1"/>
            <a:r>
              <a:rPr lang="en-US" dirty="0"/>
              <a:t>Disable batch mode for single trajectory analysis or any use case where correct vortex modeling/uncertainty modeling/call history dependent behavior is desired</a:t>
            </a:r>
          </a:p>
          <a:p>
            <a:pPr lvl="1"/>
            <a:r>
              <a:rPr lang="en-US" dirty="0"/>
              <a:t>Enable batch mode for any use case where cases are not related to one another (e.g. making a stability map or running a trade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2068807"/>
                  </p:ext>
                </p:extLst>
              </p:nvPr>
            </p:nvGraphicFramePr>
            <p:xfrm>
              <a:off x="4993729" y="860956"/>
              <a:ext cx="4123884" cy="609324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36508">
                      <a:extLst>
                        <a:ext uri="{9D8B030D-6E8A-4147-A177-3AD203B41FA5}">
                          <a16:colId xmlns:a16="http://schemas.microsoft.com/office/drawing/2014/main" val="759671852"/>
                        </a:ext>
                      </a:extLst>
                    </a:gridCol>
                    <a:gridCol w="1136172">
                      <a:extLst>
                        <a:ext uri="{9D8B030D-6E8A-4147-A177-3AD203B41FA5}">
                          <a16:colId xmlns:a16="http://schemas.microsoft.com/office/drawing/2014/main" val="4212567050"/>
                        </a:ext>
                      </a:extLst>
                    </a:gridCol>
                    <a:gridCol w="392646">
                      <a:extLst>
                        <a:ext uri="{9D8B030D-6E8A-4147-A177-3AD203B41FA5}">
                          <a16:colId xmlns:a16="http://schemas.microsoft.com/office/drawing/2014/main" val="1290074196"/>
                        </a:ext>
                      </a:extLst>
                    </a:gridCol>
                    <a:gridCol w="1558558">
                      <a:extLst>
                        <a:ext uri="{9D8B030D-6E8A-4147-A177-3AD203B41FA5}">
                          <a16:colId xmlns:a16="http://schemas.microsoft.com/office/drawing/2014/main" val="1873162483"/>
                        </a:ext>
                      </a:extLst>
                    </a:gridCol>
                  </a:tblGrid>
                  <a:tr h="252947">
                    <a:tc>
                      <a:txBody>
                        <a:bodyPr/>
                        <a:lstStyle/>
                        <a:p>
                          <a:r>
                            <a:rPr lang="en-US" sz="600" dirty="0"/>
                            <a:t>MATLAB</a:t>
                          </a:r>
                          <a:r>
                            <a:rPr lang="en-US" sz="600" baseline="0" dirty="0"/>
                            <a:t> Input Number</a:t>
                          </a:r>
                          <a:endParaRPr lang="en-US" sz="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600" dirty="0"/>
                            <a:t>Input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600" dirty="0"/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600" dirty="0"/>
                            <a:t>Notes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203903"/>
                      </a:ext>
                    </a:extLst>
                  </a:tr>
                  <a:tr h="196737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Output frame*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True – maneuver frame output, false – body frame 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038978"/>
                      </a:ext>
                    </a:extLst>
                  </a:tr>
                  <a:tr h="196737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Configuration 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Decimal</a:t>
                          </a:r>
                          <a:r>
                            <a:rPr lang="en-US" sz="400" baseline="0" dirty="0"/>
                            <a:t> representation of vehicle configuration bitmask</a:t>
                          </a:r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873149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Model switches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Decimal representation of</a:t>
                          </a:r>
                          <a:r>
                            <a:rPr lang="en-US" sz="400" baseline="0" dirty="0"/>
                            <a:t> model switch bitmask</a:t>
                          </a:r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594015"/>
                      </a:ext>
                    </a:extLst>
                  </a:tr>
                  <a:tr h="196737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Extrapolation behavior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MATLAB interface only,</a:t>
                          </a:r>
                          <a:r>
                            <a:rPr lang="en-US" sz="400" baseline="0" dirty="0"/>
                            <a:t> n</a:t>
                          </a:r>
                          <a:r>
                            <a:rPr lang="en-US" sz="400" dirty="0"/>
                            <a:t>umerical</a:t>
                          </a:r>
                          <a:r>
                            <a:rPr lang="en-US" sz="400" baseline="0" dirty="0"/>
                            <a:t> code for desired behavior</a:t>
                          </a:r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3273362"/>
                      </a:ext>
                    </a:extLst>
                  </a:tr>
                  <a:tr h="196737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Batch mode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MATLAB interface only,</a:t>
                          </a:r>
                          <a:r>
                            <a:rPr lang="en-US" sz="400" baseline="0" dirty="0"/>
                            <a:t> true – reset aero model for this case, false – do not reset aero model</a:t>
                          </a:r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871262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Mach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Free stream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6021894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Total angle of attack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00" b="0" i="1" smtClean="0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2669747"/>
                      </a:ext>
                    </a:extLst>
                  </a:tr>
                  <a:tr h="144918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Aerodynamic roll angle**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0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sz="4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  <m:r>
                                  <a:rPr lang="en-US" sz="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1481389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Pitch command (“iota”)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3691188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Yaw command (“</a:t>
                          </a:r>
                          <a:r>
                            <a:rPr lang="en-US" sz="400" dirty="0" err="1"/>
                            <a:t>iotaPrime</a:t>
                          </a:r>
                          <a:r>
                            <a:rPr lang="en-US" sz="400" dirty="0"/>
                            <a:t>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775559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Roll command (“delta”)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909741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Speed brake</a:t>
                          </a:r>
                          <a:r>
                            <a:rPr lang="en-US" sz="400" baseline="0" dirty="0"/>
                            <a:t> command (“sigma”)</a:t>
                          </a:r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frame, zero for this aero model***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15777"/>
                      </a:ext>
                    </a:extLst>
                  </a:tr>
                  <a:tr h="196737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CG (“x”)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Longitudinal position of CG (missile station, positive aft)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2721983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Altitude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Geopotential</a:t>
                          </a:r>
                          <a:r>
                            <a:rPr lang="en-US" sz="400" baseline="0" dirty="0"/>
                            <a:t> altitude</a:t>
                          </a:r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823484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Speed</a:t>
                          </a:r>
                          <a:r>
                            <a:rPr lang="en-US" sz="400" baseline="0" dirty="0"/>
                            <a:t> of sound</a:t>
                          </a:r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Free stream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0072428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Pressure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Free stream static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447097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Roll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deg./s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3387040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Pitch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" dirty="0"/>
                            <a:t>deg./s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7200346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Yaw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" dirty="0"/>
                            <a:t>deg./s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2474967"/>
                      </a:ext>
                    </a:extLst>
                  </a:tr>
                  <a:tr h="196737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Translational acceleration ‘x’ component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m/s2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571527"/>
                      </a:ext>
                    </a:extLst>
                  </a:tr>
                  <a:tr h="196737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Translational acceleration ‘y’ component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m/s2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51737"/>
                      </a:ext>
                    </a:extLst>
                  </a:tr>
                  <a:tr h="196737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Translational acceleration ‘z’ component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m/s2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589952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Motor</a:t>
                          </a:r>
                          <a:r>
                            <a:rPr lang="en-US" sz="400" baseline="0" dirty="0"/>
                            <a:t> thrust level</a:t>
                          </a:r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563477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pPr marL="0" algn="l" defTabSz="1219170" rtl="0" eaLnBrk="1" latinLnBrk="0" hangingPunct="1"/>
                          <a:r>
                            <a:rPr lang="en-US" sz="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For</a:t>
                          </a:r>
                          <a:r>
                            <a:rPr lang="en-US" sz="400" baseline="0" dirty="0"/>
                            <a:t> vortex model</a:t>
                          </a:r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376212"/>
                      </a:ext>
                    </a:extLst>
                  </a:tr>
                  <a:tr h="196737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Asymmetric</a:t>
                          </a:r>
                          <a:r>
                            <a:rPr lang="en-US" sz="400" baseline="0" dirty="0"/>
                            <a:t> vortex shedding frequency</a:t>
                          </a:r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U(0.1,</a:t>
                          </a:r>
                          <a:r>
                            <a:rPr lang="en-US" sz="400" baseline="0" dirty="0"/>
                            <a:t> 50)</a:t>
                          </a:r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1146911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 err="1"/>
                            <a:t>Strouhal</a:t>
                          </a:r>
                          <a:r>
                            <a:rPr lang="en-US" sz="400" baseline="0" dirty="0"/>
                            <a:t> number</a:t>
                          </a:r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MATLAB interface only, U(0.2, 0.5)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386858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Vortex shedding draw for side force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U(0,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254233"/>
                      </a:ext>
                    </a:extLst>
                  </a:tr>
                  <a:tr h="196737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Vortex shedding draw for rolling moment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U(0,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9095038"/>
                      </a:ext>
                    </a:extLst>
                  </a:tr>
                  <a:tr h="196737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Vortex shedding draw for</a:t>
                          </a:r>
                          <a:r>
                            <a:rPr lang="en-US" sz="400" baseline="0" dirty="0"/>
                            <a:t> yawing moment</a:t>
                          </a:r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U(0,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3200554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Total angle of attack draw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MATLAB interface only, N(0,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705479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Aerodynamic</a:t>
                          </a:r>
                          <a:r>
                            <a:rPr lang="en-US" sz="400" baseline="0" dirty="0"/>
                            <a:t> roll angle draw</a:t>
                          </a:r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MATLAB interface only, N(0,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73193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Pitch command draw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MATLAB interface only, N(0,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117723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Yaw command draw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MATLAB interface only, N(0,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1054873"/>
                      </a:ext>
                    </a:extLst>
                  </a:tr>
                  <a:tr h="140526">
                    <a:tc>
                      <a:txBody>
                        <a:bodyPr/>
                        <a:lstStyle/>
                        <a:p>
                          <a:pPr marL="0" algn="l" defTabSz="1219170" rtl="0" eaLnBrk="1" latinLnBrk="0" hangingPunct="1"/>
                          <a:r>
                            <a:rPr lang="en-US" sz="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Roll command draw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MATLAB interface only, N(0,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8596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2068807"/>
                  </p:ext>
                </p:extLst>
              </p:nvPr>
            </p:nvGraphicFramePr>
            <p:xfrm>
              <a:off x="4993729" y="860956"/>
              <a:ext cx="4123884" cy="609324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36508">
                      <a:extLst>
                        <a:ext uri="{9D8B030D-6E8A-4147-A177-3AD203B41FA5}">
                          <a16:colId xmlns:a16="http://schemas.microsoft.com/office/drawing/2014/main" val="759671852"/>
                        </a:ext>
                      </a:extLst>
                    </a:gridCol>
                    <a:gridCol w="1136172">
                      <a:extLst>
                        <a:ext uri="{9D8B030D-6E8A-4147-A177-3AD203B41FA5}">
                          <a16:colId xmlns:a16="http://schemas.microsoft.com/office/drawing/2014/main" val="4212567050"/>
                        </a:ext>
                      </a:extLst>
                    </a:gridCol>
                    <a:gridCol w="392646">
                      <a:extLst>
                        <a:ext uri="{9D8B030D-6E8A-4147-A177-3AD203B41FA5}">
                          <a16:colId xmlns:a16="http://schemas.microsoft.com/office/drawing/2014/main" val="1290074196"/>
                        </a:ext>
                      </a:extLst>
                    </a:gridCol>
                    <a:gridCol w="1558558">
                      <a:extLst>
                        <a:ext uri="{9D8B030D-6E8A-4147-A177-3AD203B41FA5}">
                          <a16:colId xmlns:a16="http://schemas.microsoft.com/office/drawing/2014/main" val="1873162483"/>
                        </a:ext>
                      </a:extLst>
                    </a:gridCol>
                  </a:tblGrid>
                  <a:tr h="252947">
                    <a:tc>
                      <a:txBody>
                        <a:bodyPr/>
                        <a:lstStyle/>
                        <a:p>
                          <a:r>
                            <a:rPr lang="en-US" sz="600" dirty="0"/>
                            <a:t>MATLAB</a:t>
                          </a:r>
                          <a:r>
                            <a:rPr lang="en-US" sz="600" baseline="0" dirty="0"/>
                            <a:t> Input Number</a:t>
                          </a:r>
                          <a:endParaRPr lang="en-US" sz="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600" dirty="0"/>
                            <a:t>Input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600" dirty="0"/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600" dirty="0"/>
                            <a:t>Notes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20390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Output frame*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True – maneuver frame output, false – body frame 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03897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Configuration 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Decimal</a:t>
                          </a:r>
                          <a:r>
                            <a:rPr lang="en-US" sz="400" baseline="0" dirty="0"/>
                            <a:t> representation of vehicle configuration bitmask</a:t>
                          </a:r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873149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Model switches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Decimal representation of</a:t>
                          </a:r>
                          <a:r>
                            <a:rPr lang="en-US" sz="400" baseline="0" dirty="0"/>
                            <a:t> model switch bitmask</a:t>
                          </a:r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59401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Extrapolation behavior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MATLAB interface only,</a:t>
                          </a:r>
                          <a:r>
                            <a:rPr lang="en-US" sz="400" baseline="0" dirty="0"/>
                            <a:t> n</a:t>
                          </a:r>
                          <a:r>
                            <a:rPr lang="en-US" sz="400" dirty="0"/>
                            <a:t>umerical</a:t>
                          </a:r>
                          <a:r>
                            <a:rPr lang="en-US" sz="400" baseline="0" dirty="0"/>
                            <a:t> code for desired behavior</a:t>
                          </a:r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327336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Batch mode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MATLAB interface only,</a:t>
                          </a:r>
                          <a:r>
                            <a:rPr lang="en-US" sz="400" baseline="0" dirty="0"/>
                            <a:t> true – reset aero model for this case, false – do not reset aero model</a:t>
                          </a:r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871262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Mach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Free stream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6021894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Total angle of attack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4844" t="-932000" r="-1563" b="-2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669747"/>
                      </a:ext>
                    </a:extLst>
                  </a:tr>
                  <a:tr h="157163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Aerodynamic roll angle**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4844" t="-1032000" r="-1563" b="-28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1481389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Pitch command (“iota”)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3691188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Yaw command (“</a:t>
                          </a:r>
                          <a:r>
                            <a:rPr lang="en-US" sz="400" dirty="0" err="1"/>
                            <a:t>iotaPrime</a:t>
                          </a:r>
                          <a:r>
                            <a:rPr lang="en-US" sz="400" dirty="0"/>
                            <a:t>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775559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Roll command (“delta”)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90974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Speed brake</a:t>
                          </a:r>
                          <a:r>
                            <a:rPr lang="en-US" sz="400" baseline="0" dirty="0"/>
                            <a:t> command (“sigma”)</a:t>
                          </a:r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frame, zero for this aero model***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15777"/>
                      </a:ext>
                    </a:extLst>
                  </a:tr>
                  <a:tr h="196737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CG (“x”)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Longitudinal position of CG (missile station, positive aft)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2721983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Altitude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Geopotential</a:t>
                          </a:r>
                          <a:r>
                            <a:rPr lang="en-US" sz="400" baseline="0" dirty="0"/>
                            <a:t> altitude</a:t>
                          </a:r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823484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Speed</a:t>
                          </a:r>
                          <a:r>
                            <a:rPr lang="en-US" sz="400" baseline="0" dirty="0"/>
                            <a:t> of sound</a:t>
                          </a:r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Free stream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0072428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Pressure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Free stream static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447097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Roll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deg./s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338704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Pitch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" dirty="0"/>
                            <a:t>deg./s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7200346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Yaw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" dirty="0"/>
                            <a:t>deg./s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247496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Translational acceleration ‘x’ component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m/s2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57152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Translational acceleration ‘y’ component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m/s2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517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Translational acceleration ‘z’ component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m/s2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Body frame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589952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Motor</a:t>
                          </a:r>
                          <a:r>
                            <a:rPr lang="en-US" sz="400" baseline="0" dirty="0"/>
                            <a:t> thrust level</a:t>
                          </a:r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563477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algn="l" defTabSz="1219170" rtl="0" eaLnBrk="1" latinLnBrk="0" hangingPunct="1"/>
                          <a:r>
                            <a:rPr lang="en-US" sz="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For</a:t>
                          </a:r>
                          <a:r>
                            <a:rPr lang="en-US" sz="400" baseline="0" dirty="0"/>
                            <a:t> vortex model</a:t>
                          </a:r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37621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Asymmetric</a:t>
                          </a:r>
                          <a:r>
                            <a:rPr lang="en-US" sz="400" baseline="0" dirty="0"/>
                            <a:t> vortex shedding frequency</a:t>
                          </a:r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U(0.1,</a:t>
                          </a:r>
                          <a:r>
                            <a:rPr lang="en-US" sz="400" baseline="0" dirty="0"/>
                            <a:t> 50)</a:t>
                          </a:r>
                          <a:endParaRPr lang="en-US" sz="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114691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 err="1"/>
                            <a:t>Strouhal</a:t>
                          </a:r>
                          <a:r>
                            <a:rPr lang="en-US" sz="400" baseline="0" dirty="0"/>
                            <a:t> number</a:t>
                          </a:r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MATLAB interface only, U(0.2, 0.5)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386858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Vortex shedding draw for side force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U(0,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25423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Vortex shedding draw for rolling moment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U(0,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9095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Vortex shedding draw for</a:t>
                          </a:r>
                          <a:r>
                            <a:rPr lang="en-US" sz="400" baseline="0" dirty="0"/>
                            <a:t> yawing moment</a:t>
                          </a:r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U(0,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3200554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Total angle of attack draw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MATLAB interface only, N(0,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705479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Aerodynamic</a:t>
                          </a:r>
                          <a:r>
                            <a:rPr lang="en-US" sz="400" baseline="0" dirty="0"/>
                            <a:t> roll angle draw</a:t>
                          </a:r>
                          <a:endParaRPr lang="en-US" sz="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MATLAB interface only, N(0,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73193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Pitch command draw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MATLAB interface only, N(0,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117723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Yaw command draw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MATLAB interface only, N(0,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1054873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algn="l" defTabSz="1219170" rtl="0" eaLnBrk="1" latinLnBrk="0" hangingPunct="1"/>
                          <a:r>
                            <a:rPr lang="en-US" sz="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Roll command draw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" dirty="0"/>
                            <a:t>MATLAB interface only, N(0,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859629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Content Placeholder 7"/>
          <p:cNvGraphicFramePr>
            <a:graphicFrameLocks/>
          </p:cNvGraphicFramePr>
          <p:nvPr/>
        </p:nvGraphicFramePr>
        <p:xfrm>
          <a:off x="9204994" y="976228"/>
          <a:ext cx="2847296" cy="509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4288">
                  <a:extLst>
                    <a:ext uri="{9D8B030D-6E8A-4147-A177-3AD203B41FA5}">
                      <a16:colId xmlns:a16="http://schemas.microsoft.com/office/drawing/2014/main" val="759671852"/>
                    </a:ext>
                  </a:extLst>
                </a:gridCol>
                <a:gridCol w="2373008">
                  <a:extLst>
                    <a:ext uri="{9D8B030D-6E8A-4147-A177-3AD203B41FA5}">
                      <a16:colId xmlns:a16="http://schemas.microsoft.com/office/drawing/2014/main" val="421256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Output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03903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Axial force coefficient (CA)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38978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Side force coefficient (CY)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7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Normal force coefficient (CN)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21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Rolling moment coefficient (CLL)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69747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Pitching moment coefficient (CLM)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81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Yawing moment coefficient (CLN)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91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Fin 1 panel normal force coefficient (CNF1)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75559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Fin 2 panel normal force coefficient (CNF2)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09741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Fin 3 panel normal force coefficient (CNF3)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15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Fin 4 panel normal force coefficient (CNF4)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21983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Fin 1 panel hinge moment coefficient (CHM1)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23484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Fin 2 panel hinge moment coefficient (CHM2)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72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Fin 3 panel hinge moment coefficient (CHM3)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0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Fin 4 panel hinge moment coefficient (CHM4)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474967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Fin 1 panel bending moment coefficient (CBM1)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63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Fin 2 panel bending moment coefficient (CBM2)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6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Fin 3 panel bending moment coefficient (CBM3)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10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Fin 4 panel bending moment coefficient (CBM4)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374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Rolling moment damping coefficient (CLLP, 1/deg.)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54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Body</a:t>
                      </a:r>
                      <a:r>
                        <a:rPr lang="en-US" sz="700" baseline="0" dirty="0"/>
                        <a:t> frame pitching moment damping coefficient due to body frame pitch rate (CLMBQ, 1/deg.)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28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Body frame yawing moment damping coefficient due to body frame yaw rate (CLNBR, 1/deg.)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2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Maneuver</a:t>
                      </a:r>
                      <a:r>
                        <a:rPr lang="en-US" sz="700" baseline="0" dirty="0"/>
                        <a:t> frame pitching moment damping coefficient due to total angle of attack rate (CLMMAD, 1/deg.)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66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238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9347" y="1335671"/>
                <a:ext cx="5608320" cy="3937419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sz="2500" dirty="0"/>
                  <a:t>Aero model will calculate damping coefficients whether the damping model switch is enabled or not</a:t>
                </a:r>
              </a:p>
              <a:p>
                <a:pPr lvl="1"/>
                <a:r>
                  <a:rPr lang="en-US" sz="2500" dirty="0"/>
                  <a:t>Damping model switch only determines if damping contributions should be included in main moment coefficients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Damping coefficients are only a function of Mach number in the aero model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True damping coefficients (except CLLP) will vary with longitudinal position of CG, among other things</a:t>
                </a:r>
              </a:p>
              <a:p>
                <a:pPr lvl="1"/>
                <a:r>
                  <a:rPr lang="en-US" sz="2500" dirty="0"/>
                  <a:t>Damping coefficients used in aero model correspond to a CG at the moment reference point</a:t>
                </a:r>
              </a:p>
              <a:p>
                <a:pPr lvl="1"/>
                <a:r>
                  <a:rPr lang="en-US" sz="2500" dirty="0"/>
                  <a:t>This means the damping outputs will be increasingly incorrect as the CG moves away from the MRP</a:t>
                </a:r>
              </a:p>
              <a:p>
                <a:r>
                  <a:rPr lang="en-US" sz="2500" dirty="0"/>
                  <a:t>Damping contribution to main moment coefficients:</a:t>
                </a:r>
              </a:p>
              <a:p>
                <a:pPr lvl="1"/>
                <a:r>
                  <a:rPr lang="en-US" sz="2500" dirty="0" err="1"/>
                  <a:t>Nondimensionalize</a:t>
                </a:r>
                <a:r>
                  <a:rPr lang="en-US" sz="2500" dirty="0"/>
                  <a:t>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50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num>
                      <m:den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50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endParaRPr lang="en-US" sz="25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500" dirty="0"/>
                  <a:t> is the angular rate corresponding to the damping coefficient</a:t>
                </a:r>
              </a:p>
              <a:p>
                <a:pPr lvl="1"/>
                <a:r>
                  <a:rPr lang="en-US" sz="2500" dirty="0"/>
                  <a:t>Ex.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</a:rPr>
                      <m:t>𝐶𝐿</m:t>
                    </m:r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𝑑𝑎𝑚𝑝</m:t>
                        </m:r>
                      </m:sub>
                    </m:sSub>
                    <m:r>
                      <a:rPr lang="en-US" sz="25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 smtClean="0">
                        <a:latin typeface="Cambria Math" panose="02040503050406030204" pitchFamily="18" charset="0"/>
                      </a:rPr>
                      <m:t>𝐶𝐿𝐿𝑃</m:t>
                    </m:r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50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50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500" dirty="0"/>
                  <a:t> since the corresponding angular rate is p (roll rate)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347" y="1335671"/>
                <a:ext cx="5608320" cy="3937419"/>
              </a:xfrm>
              <a:blipFill>
                <a:blip r:embed="rId3"/>
                <a:stretch>
                  <a:fillRect t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Content Placeholder 84">
            <a:extLst>
              <a:ext uri="{FF2B5EF4-FFF2-40B4-BE49-F238E27FC236}">
                <a16:creationId xmlns:a16="http://schemas.microsoft.com/office/drawing/2014/main" id="{6FAFB984-5DD9-40EF-9D54-FFAD93757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689488"/>
              </p:ext>
            </p:extLst>
          </p:nvPr>
        </p:nvGraphicFramePr>
        <p:xfrm>
          <a:off x="8183973" y="3932682"/>
          <a:ext cx="3354913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3942">
                  <a:extLst>
                    <a:ext uri="{9D8B030D-6E8A-4147-A177-3AD203B41FA5}">
                      <a16:colId xmlns:a16="http://schemas.microsoft.com/office/drawing/2014/main" val="1268867894"/>
                    </a:ext>
                  </a:extLst>
                </a:gridCol>
                <a:gridCol w="2140971">
                  <a:extLst>
                    <a:ext uri="{9D8B030D-6E8A-4147-A177-3AD203B41FA5}">
                      <a16:colId xmlns:a16="http://schemas.microsoft.com/office/drawing/2014/main" val="2886371388"/>
                    </a:ext>
                  </a:extLst>
                </a:gridCol>
              </a:tblGrid>
              <a:tr h="194125">
                <a:tc>
                  <a:txBody>
                    <a:bodyPr/>
                    <a:lstStyle/>
                    <a:p>
                      <a:r>
                        <a:rPr lang="en-US" sz="800" dirty="0"/>
                        <a:t>Damping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148009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r>
                        <a:rPr lang="en-US" sz="800" dirty="0" err="1"/>
                        <a:t>CLLp</a:t>
                      </a:r>
                      <a:r>
                        <a:rPr lang="en-US" sz="800" dirty="0"/>
                        <a:t> (1/deg.)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Rolling moment damping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dirty="0"/>
                        <a:t>due to roll rate (p)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04604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r>
                        <a:rPr lang="en-US" sz="800" dirty="0" err="1"/>
                        <a:t>CLMbq</a:t>
                      </a:r>
                      <a:r>
                        <a:rPr lang="en-US" sz="800" dirty="0"/>
                        <a:t> (1/deg.)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Pitching moment damping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dirty="0"/>
                        <a:t>due to body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dirty="0"/>
                        <a:t>pitch</a:t>
                      </a:r>
                      <a:r>
                        <a:rPr lang="en-US" sz="800" baseline="0" dirty="0"/>
                        <a:t> rate (q)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49047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r>
                        <a:rPr lang="en-US" sz="800" dirty="0" err="1"/>
                        <a:t>CLNbr</a:t>
                      </a:r>
                      <a:r>
                        <a:rPr lang="en-US" sz="800" dirty="0"/>
                        <a:t> (1/deg.)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Yawing moment damping due</a:t>
                      </a:r>
                      <a:r>
                        <a:rPr lang="en-US" sz="800" baseline="0" dirty="0"/>
                        <a:t> to body yaw rate (r)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12043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r>
                        <a:rPr lang="en-US" sz="800" dirty="0" err="1"/>
                        <a:t>CLMmad</a:t>
                      </a:r>
                      <a:r>
                        <a:rPr lang="en-US" sz="800" dirty="0"/>
                        <a:t> (1/deg.)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Pitching moment damping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dirty="0"/>
                        <a:t>due to total angle of attack rate (ad)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91992"/>
                  </a:ext>
                </a:extLst>
              </a:tr>
            </a:tbl>
          </a:graphicData>
        </a:graphic>
      </p:graphicFrame>
      <p:graphicFrame>
        <p:nvGraphicFramePr>
          <p:cNvPr id="32" name="Content Placeholder 84">
            <a:extLst>
              <a:ext uri="{FF2B5EF4-FFF2-40B4-BE49-F238E27FC236}">
                <a16:creationId xmlns:a16="http://schemas.microsoft.com/office/drawing/2014/main" id="{705A6D84-65DA-469C-A450-D392F1ED1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801848"/>
              </p:ext>
            </p:extLst>
          </p:nvPr>
        </p:nvGraphicFramePr>
        <p:xfrm>
          <a:off x="8183973" y="5742076"/>
          <a:ext cx="2835412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7612">
                  <a:extLst>
                    <a:ext uri="{9D8B030D-6E8A-4147-A177-3AD203B41FA5}">
                      <a16:colId xmlns:a16="http://schemas.microsoft.com/office/drawing/2014/main" val="12688678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719031979"/>
                    </a:ext>
                  </a:extLst>
                </a:gridCol>
              </a:tblGrid>
              <a:tr h="194125">
                <a:tc>
                  <a:txBody>
                    <a:bodyPr/>
                    <a:lstStyle/>
                    <a:p>
                      <a:r>
                        <a:rPr lang="en-US" sz="800" dirty="0"/>
                        <a:t>Panel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Force/Moment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148009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r>
                        <a:rPr lang="en-US" sz="800" dirty="0"/>
                        <a:t>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</a:t>
                      </a:r>
                      <a:r>
                        <a:rPr lang="en-US" sz="800" dirty="0" err="1"/>
                        <a:t>CFz_panel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04604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r>
                        <a:rPr lang="en-US" sz="800" dirty="0"/>
                        <a:t>CHM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CMy_panel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49047"/>
                  </a:ext>
                </a:extLst>
              </a:tr>
              <a:tr h="157457">
                <a:tc>
                  <a:txBody>
                    <a:bodyPr/>
                    <a:lstStyle/>
                    <a:p>
                      <a:r>
                        <a:rPr lang="en-US" sz="800" dirty="0"/>
                        <a:t>CBM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</a:t>
                      </a:r>
                      <a:r>
                        <a:rPr lang="en-US" sz="800" dirty="0" err="1"/>
                        <a:t>CMx_panel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12043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C9423AB3-1E1D-467B-A062-F47179504669}"/>
              </a:ext>
            </a:extLst>
          </p:cNvPr>
          <p:cNvGrpSpPr/>
          <p:nvPr/>
        </p:nvGrpSpPr>
        <p:grpSpPr>
          <a:xfrm>
            <a:off x="5552632" y="771340"/>
            <a:ext cx="2490673" cy="3820869"/>
            <a:chOff x="5062465" y="1073698"/>
            <a:chExt cx="2490673" cy="3820869"/>
          </a:xfrm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5CE057E7-FF3B-4C1C-8497-4A418A73494D}"/>
                </a:ext>
              </a:extLst>
            </p:cNvPr>
            <p:cNvSpPr/>
            <p:nvPr/>
          </p:nvSpPr>
          <p:spPr bwMode="auto">
            <a:xfrm>
              <a:off x="5419538" y="2534310"/>
              <a:ext cx="2133600" cy="1955583"/>
            </a:xfrm>
            <a:prstGeom prst="trapezoid">
              <a:avLst/>
            </a:prstGeom>
            <a:solidFill>
              <a:srgbClr val="B5B5B5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FABBC6-6A1C-4EBE-A757-AE9F50D2315B}"/>
                </a:ext>
              </a:extLst>
            </p:cNvPr>
            <p:cNvSpPr txBox="1"/>
            <p:nvPr/>
          </p:nvSpPr>
          <p:spPr>
            <a:xfrm rot="17005631">
              <a:off x="4879875" y="3343836"/>
              <a:ext cx="1371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Leading Edge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9D539C-DF30-4113-9984-5516F3DA50A3}"/>
                </a:ext>
              </a:extLst>
            </p:cNvPr>
            <p:cNvCxnSpPr/>
            <p:nvPr/>
          </p:nvCxnSpPr>
          <p:spPr>
            <a:xfrm flipH="1">
              <a:off x="5082341" y="4497491"/>
              <a:ext cx="13513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B1E82F-6614-4D71-8A0D-F5C82C56F11C}"/>
                </a:ext>
              </a:extLst>
            </p:cNvPr>
            <p:cNvSpPr txBox="1"/>
            <p:nvPr/>
          </p:nvSpPr>
          <p:spPr>
            <a:xfrm>
              <a:off x="5062465" y="4503544"/>
              <a:ext cx="806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X-axis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F264A5-4850-4049-8B42-AB01AFD3AF35}"/>
                </a:ext>
              </a:extLst>
            </p:cNvPr>
            <p:cNvCxnSpPr/>
            <p:nvPr/>
          </p:nvCxnSpPr>
          <p:spPr>
            <a:xfrm>
              <a:off x="6433693" y="2534310"/>
              <a:ext cx="0" cy="195558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0749D6A-8FC0-4BAA-84E7-7EF6E409B4D1}"/>
                </a:ext>
              </a:extLst>
            </p:cNvPr>
            <p:cNvCxnSpPr/>
            <p:nvPr/>
          </p:nvCxnSpPr>
          <p:spPr>
            <a:xfrm flipV="1">
              <a:off x="6433693" y="1935592"/>
              <a:ext cx="0" cy="3837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36603B-206C-40FB-939B-4DEC39D834B9}"/>
                </a:ext>
              </a:extLst>
            </p:cNvPr>
            <p:cNvSpPr txBox="1"/>
            <p:nvPr/>
          </p:nvSpPr>
          <p:spPr>
            <a:xfrm rot="16200000">
              <a:off x="5963105" y="1956056"/>
              <a:ext cx="600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Y-axis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D65070-2CB9-4B69-B84A-B0416E26CF97}"/>
                </a:ext>
              </a:extLst>
            </p:cNvPr>
            <p:cNvSpPr txBox="1"/>
            <p:nvPr/>
          </p:nvSpPr>
          <p:spPr>
            <a:xfrm rot="16200000">
              <a:off x="5555936" y="3361993"/>
              <a:ext cx="1555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Hinge line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F349013-993B-4A99-BB20-F175D9230C99}"/>
                </a:ext>
              </a:extLst>
            </p:cNvPr>
            <p:cNvSpPr/>
            <p:nvPr/>
          </p:nvSpPr>
          <p:spPr bwMode="auto">
            <a:xfrm>
              <a:off x="6265229" y="4314870"/>
              <a:ext cx="336927" cy="336927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dirty="0" err="1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DAA88B-E002-4D4A-B401-97939AAD4890}"/>
                </a:ext>
              </a:extLst>
            </p:cNvPr>
            <p:cNvCxnSpPr>
              <a:cxnSpLocks/>
              <a:stCxn id="42" idx="1"/>
              <a:endCxn id="42" idx="5"/>
            </p:cNvCxnSpPr>
            <p:nvPr/>
          </p:nvCxnSpPr>
          <p:spPr>
            <a:xfrm>
              <a:off x="6314571" y="4364212"/>
              <a:ext cx="238243" cy="238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9E5356-099A-430A-9CDF-DEF2707BDBF8}"/>
                </a:ext>
              </a:extLst>
            </p:cNvPr>
            <p:cNvCxnSpPr>
              <a:cxnSpLocks/>
              <a:stCxn id="42" idx="3"/>
              <a:endCxn id="42" idx="7"/>
            </p:cNvCxnSpPr>
            <p:nvPr/>
          </p:nvCxnSpPr>
          <p:spPr>
            <a:xfrm flipV="1">
              <a:off x="6314571" y="4364212"/>
              <a:ext cx="238243" cy="238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5266AD-4C36-4D68-9959-4EE59DD26B70}"/>
                </a:ext>
              </a:extLst>
            </p:cNvPr>
            <p:cNvSpPr txBox="1"/>
            <p:nvPr/>
          </p:nvSpPr>
          <p:spPr>
            <a:xfrm>
              <a:off x="5677424" y="4159823"/>
              <a:ext cx="806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Z-axis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D4B1997-941B-4C73-B35A-66D2C4D837E6}"/>
                </a:ext>
              </a:extLst>
            </p:cNvPr>
            <p:cNvSpPr txBox="1"/>
            <p:nvPr/>
          </p:nvSpPr>
          <p:spPr>
            <a:xfrm>
              <a:off x="6080551" y="4617568"/>
              <a:ext cx="696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-CNF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33B16BB-B12A-4E3B-A6F8-8FE66A55C2A6}"/>
                </a:ext>
              </a:extLst>
            </p:cNvPr>
            <p:cNvGrpSpPr/>
            <p:nvPr/>
          </p:nvGrpSpPr>
          <p:grpSpPr>
            <a:xfrm>
              <a:off x="6696579" y="4259533"/>
              <a:ext cx="719163" cy="276999"/>
              <a:chOff x="5610539" y="5095937"/>
              <a:chExt cx="719163" cy="276999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2131D16-3822-4B97-8A15-DE2FEC6224A9}"/>
                  </a:ext>
                </a:extLst>
              </p:cNvPr>
              <p:cNvCxnSpPr/>
              <p:nvPr/>
            </p:nvCxnSpPr>
            <p:spPr>
              <a:xfrm>
                <a:off x="5637635" y="5323378"/>
                <a:ext cx="692067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F4FEAE7-8808-43BA-A413-9FBE1D91217F}"/>
                  </a:ext>
                </a:extLst>
              </p:cNvPr>
              <p:cNvSpPr txBox="1"/>
              <p:nvPr/>
            </p:nvSpPr>
            <p:spPr>
              <a:xfrm>
                <a:off x="5610539" y="5095937"/>
                <a:ext cx="6002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CBM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2464ED8-FC44-45F4-9FD1-259B9F43BDBB}"/>
                  </a:ext>
                </a:extLst>
              </p:cNvPr>
              <p:cNvCxnSpPr/>
              <p:nvPr/>
            </p:nvCxnSpPr>
            <p:spPr>
              <a:xfrm>
                <a:off x="5637635" y="5323378"/>
                <a:ext cx="643083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AEAB7AC-DF45-461B-BF84-1823DB1E33D6}"/>
                </a:ext>
              </a:extLst>
            </p:cNvPr>
            <p:cNvGrpSpPr/>
            <p:nvPr/>
          </p:nvGrpSpPr>
          <p:grpSpPr>
            <a:xfrm rot="16200000">
              <a:off x="6250869" y="1940096"/>
              <a:ext cx="719163" cy="276999"/>
              <a:chOff x="5610539" y="5095937"/>
              <a:chExt cx="719163" cy="276999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CCEE1-A6FC-4991-827E-8506E2D1569A}"/>
                  </a:ext>
                </a:extLst>
              </p:cNvPr>
              <p:cNvCxnSpPr/>
              <p:nvPr/>
            </p:nvCxnSpPr>
            <p:spPr>
              <a:xfrm>
                <a:off x="5637635" y="5323378"/>
                <a:ext cx="692067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C97A19-A6DD-4E7E-B6ED-B3030AA69B5E}"/>
                  </a:ext>
                </a:extLst>
              </p:cNvPr>
              <p:cNvSpPr txBox="1"/>
              <p:nvPr/>
            </p:nvSpPr>
            <p:spPr>
              <a:xfrm>
                <a:off x="5610539" y="5095937"/>
                <a:ext cx="6002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CHM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57CE427-6FA3-47E1-9724-E6B8D6F19C9A}"/>
                  </a:ext>
                </a:extLst>
              </p:cNvPr>
              <p:cNvCxnSpPr/>
              <p:nvPr/>
            </p:nvCxnSpPr>
            <p:spPr>
              <a:xfrm>
                <a:off x="5642830" y="5326445"/>
                <a:ext cx="643083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F9DBC63-5A9D-4FCE-AD6F-E102E5E5B029}"/>
                </a:ext>
              </a:extLst>
            </p:cNvPr>
            <p:cNvSpPr txBox="1"/>
            <p:nvPr/>
          </p:nvSpPr>
          <p:spPr>
            <a:xfrm>
              <a:off x="5758017" y="1073698"/>
              <a:ext cx="146508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itchFamily="34" charset="0"/>
                  <a:cs typeface="Arial" pitchFamily="34" charset="0"/>
                </a:rPr>
                <a:t>Panel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CCB6135-029C-4D70-8004-B05E98B29FCF}"/>
              </a:ext>
            </a:extLst>
          </p:cNvPr>
          <p:cNvSpPr txBox="1"/>
          <p:nvPr/>
        </p:nvSpPr>
        <p:spPr>
          <a:xfrm>
            <a:off x="8172716" y="2292210"/>
            <a:ext cx="156559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itchFamily="34" charset="0"/>
                <a:cs typeface="Arial" pitchFamily="34" charset="0"/>
              </a:rPr>
              <a:t>Panel coordinate frame rotates with the panel as it deflects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B3767C-B754-4624-A2CE-89FAD58874BB}"/>
              </a:ext>
            </a:extLst>
          </p:cNvPr>
          <p:cNvSpPr txBox="1"/>
          <p:nvPr/>
        </p:nvSpPr>
        <p:spPr>
          <a:xfrm>
            <a:off x="8172345" y="2940241"/>
            <a:ext cx="156559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itchFamily="34" charset="0"/>
                <a:cs typeface="Arial" pitchFamily="34" charset="0"/>
              </a:rPr>
              <a:t>Unlisted coefficients assumed negligible (e.g. panel force along panel ‘X’ axis)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CFA417-96E2-4045-9FF8-EED0ABB8161A}"/>
                  </a:ext>
                </a:extLst>
              </p:cNvPr>
              <p:cNvSpPr txBox="1"/>
              <p:nvPr/>
            </p:nvSpPr>
            <p:spPr>
              <a:xfrm>
                <a:off x="8184563" y="771340"/>
                <a:ext cx="1565594" cy="14883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Damping contribution to main moment coefficients is</a:t>
                </a:r>
                <a:br>
                  <a:rPr lang="en-US" sz="1100" dirty="0"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𝑑𝑎𝑚𝑝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𝑟𝑒𝑓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𝑡𝑜𝑡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100" b="0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𝜔</m:t>
                    </m:r>
                  </m:oMath>
                </a14:m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 is the body rate along the corresponding axis</a:t>
                </a:r>
                <a:endParaRPr lang="en-US" sz="11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CFA417-96E2-4045-9FF8-EED0ABB81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563" y="771340"/>
                <a:ext cx="1565594" cy="1488356"/>
              </a:xfrm>
              <a:prstGeom prst="rect">
                <a:avLst/>
              </a:prstGeom>
              <a:blipFill>
                <a:blip r:embed="rId4"/>
                <a:stretch>
                  <a:fillRect r="-388" b="-16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835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Captures manufacturing, modeling and data uncertainty sources</a:t>
            </a:r>
          </a:p>
          <a:p>
            <a:r>
              <a:rPr lang="en-US" dirty="0"/>
              <a:t>Manifests as an adjustment to the aerodynamics model input values</a:t>
            </a:r>
          </a:p>
          <a:p>
            <a:r>
              <a:rPr lang="en-US" dirty="0"/>
              <a:t>Uncertainty values are assumed to be drawn once for a trajectory – enabling batch mode in MATLAB interface will reset the uncertainty model for the current case</a:t>
            </a:r>
          </a:p>
        </p:txBody>
      </p:sp>
    </p:spTree>
    <p:extLst>
      <p:ext uri="{BB962C8B-B14F-4D97-AF65-F5344CB8AC3E}">
        <p14:creationId xmlns:p14="http://schemas.microsoft.com/office/powerpoint/2010/main" val="16910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752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/>
              <a:t>Development of a novel midcourse guidance mode required for a new interceptor</a:t>
            </a:r>
          </a:p>
          <a:p>
            <a:pPr lvl="1"/>
            <a:r>
              <a:rPr lang="en-US"/>
              <a:t>Based on mission requirements</a:t>
            </a:r>
          </a:p>
          <a:p>
            <a:pPr lvl="1"/>
            <a:r>
              <a:rPr lang="en-US"/>
              <a:t>Desire to maximize crossrange by gliding for as long as possible</a:t>
            </a:r>
          </a:p>
          <a:p>
            <a:pPr lvl="1"/>
            <a:r>
              <a:rPr lang="en-US"/>
              <a:t>Requires maximizing L/D at all possible flight conditions</a:t>
            </a:r>
          </a:p>
          <a:p>
            <a:pPr lvl="1"/>
            <a:r>
              <a:rPr lang="en-US"/>
              <a:t>Additional trimmed flight parameters necessary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16085-884C-4361-BF5E-09CFA5714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30" y="2287883"/>
            <a:ext cx="5723590" cy="31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3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Midcourse Guidance Strategy Inputs/Outputs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60740" y="2559001"/>
            <a:ext cx="5868025" cy="295507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Guidance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18153" y="3959247"/>
                <a:ext cx="666365" cy="2769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153" y="3959247"/>
                <a:ext cx="666365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42394" y="4499990"/>
                <a:ext cx="1315518" cy="2769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,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394" y="4499990"/>
                <a:ext cx="1315518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9231593" y="4036541"/>
            <a:ext cx="1380855" cy="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609620" y="3724386"/>
            <a:ext cx="1424836" cy="59185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281211" y="4039242"/>
                <a:ext cx="1328409" cy="2769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𝑐𝑚𝑑</m:t>
                        </m:r>
                      </m:sub>
                    </m:sSub>
                  </m:oMath>
                </a14:m>
                <a:r>
                  <a:rPr lang="en-US" sz="12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211" y="4039242"/>
                <a:ext cx="1328409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4353711" y="3069609"/>
            <a:ext cx="3882082" cy="1933862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Aerodynamics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887051" y="3297939"/>
            <a:ext cx="1473998" cy="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68816" y="3026388"/>
            <a:ext cx="803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G-limits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9347" y="2971311"/>
            <a:ext cx="1638254" cy="202272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4532" y="3447587"/>
            <a:ext cx="1599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Force Coefficients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87592" y="3759534"/>
            <a:ext cx="1473998" cy="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84532" y="4316241"/>
            <a:ext cx="1473998" cy="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84532" y="4774282"/>
            <a:ext cx="1473998" cy="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7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Midcourse Guidance Strategy Inputs/Outputs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60740" y="2559001"/>
            <a:ext cx="5868025" cy="295507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Guidance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18153" y="3959247"/>
                <a:ext cx="666365" cy="2769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153" y="3959247"/>
                <a:ext cx="666365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42394" y="4499990"/>
                <a:ext cx="1315518" cy="2769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,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394" y="4499990"/>
                <a:ext cx="1315518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9231593" y="4036541"/>
            <a:ext cx="1380855" cy="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609620" y="3724386"/>
            <a:ext cx="1424836" cy="59185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281211" y="4039242"/>
                <a:ext cx="1328409" cy="2769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𝑐𝑚𝑑</m:t>
                        </m:r>
                      </m:sub>
                    </m:sSub>
                  </m:oMath>
                </a14:m>
                <a:r>
                  <a:rPr lang="en-US" sz="12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211" y="4039242"/>
                <a:ext cx="1328409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4353711" y="3069609"/>
            <a:ext cx="3882082" cy="1933862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Aerodynamics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887051" y="3297939"/>
            <a:ext cx="1473998" cy="33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68816" y="3026388"/>
            <a:ext cx="803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G-limits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9347" y="2971311"/>
            <a:ext cx="1638254" cy="2022721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4532" y="3447587"/>
            <a:ext cx="1599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Force Coefficients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87592" y="3759534"/>
            <a:ext cx="1473998" cy="33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84532" y="4316241"/>
            <a:ext cx="1473998" cy="33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84532" y="4774282"/>
            <a:ext cx="1473998" cy="33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5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1"/>
                <a:r>
                  <a:rPr lang="en-US" dirty="0"/>
                  <a:t>Objective function – the function whose maximum/minimum is to be determined </a:t>
                </a:r>
              </a:p>
              <a:p>
                <a:pPr lvl="1"/>
                <a:r>
                  <a:rPr lang="en-US" dirty="0"/>
                  <a:t>Constraint – some restriction on the range of allowable inputs to the objective function</a:t>
                </a:r>
              </a:p>
              <a:p>
                <a:pPr lvl="2"/>
                <a:r>
                  <a:rPr lang="en-US" dirty="0"/>
                  <a:t>Boundary constraints – max/min values for one or more of the input variables (e.g. max individual fin deflection, max alpha)</a:t>
                </a:r>
              </a:p>
              <a:p>
                <a:pPr lvl="2"/>
                <a:r>
                  <a:rPr lang="en-US" dirty="0"/>
                  <a:t>Linear constraints – constraints expressible as a linear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(equality constraints)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(inequality constraints)</a:t>
                </a:r>
              </a:p>
              <a:p>
                <a:pPr lvl="3"/>
                <a:r>
                  <a:rPr lang="en-US" dirty="0"/>
                  <a:t>Example: Aerodynamics model takes deflection commands (e.g. pitch), but fin deflection limits are for individual fins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 this instance would be the fin mix from deflection commands (e.g.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𝑆𝐵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 this instance is the max permissible fin deflection</a:t>
                </a:r>
              </a:p>
              <a:p>
                <a:pPr lvl="3"/>
                <a:r>
                  <a:rPr lang="en-US" dirty="0"/>
                  <a:t>Nonlinear constraints – constraints not expressible as a linear system (e.g. vehicle trim is a nonlinear equality constraint)</a:t>
                </a:r>
              </a:p>
              <a:p>
                <a:pPr lvl="1"/>
                <a:r>
                  <a:rPr lang="en-US" dirty="0"/>
                  <a:t>Feasible solution – a set of input values that satisfies all constraints</a:t>
                </a:r>
              </a:p>
              <a:p>
                <a:pPr lvl="1"/>
                <a:r>
                  <a:rPr lang="en-US" dirty="0"/>
                  <a:t>Optimality – conditions that must be satisfied for a solution to be considered optimal (</a:t>
                </a:r>
                <a:r>
                  <a:rPr lang="en-US" dirty="0" err="1"/>
                  <a:t>Karush</a:t>
                </a:r>
                <a:r>
                  <a:rPr lang="en-US" dirty="0"/>
                  <a:t>-Kuhn-Tucker (KKT) conditions or some variant)</a:t>
                </a:r>
              </a:p>
              <a:p>
                <a:pPr lvl="1"/>
                <a:r>
                  <a:rPr lang="en-US" dirty="0"/>
                  <a:t>Local vs. global optimum: global is the best solution in the entire problem domain, whereas a local optimum is the optimal solution in some neighborhood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308" r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45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algorithms available in MATLAB: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4653" y="2067727"/>
            <a:ext cx="8946541" cy="4195481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/>
              <a:t>Two main algorithms for aero applications – many more optimization algorithms exist but are unsuitable for constrained optimization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fmincon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/>
              <a:t>Constrained optimization dependent on objective function and constraint gradients</a:t>
            </a:r>
          </a:p>
          <a:p>
            <a:pPr lvl="2"/>
            <a:r>
              <a:rPr lang="en-US" dirty="0"/>
              <a:t>Very fast, but can have issues with poorly behaved objective functions/constraints/gradients</a:t>
            </a:r>
          </a:p>
          <a:p>
            <a:pPr lvl="2"/>
            <a:r>
              <a:rPr lang="en-US" dirty="0"/>
              <a:t>Our aerodynamics models are piecewise linear (due to linear interpolation), meaning the gradients are discontinuous</a:t>
            </a:r>
          </a:p>
          <a:p>
            <a:pPr lvl="2"/>
            <a:r>
              <a:rPr lang="en-US" dirty="0"/>
              <a:t>Typically means the solution found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fmincon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is feasible but not provably optimal (though it is typically optimal in practice)</a:t>
            </a:r>
          </a:p>
          <a:p>
            <a:pPr lvl="2"/>
            <a:r>
              <a:rPr lang="en-US" dirty="0"/>
              <a:t>If it works, it will find a local minimum</a:t>
            </a:r>
          </a:p>
          <a:p>
            <a:pPr lvl="2"/>
            <a:r>
              <a:rPr lang="en-US" dirty="0"/>
              <a:t>Ideal stopping condition flag is “1” (provably optimal solution), but any value &gt; 0 is likely acceptable</a:t>
            </a:r>
          </a:p>
          <a:p>
            <a:pPr lvl="2"/>
            <a:r>
              <a:rPr lang="en-US" dirty="0"/>
              <a:t>Stopping condition of “2” is common due to discontinuous gradients, but is almost always acceptable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(genetic algorithm)</a:t>
            </a:r>
          </a:p>
          <a:p>
            <a:pPr lvl="2"/>
            <a:r>
              <a:rPr lang="en-US" dirty="0"/>
              <a:t>Constrained optimization with no gradient dependence</a:t>
            </a:r>
          </a:p>
          <a:p>
            <a:pPr lvl="2"/>
            <a:r>
              <a:rPr lang="en-US" dirty="0"/>
              <a:t>Very slow compared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fmincon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/>
              <a:t>More likely to find the global minimum</a:t>
            </a:r>
          </a:p>
          <a:p>
            <a:pPr lvl="2"/>
            <a:r>
              <a:rPr lang="en-US" dirty="0"/>
              <a:t>Outputs do not give a clear indication as to whether the solution is truly optimal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8790456" y="1491941"/>
            <a:ext cx="1706633" cy="510731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643772" y="2002672"/>
            <a:ext cx="0" cy="2752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636986" y="1221812"/>
            <a:ext cx="0" cy="275244"/>
          </a:xfrm>
          <a:prstGeom prst="straightConnector1">
            <a:avLst/>
          </a:prstGeom>
          <a:ln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Terminator 9"/>
          <p:cNvSpPr/>
          <p:nvPr/>
        </p:nvSpPr>
        <p:spPr>
          <a:xfrm>
            <a:off x="8783669" y="2280913"/>
            <a:ext cx="1706633" cy="51073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Fitness Assignment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657344" y="2791644"/>
            <a:ext cx="0" cy="2752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Terminator 11"/>
          <p:cNvSpPr/>
          <p:nvPr/>
        </p:nvSpPr>
        <p:spPr>
          <a:xfrm>
            <a:off x="8804027" y="3066888"/>
            <a:ext cx="1706633" cy="510731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</p:txBody>
      </p:sp>
      <p:cxnSp>
        <p:nvCxnSpPr>
          <p:cNvPr id="13" name="Straight Arrow Connector 12"/>
          <p:cNvCxnSpPr>
            <a:endCxn id="18" idx="0"/>
          </p:cNvCxnSpPr>
          <p:nvPr/>
        </p:nvCxnSpPr>
        <p:spPr>
          <a:xfrm flipH="1">
            <a:off x="9664844" y="3571913"/>
            <a:ext cx="519" cy="2876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/>
          <p:cNvSpPr/>
          <p:nvPr/>
        </p:nvSpPr>
        <p:spPr>
          <a:xfrm>
            <a:off x="8809880" y="3859596"/>
            <a:ext cx="1709928" cy="512064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Crossover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665363" y="4380763"/>
            <a:ext cx="0" cy="3331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/>
          <p:cNvSpPr/>
          <p:nvPr/>
        </p:nvSpPr>
        <p:spPr>
          <a:xfrm>
            <a:off x="8790456" y="4708801"/>
            <a:ext cx="1709928" cy="512064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Mutation</a:t>
            </a:r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>
            <a:off x="9664844" y="5211857"/>
            <a:ext cx="0" cy="365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9414957" y="5557589"/>
            <a:ext cx="499773" cy="488667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2" idx="3"/>
          </p:cNvCxnSpPr>
          <p:nvPr/>
        </p:nvCxnSpPr>
        <p:spPr>
          <a:xfrm flipV="1">
            <a:off x="9914730" y="5801922"/>
            <a:ext cx="1451459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0" idx="3"/>
          </p:cNvCxnSpPr>
          <p:nvPr/>
        </p:nvCxnSpPr>
        <p:spPr>
          <a:xfrm rot="16200000" flipV="1">
            <a:off x="9294014" y="3732568"/>
            <a:ext cx="3265643" cy="873065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855629" y="5402728"/>
            <a:ext cx="1569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Stopping criteria = false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664843" y="6046256"/>
            <a:ext cx="0" cy="3331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99509" y="6073595"/>
            <a:ext cx="1569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Stopping criteria = true</a:t>
            </a:r>
          </a:p>
        </p:txBody>
      </p:sp>
      <p:sp>
        <p:nvSpPr>
          <p:cNvPr id="38" name="Oval 37"/>
          <p:cNvSpPr/>
          <p:nvPr/>
        </p:nvSpPr>
        <p:spPr>
          <a:xfrm>
            <a:off x="9617333" y="6430613"/>
            <a:ext cx="99339" cy="9995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4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Optimization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fmincon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is sufficient for most cases – so I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as a last resort</a:t>
            </a:r>
          </a:p>
          <a:p>
            <a:endParaRPr lang="en-US" dirty="0"/>
          </a:p>
          <a:p>
            <a:r>
              <a:rPr lang="en-US" dirty="0"/>
              <a:t>My workflow attempts optimization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fmincon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and, if the stopping condition flag is not the desired value, reattempts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Can prove useful if the gradients, etc. are poorly behaved at some flight conditions, e.g. when there is fin stall</a:t>
            </a:r>
          </a:p>
          <a:p>
            <a:endParaRPr lang="en-US" dirty="0"/>
          </a:p>
          <a:p>
            <a:r>
              <a:rPr lang="en-US" dirty="0"/>
              <a:t>The strong dependence of optimization algorithms on gradient information is evidence in favor of including derivatives as outputs from aerodynamics models and/or ensuring aero model outputs are differentiable at all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98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ZGVmYXVsdFZhbHVlIj48ZWxlbWVudCB1aWQ9ImJiYTk0YzY1LWFjM2QtNGYzNC1iMmUxLThkZTExZWY2ZjAxYyIgdmFsdWU9IiIgeG1sbnM9Imh0dHA6Ly93d3cuYm9sZG9uamFtZXMuY29tLzIwMDgvMDEvc2llL2ludGVybmFsL2xhYmVsIiAvPjwvc2lzbD48VXNlck5hbWU+VVNcejExNTI2NjM8L1VzZXJOYW1lPjxEYXRlVGltZT40LzE1LzIwMjEgODozNjozMCBQTTwvRGF0ZVRpbWU+PExhYmVsU3RyaW5nPk9yaWdpbiBKdXJpc2RpY3Rpb246IFVTIDwvTGFiZWxTdHJpbmc+PC9pdGVtPjwvbGFiZWxIaXN0b3J5Pg=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defaultValue">
  <element uid="bba94c65-ac3d-4f34-b2e1-8de11ef6f01c" value=""/>
</sisl>
</file>

<file path=customXml/itemProps1.xml><?xml version="1.0" encoding="utf-8"?>
<ds:datastoreItem xmlns:ds="http://schemas.openxmlformats.org/officeDocument/2006/customXml" ds:itemID="{AA3D5CB0-18D7-46AF-B18C-2BEFFAD78308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9ECE85E9-76C3-40E7-B68C-F07219102F48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6193</TotalTime>
  <Words>3354</Words>
  <Application>Microsoft Office PowerPoint</Application>
  <PresentationFormat>Widescreen</PresentationFormat>
  <Paragraphs>552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Century Gothic</vt:lpstr>
      <vt:lpstr>Courier New</vt:lpstr>
      <vt:lpstr>Wingdings 3</vt:lpstr>
      <vt:lpstr>Ion</vt:lpstr>
      <vt:lpstr>Optimization Techniques to Extract Aerodynamic Parameters</vt:lpstr>
      <vt:lpstr>Outline</vt:lpstr>
      <vt:lpstr>My Background</vt:lpstr>
      <vt:lpstr>Project Background</vt:lpstr>
      <vt:lpstr>Midcourse Guidance Strategy Inputs/Outputs</vt:lpstr>
      <vt:lpstr>Midcourse Guidance Strategy Inputs/Outputs</vt:lpstr>
      <vt:lpstr>Optimization Terminology</vt:lpstr>
      <vt:lpstr>Optimization algorithms available in MATLAB: </vt:lpstr>
      <vt:lpstr>More on Optimization in MATLAB</vt:lpstr>
      <vt:lpstr>Aerodynamics Model Used</vt:lpstr>
      <vt:lpstr>Trimming the Vehicle (1)</vt:lpstr>
      <vt:lpstr>Trimming the Vehicle (2)</vt:lpstr>
      <vt:lpstr>Extracting Aerodynamic G-limits (1)</vt:lpstr>
      <vt:lpstr>Extracting Aerodynamic G-limits (2)</vt:lpstr>
      <vt:lpstr>Extracting Max L/D</vt:lpstr>
      <vt:lpstr>Results</vt:lpstr>
      <vt:lpstr>Results: How it Started – ECEF Trajectory</vt:lpstr>
      <vt:lpstr>Results: How its Going – ECEF Trajectory</vt:lpstr>
      <vt:lpstr>Results: How it Started – Mach</vt:lpstr>
      <vt:lpstr>Results: How its Going –Mach</vt:lpstr>
      <vt:lpstr>Results: How it Started – Aero Response</vt:lpstr>
      <vt:lpstr>Results: How its Going – Aero Response</vt:lpstr>
      <vt:lpstr>Results: Thrust Curve</vt:lpstr>
      <vt:lpstr>Lessons Learned</vt:lpstr>
      <vt:lpstr>Backup Slides – 〖L/D〗_max Guidance</vt:lpstr>
      <vt:lpstr>Example 〖L/D〗_max Guidance in C++ (1)</vt:lpstr>
      <vt:lpstr>Example 〖L/D〗_max Guidance in C++ (2)</vt:lpstr>
      <vt:lpstr>Backup Slides – Nonlinear Programming</vt:lpstr>
      <vt:lpstr>The goal: Karush-Khun-Tucker Conditions</vt:lpstr>
      <vt:lpstr>Quadratic Programming Algorithm Overview</vt:lpstr>
      <vt:lpstr>Sequential Quadratic Programming Algorithm Overview</vt:lpstr>
      <vt:lpstr>SQP in Python (1)</vt:lpstr>
      <vt:lpstr>SQP in Python (2)</vt:lpstr>
      <vt:lpstr>Backup Slides – Aerodynamics Model</vt:lpstr>
      <vt:lpstr>Aerodynamics Model I/O (MATLAB)</vt:lpstr>
      <vt:lpstr>Damping</vt:lpstr>
      <vt:lpstr>Uncertainty Model</vt:lpstr>
    </vt:vector>
  </TitlesOfParts>
  <Company>Raytheon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Techniques to Extract Extract Aerodynamic Parameters</dc:title>
  <dc:subject>[||rtnexportcontrolcountry:usa|||]</dc:subject>
  <dc:creator>Arthur Shune</dc:creator>
  <cp:lastModifiedBy>Arthur Shune</cp:lastModifiedBy>
  <cp:revision>73</cp:revision>
  <dcterms:created xsi:type="dcterms:W3CDTF">2021-04-15T20:25:45Z</dcterms:created>
  <dcterms:modified xsi:type="dcterms:W3CDTF">2021-04-29T01:22:28Z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9cd15aca-c2c3-49a8-b0c4-2ab736c001f4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policy="cde53ac1-bf5f-4aae-9cf1-07509e23a4b0" origin="defaultValue" xmlns="http://www.boldonj</vt:lpwstr>
  </property>
  <property fmtid="{D5CDD505-2E9C-101B-9397-08002B2CF9AE}" pid="4" name="bjDocumentLabelXML-0">
    <vt:lpwstr>ames.com/2008/01/sie/internal/label"&gt;&lt;element uid="bba94c65-ac3d-4f34-b2e1-8de11ef6f01c" value="" /&gt;&lt;/sisl&gt;</vt:lpwstr>
  </property>
  <property fmtid="{D5CDD505-2E9C-101B-9397-08002B2CF9AE}" pid="5" name="bjDocumentSecurityLabel">
    <vt:lpwstr>Origin Jurisdiction: US </vt:lpwstr>
  </property>
  <property fmtid="{D5CDD505-2E9C-101B-9397-08002B2CF9AE}" pid="6" name="rtnipcontrolcode">
    <vt:lpwstr>rtnipcontrolcodenone</vt:lpwstr>
  </property>
  <property fmtid="{D5CDD505-2E9C-101B-9397-08002B2CF9AE}" pid="7" name="rtnexportcontrolcountry">
    <vt:lpwstr>usa</vt:lpwstr>
  </property>
  <property fmtid="{D5CDD505-2E9C-101B-9397-08002B2CF9AE}" pid="8" name="rtnexportcontrolcode">
    <vt:lpwstr>rtnexportcontrolcodenone</vt:lpwstr>
  </property>
  <property fmtid="{D5CDD505-2E9C-101B-9397-08002B2CF9AE}" pid="9" name="bjClsUserRVM">
    <vt:lpwstr>[]</vt:lpwstr>
  </property>
  <property fmtid="{D5CDD505-2E9C-101B-9397-08002B2CF9AE}" pid="10" name="bjSaver">
    <vt:lpwstr>W3EgSjeeaktovwmapsRZ4N1HPkpm85Cr</vt:lpwstr>
  </property>
  <property fmtid="{D5CDD505-2E9C-101B-9397-08002B2CF9AE}" pid="11" name="bjLabelHistoryID">
    <vt:lpwstr>{AA3D5CB0-18D7-46AF-B18C-2BEFFAD78308}</vt:lpwstr>
  </property>
</Properties>
</file>