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Georama" panose="020B0604020202020204" charset="0"/>
      <p:regular r:id="rId17"/>
      <p:bold r:id="rId18"/>
      <p:italic r:id="rId19"/>
      <p:boldItalic r:id="rId20"/>
    </p:embeddedFont>
    <p:embeddedFont>
      <p:font typeface="Georama Light" panose="020B0604020202020204" charset="0"/>
      <p:regular r:id="rId21"/>
      <p:bold r:id="rId22"/>
      <p:italic r:id="rId23"/>
      <p:boldItalic r:id="rId24"/>
    </p:embeddedFont>
    <p:embeddedFont>
      <p:font typeface="Georama Medium" panose="020B060402020202020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RyF9ivLUwYf1lYL0ghRIlxJ1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F101B1-1798-4DCB-BCE9-ED59F4D50529}">
  <a:tblStyle styleId="{4CF101B1-1798-4DCB-BCE9-ED59F4D505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4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f93d0ad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ef93d0ad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(a)">
  <p:cSld name="CUSTOM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628650" y="17795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9" name="Google Shape;9;p11"/>
          <p:cNvGrpSpPr/>
          <p:nvPr/>
        </p:nvGrpSpPr>
        <p:grpSpPr>
          <a:xfrm rot="5400000">
            <a:off x="-2520425" y="2429342"/>
            <a:ext cx="5174812" cy="252329"/>
            <a:chOff x="0" y="5008500"/>
            <a:chExt cx="9163825" cy="135000"/>
          </a:xfrm>
        </p:grpSpPr>
        <p:sp>
          <p:nvSpPr>
            <p:cNvPr id="10" name="Google Shape;10;p11"/>
            <p:cNvSpPr/>
            <p:nvPr/>
          </p:nvSpPr>
          <p:spPr>
            <a:xfrm>
              <a:off x="0" y="5008500"/>
              <a:ext cx="2306700" cy="135000"/>
            </a:xfrm>
            <a:prstGeom prst="rect">
              <a:avLst/>
            </a:prstGeom>
            <a:solidFill>
              <a:srgbClr val="E52A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306800" y="5008500"/>
              <a:ext cx="2306700" cy="135000"/>
            </a:xfrm>
            <a:prstGeom prst="rect">
              <a:avLst/>
            </a:prstGeom>
            <a:solidFill>
              <a:srgbClr val="F7A42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4613625" y="5008500"/>
              <a:ext cx="2306700" cy="135000"/>
            </a:xfrm>
            <a:prstGeom prst="rect">
              <a:avLst/>
            </a:prstGeom>
            <a:solidFill>
              <a:srgbClr val="3D81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6920425" y="5008500"/>
              <a:ext cx="2243400" cy="135000"/>
            </a:xfrm>
            <a:prstGeom prst="rect">
              <a:avLst/>
            </a:prstGeom>
            <a:solidFill>
              <a:srgbClr val="6FB85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/>
        </p:nvSpPr>
        <p:spPr>
          <a:xfrm>
            <a:off x="3061650" y="2924800"/>
            <a:ext cx="30207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2392350" y="2924800"/>
            <a:ext cx="43593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ama Light"/>
              <a:buNone/>
              <a:defRPr sz="1200" b="0" i="0" u="none" strike="noStrike" cap="none">
                <a:solidFill>
                  <a:srgbClr val="000000"/>
                </a:solidFill>
                <a:latin typeface="Georama Light"/>
                <a:ea typeface="Georama Light"/>
                <a:cs typeface="Georama Light"/>
                <a:sym typeface="Georama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24975" y="-465375"/>
            <a:ext cx="1683676" cy="16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po 1">
  <p:cSld name="CUSTOM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 flipH="1">
            <a:off x="-622875" y="-415825"/>
            <a:ext cx="531600" cy="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3"/>
          <p:cNvGrpSpPr/>
          <p:nvPr/>
        </p:nvGrpSpPr>
        <p:grpSpPr>
          <a:xfrm rot="10800000" flipH="1">
            <a:off x="175" y="5014674"/>
            <a:ext cx="9143665" cy="128898"/>
            <a:chOff x="0" y="5008500"/>
            <a:chExt cx="9163825" cy="135000"/>
          </a:xfrm>
        </p:grpSpPr>
        <p:sp>
          <p:nvSpPr>
            <p:cNvPr id="20" name="Google Shape;20;p13"/>
            <p:cNvSpPr/>
            <p:nvPr/>
          </p:nvSpPr>
          <p:spPr>
            <a:xfrm>
              <a:off x="0" y="5008500"/>
              <a:ext cx="2306700" cy="135000"/>
            </a:xfrm>
            <a:prstGeom prst="rect">
              <a:avLst/>
            </a:prstGeom>
            <a:solidFill>
              <a:srgbClr val="E52A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2306800" y="5008500"/>
              <a:ext cx="2306700" cy="135000"/>
            </a:xfrm>
            <a:prstGeom prst="rect">
              <a:avLst/>
            </a:prstGeom>
            <a:solidFill>
              <a:srgbClr val="F7A42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4613625" y="5008500"/>
              <a:ext cx="2306700" cy="135000"/>
            </a:xfrm>
            <a:prstGeom prst="rect">
              <a:avLst/>
            </a:prstGeom>
            <a:solidFill>
              <a:srgbClr val="3D81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6920425" y="5008500"/>
              <a:ext cx="2243400" cy="135000"/>
            </a:xfrm>
            <a:prstGeom prst="rect">
              <a:avLst/>
            </a:prstGeom>
            <a:solidFill>
              <a:srgbClr val="6FB85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3"/>
          <p:cNvSpPr/>
          <p:nvPr/>
        </p:nvSpPr>
        <p:spPr>
          <a:xfrm>
            <a:off x="-22787" y="0"/>
            <a:ext cx="9189600" cy="1036500"/>
          </a:xfrm>
          <a:prstGeom prst="rect">
            <a:avLst/>
          </a:prstGeom>
          <a:solidFill>
            <a:srgbClr val="1B253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Georama"/>
              <a:ea typeface="Georama"/>
              <a:cs typeface="Georama"/>
              <a:sym typeface="Georama"/>
            </a:endParaRPr>
          </a:p>
        </p:txBody>
      </p:sp>
      <p:sp>
        <p:nvSpPr>
          <p:cNvPr id="25" name="Google Shape;25;p13"/>
          <p:cNvSpPr txBox="1"/>
          <p:nvPr/>
        </p:nvSpPr>
        <p:spPr>
          <a:xfrm>
            <a:off x="209875" y="215325"/>
            <a:ext cx="11829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26" name="Google Shape;26;p13"/>
          <p:cNvSpPr txBox="1"/>
          <p:nvPr/>
        </p:nvSpPr>
        <p:spPr>
          <a:xfrm flipH="1">
            <a:off x="85050" y="1371900"/>
            <a:ext cx="471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</p:txBody>
      </p:sp>
      <p:sp>
        <p:nvSpPr>
          <p:cNvPr id="27" name="Google Shape;27;p13"/>
          <p:cNvSpPr txBox="1">
            <a:spLocks noGrp="1"/>
          </p:cNvSpPr>
          <p:nvPr>
            <p:ph type="title" idx="2"/>
          </p:nvPr>
        </p:nvSpPr>
        <p:spPr>
          <a:xfrm>
            <a:off x="520975" y="215325"/>
            <a:ext cx="8102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  <a:defRPr sz="3000" b="1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  <a:defRPr sz="3000" b="1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  <a:defRPr sz="3000" b="1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  <a:defRPr sz="3000" b="1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  <a:defRPr sz="3000" b="1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  <a:defRPr sz="3000" b="1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  <a:defRPr sz="3000" b="1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  <a:defRPr sz="3000" b="1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467825" y="1477925"/>
            <a:ext cx="8261400" cy="3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E46962"/>
          </p15:clr>
        </p15:guide>
        <p15:guide id="2" orient="horz" pos="16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encerramento + cartão de visita(a) ">
  <p:cSld name="CUSTOM_4_2">
    <p:bg>
      <p:bgPr>
        <a:solidFill>
          <a:srgbClr val="1B2530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ef93d0ad48_0_5"/>
          <p:cNvSpPr txBox="1">
            <a:spLocks noGrp="1"/>
          </p:cNvSpPr>
          <p:nvPr>
            <p:ph type="title"/>
          </p:nvPr>
        </p:nvSpPr>
        <p:spPr>
          <a:xfrm>
            <a:off x="3678875" y="635350"/>
            <a:ext cx="4806000" cy="3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31" name="Google Shape;31;g1ef93d0ad48_0_5"/>
          <p:cNvSpPr/>
          <p:nvPr/>
        </p:nvSpPr>
        <p:spPr>
          <a:xfrm>
            <a:off x="-22800" y="0"/>
            <a:ext cx="2883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Georama"/>
              <a:ea typeface="Georama"/>
              <a:cs typeface="Georama"/>
              <a:sym typeface="Georama"/>
            </a:endParaRPr>
          </a:p>
        </p:txBody>
      </p:sp>
      <p:pic>
        <p:nvPicPr>
          <p:cNvPr id="32" name="Google Shape;32;g1ef93d0ad48_0_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375" y="1201400"/>
            <a:ext cx="2010650" cy="20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1ef93d0ad48_0_5"/>
          <p:cNvSpPr txBox="1"/>
          <p:nvPr/>
        </p:nvSpPr>
        <p:spPr>
          <a:xfrm>
            <a:off x="1163050" y="-499725"/>
            <a:ext cx="1872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1B2530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pic>
        <p:nvPicPr>
          <p:cNvPr id="34" name="Google Shape;34;g1ef93d0ad48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75" y="2476050"/>
            <a:ext cx="2974450" cy="29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po 2">
  <p:cSld name="CUSTOM_2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355875" y="273850"/>
            <a:ext cx="82953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20"/>
          <p:cNvGrpSpPr/>
          <p:nvPr/>
        </p:nvGrpSpPr>
        <p:grpSpPr>
          <a:xfrm rot="10800000" flipH="1">
            <a:off x="175" y="5014674"/>
            <a:ext cx="9143665" cy="128898"/>
            <a:chOff x="0" y="5008500"/>
            <a:chExt cx="9163825" cy="135000"/>
          </a:xfrm>
        </p:grpSpPr>
        <p:sp>
          <p:nvSpPr>
            <p:cNvPr id="38" name="Google Shape;38;p20"/>
            <p:cNvSpPr/>
            <p:nvPr/>
          </p:nvSpPr>
          <p:spPr>
            <a:xfrm>
              <a:off x="0" y="5008500"/>
              <a:ext cx="2306700" cy="135000"/>
            </a:xfrm>
            <a:prstGeom prst="rect">
              <a:avLst/>
            </a:prstGeom>
            <a:solidFill>
              <a:srgbClr val="E52A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>
              <a:off x="2306800" y="5008500"/>
              <a:ext cx="2306700" cy="135000"/>
            </a:xfrm>
            <a:prstGeom prst="rect">
              <a:avLst/>
            </a:prstGeom>
            <a:solidFill>
              <a:srgbClr val="F7A42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4613625" y="5008500"/>
              <a:ext cx="2306700" cy="135000"/>
            </a:xfrm>
            <a:prstGeom prst="rect">
              <a:avLst/>
            </a:prstGeom>
            <a:solidFill>
              <a:srgbClr val="3D81C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6920425" y="5008500"/>
              <a:ext cx="2243400" cy="135000"/>
            </a:xfrm>
            <a:prstGeom prst="rect">
              <a:avLst/>
            </a:prstGeom>
            <a:solidFill>
              <a:srgbClr val="6FB85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0"/>
          <p:cNvSpPr/>
          <p:nvPr/>
        </p:nvSpPr>
        <p:spPr>
          <a:xfrm>
            <a:off x="-22800" y="-1725"/>
            <a:ext cx="9189600" cy="1036500"/>
          </a:xfrm>
          <a:prstGeom prst="rect">
            <a:avLst/>
          </a:prstGeom>
          <a:solidFill>
            <a:srgbClr val="1B253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Georama"/>
              <a:ea typeface="Georama"/>
              <a:cs typeface="Georama"/>
              <a:sym typeface="Georama"/>
            </a:endParaRPr>
          </a:p>
        </p:txBody>
      </p:sp>
      <p:sp>
        <p:nvSpPr>
          <p:cNvPr id="43" name="Google Shape;43;p20"/>
          <p:cNvSpPr txBox="1"/>
          <p:nvPr/>
        </p:nvSpPr>
        <p:spPr>
          <a:xfrm>
            <a:off x="209875" y="215325"/>
            <a:ext cx="56124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44" name="Google Shape;44;p20"/>
          <p:cNvSpPr txBox="1"/>
          <p:nvPr/>
        </p:nvSpPr>
        <p:spPr>
          <a:xfrm>
            <a:off x="301200" y="1609650"/>
            <a:ext cx="4270800" cy="1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Georama"/>
              <a:ea typeface="Georama"/>
              <a:cs typeface="Georama"/>
              <a:sym typeface="Georama"/>
            </a:endParaRPr>
          </a:p>
        </p:txBody>
      </p:sp>
      <p:sp>
        <p:nvSpPr>
          <p:cNvPr id="45" name="Google Shape;45;p20"/>
          <p:cNvSpPr>
            <a:spLocks noGrp="1"/>
          </p:cNvSpPr>
          <p:nvPr>
            <p:ph type="pic" idx="2"/>
          </p:nvPr>
        </p:nvSpPr>
        <p:spPr>
          <a:xfrm>
            <a:off x="5041275" y="1612761"/>
            <a:ext cx="3609900" cy="23433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419650" y="1350100"/>
            <a:ext cx="3710700" cy="28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title" idx="3"/>
          </p:nvPr>
        </p:nvSpPr>
        <p:spPr>
          <a:xfrm>
            <a:off x="398700" y="208125"/>
            <a:ext cx="83466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E46962"/>
          </p15:clr>
        </p15:guide>
        <p15:guide id="2" orient="horz" pos="16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530"/>
              </a:buClr>
              <a:buSzPts val="1100"/>
              <a:buFont typeface="Georama"/>
              <a:buNone/>
              <a:defRPr sz="3300" b="0" i="0" u="none" strike="noStrike" cap="none">
                <a:solidFill>
                  <a:srgbClr val="1B2530"/>
                </a:solidFill>
                <a:latin typeface="Georama"/>
                <a:ea typeface="Georama"/>
                <a:cs typeface="Georama"/>
                <a:sym typeface="Geora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628650" y="1584894"/>
            <a:ext cx="78867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The Human Project</a:t>
            </a:r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subTitle" idx="1"/>
          </p:nvPr>
        </p:nvSpPr>
        <p:spPr>
          <a:xfrm>
            <a:off x="2392350" y="4391316"/>
            <a:ext cx="4359300" cy="57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600"/>
              <a:t>Laboratório de Estudos e Pesquisas em Educação e Economia Social (LEPES)</a:t>
            </a:r>
            <a:endParaRPr sz="1600"/>
          </a:p>
        </p:txBody>
      </p:sp>
      <p:sp>
        <p:nvSpPr>
          <p:cNvPr id="54" name="Google Shape;54;p1"/>
          <p:cNvSpPr txBox="1"/>
          <p:nvPr/>
        </p:nvSpPr>
        <p:spPr>
          <a:xfrm>
            <a:off x="2266985" y="2391413"/>
            <a:ext cx="4610029" cy="57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ama Light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Georama Light"/>
                <a:ea typeface="Georama Light"/>
                <a:cs typeface="Georama Light"/>
                <a:sym typeface="Georama Light"/>
              </a:rPr>
              <a:t>O caso do município de Santa Luzia do Itanhy/SE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266984" y="3582329"/>
            <a:ext cx="4610029" cy="57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ama Light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Georama Light"/>
                <a:ea typeface="Georama Light"/>
                <a:cs typeface="Georama Light"/>
                <a:sym typeface="Georama Light"/>
              </a:rPr>
              <a:t>Julho/2024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/>
          <p:nvPr/>
        </p:nvSpPr>
        <p:spPr>
          <a:xfrm>
            <a:off x="2388526" y="2339687"/>
            <a:ext cx="2118928" cy="2569197"/>
          </a:xfrm>
          <a:custGeom>
            <a:avLst/>
            <a:gdLst/>
            <a:ahLst/>
            <a:cxnLst/>
            <a:rect l="l" t="t" r="r" b="b"/>
            <a:pathLst>
              <a:path w="1247466" h="978907" extrusionOk="0">
                <a:moveTo>
                  <a:pt x="100583" y="0"/>
                </a:moveTo>
                <a:lnTo>
                  <a:pt x="1146883" y="0"/>
                </a:lnTo>
                <a:cubicBezTo>
                  <a:pt x="1202433" y="0"/>
                  <a:pt x="1247466" y="45032"/>
                  <a:pt x="1247466" y="100583"/>
                </a:cubicBezTo>
                <a:lnTo>
                  <a:pt x="1247466" y="878325"/>
                </a:lnTo>
                <a:cubicBezTo>
                  <a:pt x="1247466" y="933875"/>
                  <a:pt x="1202433" y="978907"/>
                  <a:pt x="1146883" y="978907"/>
                </a:cubicBezTo>
                <a:lnTo>
                  <a:pt x="100583" y="978907"/>
                </a:lnTo>
                <a:cubicBezTo>
                  <a:pt x="45032" y="978907"/>
                  <a:pt x="0" y="933875"/>
                  <a:pt x="0" y="878325"/>
                </a:cubicBezTo>
                <a:lnTo>
                  <a:pt x="0" y="100583"/>
                </a:lnTo>
                <a:cubicBezTo>
                  <a:pt x="0" y="45032"/>
                  <a:pt x="45032" y="0"/>
                  <a:pt x="100583" y="0"/>
                </a:cubicBezTo>
                <a:close/>
              </a:path>
            </a:pathLst>
          </a:custGeom>
          <a:solidFill>
            <a:srgbClr val="F7A42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185107" y="2335006"/>
            <a:ext cx="2118928" cy="2569197"/>
          </a:xfrm>
          <a:custGeom>
            <a:avLst/>
            <a:gdLst/>
            <a:ahLst/>
            <a:cxnLst/>
            <a:rect l="l" t="t" r="r" b="b"/>
            <a:pathLst>
              <a:path w="1247466" h="978907" extrusionOk="0">
                <a:moveTo>
                  <a:pt x="100583" y="0"/>
                </a:moveTo>
                <a:lnTo>
                  <a:pt x="1146883" y="0"/>
                </a:lnTo>
                <a:cubicBezTo>
                  <a:pt x="1202433" y="0"/>
                  <a:pt x="1247466" y="45032"/>
                  <a:pt x="1247466" y="100583"/>
                </a:cubicBezTo>
                <a:lnTo>
                  <a:pt x="1247466" y="878325"/>
                </a:lnTo>
                <a:cubicBezTo>
                  <a:pt x="1247466" y="933875"/>
                  <a:pt x="1202433" y="978907"/>
                  <a:pt x="1146883" y="978907"/>
                </a:cubicBezTo>
                <a:lnTo>
                  <a:pt x="100583" y="978907"/>
                </a:lnTo>
                <a:cubicBezTo>
                  <a:pt x="45032" y="978907"/>
                  <a:pt x="0" y="933875"/>
                  <a:pt x="0" y="878325"/>
                </a:cubicBezTo>
                <a:lnTo>
                  <a:pt x="0" y="100583"/>
                </a:lnTo>
                <a:cubicBezTo>
                  <a:pt x="0" y="45032"/>
                  <a:pt x="45032" y="0"/>
                  <a:pt x="100583" y="0"/>
                </a:cubicBezTo>
                <a:close/>
              </a:path>
            </a:pathLst>
          </a:custGeom>
          <a:solidFill>
            <a:srgbClr val="E52A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4614246" y="2335005"/>
            <a:ext cx="2118928" cy="2569197"/>
          </a:xfrm>
          <a:custGeom>
            <a:avLst/>
            <a:gdLst/>
            <a:ahLst/>
            <a:cxnLst/>
            <a:rect l="l" t="t" r="r" b="b"/>
            <a:pathLst>
              <a:path w="1247466" h="978907" extrusionOk="0">
                <a:moveTo>
                  <a:pt x="100583" y="0"/>
                </a:moveTo>
                <a:lnTo>
                  <a:pt x="1146883" y="0"/>
                </a:lnTo>
                <a:cubicBezTo>
                  <a:pt x="1202433" y="0"/>
                  <a:pt x="1247466" y="45032"/>
                  <a:pt x="1247466" y="100583"/>
                </a:cubicBezTo>
                <a:lnTo>
                  <a:pt x="1247466" y="878325"/>
                </a:lnTo>
                <a:cubicBezTo>
                  <a:pt x="1247466" y="933875"/>
                  <a:pt x="1202433" y="978907"/>
                  <a:pt x="1146883" y="978907"/>
                </a:cubicBezTo>
                <a:lnTo>
                  <a:pt x="100583" y="978907"/>
                </a:lnTo>
                <a:cubicBezTo>
                  <a:pt x="45032" y="978907"/>
                  <a:pt x="0" y="933875"/>
                  <a:pt x="0" y="878325"/>
                </a:cubicBezTo>
                <a:lnTo>
                  <a:pt x="0" y="100583"/>
                </a:lnTo>
                <a:cubicBezTo>
                  <a:pt x="0" y="45032"/>
                  <a:pt x="45032" y="0"/>
                  <a:pt x="100583" y="0"/>
                </a:cubicBezTo>
                <a:close/>
              </a:path>
            </a:pathLst>
          </a:custGeom>
          <a:solidFill>
            <a:srgbClr val="3D81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6839966" y="2335005"/>
            <a:ext cx="2118928" cy="2569197"/>
          </a:xfrm>
          <a:custGeom>
            <a:avLst/>
            <a:gdLst/>
            <a:ahLst/>
            <a:cxnLst/>
            <a:rect l="l" t="t" r="r" b="b"/>
            <a:pathLst>
              <a:path w="1247466" h="978907" extrusionOk="0">
                <a:moveTo>
                  <a:pt x="100583" y="0"/>
                </a:moveTo>
                <a:lnTo>
                  <a:pt x="1146883" y="0"/>
                </a:lnTo>
                <a:cubicBezTo>
                  <a:pt x="1202433" y="0"/>
                  <a:pt x="1247466" y="45032"/>
                  <a:pt x="1247466" y="100583"/>
                </a:cubicBezTo>
                <a:lnTo>
                  <a:pt x="1247466" y="878325"/>
                </a:lnTo>
                <a:cubicBezTo>
                  <a:pt x="1247466" y="933875"/>
                  <a:pt x="1202433" y="978907"/>
                  <a:pt x="1146883" y="978907"/>
                </a:cubicBezTo>
                <a:lnTo>
                  <a:pt x="100583" y="978907"/>
                </a:lnTo>
                <a:cubicBezTo>
                  <a:pt x="45032" y="978907"/>
                  <a:pt x="0" y="933875"/>
                  <a:pt x="0" y="878325"/>
                </a:cubicBezTo>
                <a:lnTo>
                  <a:pt x="0" y="100583"/>
                </a:lnTo>
                <a:cubicBezTo>
                  <a:pt x="0" y="45032"/>
                  <a:pt x="45032" y="0"/>
                  <a:pt x="100583" y="0"/>
                </a:cubicBezTo>
                <a:close/>
              </a:path>
            </a:pathLst>
          </a:custGeom>
          <a:solidFill>
            <a:srgbClr val="6FB8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CONSTRUÇÃO DOS GRUPOS DE COMPARAÇÃO</a:t>
            </a:r>
            <a:endParaRPr/>
          </a:p>
        </p:txBody>
      </p:sp>
      <p:sp>
        <p:nvSpPr>
          <p:cNvPr id="175" name="Google Shape;175;p12"/>
          <p:cNvSpPr/>
          <p:nvPr/>
        </p:nvSpPr>
        <p:spPr>
          <a:xfrm>
            <a:off x="2388526" y="2484068"/>
            <a:ext cx="2118928" cy="2162339"/>
          </a:xfrm>
          <a:custGeom>
            <a:avLst/>
            <a:gdLst/>
            <a:ahLst/>
            <a:cxnLst/>
            <a:rect l="l" t="t" r="r" b="b"/>
            <a:pathLst>
              <a:path w="1247466" h="978907" extrusionOk="0">
                <a:moveTo>
                  <a:pt x="100583" y="0"/>
                </a:moveTo>
                <a:lnTo>
                  <a:pt x="1146883" y="0"/>
                </a:lnTo>
                <a:cubicBezTo>
                  <a:pt x="1202433" y="0"/>
                  <a:pt x="1247466" y="45032"/>
                  <a:pt x="1247466" y="100583"/>
                </a:cubicBezTo>
                <a:lnTo>
                  <a:pt x="1247466" y="878325"/>
                </a:lnTo>
                <a:cubicBezTo>
                  <a:pt x="1247466" y="933875"/>
                  <a:pt x="1202433" y="978907"/>
                  <a:pt x="1146883" y="978907"/>
                </a:cubicBezTo>
                <a:lnTo>
                  <a:pt x="100583" y="978907"/>
                </a:lnTo>
                <a:cubicBezTo>
                  <a:pt x="45032" y="978907"/>
                  <a:pt x="0" y="933875"/>
                  <a:pt x="0" y="878325"/>
                </a:cubicBezTo>
                <a:lnTo>
                  <a:pt x="0" y="100583"/>
                </a:lnTo>
                <a:cubicBezTo>
                  <a:pt x="0" y="45032"/>
                  <a:pt x="45032" y="0"/>
                  <a:pt x="100583" y="0"/>
                </a:cubicBezTo>
                <a:close/>
              </a:path>
            </a:pathLst>
          </a:custGeom>
          <a:solidFill>
            <a:srgbClr val="F7A42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2410827" y="2345898"/>
            <a:ext cx="209662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Campinas do Piauí (PI)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Luzilândia (PI)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Batalha (PI)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Cajueiro da Praia (PI)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Lagoa Real (BA)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Nova Canaã (BA)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Santa Brígida (BA)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São José da Vitória (BA)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 err="1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Lajedinho</a:t>
            </a: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(BA)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 err="1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Caém</a:t>
            </a: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(BA)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Terezinha (PE)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Dona Inês (PB)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Boa Vista do Gurupi (MA)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Mirador (MA)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Monção (MA)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Benedito Leite (MA)</a:t>
            </a:r>
            <a:endParaRPr dirty="0"/>
          </a:p>
        </p:txBody>
      </p:sp>
      <p:sp>
        <p:nvSpPr>
          <p:cNvPr id="177" name="Google Shape;177;p12"/>
          <p:cNvSpPr/>
          <p:nvPr/>
        </p:nvSpPr>
        <p:spPr>
          <a:xfrm>
            <a:off x="4614246" y="1148515"/>
            <a:ext cx="2118927" cy="1029579"/>
          </a:xfrm>
          <a:custGeom>
            <a:avLst/>
            <a:gdLst/>
            <a:ahLst/>
            <a:cxnLst/>
            <a:rect l="l" t="t" r="r" b="b"/>
            <a:pathLst>
              <a:path w="1247466" h="812800" extrusionOk="0">
                <a:moveTo>
                  <a:pt x="108744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652780"/>
                </a:lnTo>
                <a:lnTo>
                  <a:pt x="160020" y="812800"/>
                </a:lnTo>
                <a:lnTo>
                  <a:pt x="1087446" y="812800"/>
                </a:lnTo>
                <a:lnTo>
                  <a:pt x="1247466" y="652780"/>
                </a:lnTo>
                <a:lnTo>
                  <a:pt x="1247466" y="160020"/>
                </a:lnTo>
                <a:lnTo>
                  <a:pt x="1087446" y="0"/>
                </a:lnTo>
                <a:close/>
              </a:path>
            </a:pathLst>
          </a:custGeom>
          <a:solidFill>
            <a:srgbClr val="3D81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2388526" y="1148897"/>
            <a:ext cx="2118928" cy="1029579"/>
          </a:xfrm>
          <a:custGeom>
            <a:avLst/>
            <a:gdLst/>
            <a:ahLst/>
            <a:cxnLst/>
            <a:rect l="l" t="t" r="r" b="b"/>
            <a:pathLst>
              <a:path w="1247466" h="812800" extrusionOk="0">
                <a:moveTo>
                  <a:pt x="108744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652780"/>
                </a:lnTo>
                <a:lnTo>
                  <a:pt x="160020" y="812800"/>
                </a:lnTo>
                <a:lnTo>
                  <a:pt x="1087446" y="812800"/>
                </a:lnTo>
                <a:lnTo>
                  <a:pt x="1247466" y="652780"/>
                </a:lnTo>
                <a:lnTo>
                  <a:pt x="1247466" y="160020"/>
                </a:lnTo>
                <a:lnTo>
                  <a:pt x="1087446" y="0"/>
                </a:lnTo>
                <a:close/>
              </a:path>
            </a:pathLst>
          </a:custGeom>
          <a:solidFill>
            <a:srgbClr val="F7A42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6839966" y="1148515"/>
            <a:ext cx="2118927" cy="1029580"/>
          </a:xfrm>
          <a:custGeom>
            <a:avLst/>
            <a:gdLst/>
            <a:ahLst/>
            <a:cxnLst/>
            <a:rect l="l" t="t" r="r" b="b"/>
            <a:pathLst>
              <a:path w="1247466" h="812800" extrusionOk="0">
                <a:moveTo>
                  <a:pt x="108744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652780"/>
                </a:lnTo>
                <a:lnTo>
                  <a:pt x="160020" y="812800"/>
                </a:lnTo>
                <a:lnTo>
                  <a:pt x="1087446" y="812800"/>
                </a:lnTo>
                <a:lnTo>
                  <a:pt x="1247466" y="652780"/>
                </a:lnTo>
                <a:lnTo>
                  <a:pt x="1247466" y="160020"/>
                </a:lnTo>
                <a:lnTo>
                  <a:pt x="1087446" y="0"/>
                </a:lnTo>
                <a:close/>
              </a:path>
            </a:pathLst>
          </a:custGeom>
          <a:solidFill>
            <a:srgbClr val="6FB8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185107" y="1148515"/>
            <a:ext cx="2118928" cy="1029580"/>
          </a:xfrm>
          <a:custGeom>
            <a:avLst/>
            <a:gdLst/>
            <a:ahLst/>
            <a:cxnLst/>
            <a:rect l="l" t="t" r="r" b="b"/>
            <a:pathLst>
              <a:path w="1247466" h="812800" extrusionOk="0">
                <a:moveTo>
                  <a:pt x="108744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652780"/>
                </a:lnTo>
                <a:lnTo>
                  <a:pt x="160020" y="812800"/>
                </a:lnTo>
                <a:lnTo>
                  <a:pt x="1087446" y="812800"/>
                </a:lnTo>
                <a:lnTo>
                  <a:pt x="1247466" y="652780"/>
                </a:lnTo>
                <a:lnTo>
                  <a:pt x="1247466" y="160020"/>
                </a:lnTo>
                <a:lnTo>
                  <a:pt x="1087446" y="0"/>
                </a:lnTo>
                <a:close/>
              </a:path>
            </a:pathLst>
          </a:custGeom>
          <a:solidFill>
            <a:srgbClr val="E52A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85107" y="1368763"/>
            <a:ext cx="21189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“Grupo 1”</a:t>
            </a: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Santa Luzia do Itanhy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2388525" y="1370915"/>
            <a:ext cx="21189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r>
              <a:rPr lang="pt-BR" sz="1600" b="1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Grupo 2</a:t>
            </a:r>
            <a:b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600" b="0" i="1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IDHM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4614245" y="1370914"/>
            <a:ext cx="21189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r>
              <a:rPr lang="pt-BR" sz="1600" b="1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Grupo 3</a:t>
            </a:r>
            <a:b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600" b="0" i="1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Proporção de Pretos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6842716" y="1370914"/>
            <a:ext cx="21189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r>
              <a:rPr lang="pt-BR" sz="1600" b="1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Grupo 4</a:t>
            </a:r>
            <a:b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600" b="0" i="1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Proximidade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4636549" y="2335005"/>
            <a:ext cx="2096626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São Felipe (BA)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Palmeirândia (MA)</a:t>
            </a:r>
            <a:b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Itacaré (BA)*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Aroeiras do Itaim (PI)</a:t>
            </a:r>
            <a:endParaRPr lang="pt-BR" sz="1000" dirty="0">
              <a:solidFill>
                <a:srgbClr val="171616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Várzea Branca (PI)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Nazaré do Piauí (PI)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 err="1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Aramari</a:t>
            </a: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(BA)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r>
              <a:rPr lang="pt-BR" sz="1000" b="0" i="0" u="none" strike="noStrike" cap="none" dirty="0" err="1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Itaeté</a:t>
            </a: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(BA)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Paquetá (PI)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Taperoá (BA)*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Muniz Ferreira (BA)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Alcobaça (BA)*</a:t>
            </a:r>
            <a:endParaRPr lang="pt-BR" sz="1000" dirty="0">
              <a:solidFill>
                <a:srgbClr val="171616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Isaías Coelho (PI)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Campinas do Piauí (PI)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Wenceslau Guimarães (BA)* </a:t>
            </a:r>
            <a:endParaRPr sz="1000" b="0" i="0" u="none" strike="noStrike" cap="none" dirty="0">
              <a:solidFill>
                <a:srgbClr val="171616"/>
              </a:solidFill>
              <a:latin typeface="Georama"/>
              <a:ea typeface="Georama"/>
              <a:cs typeface="Georama"/>
              <a:sym typeface="Georama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6862267" y="2345898"/>
            <a:ext cx="209662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Estância (SE)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Arauá (SE)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Itabaianinha (SE)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Umbaúba (SE)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Indiaroba (SE</a:t>
            </a: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Cristinápolis (SE)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Tomar do Geru (SE)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Pedrinhas (SE)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Boquim (SE)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Salgado (SE)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Lagarto (SE)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Riachão do Dantas (SE)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Simão Dias (SE)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Itapicuru (BA)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Poço Verde (SE)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Tobias Barreto (SE)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ALGUNS DADOS DOS GRUPOS</a:t>
            </a:r>
            <a:endParaRPr/>
          </a:p>
        </p:txBody>
      </p:sp>
      <p:graphicFrame>
        <p:nvGraphicFramePr>
          <p:cNvPr id="192" name="Google Shape;192;p15"/>
          <p:cNvGraphicFramePr/>
          <p:nvPr>
            <p:extLst>
              <p:ext uri="{D42A27DB-BD31-4B8C-83A1-F6EECF244321}">
                <p14:modId xmlns:p14="http://schemas.microsoft.com/office/powerpoint/2010/main" val="3964185635"/>
              </p:ext>
            </p:extLst>
          </p:nvPr>
        </p:nvGraphicFramePr>
        <p:xfrm>
          <a:off x="378995" y="1212382"/>
          <a:ext cx="8386000" cy="3312000"/>
        </p:xfrm>
        <a:graphic>
          <a:graphicData uri="http://schemas.openxmlformats.org/drawingml/2006/table">
            <a:tbl>
              <a:tblPr firstRow="1" bandRow="1">
                <a:noFill/>
                <a:tableStyleId>{4CF101B1-1798-4DCB-BCE9-ED59F4D50529}</a:tableStyleId>
              </a:tblPr>
              <a:tblGrid>
                <a:gridCol w="16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ANO = 2010</a:t>
                      </a:r>
                      <a:endParaRPr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25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Santa Luzia do Itanhy</a:t>
                      </a:r>
                      <a:endParaRPr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25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Grupo 2 </a:t>
                      </a:r>
                      <a:br>
                        <a:rPr lang="pt-BR" sz="105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5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IDHm</a:t>
                      </a:r>
                      <a:endParaRPr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25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1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Grupo 3 </a:t>
                      </a:r>
                      <a:br>
                        <a:rPr lang="pt-BR" sz="1050" b="1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50" b="1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Proporção de pretos/rurais</a:t>
                      </a:r>
                      <a:endParaRPr dirty="0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25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Grupo 4 </a:t>
                      </a:r>
                      <a:br>
                        <a:rPr lang="pt-BR" sz="105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5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Proximidade</a:t>
                      </a:r>
                      <a:endParaRPr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25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IDHm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0,545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0,545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 dirty="0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0,567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0,577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População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12.969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13.228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 dirty="0">
                          <a:solidFill>
                            <a:srgbClr val="171616"/>
                          </a:solidFill>
                          <a:latin typeface="Montserrat"/>
                          <a:sym typeface="Montserrat"/>
                        </a:rPr>
                        <a:t>12.878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30.675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Taxa de analfabetismo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33,03%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 dirty="0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30,52%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 dirty="0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28,39%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27,85%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Anos de estudo</a:t>
                      </a:r>
                      <a:b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(média)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8,54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8,43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 dirty="0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8,12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8,71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Expectativa de vida ao nascer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70,82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68,57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 dirty="0">
                          <a:solidFill>
                            <a:srgbClr val="171616"/>
                          </a:solidFill>
                          <a:latin typeface="Montserrat"/>
                          <a:sym typeface="Montserrat"/>
                        </a:rPr>
                        <a:t>68,88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17161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70,46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Renda per capita</a:t>
                      </a:r>
                      <a:endParaRPr sz="1050" i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R$ 194,24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R$ 218,54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R$ 254,32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R$ 273,61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TRAJETÓRIAS (EXEMPLO)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1467" y="4273778"/>
            <a:ext cx="2058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“Grupo 1”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Santa Luzia do Itanhy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2373961" y="4287429"/>
            <a:ext cx="2058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Grupo 2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IDHM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4656455" y="4273778"/>
            <a:ext cx="2058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Grupo 3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Proporção de pretos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6938949" y="4273778"/>
            <a:ext cx="2058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Grupo 4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Proximidade</a:t>
            </a:r>
            <a:endParaRPr/>
          </a:p>
        </p:txBody>
      </p:sp>
      <p:cxnSp>
        <p:nvCxnSpPr>
          <p:cNvPr id="204" name="Google Shape;204;p16"/>
          <p:cNvCxnSpPr/>
          <p:nvPr/>
        </p:nvCxnSpPr>
        <p:spPr>
          <a:xfrm>
            <a:off x="571410" y="4799509"/>
            <a:ext cx="1044514" cy="0"/>
          </a:xfrm>
          <a:prstGeom prst="straightConnector1">
            <a:avLst/>
          </a:prstGeom>
          <a:noFill/>
          <a:ln w="38100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6"/>
          <p:cNvCxnSpPr/>
          <p:nvPr/>
        </p:nvCxnSpPr>
        <p:spPr>
          <a:xfrm>
            <a:off x="2863003" y="4799509"/>
            <a:ext cx="1044514" cy="0"/>
          </a:xfrm>
          <a:prstGeom prst="straightConnector1">
            <a:avLst/>
          </a:prstGeom>
          <a:noFill/>
          <a:ln w="38100" cap="flat" cmpd="sng">
            <a:solidFill>
              <a:srgbClr val="FF7F0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154596" y="4799509"/>
            <a:ext cx="1044514" cy="0"/>
          </a:xfrm>
          <a:prstGeom prst="straightConnector1">
            <a:avLst/>
          </a:prstGeom>
          <a:noFill/>
          <a:ln w="38100" cap="flat" cmpd="sng">
            <a:solidFill>
              <a:srgbClr val="2CA02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7446188" y="4799509"/>
            <a:ext cx="1044514" cy="0"/>
          </a:xfrm>
          <a:prstGeom prst="straightConnector1">
            <a:avLst/>
          </a:prstGeom>
          <a:noFill/>
          <a:ln w="38100" cap="flat" cmpd="sng">
            <a:solidFill>
              <a:srgbClr val="D6262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901216B2-CC88-846C-62D3-0418F6BF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7875"/>
            <a:ext cx="4487546" cy="2781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013619-3F96-F878-D738-5639945C4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3317"/>
            <a:ext cx="4487545" cy="26503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PRÓXIMOS PASSOS</a:t>
            </a:r>
            <a:endParaRPr/>
          </a:p>
        </p:txBody>
      </p:sp>
      <p:cxnSp>
        <p:nvCxnSpPr>
          <p:cNvPr id="213" name="Google Shape;213;p17"/>
          <p:cNvCxnSpPr/>
          <p:nvPr/>
        </p:nvCxnSpPr>
        <p:spPr>
          <a:xfrm>
            <a:off x="545910" y="2893325"/>
            <a:ext cx="8052179" cy="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17"/>
          <p:cNvSpPr/>
          <p:nvPr/>
        </p:nvSpPr>
        <p:spPr>
          <a:xfrm>
            <a:off x="1115711" y="2620370"/>
            <a:ext cx="641445" cy="54591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3206089" y="2626341"/>
            <a:ext cx="641445" cy="54591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5296467" y="2620370"/>
            <a:ext cx="641445" cy="545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315198" y="2620370"/>
            <a:ext cx="641445" cy="545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406937" y="3324080"/>
            <a:ext cx="20589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Organização dos dados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2018620" y="2092526"/>
            <a:ext cx="3016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Construção das trajetórias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4253436" y="3324079"/>
            <a:ext cx="2727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Escrita do relatório da Fase 1</a:t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6272167" y="2092525"/>
            <a:ext cx="2727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Revisão e entrega</a:t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3226559" y="2620369"/>
            <a:ext cx="620975" cy="545911"/>
          </a:xfrm>
          <a:prstGeom prst="pie">
            <a:avLst>
              <a:gd name="adj1" fmla="val 16212648"/>
              <a:gd name="adj2" fmla="val 7823965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f93d0ad48_0_12"/>
          <p:cNvSpPr txBox="1">
            <a:spLocks noGrp="1"/>
          </p:cNvSpPr>
          <p:nvPr>
            <p:ph type="title"/>
          </p:nvPr>
        </p:nvSpPr>
        <p:spPr>
          <a:xfrm>
            <a:off x="3678875" y="635350"/>
            <a:ext cx="4806000" cy="3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pt-BR"/>
            </a:br>
            <a:br>
              <a:rPr lang="pt-BR"/>
            </a:b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385010" y="1507469"/>
            <a:ext cx="8373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Objetivo geral:</a:t>
            </a:r>
            <a: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 identificar potenciais impactos das ações do THP sobre bem-estar, empreendedorismo e trajetórias dos jovens.</a:t>
            </a:r>
            <a:endParaRPr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Organização da avaliação por etapas: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3603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Fase 1: Mudança sistêmica em Santa Luzia do Itanhy/SE</a:t>
            </a:r>
            <a:endParaRPr/>
          </a:p>
          <a:p>
            <a:pPr marL="817563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71616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3603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latin typeface="Georama"/>
                <a:ea typeface="Georama"/>
                <a:cs typeface="Georama"/>
                <a:sym typeface="Georama"/>
              </a:rPr>
              <a:t>Fase 2 e 3: </a:t>
            </a:r>
            <a:r>
              <a:rPr lang="pt-BR" sz="2000">
                <a:latin typeface="Georama"/>
                <a:ea typeface="Georama"/>
                <a:cs typeface="Georama"/>
                <a:sym typeface="Georama"/>
              </a:rPr>
              <a:t>Avaliação de componentes específicos do THP, incluindo, se necessário, coleta de dados primários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A AVALIAÇÃO DO THP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757997" y="3043989"/>
            <a:ext cx="6316578" cy="372979"/>
          </a:xfrm>
          <a:prstGeom prst="rect">
            <a:avLst/>
          </a:prstGeom>
          <a:solidFill>
            <a:srgbClr val="D0CECE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385010" y="1507469"/>
            <a:ext cx="83739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Objetivo geral:</a:t>
            </a:r>
            <a: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 identificar potenciais impactos das ações do THP sobre bem-estar, empreendedorismo e trajetórias dos jovens.</a:t>
            </a:r>
            <a:endParaRPr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Organização da avaliação por etapas: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3603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Fase 1: Mudança sistêmica em Santa Luzia do Itanhy/SE</a:t>
            </a:r>
            <a:endParaRPr/>
          </a:p>
          <a:p>
            <a:pPr marL="817563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3603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Fase 2 e 3: Avaliação de componentes específicos do THP, </a:t>
            </a:r>
            <a:r>
              <a:rPr lang="pt-BR" sz="2000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incluindo, se necessário, coleta de dados primários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A AVALIAÇÃO DO THP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A AVALIAÇÃO DO THP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397043" y="1507469"/>
            <a:ext cx="836194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Fase 1: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identificar potenciais efeitos das inovações sociais ocorridas em Santa Luzia do Itanhy/SE sobre o bem-estar da população, em especial dos jovens, trajetórias empreendedoras e superação de pobreza.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A AVALIAÇÃO DO THP</a:t>
            </a:r>
            <a:endParaRPr/>
          </a:p>
        </p:txBody>
      </p:sp>
      <p:sp>
        <p:nvSpPr>
          <p:cNvPr id="80" name="Google Shape;80;p5"/>
          <p:cNvSpPr txBox="1"/>
          <p:nvPr/>
        </p:nvSpPr>
        <p:spPr>
          <a:xfrm>
            <a:off x="397043" y="1507469"/>
            <a:ext cx="836194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Fase 1: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identificar potenciais efeitos das inovações sociais ocorridas em Santa Luzia do Itanhy/SE sobre o bem-estar da população, em especial dos jovens, trajetórias empreendedoras e superação de pobreza.</a:t>
            </a:r>
            <a:endParaRPr/>
          </a:p>
        </p:txBody>
      </p:sp>
      <p:sp>
        <p:nvSpPr>
          <p:cNvPr id="81" name="Google Shape;81;p5"/>
          <p:cNvSpPr txBox="1"/>
          <p:nvPr/>
        </p:nvSpPr>
        <p:spPr>
          <a:xfrm>
            <a:off x="397043" y="2879036"/>
            <a:ext cx="836194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Pontos importantes sobre o THP</a:t>
            </a:r>
            <a:br>
              <a:rPr lang="pt-BR" sz="18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- Múltiplas implementações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- Caráter sistêmico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- Inovações sociais em âmbito municipal</a:t>
            </a:r>
            <a:endParaRPr sz="18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ESTRATÉGIA DA FASE 1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324852" y="1406905"/>
            <a:ext cx="2995863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Selecionar dados secundários com representatividade municipal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Selecionar indicadores de desfechos associados a bem-estar, empreendedorismo, trajetórias educacionais e profissionais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Construir grupos e comparar trajetórias destes desfechos ao longo do tempo</a:t>
            </a:r>
            <a:endParaRPr/>
          </a:p>
        </p:txBody>
      </p:sp>
      <p:sp>
        <p:nvSpPr>
          <p:cNvPr id="88" name="Google Shape;88;p6"/>
          <p:cNvSpPr txBox="1"/>
          <p:nvPr/>
        </p:nvSpPr>
        <p:spPr>
          <a:xfrm>
            <a:off x="3675645" y="1228622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Censo domiciliar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(IBGE)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5518483" y="1228622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Cadastro Único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(MDS)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3675645" y="3163815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RAIS/CAGED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(MTE)</a:t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5518483" y="3163815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Cadastro CNPJ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(RF)</a:t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7361321" y="1227643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DataSUS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(MS)</a:t>
            </a:r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7361321" y="3163815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Censo Escolar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(INEP)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5518483" y="1840828"/>
            <a:ext cx="3418974" cy="307777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Vulnerabilidades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3675645" y="3760989"/>
            <a:ext cx="3418974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Mercado de trabalho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7361321" y="3760989"/>
            <a:ext cx="1576136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Educação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3675645" y="1840828"/>
            <a:ext cx="1576136" cy="307777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Demografia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ESTRATÉGIA DA FASE 1</a:t>
            </a: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324852" y="1406905"/>
            <a:ext cx="2995863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Selecionar dados secundários com representatividade municipal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Selecionar indicadores de desfechos associados a bem-estar, empreendedorismo, trajetórias educacionais e profissionais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Construir grupos e comparar trajetórias destes desfechos ao longo do tempo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3675645" y="1228622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Censo domiciliar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(IBGE)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5518483" y="1228622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Cadastro Único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(MDS)</a:t>
            </a:r>
            <a:endParaRPr/>
          </a:p>
        </p:txBody>
      </p:sp>
      <p:sp>
        <p:nvSpPr>
          <p:cNvPr id="106" name="Google Shape;106;p7"/>
          <p:cNvSpPr txBox="1"/>
          <p:nvPr/>
        </p:nvSpPr>
        <p:spPr>
          <a:xfrm>
            <a:off x="3675645" y="3163815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RAIS/CAGED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(MTE)</a:t>
            </a:r>
            <a:endParaRPr/>
          </a:p>
        </p:txBody>
      </p:sp>
      <p:sp>
        <p:nvSpPr>
          <p:cNvPr id="107" name="Google Shape;107;p7"/>
          <p:cNvSpPr txBox="1"/>
          <p:nvPr/>
        </p:nvSpPr>
        <p:spPr>
          <a:xfrm>
            <a:off x="5518483" y="3163815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Cadastro CNPJ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(RF)</a:t>
            </a:r>
            <a:endParaRPr/>
          </a:p>
        </p:txBody>
      </p:sp>
      <p:sp>
        <p:nvSpPr>
          <p:cNvPr id="108" name="Google Shape;108;p7"/>
          <p:cNvSpPr txBox="1"/>
          <p:nvPr/>
        </p:nvSpPr>
        <p:spPr>
          <a:xfrm>
            <a:off x="7361321" y="1227643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DataSUS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(MS)</a:t>
            </a:r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7361321" y="3163815"/>
            <a:ext cx="1576136" cy="523220"/>
          </a:xfrm>
          <a:prstGeom prst="rect">
            <a:avLst/>
          </a:prstGeom>
          <a:solidFill>
            <a:srgbClr val="D0CECE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Censo Escolar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(INEP)</a:t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3675645" y="1840830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3675645" y="3750713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5518483" y="3750712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7361321" y="3750711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5518483" y="1840830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7361321" y="1840830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3675645" y="1840830"/>
            <a:ext cx="1576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IDHM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Distribuição urbana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Condições de vida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Desenvolvimento da família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5518483" y="1854713"/>
            <a:ext cx="15761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Extrema pobreza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Capacidade de geração de renda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3675645" y="3750711"/>
            <a:ext cx="1576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Rendimento médio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Proporção na formalidade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Duração do emprego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Risco de automatização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5518483" y="3759598"/>
            <a:ext cx="157613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Quantidade de CNPJs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Proporção de empresas de inovação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Perenidade das empresas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361321" y="3759598"/>
            <a:ext cx="1576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Matrículas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Rotatividade de professores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Uso de creches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Matrículas em tempo integral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361321" y="1854713"/>
            <a:ext cx="15761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Mortalidade infantil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Indicadores de saúde para mulheres e crianças</a:t>
            </a:r>
            <a:br>
              <a:rPr lang="pt-B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ESTRATÉGIA DA FASE 1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324852" y="1406905"/>
            <a:ext cx="2995863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Selecionar dados secundários com representatividade municipal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Selecionar indicadores de desfechos associados a bem-estar, empreendedorismo, trajetórias educacionais e profissionais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pt-BR" sz="1400" b="0" i="0" u="none" strike="noStrike" cap="none">
                <a:solidFill>
                  <a:srgbClr val="000000"/>
                </a:solidFill>
                <a:latin typeface="Georama"/>
                <a:ea typeface="Georama"/>
                <a:cs typeface="Georama"/>
                <a:sym typeface="Georama"/>
              </a:rPr>
              <a:t>Construir grupos e comparar trajetórias destes desfechos ao longo do tempo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3675645" y="1228622"/>
            <a:ext cx="1576136" cy="523220"/>
          </a:xfrm>
          <a:prstGeom prst="rect">
            <a:avLst/>
          </a:prstGeom>
          <a:solidFill>
            <a:srgbClr val="757070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Georama"/>
                <a:ea typeface="Georama"/>
                <a:cs typeface="Georama"/>
                <a:sym typeface="Georama"/>
              </a:rPr>
              <a:t>Censo domiciliar</a:t>
            </a:r>
            <a:br>
              <a:rPr lang="pt-BR" sz="1400" b="0" i="0" u="none" strike="noStrike" cap="none">
                <a:solidFill>
                  <a:schemeClr val="lt1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chemeClr val="lt1"/>
                </a:solidFill>
                <a:latin typeface="Georama"/>
                <a:ea typeface="Georama"/>
                <a:cs typeface="Georama"/>
                <a:sym typeface="Georama"/>
              </a:rPr>
              <a:t>(IBGE)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5518483" y="1228622"/>
            <a:ext cx="1576136" cy="5232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Cadastro Único</a:t>
            </a:r>
            <a:b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(MDS)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3675645" y="3163815"/>
            <a:ext cx="1576136" cy="5232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RAIS/CAGED</a:t>
            </a:r>
            <a:b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(MTE)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5518483" y="3163815"/>
            <a:ext cx="1576136" cy="5232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Cadastro CNPJ</a:t>
            </a:r>
            <a:b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(RF)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7361321" y="1227643"/>
            <a:ext cx="1576136" cy="5232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DataSUS</a:t>
            </a:r>
            <a:b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(MS)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7361321" y="3163815"/>
            <a:ext cx="1576136" cy="5232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Censo Escolar</a:t>
            </a:r>
            <a:b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400" b="0" i="0" u="none" strike="noStrike" cap="none">
                <a:solidFill>
                  <a:srgbClr val="AEABAB"/>
                </a:solidFill>
                <a:latin typeface="Georama"/>
                <a:ea typeface="Georama"/>
                <a:cs typeface="Georama"/>
                <a:sym typeface="Georama"/>
              </a:rPr>
              <a:t>(INEP)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3675645" y="1840830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3675645" y="3750713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5518483" y="3750712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7361321" y="3750711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5518483" y="1840830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7361321" y="1840830"/>
            <a:ext cx="1576136" cy="10587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3675645" y="1840830"/>
            <a:ext cx="1576136" cy="1077218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IDHM</a:t>
            </a:r>
            <a:b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Distribuição urbana</a:t>
            </a:r>
            <a:b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Condições de vida</a:t>
            </a:r>
            <a:b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Desenvolvimento da família</a:t>
            </a:r>
            <a:br>
              <a:rPr lang="pt-B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5518483" y="1854713"/>
            <a:ext cx="15761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Extrema pobreza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Capacidade de geração de renda</a:t>
            </a: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3675645" y="3750711"/>
            <a:ext cx="1576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Rendimento médio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Proporção na formalidade</a:t>
            </a: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Duração do emprego</a:t>
            </a: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Risco de automatização</a:t>
            </a: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5518483" y="3759598"/>
            <a:ext cx="157613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Quantidade de CNPJs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Proporção de empresas de inovação</a:t>
            </a: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Perenidade das empresas</a:t>
            </a: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361321" y="3759598"/>
            <a:ext cx="1576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Matrículas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Rotatividade de professores</a:t>
            </a: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Uso de creches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Matrículas em tempo integral</a:t>
            </a: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361321" y="1854713"/>
            <a:ext cx="15761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Mortalidade infantil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 Indicadores de saúde para mulheres e crianças</a:t>
            </a:r>
            <a:br>
              <a:rPr lang="pt-BR" sz="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/>
        </p:nvSpPr>
        <p:spPr>
          <a:xfrm>
            <a:off x="0" y="0"/>
            <a:ext cx="9144000" cy="102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ama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CONSTRUÇÃO DOS GRUPOS DE COMPARAÇÃO</a:t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4614246" y="1148515"/>
            <a:ext cx="2118927" cy="1029579"/>
          </a:xfrm>
          <a:custGeom>
            <a:avLst/>
            <a:gdLst/>
            <a:ahLst/>
            <a:cxnLst/>
            <a:rect l="l" t="t" r="r" b="b"/>
            <a:pathLst>
              <a:path w="1247466" h="812800" extrusionOk="0">
                <a:moveTo>
                  <a:pt x="108744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652780"/>
                </a:lnTo>
                <a:lnTo>
                  <a:pt x="160020" y="812800"/>
                </a:lnTo>
                <a:lnTo>
                  <a:pt x="1087446" y="812800"/>
                </a:lnTo>
                <a:lnTo>
                  <a:pt x="1247466" y="652780"/>
                </a:lnTo>
                <a:lnTo>
                  <a:pt x="1247466" y="160020"/>
                </a:lnTo>
                <a:lnTo>
                  <a:pt x="1087446" y="0"/>
                </a:lnTo>
                <a:close/>
              </a:path>
            </a:pathLst>
          </a:custGeom>
          <a:solidFill>
            <a:srgbClr val="3D81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2388526" y="1148897"/>
            <a:ext cx="2118928" cy="1029579"/>
          </a:xfrm>
          <a:custGeom>
            <a:avLst/>
            <a:gdLst/>
            <a:ahLst/>
            <a:cxnLst/>
            <a:rect l="l" t="t" r="r" b="b"/>
            <a:pathLst>
              <a:path w="1247466" h="812800" extrusionOk="0">
                <a:moveTo>
                  <a:pt x="108744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652780"/>
                </a:lnTo>
                <a:lnTo>
                  <a:pt x="160020" y="812800"/>
                </a:lnTo>
                <a:lnTo>
                  <a:pt x="1087446" y="812800"/>
                </a:lnTo>
                <a:lnTo>
                  <a:pt x="1247466" y="652780"/>
                </a:lnTo>
                <a:lnTo>
                  <a:pt x="1247466" y="160020"/>
                </a:lnTo>
                <a:lnTo>
                  <a:pt x="1087446" y="0"/>
                </a:lnTo>
                <a:close/>
              </a:path>
            </a:pathLst>
          </a:custGeom>
          <a:solidFill>
            <a:srgbClr val="F7A42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6839966" y="1148515"/>
            <a:ext cx="2118927" cy="1029580"/>
          </a:xfrm>
          <a:custGeom>
            <a:avLst/>
            <a:gdLst/>
            <a:ahLst/>
            <a:cxnLst/>
            <a:rect l="l" t="t" r="r" b="b"/>
            <a:pathLst>
              <a:path w="1247466" h="812800" extrusionOk="0">
                <a:moveTo>
                  <a:pt x="108744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652780"/>
                </a:lnTo>
                <a:lnTo>
                  <a:pt x="160020" y="812800"/>
                </a:lnTo>
                <a:lnTo>
                  <a:pt x="1087446" y="812800"/>
                </a:lnTo>
                <a:lnTo>
                  <a:pt x="1247466" y="652780"/>
                </a:lnTo>
                <a:lnTo>
                  <a:pt x="1247466" y="160020"/>
                </a:lnTo>
                <a:lnTo>
                  <a:pt x="1087446" y="0"/>
                </a:lnTo>
                <a:close/>
              </a:path>
            </a:pathLst>
          </a:custGeom>
          <a:solidFill>
            <a:srgbClr val="6FB8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185107" y="1148515"/>
            <a:ext cx="2118928" cy="1029580"/>
          </a:xfrm>
          <a:custGeom>
            <a:avLst/>
            <a:gdLst/>
            <a:ahLst/>
            <a:cxnLst/>
            <a:rect l="l" t="t" r="r" b="b"/>
            <a:pathLst>
              <a:path w="1247466" h="812800" extrusionOk="0">
                <a:moveTo>
                  <a:pt x="108744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652780"/>
                </a:lnTo>
                <a:lnTo>
                  <a:pt x="160020" y="812800"/>
                </a:lnTo>
                <a:lnTo>
                  <a:pt x="1087446" y="812800"/>
                </a:lnTo>
                <a:lnTo>
                  <a:pt x="1247466" y="652780"/>
                </a:lnTo>
                <a:lnTo>
                  <a:pt x="1247466" y="160020"/>
                </a:lnTo>
                <a:lnTo>
                  <a:pt x="1087446" y="0"/>
                </a:lnTo>
                <a:close/>
              </a:path>
            </a:pathLst>
          </a:custGeom>
          <a:solidFill>
            <a:srgbClr val="E52A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2388526" y="2339687"/>
            <a:ext cx="2118928" cy="2569197"/>
          </a:xfrm>
          <a:custGeom>
            <a:avLst/>
            <a:gdLst/>
            <a:ahLst/>
            <a:cxnLst/>
            <a:rect l="l" t="t" r="r" b="b"/>
            <a:pathLst>
              <a:path w="1247466" h="978907" extrusionOk="0">
                <a:moveTo>
                  <a:pt x="100583" y="0"/>
                </a:moveTo>
                <a:lnTo>
                  <a:pt x="1146883" y="0"/>
                </a:lnTo>
                <a:cubicBezTo>
                  <a:pt x="1202433" y="0"/>
                  <a:pt x="1247466" y="45032"/>
                  <a:pt x="1247466" y="100583"/>
                </a:cubicBezTo>
                <a:lnTo>
                  <a:pt x="1247466" y="878325"/>
                </a:lnTo>
                <a:cubicBezTo>
                  <a:pt x="1247466" y="933875"/>
                  <a:pt x="1202433" y="978907"/>
                  <a:pt x="1146883" y="978907"/>
                </a:cubicBezTo>
                <a:lnTo>
                  <a:pt x="100583" y="978907"/>
                </a:lnTo>
                <a:cubicBezTo>
                  <a:pt x="45032" y="978907"/>
                  <a:pt x="0" y="933875"/>
                  <a:pt x="0" y="878325"/>
                </a:cubicBezTo>
                <a:lnTo>
                  <a:pt x="0" y="100583"/>
                </a:lnTo>
                <a:cubicBezTo>
                  <a:pt x="0" y="45032"/>
                  <a:pt x="45032" y="0"/>
                  <a:pt x="100583" y="0"/>
                </a:cubicBezTo>
                <a:close/>
              </a:path>
            </a:pathLst>
          </a:custGeom>
          <a:solidFill>
            <a:srgbClr val="F7A42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85107" y="2335006"/>
            <a:ext cx="2118928" cy="2569197"/>
          </a:xfrm>
          <a:custGeom>
            <a:avLst/>
            <a:gdLst/>
            <a:ahLst/>
            <a:cxnLst/>
            <a:rect l="l" t="t" r="r" b="b"/>
            <a:pathLst>
              <a:path w="1247466" h="978907" extrusionOk="0">
                <a:moveTo>
                  <a:pt x="100583" y="0"/>
                </a:moveTo>
                <a:lnTo>
                  <a:pt x="1146883" y="0"/>
                </a:lnTo>
                <a:cubicBezTo>
                  <a:pt x="1202433" y="0"/>
                  <a:pt x="1247466" y="45032"/>
                  <a:pt x="1247466" y="100583"/>
                </a:cubicBezTo>
                <a:lnTo>
                  <a:pt x="1247466" y="878325"/>
                </a:lnTo>
                <a:cubicBezTo>
                  <a:pt x="1247466" y="933875"/>
                  <a:pt x="1202433" y="978907"/>
                  <a:pt x="1146883" y="978907"/>
                </a:cubicBezTo>
                <a:lnTo>
                  <a:pt x="100583" y="978907"/>
                </a:lnTo>
                <a:cubicBezTo>
                  <a:pt x="45032" y="978907"/>
                  <a:pt x="0" y="933875"/>
                  <a:pt x="0" y="878325"/>
                </a:cubicBezTo>
                <a:lnTo>
                  <a:pt x="0" y="100583"/>
                </a:lnTo>
                <a:cubicBezTo>
                  <a:pt x="0" y="45032"/>
                  <a:pt x="45032" y="0"/>
                  <a:pt x="100583" y="0"/>
                </a:cubicBezTo>
                <a:close/>
              </a:path>
            </a:pathLst>
          </a:custGeom>
          <a:solidFill>
            <a:srgbClr val="E52A2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4614246" y="2335005"/>
            <a:ext cx="2118928" cy="2569197"/>
          </a:xfrm>
          <a:custGeom>
            <a:avLst/>
            <a:gdLst/>
            <a:ahLst/>
            <a:cxnLst/>
            <a:rect l="l" t="t" r="r" b="b"/>
            <a:pathLst>
              <a:path w="1247466" h="978907" extrusionOk="0">
                <a:moveTo>
                  <a:pt x="100583" y="0"/>
                </a:moveTo>
                <a:lnTo>
                  <a:pt x="1146883" y="0"/>
                </a:lnTo>
                <a:cubicBezTo>
                  <a:pt x="1202433" y="0"/>
                  <a:pt x="1247466" y="45032"/>
                  <a:pt x="1247466" y="100583"/>
                </a:cubicBezTo>
                <a:lnTo>
                  <a:pt x="1247466" y="878325"/>
                </a:lnTo>
                <a:cubicBezTo>
                  <a:pt x="1247466" y="933875"/>
                  <a:pt x="1202433" y="978907"/>
                  <a:pt x="1146883" y="978907"/>
                </a:cubicBezTo>
                <a:lnTo>
                  <a:pt x="100583" y="978907"/>
                </a:lnTo>
                <a:cubicBezTo>
                  <a:pt x="45032" y="978907"/>
                  <a:pt x="0" y="933875"/>
                  <a:pt x="0" y="878325"/>
                </a:cubicBezTo>
                <a:lnTo>
                  <a:pt x="0" y="100583"/>
                </a:lnTo>
                <a:cubicBezTo>
                  <a:pt x="0" y="45032"/>
                  <a:pt x="45032" y="0"/>
                  <a:pt x="100583" y="0"/>
                </a:cubicBezTo>
                <a:close/>
              </a:path>
            </a:pathLst>
          </a:custGeom>
          <a:solidFill>
            <a:srgbClr val="3D81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6839966" y="2335005"/>
            <a:ext cx="2118928" cy="2569197"/>
          </a:xfrm>
          <a:custGeom>
            <a:avLst/>
            <a:gdLst/>
            <a:ahLst/>
            <a:cxnLst/>
            <a:rect l="l" t="t" r="r" b="b"/>
            <a:pathLst>
              <a:path w="1247466" h="978907" extrusionOk="0">
                <a:moveTo>
                  <a:pt x="100583" y="0"/>
                </a:moveTo>
                <a:lnTo>
                  <a:pt x="1146883" y="0"/>
                </a:lnTo>
                <a:cubicBezTo>
                  <a:pt x="1202433" y="0"/>
                  <a:pt x="1247466" y="45032"/>
                  <a:pt x="1247466" y="100583"/>
                </a:cubicBezTo>
                <a:lnTo>
                  <a:pt x="1247466" y="878325"/>
                </a:lnTo>
                <a:cubicBezTo>
                  <a:pt x="1247466" y="933875"/>
                  <a:pt x="1202433" y="978907"/>
                  <a:pt x="1146883" y="978907"/>
                </a:cubicBezTo>
                <a:lnTo>
                  <a:pt x="100583" y="978907"/>
                </a:lnTo>
                <a:cubicBezTo>
                  <a:pt x="45032" y="978907"/>
                  <a:pt x="0" y="933875"/>
                  <a:pt x="0" y="878325"/>
                </a:cubicBezTo>
                <a:lnTo>
                  <a:pt x="0" y="100583"/>
                </a:lnTo>
                <a:cubicBezTo>
                  <a:pt x="0" y="45032"/>
                  <a:pt x="45032" y="0"/>
                  <a:pt x="100583" y="0"/>
                </a:cubicBezTo>
                <a:close/>
              </a:path>
            </a:pathLst>
          </a:custGeom>
          <a:solidFill>
            <a:srgbClr val="6FB8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185107" y="1368763"/>
            <a:ext cx="21189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“Grupo 1”</a:t>
            </a: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Santa Luzia do Itanhy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2388525" y="1370915"/>
            <a:ext cx="21189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r>
              <a:rPr lang="pt-BR" sz="1600" b="1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Grupo 2</a:t>
            </a:r>
            <a:b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600" b="0" i="1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IDHM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4614245" y="1370914"/>
            <a:ext cx="211892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r>
              <a:rPr lang="pt-BR" sz="1600" b="1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Grupo 3</a:t>
            </a:r>
            <a:br>
              <a:rPr lang="pt-BR" sz="16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600" b="0" i="1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Proporção de Pretos/Rural</a:t>
            </a:r>
            <a:endParaRPr dirty="0"/>
          </a:p>
        </p:txBody>
      </p:sp>
      <p:sp>
        <p:nvSpPr>
          <p:cNvPr id="162" name="Google Shape;162;p9"/>
          <p:cNvSpPr txBox="1"/>
          <p:nvPr/>
        </p:nvSpPr>
        <p:spPr>
          <a:xfrm>
            <a:off x="6842716" y="1370914"/>
            <a:ext cx="21189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r>
              <a:rPr lang="pt-BR" sz="1600" b="1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Grupo 4</a:t>
            </a:r>
            <a:b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</a:br>
            <a:r>
              <a:rPr lang="pt-BR" sz="1600" b="0" i="1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Proximidade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2388525" y="2754454"/>
            <a:ext cx="211892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Municípios do nordeste que tem IDHM semelhante ao de Santa Luzia do Itanhy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4614245" y="2754454"/>
            <a:ext cx="211892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Municípios do nordeste que tem proporção de pretos que residem em zona rural semelhante à Santa Luzia do Itanhy</a:t>
            </a:r>
            <a:endParaRPr dirty="0"/>
          </a:p>
        </p:txBody>
      </p:sp>
      <p:sp>
        <p:nvSpPr>
          <p:cNvPr id="165" name="Google Shape;165;p9"/>
          <p:cNvSpPr txBox="1"/>
          <p:nvPr/>
        </p:nvSpPr>
        <p:spPr>
          <a:xfrm>
            <a:off x="6839965" y="2877565"/>
            <a:ext cx="211892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171616"/>
                </a:solidFill>
                <a:latin typeface="Georama"/>
                <a:ea typeface="Georama"/>
                <a:cs typeface="Georama"/>
                <a:sym typeface="Georama"/>
              </a:rPr>
              <a:t>Municípios vizinhos e que fazem fronteira com Santa Luzia do Itanhy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 LEPES">
  <a:themeElements>
    <a:clrScheme name="Custom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1141</Words>
  <Application>Microsoft Office PowerPoint</Application>
  <PresentationFormat>Apresentação na tela (16:9)</PresentationFormat>
  <Paragraphs>198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Georama</vt:lpstr>
      <vt:lpstr>Montserrat</vt:lpstr>
      <vt:lpstr>Georama Medium</vt:lpstr>
      <vt:lpstr>Arial</vt:lpstr>
      <vt:lpstr>Georama Light</vt:lpstr>
      <vt:lpstr>SLIDES LEPES</vt:lpstr>
      <vt:lpstr>The Human Project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LEPES-50</dc:creator>
  <cp:lastModifiedBy>Dados Lepes</cp:lastModifiedBy>
  <cp:revision>2</cp:revision>
  <dcterms:modified xsi:type="dcterms:W3CDTF">2024-07-16T19:27:36Z</dcterms:modified>
</cp:coreProperties>
</file>