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Robo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664A686-DD25-49CC-900A-892E89E5DA88}">
  <a:tblStyle styleId="{9664A686-DD25-49CC-900A-892E89E5DA8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italic.fntdata"/><Relationship Id="rId12" Type="http://schemas.openxmlformats.org/officeDocument/2006/relationships/slide" Target="slides/slide7.xml"/><Relationship Id="rId34" Type="http://schemas.openxmlformats.org/officeDocument/2006/relationships/font" Target="fonts/Robo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Robo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4f005fe08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4f005fe08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4f005fe08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4f005fe08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4f005fe08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4f005fe08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4f005fe08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4f005fe08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4f005fe08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4f005fe08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4f005fe08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4f005fe08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4f005fe085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4f005fe08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4f005fe085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4f005fe085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4f005fe085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4f005fe085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4f005fe085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4f005fe085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4f005fe085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4f005fe085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4f005fe085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4f005fe085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4f005fe085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4f005fe085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4f005fe085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4f005fe085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4f005fe085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4f005fe085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4f005fe085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4f005fe085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4f005fe085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4f005fe085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4f0cbba6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4f0cbba6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4f005fe085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4f005fe085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4efa34972a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4efa34972a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4efb716e1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4efb716e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efb716e1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efb716e1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4efb716e1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4efb716e1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f005fe08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f005fe08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f005fe085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f005fe08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f005fe08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f005fe08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Projet Python for Data Analysis</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Dataset : Poke</a:t>
            </a:r>
            <a:r>
              <a:rPr lang="en-GB"/>
              <a:t>r</a:t>
            </a:r>
            <a:r>
              <a:rPr lang="en-GB" sz="1800"/>
              <a:t> Hand</a:t>
            </a:r>
            <a:endParaRPr sz="1800"/>
          </a:p>
        </p:txBody>
      </p:sp>
      <p:sp>
        <p:nvSpPr>
          <p:cNvPr id="69" name="Google Shape;69;p13"/>
          <p:cNvSpPr txBox="1"/>
          <p:nvPr>
            <p:ph idx="1" type="subTitle"/>
          </p:nvPr>
        </p:nvSpPr>
        <p:spPr>
          <a:xfrm>
            <a:off x="460950" y="4624355"/>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Arthur Thomasset</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226078" y="357800"/>
            <a:ext cx="2808000" cy="95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 Exploration</a:t>
            </a:r>
            <a:endParaRPr/>
          </a:p>
        </p:txBody>
      </p:sp>
      <p:sp>
        <p:nvSpPr>
          <p:cNvPr id="131" name="Google Shape;131;p22"/>
          <p:cNvSpPr txBox="1"/>
          <p:nvPr>
            <p:ph idx="1" type="body"/>
          </p:nvPr>
        </p:nvSpPr>
        <p:spPr>
          <a:xfrm>
            <a:off x="226075" y="10086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800"/>
              <a:t>Distribution sur le testing set par classe :</a:t>
            </a:r>
            <a:endParaRPr b="1" sz="1800"/>
          </a:p>
          <a:p>
            <a:pPr indent="0" lvl="0" marL="0" rtl="0" algn="l">
              <a:spcBef>
                <a:spcPts val="1600"/>
              </a:spcBef>
              <a:spcAft>
                <a:spcPts val="0"/>
              </a:spcAft>
              <a:buNone/>
            </a:pPr>
            <a:r>
              <a:rPr lang="en-GB" sz="1300"/>
              <a:t>0    50.12 %</a:t>
            </a:r>
            <a:br>
              <a:rPr lang="en-GB" sz="1300"/>
            </a:br>
            <a:r>
              <a:rPr lang="en-GB" sz="1300"/>
              <a:t>1    42.25 %</a:t>
            </a:r>
            <a:br>
              <a:rPr lang="en-GB" sz="1300"/>
            </a:br>
            <a:r>
              <a:rPr lang="en-GB" sz="1300"/>
              <a:t>2     4.76 %</a:t>
            </a:r>
            <a:br>
              <a:rPr lang="en-GB" sz="1300"/>
            </a:br>
            <a:r>
              <a:rPr lang="en-GB" sz="1300"/>
              <a:t>3     2.11 %</a:t>
            </a:r>
            <a:br>
              <a:rPr lang="en-GB" sz="1300"/>
            </a:br>
            <a:r>
              <a:rPr lang="en-GB" sz="1300"/>
              <a:t>4     0.39 %</a:t>
            </a:r>
            <a:br>
              <a:rPr lang="en-GB" sz="1300"/>
            </a:br>
            <a:r>
              <a:rPr lang="en-GB" sz="1300"/>
              <a:t>5     0.20 %</a:t>
            </a:r>
            <a:br>
              <a:rPr lang="en-GB" sz="1300"/>
            </a:br>
            <a:r>
              <a:rPr lang="en-GB" sz="1300"/>
              <a:t>6     0.14 %</a:t>
            </a:r>
            <a:br>
              <a:rPr lang="en-GB" sz="1300"/>
            </a:br>
            <a:r>
              <a:rPr lang="en-GB" sz="1300"/>
              <a:t>7     0.023 %</a:t>
            </a:r>
            <a:br>
              <a:rPr lang="en-GB" sz="1300"/>
            </a:br>
            <a:r>
              <a:rPr lang="en-GB" sz="1300"/>
              <a:t>8     0.001 %</a:t>
            </a:r>
            <a:br>
              <a:rPr lang="en-GB" sz="1300"/>
            </a:br>
            <a:r>
              <a:rPr lang="en-GB" sz="1300"/>
              <a:t>9     0.0003 %</a:t>
            </a:r>
            <a:endParaRPr sz="1300"/>
          </a:p>
          <a:p>
            <a:pPr indent="0" lvl="0" marL="0" rtl="0" algn="l">
              <a:spcBef>
                <a:spcPts val="0"/>
              </a:spcBef>
              <a:spcAft>
                <a:spcPts val="0"/>
              </a:spcAft>
              <a:buNone/>
            </a:pPr>
            <a:r>
              <a:t/>
            </a:r>
            <a:endParaRPr/>
          </a:p>
          <a:p>
            <a:pPr indent="0" lvl="0" marL="0" rtl="0" algn="l">
              <a:spcBef>
                <a:spcPts val="0"/>
              </a:spcBef>
              <a:spcAft>
                <a:spcPts val="0"/>
              </a:spcAft>
              <a:buNone/>
            </a:pPr>
            <a:r>
              <a:rPr lang="en-GB" sz="1300"/>
              <a:t>On observe quasiment la </a:t>
            </a:r>
            <a:r>
              <a:rPr b="1" lang="en-GB" sz="1300"/>
              <a:t>même distribution</a:t>
            </a:r>
            <a:r>
              <a:rPr lang="en-GB" sz="1300"/>
              <a:t> que pour le training set.</a:t>
            </a:r>
            <a:endParaRPr sz="1300"/>
          </a:p>
        </p:txBody>
      </p:sp>
      <p:pic>
        <p:nvPicPr>
          <p:cNvPr id="132" name="Google Shape;132;p22"/>
          <p:cNvPicPr preferRelativeResize="0"/>
          <p:nvPr/>
        </p:nvPicPr>
        <p:blipFill>
          <a:blip r:embed="rId3">
            <a:alphaModFix/>
          </a:blip>
          <a:stretch>
            <a:fillRect/>
          </a:stretch>
        </p:blipFill>
        <p:spPr>
          <a:xfrm>
            <a:off x="3338878" y="617063"/>
            <a:ext cx="5805122" cy="394656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226078" y="357800"/>
            <a:ext cx="2808000" cy="95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 Exploration</a:t>
            </a:r>
            <a:endParaRPr/>
          </a:p>
        </p:txBody>
      </p:sp>
      <p:sp>
        <p:nvSpPr>
          <p:cNvPr id="138" name="Google Shape;138;p23"/>
          <p:cNvSpPr txBox="1"/>
          <p:nvPr>
            <p:ph idx="1" type="body"/>
          </p:nvPr>
        </p:nvSpPr>
        <p:spPr>
          <a:xfrm>
            <a:off x="226075" y="10086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800"/>
              <a:t>Matrices de corrélation :</a:t>
            </a:r>
            <a:endParaRPr b="1" sz="1800"/>
          </a:p>
          <a:p>
            <a:pPr indent="0" lvl="0" marL="0" rtl="0" algn="l">
              <a:spcBef>
                <a:spcPts val="1600"/>
              </a:spcBef>
              <a:spcAft>
                <a:spcPts val="1600"/>
              </a:spcAft>
              <a:buNone/>
            </a:pPr>
            <a:r>
              <a:rPr lang="en-GB" sz="1300"/>
              <a:t>On remarque qu’il y a </a:t>
            </a:r>
            <a:r>
              <a:rPr b="1" lang="en-GB" sz="1300"/>
              <a:t>très peu de corrélation </a:t>
            </a:r>
            <a:r>
              <a:rPr lang="en-GB" sz="1300"/>
              <a:t>entre nos variables et que les données ne sont </a:t>
            </a:r>
            <a:r>
              <a:rPr b="1" lang="en-GB" sz="1300"/>
              <a:t>pas linéairement liées</a:t>
            </a:r>
            <a:r>
              <a:rPr lang="en-GB" sz="1300"/>
              <a:t>, cela va donc orienter le choix des algorithmes.</a:t>
            </a:r>
            <a:endParaRPr sz="1300"/>
          </a:p>
        </p:txBody>
      </p:sp>
      <p:pic>
        <p:nvPicPr>
          <p:cNvPr id="139" name="Google Shape;139;p23"/>
          <p:cNvPicPr preferRelativeResize="0"/>
          <p:nvPr/>
        </p:nvPicPr>
        <p:blipFill>
          <a:blip r:embed="rId3">
            <a:alphaModFix/>
          </a:blip>
          <a:stretch>
            <a:fillRect/>
          </a:stretch>
        </p:blipFill>
        <p:spPr>
          <a:xfrm>
            <a:off x="3702675" y="45700"/>
            <a:ext cx="5031651" cy="5052099"/>
          </a:xfrm>
          <a:prstGeom prst="rect">
            <a:avLst/>
          </a:prstGeom>
          <a:noFill/>
          <a:ln>
            <a:noFill/>
          </a:ln>
        </p:spPr>
      </p:pic>
      <p:pic>
        <p:nvPicPr>
          <p:cNvPr id="140" name="Google Shape;140;p23"/>
          <p:cNvPicPr preferRelativeResize="0"/>
          <p:nvPr/>
        </p:nvPicPr>
        <p:blipFill>
          <a:blip r:embed="rId4">
            <a:alphaModFix/>
          </a:blip>
          <a:stretch>
            <a:fillRect/>
          </a:stretch>
        </p:blipFill>
        <p:spPr>
          <a:xfrm>
            <a:off x="132950" y="3138850"/>
            <a:ext cx="2994250" cy="1537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Choix de l’algorithme </a:t>
            </a:r>
            <a:endParaRPr/>
          </a:p>
        </p:txBody>
      </p:sp>
      <p:sp>
        <p:nvSpPr>
          <p:cNvPr id="146" name="Google Shape;146;p2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J’ai choisi</a:t>
            </a:r>
            <a:r>
              <a:rPr b="1" lang="en-GB"/>
              <a:t> </a:t>
            </a:r>
            <a:r>
              <a:rPr lang="en-GB"/>
              <a:t>un </a:t>
            </a:r>
            <a:r>
              <a:rPr b="1" lang="en-GB"/>
              <a:t>Random Forest</a:t>
            </a:r>
            <a:r>
              <a:rPr lang="en-GB"/>
              <a:t> car on pourrait résoudre ce problème avec un modèle uniquement basé sur des règles et le Random Forest fait sens dans ce cas.</a:t>
            </a:r>
            <a:endParaRPr/>
          </a:p>
          <a:p>
            <a:pPr indent="0" lvl="0" marL="0" rtl="0" algn="l">
              <a:spcBef>
                <a:spcPts val="1600"/>
              </a:spcBef>
              <a:spcAft>
                <a:spcPts val="0"/>
              </a:spcAft>
              <a:buNone/>
            </a:pPr>
            <a:r>
              <a:rPr lang="en-GB"/>
              <a:t>De plus, les données ne sont </a:t>
            </a:r>
            <a:r>
              <a:rPr b="1" lang="en-GB"/>
              <a:t>pas linéairement séparables</a:t>
            </a:r>
            <a:r>
              <a:rPr lang="en-GB"/>
              <a:t> donc un algorithme de </a:t>
            </a:r>
            <a:r>
              <a:rPr b="1" lang="en-GB"/>
              <a:t>Support Vector Machine(Noyaux)</a:t>
            </a:r>
            <a:r>
              <a:rPr lang="en-GB"/>
              <a:t> est aussi à envisager.</a:t>
            </a:r>
            <a:endParaRPr/>
          </a:p>
          <a:p>
            <a:pPr indent="0" lvl="0" marL="0" rtl="0" algn="l">
              <a:spcBef>
                <a:spcPts val="1600"/>
              </a:spcBef>
              <a:spcAft>
                <a:spcPts val="1600"/>
              </a:spcAft>
              <a:buNone/>
            </a:pPr>
            <a:r>
              <a:rPr lang="en-GB"/>
              <a:t>Il est à noter, aussi, que </a:t>
            </a:r>
            <a:r>
              <a:rPr b="1" lang="en-GB"/>
              <a:t>le dataset est très déséquilibré</a:t>
            </a:r>
            <a:r>
              <a:rPr lang="en-GB"/>
              <a:t> et que les modèles risquent ne pas réussir à apprendre sur les classes les plus rares.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471900" y="738725"/>
            <a:ext cx="867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Model selection and </a:t>
            </a:r>
            <a:r>
              <a:rPr lang="en-GB"/>
              <a:t>Hyperparameters</a:t>
            </a:r>
            <a:r>
              <a:rPr lang="en-GB"/>
              <a:t> tuning</a:t>
            </a:r>
            <a:endParaRPr/>
          </a:p>
        </p:txBody>
      </p:sp>
      <p:sp>
        <p:nvSpPr>
          <p:cNvPr id="152" name="Google Shape;152;p2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Modèle naïf :</a:t>
            </a:r>
            <a:endParaRPr b="1"/>
          </a:p>
          <a:p>
            <a:pPr indent="0" lvl="0" marL="0" rtl="0" algn="l">
              <a:spcBef>
                <a:spcPts val="1600"/>
              </a:spcBef>
              <a:spcAft>
                <a:spcPts val="0"/>
              </a:spcAft>
              <a:buNone/>
            </a:pPr>
            <a:r>
              <a:rPr lang="en-GB"/>
              <a:t>La classe la plus représentée est la classe </a:t>
            </a:r>
            <a:r>
              <a:rPr b="1" lang="en-GB"/>
              <a:t>0</a:t>
            </a:r>
            <a:r>
              <a:rPr lang="en-GB"/>
              <a:t> (49.95%), j’ai donc “</a:t>
            </a:r>
            <a:r>
              <a:rPr lang="en-GB"/>
              <a:t>prédit”</a:t>
            </a:r>
            <a:r>
              <a:rPr lang="en-GB"/>
              <a:t> toutes les observations du test set à 0 afin de pouvoir juger la </a:t>
            </a:r>
            <a:r>
              <a:rPr lang="en-GB"/>
              <a:t>pertinence</a:t>
            </a:r>
            <a:r>
              <a:rPr lang="en-GB"/>
              <a:t> des autres modèles.</a:t>
            </a:r>
            <a:endParaRPr/>
          </a:p>
          <a:p>
            <a:pPr indent="0" lvl="0" marL="0" rtl="0" algn="l">
              <a:spcBef>
                <a:spcPts val="1600"/>
              </a:spcBef>
              <a:spcAft>
                <a:spcPts val="0"/>
              </a:spcAft>
              <a:buNone/>
            </a:pPr>
            <a:r>
              <a:rPr lang="en-GB"/>
              <a:t>Score (Accuracy) : </a:t>
            </a:r>
            <a:r>
              <a:rPr b="1" lang="en-GB"/>
              <a:t>50.12%</a:t>
            </a:r>
            <a:endParaRPr b="1"/>
          </a:p>
          <a:p>
            <a:pPr indent="0" lvl="0" marL="0" rtl="0" algn="l">
              <a:spcBef>
                <a:spcPts val="1600"/>
              </a:spcBef>
              <a:spcAft>
                <a:spcPts val="1600"/>
              </a:spcAft>
              <a:buNone/>
            </a:pPr>
            <a:r>
              <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471900" y="738725"/>
            <a:ext cx="867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Model selection and Hyperparameters tuning</a:t>
            </a:r>
            <a:endParaRPr/>
          </a:p>
        </p:txBody>
      </p:sp>
      <p:sp>
        <p:nvSpPr>
          <p:cNvPr id="158" name="Google Shape;158;p2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Modèle baseline - Random Forest :</a:t>
            </a:r>
            <a:endParaRPr b="1"/>
          </a:p>
          <a:p>
            <a:pPr indent="0" lvl="0" marL="0" rtl="0" algn="l">
              <a:spcBef>
                <a:spcPts val="1600"/>
              </a:spcBef>
              <a:spcAft>
                <a:spcPts val="0"/>
              </a:spcAft>
              <a:buNone/>
            </a:pPr>
            <a:r>
              <a:rPr lang="en-GB"/>
              <a:t>Random Forest avec les paramètres en mode défaut afin de voir comment se comporte le Random Forest sur les données. </a:t>
            </a:r>
            <a:endParaRPr/>
          </a:p>
          <a:p>
            <a:pPr indent="0" lvl="0" marL="0" rtl="0" algn="l">
              <a:spcBef>
                <a:spcPts val="1600"/>
              </a:spcBef>
              <a:spcAft>
                <a:spcPts val="0"/>
              </a:spcAft>
              <a:buNone/>
            </a:pPr>
            <a:r>
              <a:rPr lang="en-GB"/>
              <a:t>Score (Accuracy) : </a:t>
            </a:r>
            <a:r>
              <a:rPr b="1" lang="en-GB"/>
              <a:t>60.28</a:t>
            </a:r>
            <a:r>
              <a:rPr b="1" lang="en-GB"/>
              <a:t>%</a:t>
            </a:r>
            <a:endParaRPr b="1"/>
          </a:p>
          <a:p>
            <a:pPr indent="0" lvl="0" marL="0" rtl="0" algn="l">
              <a:spcBef>
                <a:spcPts val="1600"/>
              </a:spcBef>
              <a:spcAft>
                <a:spcPts val="1600"/>
              </a:spcAft>
              <a:buNone/>
            </a:pPr>
            <a:r>
              <a:rPr lang="en-GB"/>
              <a:t>Amélioration du score (par rapport au Modèle naïf) : </a:t>
            </a:r>
            <a:r>
              <a:rPr b="1" lang="en-GB"/>
              <a:t>+20.27%</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471900" y="738725"/>
            <a:ext cx="867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Model selection and Hyperparameters tuning</a:t>
            </a:r>
            <a:endParaRPr/>
          </a:p>
        </p:txBody>
      </p:sp>
      <p:sp>
        <p:nvSpPr>
          <p:cNvPr id="164" name="Google Shape;164;p2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Best Random Search model</a:t>
            </a:r>
            <a:r>
              <a:rPr b="1" lang="en-GB"/>
              <a:t> - Random Forest :</a:t>
            </a:r>
            <a:endParaRPr b="1"/>
          </a:p>
          <a:p>
            <a:pPr indent="0" lvl="0" marL="0" rtl="0" algn="l">
              <a:spcBef>
                <a:spcPts val="1600"/>
              </a:spcBef>
              <a:spcAft>
                <a:spcPts val="0"/>
              </a:spcAft>
              <a:buNone/>
            </a:pPr>
            <a:r>
              <a:rPr lang="en-GB"/>
              <a:t>Random Forest après avoir appliqué un </a:t>
            </a:r>
            <a:r>
              <a:rPr b="1" lang="en-GB"/>
              <a:t>Random Search</a:t>
            </a:r>
            <a:r>
              <a:rPr lang="en-GB"/>
              <a:t> avec </a:t>
            </a:r>
            <a:r>
              <a:rPr b="1" lang="en-GB"/>
              <a:t>Cross Validation</a:t>
            </a:r>
            <a:r>
              <a:rPr lang="en-GB"/>
              <a:t> afin d’alléger le temps de calcul dans le </a:t>
            </a:r>
            <a:r>
              <a:rPr b="1" lang="en-GB"/>
              <a:t>tuning des </a:t>
            </a:r>
            <a:r>
              <a:rPr b="1" lang="en-GB"/>
              <a:t>hyperparamètres</a:t>
            </a:r>
            <a:r>
              <a:rPr lang="en-GB"/>
              <a:t>. L’idée est d’essayer de converger vers les meilleurs </a:t>
            </a:r>
            <a:r>
              <a:rPr lang="en-GB"/>
              <a:t>hyperparamètres. </a:t>
            </a:r>
            <a:r>
              <a:rPr lang="en-GB"/>
              <a:t>   </a:t>
            </a:r>
            <a:endParaRPr/>
          </a:p>
          <a:p>
            <a:pPr indent="0" lvl="0" marL="0" rtl="0" algn="l">
              <a:spcBef>
                <a:spcPts val="1600"/>
              </a:spcBef>
              <a:spcAft>
                <a:spcPts val="0"/>
              </a:spcAft>
              <a:buNone/>
            </a:pPr>
            <a:r>
              <a:rPr lang="en-GB"/>
              <a:t>Score (Accuracy) : </a:t>
            </a:r>
            <a:r>
              <a:rPr b="1" lang="en-GB"/>
              <a:t>76.39</a:t>
            </a:r>
            <a:r>
              <a:rPr b="1" lang="en-GB"/>
              <a:t>%</a:t>
            </a:r>
            <a:endParaRPr b="1"/>
          </a:p>
          <a:p>
            <a:pPr indent="0" lvl="0" marL="0" rtl="0" algn="l">
              <a:spcBef>
                <a:spcPts val="1600"/>
              </a:spcBef>
              <a:spcAft>
                <a:spcPts val="1600"/>
              </a:spcAft>
              <a:buNone/>
            </a:pPr>
            <a:r>
              <a:rPr lang="en-GB"/>
              <a:t>Amélioration du score (</a:t>
            </a:r>
            <a:r>
              <a:rPr lang="en-GB"/>
              <a:t>par rapport au Modèle baseline</a:t>
            </a:r>
            <a:r>
              <a:rPr lang="en-GB"/>
              <a:t>) : </a:t>
            </a:r>
            <a:r>
              <a:rPr b="1" lang="en-GB"/>
              <a:t>+26.74%</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8"/>
          <p:cNvSpPr txBox="1"/>
          <p:nvPr>
            <p:ph type="title"/>
          </p:nvPr>
        </p:nvSpPr>
        <p:spPr>
          <a:xfrm>
            <a:off x="471900" y="738725"/>
            <a:ext cx="867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Model selection and Hyperparameters tuning</a:t>
            </a:r>
            <a:endParaRPr/>
          </a:p>
        </p:txBody>
      </p:sp>
      <p:sp>
        <p:nvSpPr>
          <p:cNvPr id="170" name="Google Shape;170;p2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Hyperparamètres - Best Random Search model - Random Forest : </a:t>
            </a:r>
            <a:endParaRPr b="1"/>
          </a:p>
          <a:p>
            <a:pPr indent="0" lvl="0" marL="0" rtl="0" algn="l">
              <a:spcBef>
                <a:spcPts val="1600"/>
              </a:spcBef>
              <a:spcAft>
                <a:spcPts val="0"/>
              </a:spcAft>
              <a:buNone/>
            </a:pPr>
            <a:r>
              <a:rPr i="1" lang="en-GB">
                <a:solidFill>
                  <a:srgbClr val="434343"/>
                </a:solidFill>
              </a:rPr>
              <a:t>{ Bootstrap</a:t>
            </a:r>
            <a:r>
              <a:rPr lang="en-GB"/>
              <a:t> : False, </a:t>
            </a:r>
            <a:endParaRPr/>
          </a:p>
          <a:p>
            <a:pPr indent="0" lvl="0" marL="0" rtl="0" algn="l">
              <a:spcBef>
                <a:spcPts val="0"/>
              </a:spcBef>
              <a:spcAft>
                <a:spcPts val="0"/>
              </a:spcAft>
              <a:buNone/>
            </a:pPr>
            <a:r>
              <a:rPr i="1" lang="en-GB">
                <a:solidFill>
                  <a:srgbClr val="434343"/>
                </a:solidFill>
              </a:rPr>
              <a:t>Max_depth</a:t>
            </a:r>
            <a:r>
              <a:rPr lang="en-GB"/>
              <a:t> : 50, </a:t>
            </a:r>
            <a:endParaRPr/>
          </a:p>
          <a:p>
            <a:pPr indent="0" lvl="0" marL="0" rtl="0" algn="l">
              <a:spcBef>
                <a:spcPts val="0"/>
              </a:spcBef>
              <a:spcAft>
                <a:spcPts val="0"/>
              </a:spcAft>
              <a:buNone/>
            </a:pPr>
            <a:r>
              <a:rPr i="1" lang="en-GB">
                <a:solidFill>
                  <a:schemeClr val="dk2"/>
                </a:solidFill>
              </a:rPr>
              <a:t>Max_features</a:t>
            </a:r>
            <a:r>
              <a:rPr lang="en-GB"/>
              <a:t> : 'auto', </a:t>
            </a:r>
            <a:endParaRPr/>
          </a:p>
          <a:p>
            <a:pPr indent="0" lvl="0" marL="0" rtl="0" algn="l">
              <a:spcBef>
                <a:spcPts val="0"/>
              </a:spcBef>
              <a:spcAft>
                <a:spcPts val="0"/>
              </a:spcAft>
              <a:buNone/>
            </a:pPr>
            <a:r>
              <a:rPr i="1" lang="en-GB">
                <a:solidFill>
                  <a:schemeClr val="dk2"/>
                </a:solidFill>
              </a:rPr>
              <a:t>Min_samples_leaf</a:t>
            </a:r>
            <a:r>
              <a:rPr lang="en-GB"/>
              <a:t> : 1, </a:t>
            </a:r>
            <a:endParaRPr/>
          </a:p>
          <a:p>
            <a:pPr indent="0" lvl="0" marL="0" rtl="0" algn="l">
              <a:spcBef>
                <a:spcPts val="0"/>
              </a:spcBef>
              <a:spcAft>
                <a:spcPts val="0"/>
              </a:spcAft>
              <a:buNone/>
            </a:pPr>
            <a:r>
              <a:rPr i="1" lang="en-GB">
                <a:solidFill>
                  <a:schemeClr val="dk2"/>
                </a:solidFill>
              </a:rPr>
              <a:t>Min_samples_split</a:t>
            </a:r>
            <a:r>
              <a:rPr lang="en-GB"/>
              <a:t> : 10, </a:t>
            </a:r>
            <a:endParaRPr/>
          </a:p>
          <a:p>
            <a:pPr indent="0" lvl="0" marL="0" rtl="0" algn="l">
              <a:spcBef>
                <a:spcPts val="0"/>
              </a:spcBef>
              <a:spcAft>
                <a:spcPts val="0"/>
              </a:spcAft>
              <a:buNone/>
            </a:pPr>
            <a:r>
              <a:rPr i="1" lang="en-GB">
                <a:solidFill>
                  <a:schemeClr val="dk2"/>
                </a:solidFill>
              </a:rPr>
              <a:t>N_estimators</a:t>
            </a:r>
            <a:r>
              <a:rPr lang="en-GB"/>
              <a:t> : 1577 </a:t>
            </a:r>
            <a:r>
              <a:rPr lang="en-GB">
                <a:solidFill>
                  <a:schemeClr val="dk2"/>
                </a:solidFill>
              </a:rPr>
              <a:t>}</a:t>
            </a:r>
            <a:endParaRPr>
              <a:solidFill>
                <a:schemeClr val="dk2"/>
              </a:solidFill>
            </a:endParaRPr>
          </a:p>
          <a:p>
            <a:pPr indent="0" lvl="0" marL="0" rtl="0" algn="l">
              <a:spcBef>
                <a:spcPts val="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9"/>
          <p:cNvSpPr txBox="1"/>
          <p:nvPr>
            <p:ph type="title"/>
          </p:nvPr>
        </p:nvSpPr>
        <p:spPr>
          <a:xfrm>
            <a:off x="471900" y="738725"/>
            <a:ext cx="867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Model selection and Hyperparameters tuning</a:t>
            </a:r>
            <a:endParaRPr/>
          </a:p>
        </p:txBody>
      </p:sp>
      <p:sp>
        <p:nvSpPr>
          <p:cNvPr id="176" name="Google Shape;176;p2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Best Grid Search model - Random Forest :</a:t>
            </a:r>
            <a:endParaRPr b="1"/>
          </a:p>
          <a:p>
            <a:pPr indent="0" lvl="0" marL="0" rtl="0" algn="l">
              <a:spcBef>
                <a:spcPts val="1600"/>
              </a:spcBef>
              <a:spcAft>
                <a:spcPts val="0"/>
              </a:spcAft>
              <a:buNone/>
            </a:pPr>
            <a:r>
              <a:rPr lang="en-GB"/>
              <a:t>Random Forest après avoir appliqué un </a:t>
            </a:r>
            <a:r>
              <a:rPr b="1" lang="en-GB"/>
              <a:t>Grid Search </a:t>
            </a:r>
            <a:r>
              <a:rPr lang="en-GB"/>
              <a:t>avec</a:t>
            </a:r>
            <a:r>
              <a:rPr b="1" lang="en-GB"/>
              <a:t> Cross Validation</a:t>
            </a:r>
            <a:r>
              <a:rPr lang="en-GB"/>
              <a:t> sur un pool de paramètres plus réduits grâce au Random Search.  </a:t>
            </a:r>
            <a:endParaRPr/>
          </a:p>
          <a:p>
            <a:pPr indent="0" lvl="0" marL="0" rtl="0" algn="l">
              <a:spcBef>
                <a:spcPts val="1600"/>
              </a:spcBef>
              <a:spcAft>
                <a:spcPts val="0"/>
              </a:spcAft>
              <a:buNone/>
            </a:pPr>
            <a:r>
              <a:rPr lang="en-GB"/>
              <a:t>Score (Accuracy) : </a:t>
            </a:r>
            <a:r>
              <a:rPr b="1" lang="en-GB"/>
              <a:t>76.45%</a:t>
            </a:r>
            <a:endParaRPr b="1"/>
          </a:p>
          <a:p>
            <a:pPr indent="0" lvl="0" marL="0" rtl="0" algn="l">
              <a:spcBef>
                <a:spcPts val="1600"/>
              </a:spcBef>
              <a:spcAft>
                <a:spcPts val="0"/>
              </a:spcAft>
              <a:buNone/>
            </a:pPr>
            <a:r>
              <a:rPr lang="en-GB"/>
              <a:t>Amélioration du score (par rapport au Modèle Best Random Search) : </a:t>
            </a:r>
            <a:r>
              <a:rPr b="1" lang="en-GB"/>
              <a:t>+</a:t>
            </a:r>
            <a:r>
              <a:rPr b="1" lang="en-GB"/>
              <a:t>0.</a:t>
            </a:r>
            <a:r>
              <a:rPr b="1" lang="en-GB"/>
              <a:t>07</a:t>
            </a:r>
            <a:r>
              <a:rPr b="1" lang="en-GB"/>
              <a:t>%</a:t>
            </a:r>
            <a:endParaRPr b="1"/>
          </a:p>
          <a:p>
            <a:pPr indent="0" lvl="0" marL="0" rtl="0" algn="l">
              <a:spcBef>
                <a:spcPts val="1600"/>
              </a:spcBef>
              <a:spcAft>
                <a:spcPts val="1600"/>
              </a:spcAft>
              <a:buNone/>
            </a:pPr>
            <a:r>
              <a:rPr lang="en-GB"/>
              <a:t>Amélioration du score (par rapport au Modèle baseline) : </a:t>
            </a:r>
            <a:r>
              <a:rPr b="1" lang="en-GB"/>
              <a:t>+26.83%</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0"/>
          <p:cNvSpPr txBox="1"/>
          <p:nvPr>
            <p:ph type="title"/>
          </p:nvPr>
        </p:nvSpPr>
        <p:spPr>
          <a:xfrm>
            <a:off x="471900" y="738725"/>
            <a:ext cx="867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Model selection and Hyperparameters tuning</a:t>
            </a:r>
            <a:endParaRPr/>
          </a:p>
        </p:txBody>
      </p:sp>
      <p:sp>
        <p:nvSpPr>
          <p:cNvPr id="182" name="Google Shape;182;p3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Hyperparamètres - Best Grid Search model - Random Forest : </a:t>
            </a:r>
            <a:endParaRPr b="1"/>
          </a:p>
          <a:p>
            <a:pPr indent="0" lvl="0" marL="0" rtl="0" algn="l">
              <a:spcBef>
                <a:spcPts val="1600"/>
              </a:spcBef>
              <a:spcAft>
                <a:spcPts val="0"/>
              </a:spcAft>
              <a:buNone/>
            </a:pPr>
            <a:r>
              <a:rPr i="1" lang="en-GB">
                <a:solidFill>
                  <a:srgbClr val="434343"/>
                </a:solidFill>
              </a:rPr>
              <a:t>{ Bootstrap</a:t>
            </a:r>
            <a:r>
              <a:rPr lang="en-GB"/>
              <a:t> : False, </a:t>
            </a:r>
            <a:endParaRPr/>
          </a:p>
          <a:p>
            <a:pPr indent="0" lvl="0" marL="0" rtl="0" algn="l">
              <a:spcBef>
                <a:spcPts val="0"/>
              </a:spcBef>
              <a:spcAft>
                <a:spcPts val="0"/>
              </a:spcAft>
              <a:buNone/>
            </a:pPr>
            <a:r>
              <a:rPr i="1" lang="en-GB">
                <a:solidFill>
                  <a:srgbClr val="434343"/>
                </a:solidFill>
              </a:rPr>
              <a:t>Max_depth</a:t>
            </a:r>
            <a:r>
              <a:rPr lang="en-GB"/>
              <a:t> : 60, </a:t>
            </a:r>
            <a:endParaRPr/>
          </a:p>
          <a:p>
            <a:pPr indent="0" lvl="0" marL="0" rtl="0" algn="l">
              <a:spcBef>
                <a:spcPts val="0"/>
              </a:spcBef>
              <a:spcAft>
                <a:spcPts val="0"/>
              </a:spcAft>
              <a:buNone/>
            </a:pPr>
            <a:r>
              <a:rPr i="1" lang="en-GB">
                <a:solidFill>
                  <a:schemeClr val="dk2"/>
                </a:solidFill>
              </a:rPr>
              <a:t>Max_features</a:t>
            </a:r>
            <a:r>
              <a:rPr lang="en-GB"/>
              <a:t> : 'auto', </a:t>
            </a:r>
            <a:endParaRPr/>
          </a:p>
          <a:p>
            <a:pPr indent="0" lvl="0" marL="0" rtl="0" algn="l">
              <a:spcBef>
                <a:spcPts val="0"/>
              </a:spcBef>
              <a:spcAft>
                <a:spcPts val="0"/>
              </a:spcAft>
              <a:buNone/>
            </a:pPr>
            <a:r>
              <a:rPr i="1" lang="en-GB">
                <a:solidFill>
                  <a:schemeClr val="dk2"/>
                </a:solidFill>
              </a:rPr>
              <a:t>Min_samples_leaf</a:t>
            </a:r>
            <a:r>
              <a:rPr lang="en-GB"/>
              <a:t> : 1, </a:t>
            </a:r>
            <a:endParaRPr/>
          </a:p>
          <a:p>
            <a:pPr indent="0" lvl="0" marL="0" rtl="0" algn="l">
              <a:spcBef>
                <a:spcPts val="0"/>
              </a:spcBef>
              <a:spcAft>
                <a:spcPts val="0"/>
              </a:spcAft>
              <a:buNone/>
            </a:pPr>
            <a:r>
              <a:rPr i="1" lang="en-GB">
                <a:solidFill>
                  <a:schemeClr val="dk2"/>
                </a:solidFill>
              </a:rPr>
              <a:t>Min_samples_split</a:t>
            </a:r>
            <a:r>
              <a:rPr lang="en-GB"/>
              <a:t> : 10, </a:t>
            </a:r>
            <a:endParaRPr/>
          </a:p>
          <a:p>
            <a:pPr indent="0" lvl="0" marL="0" rtl="0" algn="l">
              <a:spcBef>
                <a:spcPts val="0"/>
              </a:spcBef>
              <a:spcAft>
                <a:spcPts val="0"/>
              </a:spcAft>
              <a:buNone/>
            </a:pPr>
            <a:r>
              <a:rPr i="1" lang="en-GB">
                <a:solidFill>
                  <a:schemeClr val="dk2"/>
                </a:solidFill>
              </a:rPr>
              <a:t>N_estimators</a:t>
            </a:r>
            <a:r>
              <a:rPr lang="en-GB"/>
              <a:t> : 700 </a:t>
            </a:r>
            <a:r>
              <a:rPr lang="en-GB">
                <a:solidFill>
                  <a:schemeClr val="dk2"/>
                </a:solidFill>
              </a:rPr>
              <a:t>}</a:t>
            </a:r>
            <a:endParaRPr>
              <a:solidFill>
                <a:schemeClr val="dk2"/>
              </a:solidFill>
            </a:endParaRPr>
          </a:p>
          <a:p>
            <a:pPr indent="0" lvl="0" marL="0" rtl="0" algn="l">
              <a:spcBef>
                <a:spcPts val="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471900" y="738725"/>
            <a:ext cx="867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Model selection and Hyperparameters tuning</a:t>
            </a:r>
            <a:endParaRPr/>
          </a:p>
        </p:txBody>
      </p:sp>
      <p:sp>
        <p:nvSpPr>
          <p:cNvPr id="188" name="Google Shape;188;p3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a:t>Best Trade Off model - Random Forest :</a:t>
            </a:r>
            <a:endParaRPr b="1"/>
          </a:p>
          <a:p>
            <a:pPr indent="0" lvl="0" marL="0" rtl="0" algn="l">
              <a:lnSpc>
                <a:spcPct val="115000"/>
              </a:lnSpc>
              <a:spcBef>
                <a:spcPts val="1600"/>
              </a:spcBef>
              <a:spcAft>
                <a:spcPts val="0"/>
              </a:spcAft>
              <a:buNone/>
            </a:pPr>
            <a:r>
              <a:rPr lang="en-GB"/>
              <a:t>Réduction du nombre d’arbre en hyperparamètre afin d’avoir un meilleur trade off entre l’accuracy et le temps de calcul. </a:t>
            </a:r>
            <a:endParaRPr/>
          </a:p>
          <a:p>
            <a:pPr indent="0" lvl="0" marL="0" rtl="0" algn="l">
              <a:lnSpc>
                <a:spcPct val="115000"/>
              </a:lnSpc>
              <a:spcBef>
                <a:spcPts val="1600"/>
              </a:spcBef>
              <a:spcAft>
                <a:spcPts val="0"/>
              </a:spcAft>
              <a:buNone/>
            </a:pPr>
            <a:r>
              <a:rPr lang="en-GB"/>
              <a:t>Score (Accuracy) : </a:t>
            </a:r>
            <a:r>
              <a:rPr b="1" lang="en-GB"/>
              <a:t>76.08</a:t>
            </a:r>
            <a:r>
              <a:rPr b="1" lang="en-GB"/>
              <a:t>%</a:t>
            </a:r>
            <a:endParaRPr b="1"/>
          </a:p>
          <a:p>
            <a:pPr indent="0" lvl="0" marL="0" rtl="0" algn="l">
              <a:lnSpc>
                <a:spcPct val="100000"/>
              </a:lnSpc>
              <a:spcBef>
                <a:spcPts val="1600"/>
              </a:spcBef>
              <a:spcAft>
                <a:spcPts val="0"/>
              </a:spcAft>
              <a:buClr>
                <a:srgbClr val="000000"/>
              </a:buClr>
              <a:buSzPts val="1100"/>
              <a:buFont typeface="Arial"/>
              <a:buNone/>
            </a:pPr>
            <a:r>
              <a:rPr lang="en-GB"/>
              <a:t>Amélioration du score (par rapport au Modèle Best Grid Search) : </a:t>
            </a:r>
            <a:r>
              <a:rPr b="1" lang="en-GB"/>
              <a:t>-0.48%</a:t>
            </a:r>
            <a:endParaRPr b="1"/>
          </a:p>
          <a:p>
            <a:pPr indent="0" lvl="0" marL="0" rtl="0" algn="l">
              <a:lnSpc>
                <a:spcPct val="100000"/>
              </a:lnSpc>
              <a:spcBef>
                <a:spcPts val="1600"/>
              </a:spcBef>
              <a:spcAft>
                <a:spcPts val="0"/>
              </a:spcAft>
              <a:buNone/>
            </a:pPr>
            <a:r>
              <a:rPr lang="en-GB"/>
              <a:t>Amélioration du score (par rapport au Modèle baseline) : </a:t>
            </a:r>
            <a:r>
              <a:rPr b="1" lang="en-GB"/>
              <a:t>+26.22%</a:t>
            </a:r>
            <a:endParaRPr b="1"/>
          </a:p>
          <a:p>
            <a:pPr indent="0" lvl="0" marL="0" rtl="0" algn="l">
              <a:lnSpc>
                <a:spcPct val="100000"/>
              </a:lnSpc>
              <a:spcBef>
                <a:spcPts val="1600"/>
              </a:spcBef>
              <a:spcAft>
                <a:spcPts val="1600"/>
              </a:spcAft>
              <a:buClr>
                <a:srgbClr val="000000"/>
              </a:buClr>
              <a:buSzPts val="1100"/>
              <a:buFont typeface="Arial"/>
              <a:buNone/>
            </a:pPr>
            <a:r>
              <a:rPr b="1" lang="en-GB">
                <a:solidFill>
                  <a:schemeClr val="accent2"/>
                </a:solidFill>
              </a:rPr>
              <a:t>Modèle Final pour le Random Forest</a:t>
            </a:r>
            <a:endParaRPr b="1">
              <a:solidFill>
                <a:schemeClr val="accen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Sommaire</a:t>
            </a:r>
            <a:endParaRPr/>
          </a:p>
        </p:txBody>
      </p:sp>
      <p:sp>
        <p:nvSpPr>
          <p:cNvPr id="75" name="Google Shape;75;p14"/>
          <p:cNvSpPr txBox="1"/>
          <p:nvPr/>
        </p:nvSpPr>
        <p:spPr>
          <a:xfrm>
            <a:off x="745650" y="864450"/>
            <a:ext cx="7652700" cy="4278900"/>
          </a:xfrm>
          <a:prstGeom prst="rect">
            <a:avLst/>
          </a:prstGeom>
          <a:noFill/>
          <a:ln>
            <a:noFill/>
          </a:ln>
        </p:spPr>
        <p:txBody>
          <a:bodyPr anchorCtr="0" anchor="ctr" bIns="91425" lIns="91425" spcFirstLastPara="1" rIns="91425" wrap="square" tIns="91425">
            <a:noAutofit/>
          </a:bodyPr>
          <a:lstStyle/>
          <a:p>
            <a:pPr indent="-381000" lvl="0" marL="457200" rtl="0" algn="l">
              <a:lnSpc>
                <a:spcPct val="115000"/>
              </a:lnSpc>
              <a:spcBef>
                <a:spcPts val="0"/>
              </a:spcBef>
              <a:spcAft>
                <a:spcPts val="0"/>
              </a:spcAft>
              <a:buClr>
                <a:schemeClr val="lt2"/>
              </a:buClr>
              <a:buSzPts val="2400"/>
              <a:buFont typeface="Roboto"/>
              <a:buChar char="❏"/>
            </a:pPr>
            <a:r>
              <a:rPr b="1" lang="en-GB" sz="2400">
                <a:solidFill>
                  <a:schemeClr val="lt2"/>
                </a:solidFill>
                <a:latin typeface="Roboto"/>
                <a:ea typeface="Roboto"/>
                <a:cs typeface="Roboto"/>
                <a:sym typeface="Roboto"/>
              </a:rPr>
              <a:t>Analyse Descriptive</a:t>
            </a:r>
            <a:endParaRPr b="1" sz="2400">
              <a:solidFill>
                <a:schemeClr val="lt2"/>
              </a:solidFill>
              <a:latin typeface="Roboto"/>
              <a:ea typeface="Roboto"/>
              <a:cs typeface="Roboto"/>
              <a:sym typeface="Roboto"/>
            </a:endParaRPr>
          </a:p>
          <a:p>
            <a:pPr indent="-381000" lvl="0" marL="457200" rtl="0" algn="l">
              <a:lnSpc>
                <a:spcPct val="115000"/>
              </a:lnSpc>
              <a:spcBef>
                <a:spcPts val="0"/>
              </a:spcBef>
              <a:spcAft>
                <a:spcPts val="0"/>
              </a:spcAft>
              <a:buClr>
                <a:schemeClr val="lt2"/>
              </a:buClr>
              <a:buSzPts val="2400"/>
              <a:buFont typeface="Roboto"/>
              <a:buChar char="❏"/>
            </a:pPr>
            <a:r>
              <a:rPr b="1" lang="en-GB" sz="2400">
                <a:solidFill>
                  <a:schemeClr val="lt2"/>
                </a:solidFill>
                <a:latin typeface="Roboto"/>
                <a:ea typeface="Roboto"/>
                <a:cs typeface="Roboto"/>
                <a:sym typeface="Roboto"/>
              </a:rPr>
              <a:t>Data Preparation</a:t>
            </a:r>
            <a:endParaRPr b="1" sz="2400">
              <a:solidFill>
                <a:schemeClr val="lt2"/>
              </a:solidFill>
              <a:latin typeface="Roboto"/>
              <a:ea typeface="Roboto"/>
              <a:cs typeface="Roboto"/>
              <a:sym typeface="Roboto"/>
            </a:endParaRPr>
          </a:p>
          <a:p>
            <a:pPr indent="-381000" lvl="0" marL="457200" rtl="0" algn="l">
              <a:lnSpc>
                <a:spcPct val="115000"/>
              </a:lnSpc>
              <a:spcBef>
                <a:spcPts val="0"/>
              </a:spcBef>
              <a:spcAft>
                <a:spcPts val="0"/>
              </a:spcAft>
              <a:buClr>
                <a:schemeClr val="lt2"/>
              </a:buClr>
              <a:buSzPts val="2400"/>
              <a:buFont typeface="Roboto"/>
              <a:buChar char="❏"/>
            </a:pPr>
            <a:r>
              <a:rPr b="1" lang="en-GB" sz="2400">
                <a:solidFill>
                  <a:schemeClr val="lt2"/>
                </a:solidFill>
                <a:latin typeface="Roboto"/>
                <a:ea typeface="Roboto"/>
                <a:cs typeface="Roboto"/>
                <a:sym typeface="Roboto"/>
              </a:rPr>
              <a:t>Data Exploration</a:t>
            </a:r>
            <a:endParaRPr b="1" sz="2400">
              <a:solidFill>
                <a:schemeClr val="lt2"/>
              </a:solidFill>
              <a:latin typeface="Roboto"/>
              <a:ea typeface="Roboto"/>
              <a:cs typeface="Roboto"/>
              <a:sym typeface="Roboto"/>
            </a:endParaRPr>
          </a:p>
          <a:p>
            <a:pPr indent="-381000" lvl="0" marL="457200" rtl="0" algn="l">
              <a:lnSpc>
                <a:spcPct val="115000"/>
              </a:lnSpc>
              <a:spcBef>
                <a:spcPts val="0"/>
              </a:spcBef>
              <a:spcAft>
                <a:spcPts val="0"/>
              </a:spcAft>
              <a:buClr>
                <a:schemeClr val="lt2"/>
              </a:buClr>
              <a:buSzPts val="2400"/>
              <a:buFont typeface="Roboto"/>
              <a:buChar char="❏"/>
            </a:pPr>
            <a:r>
              <a:rPr b="1" lang="en-GB" sz="2400">
                <a:solidFill>
                  <a:schemeClr val="lt2"/>
                </a:solidFill>
                <a:latin typeface="Roboto"/>
                <a:ea typeface="Roboto"/>
                <a:cs typeface="Roboto"/>
                <a:sym typeface="Roboto"/>
              </a:rPr>
              <a:t>Choix de l’algorithme</a:t>
            </a:r>
            <a:endParaRPr b="1" sz="2400">
              <a:solidFill>
                <a:schemeClr val="lt2"/>
              </a:solidFill>
              <a:latin typeface="Roboto"/>
              <a:ea typeface="Roboto"/>
              <a:cs typeface="Roboto"/>
              <a:sym typeface="Roboto"/>
            </a:endParaRPr>
          </a:p>
          <a:p>
            <a:pPr indent="-381000" lvl="0" marL="457200" rtl="0" algn="l">
              <a:lnSpc>
                <a:spcPct val="115000"/>
              </a:lnSpc>
              <a:spcBef>
                <a:spcPts val="0"/>
              </a:spcBef>
              <a:spcAft>
                <a:spcPts val="0"/>
              </a:spcAft>
              <a:buClr>
                <a:schemeClr val="lt2"/>
              </a:buClr>
              <a:buSzPts val="2400"/>
              <a:buFont typeface="Roboto"/>
              <a:buChar char="❏"/>
            </a:pPr>
            <a:r>
              <a:rPr b="1" lang="en-GB" sz="2400">
                <a:solidFill>
                  <a:schemeClr val="lt2"/>
                </a:solidFill>
                <a:latin typeface="Roboto"/>
                <a:ea typeface="Roboto"/>
                <a:cs typeface="Roboto"/>
                <a:sym typeface="Roboto"/>
              </a:rPr>
              <a:t>Model selection and Hyperparameters tuning</a:t>
            </a:r>
            <a:endParaRPr b="1" sz="2400">
              <a:solidFill>
                <a:schemeClr val="lt2"/>
              </a:solidFill>
              <a:latin typeface="Roboto"/>
              <a:ea typeface="Roboto"/>
              <a:cs typeface="Roboto"/>
              <a:sym typeface="Roboto"/>
            </a:endParaRPr>
          </a:p>
          <a:p>
            <a:pPr indent="-381000" lvl="0" marL="457200" rtl="0" algn="l">
              <a:lnSpc>
                <a:spcPct val="115000"/>
              </a:lnSpc>
              <a:spcBef>
                <a:spcPts val="0"/>
              </a:spcBef>
              <a:spcAft>
                <a:spcPts val="0"/>
              </a:spcAft>
              <a:buClr>
                <a:schemeClr val="lt2"/>
              </a:buClr>
              <a:buSzPts val="2400"/>
              <a:buFont typeface="Roboto"/>
              <a:buChar char="❏"/>
            </a:pPr>
            <a:r>
              <a:rPr b="1" lang="en-GB" sz="2400">
                <a:solidFill>
                  <a:schemeClr val="lt2"/>
                </a:solidFill>
                <a:latin typeface="Roboto"/>
                <a:ea typeface="Roboto"/>
                <a:cs typeface="Roboto"/>
                <a:sym typeface="Roboto"/>
              </a:rPr>
              <a:t>Autres approches</a:t>
            </a:r>
            <a:endParaRPr b="1" sz="2400">
              <a:solidFill>
                <a:schemeClr val="lt2"/>
              </a:solidFill>
              <a:latin typeface="Roboto"/>
              <a:ea typeface="Roboto"/>
              <a:cs typeface="Roboto"/>
              <a:sym typeface="Roboto"/>
            </a:endParaRPr>
          </a:p>
          <a:p>
            <a:pPr indent="-381000" lvl="0" marL="457200" rtl="0" algn="l">
              <a:lnSpc>
                <a:spcPct val="115000"/>
              </a:lnSpc>
              <a:spcBef>
                <a:spcPts val="0"/>
              </a:spcBef>
              <a:spcAft>
                <a:spcPts val="0"/>
              </a:spcAft>
              <a:buClr>
                <a:schemeClr val="lt2"/>
              </a:buClr>
              <a:buSzPts val="2400"/>
              <a:buFont typeface="Roboto"/>
              <a:buChar char="❏"/>
            </a:pPr>
            <a:r>
              <a:rPr b="1" lang="en-GB" sz="2400">
                <a:solidFill>
                  <a:schemeClr val="lt2"/>
                </a:solidFill>
                <a:latin typeface="Roboto"/>
                <a:ea typeface="Roboto"/>
                <a:cs typeface="Roboto"/>
                <a:sym typeface="Roboto"/>
              </a:rPr>
              <a:t>Autres approches de modélisation</a:t>
            </a:r>
            <a:endParaRPr b="1" sz="2400">
              <a:solidFill>
                <a:schemeClr val="lt2"/>
              </a:solidFill>
              <a:latin typeface="Roboto"/>
              <a:ea typeface="Roboto"/>
              <a:cs typeface="Roboto"/>
              <a:sym typeface="Roboto"/>
            </a:endParaRPr>
          </a:p>
          <a:p>
            <a:pPr indent="-381000" lvl="0" marL="457200" rtl="0" algn="l">
              <a:lnSpc>
                <a:spcPct val="115000"/>
              </a:lnSpc>
              <a:spcBef>
                <a:spcPts val="0"/>
              </a:spcBef>
              <a:spcAft>
                <a:spcPts val="0"/>
              </a:spcAft>
              <a:buClr>
                <a:schemeClr val="lt2"/>
              </a:buClr>
              <a:buSzPts val="2400"/>
              <a:buFont typeface="Roboto"/>
              <a:buChar char="❏"/>
            </a:pPr>
            <a:r>
              <a:rPr b="1" lang="en-GB" sz="2400">
                <a:solidFill>
                  <a:schemeClr val="lt2"/>
                </a:solidFill>
                <a:latin typeface="Roboto"/>
                <a:ea typeface="Roboto"/>
                <a:cs typeface="Roboto"/>
                <a:sym typeface="Roboto"/>
              </a:rPr>
              <a:t>Résultats</a:t>
            </a:r>
            <a:endParaRPr b="1" sz="2400">
              <a:solidFill>
                <a:schemeClr val="lt2"/>
              </a:solidFill>
              <a:latin typeface="Roboto"/>
              <a:ea typeface="Roboto"/>
              <a:cs typeface="Roboto"/>
              <a:sym typeface="Roboto"/>
            </a:endParaRPr>
          </a:p>
          <a:p>
            <a:pPr indent="-381000" lvl="0" marL="457200" rtl="0" algn="l">
              <a:lnSpc>
                <a:spcPct val="115000"/>
              </a:lnSpc>
              <a:spcBef>
                <a:spcPts val="0"/>
              </a:spcBef>
              <a:spcAft>
                <a:spcPts val="0"/>
              </a:spcAft>
              <a:buClr>
                <a:schemeClr val="lt2"/>
              </a:buClr>
              <a:buSzPts val="2400"/>
              <a:buFont typeface="Roboto"/>
              <a:buChar char="❏"/>
            </a:pPr>
            <a:r>
              <a:rPr b="1" lang="en-GB" sz="2400">
                <a:solidFill>
                  <a:schemeClr val="lt2"/>
                </a:solidFill>
                <a:latin typeface="Roboto"/>
                <a:ea typeface="Roboto"/>
                <a:cs typeface="Roboto"/>
                <a:sym typeface="Roboto"/>
              </a:rPr>
              <a:t>Récapitulatif</a:t>
            </a:r>
            <a:endParaRPr b="1" sz="2400">
              <a:solidFill>
                <a:schemeClr val="lt2"/>
              </a:solidFill>
              <a:latin typeface="Roboto"/>
              <a:ea typeface="Roboto"/>
              <a:cs typeface="Roboto"/>
              <a:sym typeface="Roboto"/>
            </a:endParaRPr>
          </a:p>
          <a:p>
            <a:pPr indent="-381000" lvl="0" marL="457200" rtl="0" algn="l">
              <a:lnSpc>
                <a:spcPct val="115000"/>
              </a:lnSpc>
              <a:spcBef>
                <a:spcPts val="0"/>
              </a:spcBef>
              <a:spcAft>
                <a:spcPts val="0"/>
              </a:spcAft>
              <a:buClr>
                <a:schemeClr val="lt2"/>
              </a:buClr>
              <a:buSzPts val="2400"/>
              <a:buFont typeface="Roboto"/>
              <a:buChar char="❏"/>
            </a:pPr>
            <a:r>
              <a:rPr b="1" lang="en-GB" sz="2400">
                <a:solidFill>
                  <a:schemeClr val="lt2"/>
                </a:solidFill>
                <a:latin typeface="Roboto"/>
                <a:ea typeface="Roboto"/>
                <a:cs typeface="Roboto"/>
                <a:sym typeface="Roboto"/>
              </a:rPr>
              <a:t>Conclusion</a:t>
            </a:r>
            <a:endParaRPr b="1" sz="2400">
              <a:solidFill>
                <a:schemeClr val="lt2"/>
              </a:solidFill>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2"/>
          <p:cNvSpPr txBox="1"/>
          <p:nvPr>
            <p:ph type="title"/>
          </p:nvPr>
        </p:nvSpPr>
        <p:spPr>
          <a:xfrm>
            <a:off x="471900" y="738725"/>
            <a:ext cx="867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Model selection and Hyperparameters tuning</a:t>
            </a:r>
            <a:endParaRPr/>
          </a:p>
        </p:txBody>
      </p:sp>
      <p:sp>
        <p:nvSpPr>
          <p:cNvPr id="194" name="Google Shape;194;p3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Hyperparamètres - Best Trade Off model - Random Forest : </a:t>
            </a:r>
            <a:endParaRPr b="1"/>
          </a:p>
          <a:p>
            <a:pPr indent="0" lvl="0" marL="0" rtl="0" algn="l">
              <a:spcBef>
                <a:spcPts val="1600"/>
              </a:spcBef>
              <a:spcAft>
                <a:spcPts val="0"/>
              </a:spcAft>
              <a:buNone/>
            </a:pPr>
            <a:r>
              <a:rPr i="1" lang="en-GB">
                <a:solidFill>
                  <a:srgbClr val="434343"/>
                </a:solidFill>
              </a:rPr>
              <a:t>{ Bootstrap</a:t>
            </a:r>
            <a:r>
              <a:rPr lang="en-GB"/>
              <a:t> : False, </a:t>
            </a:r>
            <a:endParaRPr/>
          </a:p>
          <a:p>
            <a:pPr indent="0" lvl="0" marL="0" rtl="0" algn="l">
              <a:spcBef>
                <a:spcPts val="0"/>
              </a:spcBef>
              <a:spcAft>
                <a:spcPts val="0"/>
              </a:spcAft>
              <a:buNone/>
            </a:pPr>
            <a:r>
              <a:rPr i="1" lang="en-GB">
                <a:solidFill>
                  <a:srgbClr val="434343"/>
                </a:solidFill>
              </a:rPr>
              <a:t>Max_depth</a:t>
            </a:r>
            <a:r>
              <a:rPr lang="en-GB"/>
              <a:t> : 60, </a:t>
            </a:r>
            <a:endParaRPr/>
          </a:p>
          <a:p>
            <a:pPr indent="0" lvl="0" marL="0" rtl="0" algn="l">
              <a:spcBef>
                <a:spcPts val="0"/>
              </a:spcBef>
              <a:spcAft>
                <a:spcPts val="0"/>
              </a:spcAft>
              <a:buNone/>
            </a:pPr>
            <a:r>
              <a:rPr i="1" lang="en-GB">
                <a:solidFill>
                  <a:schemeClr val="dk2"/>
                </a:solidFill>
              </a:rPr>
              <a:t>Max_features</a:t>
            </a:r>
            <a:r>
              <a:rPr lang="en-GB"/>
              <a:t> : 'auto', </a:t>
            </a:r>
            <a:endParaRPr/>
          </a:p>
          <a:p>
            <a:pPr indent="0" lvl="0" marL="0" rtl="0" algn="l">
              <a:spcBef>
                <a:spcPts val="0"/>
              </a:spcBef>
              <a:spcAft>
                <a:spcPts val="0"/>
              </a:spcAft>
              <a:buNone/>
            </a:pPr>
            <a:r>
              <a:rPr i="1" lang="en-GB">
                <a:solidFill>
                  <a:schemeClr val="dk2"/>
                </a:solidFill>
              </a:rPr>
              <a:t>Min_samples_leaf</a:t>
            </a:r>
            <a:r>
              <a:rPr lang="en-GB"/>
              <a:t> : 1, </a:t>
            </a:r>
            <a:endParaRPr/>
          </a:p>
          <a:p>
            <a:pPr indent="0" lvl="0" marL="0" rtl="0" algn="l">
              <a:spcBef>
                <a:spcPts val="0"/>
              </a:spcBef>
              <a:spcAft>
                <a:spcPts val="0"/>
              </a:spcAft>
              <a:buNone/>
            </a:pPr>
            <a:r>
              <a:rPr i="1" lang="en-GB">
                <a:solidFill>
                  <a:schemeClr val="dk2"/>
                </a:solidFill>
              </a:rPr>
              <a:t>Min_samples_split</a:t>
            </a:r>
            <a:r>
              <a:rPr lang="en-GB"/>
              <a:t> : 10, </a:t>
            </a:r>
            <a:endParaRPr/>
          </a:p>
          <a:p>
            <a:pPr indent="0" lvl="0" marL="0" rtl="0" algn="l">
              <a:spcBef>
                <a:spcPts val="0"/>
              </a:spcBef>
              <a:spcAft>
                <a:spcPts val="0"/>
              </a:spcAft>
              <a:buNone/>
            </a:pPr>
            <a:r>
              <a:rPr i="1" lang="en-GB">
                <a:solidFill>
                  <a:schemeClr val="dk2"/>
                </a:solidFill>
              </a:rPr>
              <a:t>N_estimators</a:t>
            </a:r>
            <a:r>
              <a:rPr lang="en-GB"/>
              <a:t> : 300 </a:t>
            </a:r>
            <a:r>
              <a:rPr lang="en-GB">
                <a:solidFill>
                  <a:schemeClr val="dk2"/>
                </a:solidFill>
              </a:rPr>
              <a:t>}</a:t>
            </a:r>
            <a:endParaRPr>
              <a:solidFill>
                <a:schemeClr val="dk2"/>
              </a:solidFill>
            </a:endParaRPr>
          </a:p>
          <a:p>
            <a:pPr indent="0" lvl="0" marL="0" rtl="0" algn="l">
              <a:spcBef>
                <a:spcPts val="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3"/>
          <p:cNvSpPr txBox="1"/>
          <p:nvPr>
            <p:ph type="title"/>
          </p:nvPr>
        </p:nvSpPr>
        <p:spPr>
          <a:xfrm>
            <a:off x="226078" y="357800"/>
            <a:ext cx="2808000" cy="95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Résultats - Best Grid Search Model</a:t>
            </a:r>
            <a:endParaRPr/>
          </a:p>
        </p:txBody>
      </p:sp>
      <p:sp>
        <p:nvSpPr>
          <p:cNvPr id="200" name="Google Shape;200;p33"/>
          <p:cNvSpPr txBox="1"/>
          <p:nvPr>
            <p:ph idx="1" type="body"/>
          </p:nvPr>
        </p:nvSpPr>
        <p:spPr>
          <a:xfrm>
            <a:off x="226075" y="13896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t>On remarque que le meilleur modèle est capable de prédire </a:t>
            </a:r>
            <a:r>
              <a:rPr lang="en-GB" sz="1400"/>
              <a:t>plutôt</a:t>
            </a:r>
            <a:r>
              <a:rPr lang="en-GB" sz="1400"/>
              <a:t> correctement les classes 0, 1, 2 et 3.</a:t>
            </a:r>
            <a:endParaRPr sz="1400"/>
          </a:p>
          <a:p>
            <a:pPr indent="0" lvl="0" marL="0" rtl="0" algn="l">
              <a:spcBef>
                <a:spcPts val="1600"/>
              </a:spcBef>
              <a:spcAft>
                <a:spcPts val="0"/>
              </a:spcAft>
              <a:buNone/>
            </a:pPr>
            <a:r>
              <a:rPr lang="en-GB" sz="1400"/>
              <a:t>Comme attendu, il n’arrive pas du tout à prédire les classes qui sont sous-représentées. </a:t>
            </a:r>
            <a:endParaRPr sz="1400"/>
          </a:p>
          <a:p>
            <a:pPr indent="0" lvl="0" marL="0" rtl="0" algn="l">
              <a:spcBef>
                <a:spcPts val="1600"/>
              </a:spcBef>
              <a:spcAft>
                <a:spcPts val="1600"/>
              </a:spcAft>
              <a:buNone/>
            </a:pPr>
            <a:r>
              <a:rPr lang="en-GB" sz="1400"/>
              <a:t>(Pareil pour les autres modèles de Random Forest)</a:t>
            </a:r>
            <a:endParaRPr sz="1400"/>
          </a:p>
        </p:txBody>
      </p:sp>
      <p:pic>
        <p:nvPicPr>
          <p:cNvPr id="201" name="Google Shape;201;p33"/>
          <p:cNvPicPr preferRelativeResize="0"/>
          <p:nvPr/>
        </p:nvPicPr>
        <p:blipFill>
          <a:blip r:embed="rId3">
            <a:alphaModFix/>
          </a:blip>
          <a:stretch>
            <a:fillRect/>
          </a:stretch>
        </p:blipFill>
        <p:spPr>
          <a:xfrm>
            <a:off x="3365774" y="855013"/>
            <a:ext cx="5685150" cy="3433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Autres </a:t>
            </a:r>
            <a:r>
              <a:rPr lang="en-GB"/>
              <a:t>approches</a:t>
            </a:r>
            <a:endParaRPr/>
          </a:p>
        </p:txBody>
      </p:sp>
      <p:sp>
        <p:nvSpPr>
          <p:cNvPr id="207" name="Google Shape;207;p34"/>
          <p:cNvSpPr txBox="1"/>
          <p:nvPr>
            <p:ph idx="1" type="body"/>
          </p:nvPr>
        </p:nvSpPr>
        <p:spPr>
          <a:xfrm>
            <a:off x="471900" y="18428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Après de nombreuses optimisations, je pense avoir atteint les </a:t>
            </a:r>
            <a:r>
              <a:rPr b="1" lang="en-GB"/>
              <a:t>limites du Random Forest sur ce type de données</a:t>
            </a:r>
            <a:r>
              <a:rPr lang="en-GB"/>
              <a:t>. </a:t>
            </a:r>
            <a:endParaRPr/>
          </a:p>
          <a:p>
            <a:pPr indent="0" lvl="0" marL="0" rtl="0" algn="l">
              <a:spcBef>
                <a:spcPts val="1600"/>
              </a:spcBef>
              <a:spcAft>
                <a:spcPts val="0"/>
              </a:spcAft>
              <a:buNone/>
            </a:pPr>
            <a:r>
              <a:rPr lang="en-GB"/>
              <a:t>J’ai pu essayer d’autre approches pour combattre ce gros déséquilibre avec notamment de l’Over-Sampling et du Down-Sampling. -&gt; </a:t>
            </a:r>
            <a:r>
              <a:rPr b="1" lang="en-GB"/>
              <a:t>Pas d’amélioration</a:t>
            </a:r>
            <a:endParaRPr b="1"/>
          </a:p>
          <a:p>
            <a:pPr indent="0" lvl="0" marL="0" rtl="0" algn="l">
              <a:spcBef>
                <a:spcPts val="1600"/>
              </a:spcBef>
              <a:spcAft>
                <a:spcPts val="0"/>
              </a:spcAft>
              <a:buClr>
                <a:srgbClr val="000000"/>
              </a:buClr>
              <a:buSzPts val="1100"/>
              <a:buFont typeface="Arial"/>
              <a:buNone/>
            </a:pPr>
            <a:r>
              <a:rPr lang="en-GB"/>
              <a:t>Ou encore, une autre approche avec une classification en amont afin de vérifier si une main fait partie des mains les plus rares, pour ensuite appliquer soit un classifieur entraîné sur les main les plus rares soit un classifieur entraîné sur les main les plus probable. -&gt; </a:t>
            </a:r>
            <a:r>
              <a:rPr b="1" lang="en-GB"/>
              <a:t>Pas d’amélioration</a:t>
            </a:r>
            <a:endParaRPr b="1"/>
          </a:p>
          <a:p>
            <a:pPr indent="0" lvl="0" marL="0" rtl="0" algn="l">
              <a:spcBef>
                <a:spcPts val="16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5"/>
          <p:cNvSpPr txBox="1"/>
          <p:nvPr>
            <p:ph type="title"/>
          </p:nvPr>
        </p:nvSpPr>
        <p:spPr>
          <a:xfrm>
            <a:off x="471900" y="738725"/>
            <a:ext cx="867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Autre approche de modélisation</a:t>
            </a:r>
            <a:endParaRPr/>
          </a:p>
        </p:txBody>
      </p:sp>
      <p:sp>
        <p:nvSpPr>
          <p:cNvPr id="213" name="Google Shape;213;p35"/>
          <p:cNvSpPr txBox="1"/>
          <p:nvPr>
            <p:ph idx="1" type="body"/>
          </p:nvPr>
        </p:nvSpPr>
        <p:spPr>
          <a:xfrm>
            <a:off x="471900" y="1842875"/>
            <a:ext cx="8222100" cy="2710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a:t>Multi-Layer Perceptron Classifier (MLPC)</a:t>
            </a:r>
            <a:endParaRPr b="1"/>
          </a:p>
          <a:p>
            <a:pPr indent="0" lvl="0" marL="0" rtl="0" algn="l">
              <a:lnSpc>
                <a:spcPct val="115000"/>
              </a:lnSpc>
              <a:spcBef>
                <a:spcPts val="1600"/>
              </a:spcBef>
              <a:spcAft>
                <a:spcPts val="0"/>
              </a:spcAft>
              <a:buNone/>
            </a:pPr>
            <a:r>
              <a:rPr lang="en-GB"/>
              <a:t>Performe très bien sur ce type de données non linéaires et avec une très mauvaise distribution des données.</a:t>
            </a:r>
            <a:r>
              <a:rPr lang="en-GB"/>
              <a:t> </a:t>
            </a:r>
            <a:endParaRPr/>
          </a:p>
          <a:p>
            <a:pPr indent="0" lvl="0" marL="0" rtl="0" algn="l">
              <a:lnSpc>
                <a:spcPct val="115000"/>
              </a:lnSpc>
              <a:spcBef>
                <a:spcPts val="1600"/>
              </a:spcBef>
              <a:spcAft>
                <a:spcPts val="0"/>
              </a:spcAft>
              <a:buNone/>
            </a:pPr>
            <a:r>
              <a:rPr lang="en-GB"/>
              <a:t>Score (Accuracy) : </a:t>
            </a:r>
            <a:r>
              <a:rPr b="1" lang="en-GB"/>
              <a:t>99</a:t>
            </a:r>
            <a:r>
              <a:rPr b="1" lang="en-GB"/>
              <a:t>.26%</a:t>
            </a:r>
            <a:endParaRPr b="1"/>
          </a:p>
          <a:p>
            <a:pPr indent="0" lvl="0" marL="0" rtl="0" algn="l">
              <a:lnSpc>
                <a:spcPct val="100000"/>
              </a:lnSpc>
              <a:spcBef>
                <a:spcPts val="1600"/>
              </a:spcBef>
              <a:spcAft>
                <a:spcPts val="0"/>
              </a:spcAft>
              <a:buNone/>
            </a:pPr>
            <a:r>
              <a:rPr lang="en-GB"/>
              <a:t>Amélioration du score (</a:t>
            </a:r>
            <a:r>
              <a:rPr lang="en-GB"/>
              <a:t>par rapport au Modèle Best Grid Search</a:t>
            </a:r>
            <a:r>
              <a:rPr lang="en-GB"/>
              <a:t>) : </a:t>
            </a:r>
            <a:r>
              <a:rPr b="1" lang="en-GB"/>
              <a:t>+29.83</a:t>
            </a:r>
            <a:r>
              <a:rPr b="1" lang="en-GB"/>
              <a:t>%</a:t>
            </a:r>
            <a:endParaRPr b="1"/>
          </a:p>
          <a:p>
            <a:pPr indent="0" lvl="0" marL="0" rtl="0" algn="l">
              <a:lnSpc>
                <a:spcPct val="100000"/>
              </a:lnSpc>
              <a:spcBef>
                <a:spcPts val="1600"/>
              </a:spcBef>
              <a:spcAft>
                <a:spcPts val="0"/>
              </a:spcAft>
              <a:buNone/>
            </a:pPr>
            <a:r>
              <a:rPr lang="en-GB"/>
              <a:t>Amélioration du score (par rapport au Modèle baseline) : </a:t>
            </a:r>
            <a:r>
              <a:rPr b="1" lang="en-GB"/>
              <a:t>+64.68%</a:t>
            </a:r>
            <a:endParaRPr b="1"/>
          </a:p>
          <a:p>
            <a:pPr indent="0" lvl="0" marL="0" rtl="0" algn="l">
              <a:lnSpc>
                <a:spcPct val="100000"/>
              </a:lnSpc>
              <a:spcBef>
                <a:spcPts val="1600"/>
              </a:spcBef>
              <a:spcAft>
                <a:spcPts val="1600"/>
              </a:spcAft>
              <a:buNone/>
            </a:pPr>
            <a:r>
              <a:rPr b="1" lang="en-GB">
                <a:solidFill>
                  <a:schemeClr val="accent2"/>
                </a:solidFill>
              </a:rPr>
              <a:t>Modèle Final parmis tous les modèles testés</a:t>
            </a:r>
            <a:endParaRPr b="1">
              <a:solidFill>
                <a:schemeClr val="accent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6"/>
          <p:cNvSpPr txBox="1"/>
          <p:nvPr>
            <p:ph type="title"/>
          </p:nvPr>
        </p:nvSpPr>
        <p:spPr>
          <a:xfrm>
            <a:off x="471900" y="738725"/>
            <a:ext cx="867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Model selection and Hyperparameters tuning</a:t>
            </a:r>
            <a:endParaRPr/>
          </a:p>
        </p:txBody>
      </p:sp>
      <p:sp>
        <p:nvSpPr>
          <p:cNvPr id="219" name="Google Shape;219;p36"/>
          <p:cNvSpPr txBox="1"/>
          <p:nvPr>
            <p:ph idx="1" type="body"/>
          </p:nvPr>
        </p:nvSpPr>
        <p:spPr>
          <a:xfrm>
            <a:off x="471900" y="1842875"/>
            <a:ext cx="8222100" cy="333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Hyperparamètres - Multi-Layer Perceptron Classifier : </a:t>
            </a:r>
            <a:endParaRPr b="1"/>
          </a:p>
          <a:p>
            <a:pPr indent="0" lvl="0" marL="0" rtl="0" algn="l">
              <a:spcBef>
                <a:spcPts val="1600"/>
              </a:spcBef>
              <a:spcAft>
                <a:spcPts val="0"/>
              </a:spcAft>
              <a:buNone/>
            </a:pPr>
            <a:r>
              <a:rPr lang="en-GB">
                <a:solidFill>
                  <a:srgbClr val="434343"/>
                </a:solidFill>
              </a:rPr>
              <a:t>{</a:t>
            </a:r>
            <a:r>
              <a:rPr i="1" lang="en-GB"/>
              <a:t> </a:t>
            </a:r>
            <a:r>
              <a:rPr i="1" lang="en-GB">
                <a:solidFill>
                  <a:schemeClr val="dk2"/>
                </a:solidFill>
              </a:rPr>
              <a:t>solver</a:t>
            </a:r>
            <a:r>
              <a:rPr lang="en-GB"/>
              <a:t> : 'adam',</a:t>
            </a:r>
            <a:endParaRPr/>
          </a:p>
          <a:p>
            <a:pPr indent="0" lvl="0" marL="0" rtl="0" algn="l">
              <a:spcBef>
                <a:spcPts val="0"/>
              </a:spcBef>
              <a:spcAft>
                <a:spcPts val="0"/>
              </a:spcAft>
              <a:buNone/>
            </a:pPr>
            <a:r>
              <a:rPr i="1" lang="en-GB">
                <a:solidFill>
                  <a:schemeClr val="dk2"/>
                </a:solidFill>
              </a:rPr>
              <a:t>Alpha</a:t>
            </a:r>
            <a:r>
              <a:rPr lang="en-GB"/>
              <a:t> : 1e-5,</a:t>
            </a:r>
            <a:endParaRPr/>
          </a:p>
          <a:p>
            <a:pPr indent="0" lvl="0" marL="0" rtl="0" algn="l">
              <a:spcBef>
                <a:spcPts val="0"/>
              </a:spcBef>
              <a:spcAft>
                <a:spcPts val="0"/>
              </a:spcAft>
              <a:buNone/>
            </a:pPr>
            <a:r>
              <a:rPr i="1" lang="en-GB">
                <a:solidFill>
                  <a:schemeClr val="dk2"/>
                </a:solidFill>
              </a:rPr>
              <a:t>Hidden_layer_sizes</a:t>
            </a:r>
            <a:r>
              <a:rPr lang="en-GB"/>
              <a:t> : (64,64), </a:t>
            </a:r>
            <a:endParaRPr/>
          </a:p>
          <a:p>
            <a:pPr indent="0" lvl="0" marL="0" rtl="0" algn="l">
              <a:spcBef>
                <a:spcPts val="0"/>
              </a:spcBef>
              <a:spcAft>
                <a:spcPts val="0"/>
              </a:spcAft>
              <a:buNone/>
            </a:pPr>
            <a:r>
              <a:rPr i="1" lang="en-GB">
                <a:solidFill>
                  <a:schemeClr val="dk2"/>
                </a:solidFill>
              </a:rPr>
              <a:t>Activation</a:t>
            </a:r>
            <a:r>
              <a:rPr lang="en-GB"/>
              <a:t> : 'tanh', </a:t>
            </a:r>
            <a:endParaRPr/>
          </a:p>
          <a:p>
            <a:pPr indent="0" lvl="0" marL="0" rtl="0" algn="l">
              <a:spcBef>
                <a:spcPts val="0"/>
              </a:spcBef>
              <a:spcAft>
                <a:spcPts val="0"/>
              </a:spcAft>
              <a:buNone/>
            </a:pPr>
            <a:r>
              <a:rPr i="1" lang="en-GB">
                <a:solidFill>
                  <a:schemeClr val="dk2"/>
                </a:solidFill>
              </a:rPr>
              <a:t>Learning_rate_init</a:t>
            </a:r>
            <a:r>
              <a:rPr lang="en-GB"/>
              <a:t> : 0.02,</a:t>
            </a:r>
            <a:endParaRPr/>
          </a:p>
          <a:p>
            <a:pPr indent="0" lvl="0" marL="0" rtl="0" algn="l">
              <a:lnSpc>
                <a:spcPct val="115000"/>
              </a:lnSpc>
              <a:spcBef>
                <a:spcPts val="0"/>
              </a:spcBef>
              <a:spcAft>
                <a:spcPts val="0"/>
              </a:spcAft>
              <a:buNone/>
            </a:pPr>
            <a:r>
              <a:rPr i="1" lang="en-GB">
                <a:solidFill>
                  <a:schemeClr val="dk2"/>
                </a:solidFill>
              </a:rPr>
              <a:t>Max_iter</a:t>
            </a:r>
            <a:r>
              <a:rPr lang="en-GB"/>
              <a:t> : 2000</a:t>
            </a:r>
            <a:r>
              <a:rPr lang="en-GB">
                <a:solidFill>
                  <a:schemeClr val="dk2"/>
                </a:solidFill>
              </a:rPr>
              <a:t>}</a:t>
            </a:r>
            <a:endParaRPr>
              <a:solidFill>
                <a:schemeClr val="dk2"/>
              </a:solidFill>
            </a:endParaRPr>
          </a:p>
          <a:p>
            <a:pPr indent="0" lvl="0" marL="0" rtl="0" algn="l">
              <a:lnSpc>
                <a:spcPct val="115000"/>
              </a:lnSpc>
              <a:spcBef>
                <a:spcPts val="0"/>
              </a:spcBef>
              <a:spcAft>
                <a:spcPts val="0"/>
              </a:spcAft>
              <a:buNone/>
            </a:pPr>
            <a:r>
              <a:t/>
            </a:r>
            <a:endParaRPr sz="600">
              <a:solidFill>
                <a:schemeClr val="dk2"/>
              </a:solidFill>
            </a:endParaRPr>
          </a:p>
          <a:p>
            <a:pPr indent="0" lvl="0" marL="0" rtl="0" algn="l">
              <a:lnSpc>
                <a:spcPct val="115000"/>
              </a:lnSpc>
              <a:spcBef>
                <a:spcPts val="0"/>
              </a:spcBef>
              <a:spcAft>
                <a:spcPts val="0"/>
              </a:spcAft>
              <a:buNone/>
            </a:pPr>
            <a:r>
              <a:rPr lang="en-GB"/>
              <a:t>Hyperparamètres trouvés grâce à un rapport sur le “</a:t>
            </a:r>
            <a:r>
              <a:rPr b="1" lang="en-GB"/>
              <a:t>Sate Of The Art</a:t>
            </a:r>
            <a:r>
              <a:rPr lang="en-GB"/>
              <a:t>” sur le Poker Hand Dataset</a:t>
            </a:r>
            <a:endParaRPr/>
          </a:p>
          <a:p>
            <a:pPr indent="0" lvl="0" marL="0" rtl="0" algn="l">
              <a:lnSpc>
                <a:spcPct val="115000"/>
              </a:lnSpc>
              <a:spcBef>
                <a:spcPts val="0"/>
              </a:spcBef>
              <a:spcAft>
                <a:spcPts val="0"/>
              </a:spcAft>
              <a:buNone/>
            </a:pPr>
            <a:r>
              <a:t/>
            </a:r>
            <a:endParaRPr>
              <a:solidFill>
                <a:schemeClr val="dk2"/>
              </a:solidFill>
            </a:endParaRPr>
          </a:p>
          <a:p>
            <a:pPr indent="0" lvl="0" marL="0" rtl="0" algn="l">
              <a:lnSpc>
                <a:spcPct val="150000"/>
              </a:lnSpc>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7"/>
          <p:cNvSpPr txBox="1"/>
          <p:nvPr>
            <p:ph type="title"/>
          </p:nvPr>
        </p:nvSpPr>
        <p:spPr>
          <a:xfrm>
            <a:off x="226078" y="357800"/>
            <a:ext cx="2808000" cy="95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Résultats - MLPC</a:t>
            </a:r>
            <a:endParaRPr/>
          </a:p>
        </p:txBody>
      </p:sp>
      <p:sp>
        <p:nvSpPr>
          <p:cNvPr id="225" name="Google Shape;225;p37"/>
          <p:cNvSpPr txBox="1"/>
          <p:nvPr>
            <p:ph idx="1" type="body"/>
          </p:nvPr>
        </p:nvSpPr>
        <p:spPr>
          <a:xfrm>
            <a:off x="226075" y="1084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t>On remarque que le MLPC est capable de prédire de manière remarquable les classes 0, 1, 2 et 3 (Classes avec les plus grosses proportions).</a:t>
            </a:r>
            <a:endParaRPr sz="1400"/>
          </a:p>
          <a:p>
            <a:pPr indent="0" lvl="0" marL="0" rtl="0" algn="l">
              <a:spcBef>
                <a:spcPts val="1600"/>
              </a:spcBef>
              <a:spcAft>
                <a:spcPts val="0"/>
              </a:spcAft>
              <a:buNone/>
            </a:pPr>
            <a:r>
              <a:rPr lang="en-GB" sz="1400"/>
              <a:t>De plus, il arrive même à prédire </a:t>
            </a:r>
            <a:r>
              <a:rPr lang="en-GB" sz="1400"/>
              <a:t>convenablement</a:t>
            </a:r>
            <a:r>
              <a:rPr lang="en-GB" sz="1400"/>
              <a:t> les classes 4, 5, 6 et 7 qui sont pourtant sous représentées.</a:t>
            </a:r>
            <a:endParaRPr sz="1400"/>
          </a:p>
          <a:p>
            <a:pPr indent="0" lvl="0" marL="0" rtl="0" algn="l">
              <a:spcBef>
                <a:spcPts val="1600"/>
              </a:spcBef>
              <a:spcAft>
                <a:spcPts val="1600"/>
              </a:spcAft>
              <a:buNone/>
            </a:pPr>
            <a:r>
              <a:rPr lang="en-GB" sz="1400"/>
              <a:t>Cependant, il n’arrive toujours pas à prédire les classes 8 et 9 qui représentent 15 observations sur 1 000 000.</a:t>
            </a:r>
            <a:endParaRPr sz="1400"/>
          </a:p>
        </p:txBody>
      </p:sp>
      <p:pic>
        <p:nvPicPr>
          <p:cNvPr id="226" name="Google Shape;226;p37"/>
          <p:cNvPicPr preferRelativeResize="0"/>
          <p:nvPr/>
        </p:nvPicPr>
        <p:blipFill>
          <a:blip r:embed="rId3">
            <a:alphaModFix/>
          </a:blip>
          <a:stretch>
            <a:fillRect/>
          </a:stretch>
        </p:blipFill>
        <p:spPr>
          <a:xfrm>
            <a:off x="3332174" y="843800"/>
            <a:ext cx="5722275" cy="34559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Récapitulatif</a:t>
            </a:r>
            <a:endParaRPr/>
          </a:p>
        </p:txBody>
      </p:sp>
      <p:sp>
        <p:nvSpPr>
          <p:cNvPr id="232" name="Google Shape;232;p3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rgbClr val="000000"/>
              </a:solidFill>
              <a:latin typeface="Arial"/>
              <a:ea typeface="Arial"/>
              <a:cs typeface="Arial"/>
              <a:sym typeface="Arial"/>
            </a:endParaRPr>
          </a:p>
          <a:p>
            <a:pPr indent="0" lvl="0" marL="0" rtl="0" algn="l">
              <a:spcBef>
                <a:spcPts val="0"/>
              </a:spcBef>
              <a:spcAft>
                <a:spcPts val="0"/>
              </a:spcAft>
              <a:buNone/>
            </a:pPr>
            <a:r>
              <a:t/>
            </a:r>
            <a:endParaRPr sz="1050">
              <a:solidFill>
                <a:srgbClr val="000000"/>
              </a:solidFill>
              <a:latin typeface="Arial"/>
              <a:ea typeface="Arial"/>
              <a:cs typeface="Arial"/>
              <a:sym typeface="Arial"/>
            </a:endParaRPr>
          </a:p>
          <a:p>
            <a:pPr indent="0" lvl="0" marL="0" rtl="0" algn="l">
              <a:spcBef>
                <a:spcPts val="0"/>
              </a:spcBef>
              <a:spcAft>
                <a:spcPts val="0"/>
              </a:spcAft>
              <a:buClr>
                <a:srgbClr val="000000"/>
              </a:buClr>
              <a:buSzPts val="1100"/>
              <a:buFont typeface="Arial"/>
              <a:buNone/>
            </a:pPr>
            <a:r>
              <a:t/>
            </a:r>
            <a:endParaRPr sz="105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graphicFrame>
        <p:nvGraphicFramePr>
          <p:cNvPr id="233" name="Google Shape;233;p38"/>
          <p:cNvGraphicFramePr/>
          <p:nvPr/>
        </p:nvGraphicFramePr>
        <p:xfrm>
          <a:off x="0" y="1702455"/>
          <a:ext cx="3000000" cy="3000000"/>
        </p:xfrm>
        <a:graphic>
          <a:graphicData uri="http://schemas.openxmlformats.org/drawingml/2006/table">
            <a:tbl>
              <a:tblPr>
                <a:noFill/>
                <a:tableStyleId>{9664A686-DD25-49CC-900A-892E89E5DA88}</a:tableStyleId>
              </a:tblPr>
              <a:tblGrid>
                <a:gridCol w="3048000"/>
                <a:gridCol w="3048000"/>
                <a:gridCol w="3048000"/>
              </a:tblGrid>
              <a:tr h="587025">
                <a:tc>
                  <a:txBody>
                    <a:bodyPr>
                      <a:noAutofit/>
                    </a:bodyPr>
                    <a:lstStyle/>
                    <a:p>
                      <a:pPr indent="0" lvl="0" marL="0" rtl="0" algn="ctr">
                        <a:spcBef>
                          <a:spcPts val="0"/>
                        </a:spcBef>
                        <a:spcAft>
                          <a:spcPts val="0"/>
                        </a:spcAft>
                        <a:buNone/>
                      </a:pPr>
                      <a:r>
                        <a:rPr b="1" lang="en-GB">
                          <a:solidFill>
                            <a:schemeClr val="lt2"/>
                          </a:solidFill>
                          <a:latin typeface="Roboto"/>
                          <a:ea typeface="Roboto"/>
                          <a:cs typeface="Roboto"/>
                          <a:sym typeface="Roboto"/>
                        </a:rPr>
                        <a:t>Nom des modèles</a:t>
                      </a:r>
                      <a:endParaRPr b="1">
                        <a:solidFill>
                          <a:schemeClr val="lt2"/>
                        </a:solidFill>
                        <a:latin typeface="Roboto"/>
                        <a:ea typeface="Roboto"/>
                        <a:cs typeface="Roboto"/>
                        <a:sym typeface="Roboto"/>
                      </a:endParaRPr>
                    </a:p>
                  </a:txBody>
                  <a:tcPr marT="91425" marB="91425" marR="91425" marL="91425" anchor="ctr"/>
                </a:tc>
                <a:tc>
                  <a:txBody>
                    <a:bodyPr>
                      <a:noAutofit/>
                    </a:bodyPr>
                    <a:lstStyle/>
                    <a:p>
                      <a:pPr indent="0" lvl="0" marL="0" rtl="0" algn="ctr">
                        <a:spcBef>
                          <a:spcPts val="0"/>
                        </a:spcBef>
                        <a:spcAft>
                          <a:spcPts val="0"/>
                        </a:spcAft>
                        <a:buNone/>
                      </a:pPr>
                      <a:r>
                        <a:rPr b="1" lang="en-GB">
                          <a:solidFill>
                            <a:schemeClr val="lt2"/>
                          </a:solidFill>
                          <a:latin typeface="Roboto"/>
                          <a:ea typeface="Roboto"/>
                          <a:cs typeface="Roboto"/>
                          <a:sym typeface="Roboto"/>
                        </a:rPr>
                        <a:t>Score (Accuracy)</a:t>
                      </a:r>
                      <a:endParaRPr b="1">
                        <a:solidFill>
                          <a:schemeClr val="lt2"/>
                        </a:solidFill>
                        <a:latin typeface="Roboto"/>
                        <a:ea typeface="Roboto"/>
                        <a:cs typeface="Roboto"/>
                        <a:sym typeface="Roboto"/>
                      </a:endParaRPr>
                    </a:p>
                  </a:txBody>
                  <a:tcPr marT="91425" marB="91425" marR="91425" marL="91425" anchor="ctr"/>
                </a:tc>
                <a:tc>
                  <a:txBody>
                    <a:bodyPr>
                      <a:noAutofit/>
                    </a:bodyPr>
                    <a:lstStyle/>
                    <a:p>
                      <a:pPr indent="0" lvl="0" marL="0" rtl="0" algn="ctr">
                        <a:spcBef>
                          <a:spcPts val="0"/>
                        </a:spcBef>
                        <a:spcAft>
                          <a:spcPts val="0"/>
                        </a:spcAft>
                        <a:buNone/>
                      </a:pPr>
                      <a:r>
                        <a:rPr b="1" lang="en-GB">
                          <a:solidFill>
                            <a:schemeClr val="lt2"/>
                          </a:solidFill>
                          <a:latin typeface="Roboto"/>
                          <a:ea typeface="Roboto"/>
                          <a:cs typeface="Roboto"/>
                          <a:sym typeface="Roboto"/>
                        </a:rPr>
                        <a:t>Gain de performance</a:t>
                      </a:r>
                      <a:endParaRPr b="1">
                        <a:solidFill>
                          <a:schemeClr val="lt2"/>
                        </a:solidFill>
                        <a:latin typeface="Roboto"/>
                        <a:ea typeface="Roboto"/>
                        <a:cs typeface="Roboto"/>
                        <a:sym typeface="Roboto"/>
                      </a:endParaRPr>
                    </a:p>
                  </a:txBody>
                  <a:tcPr marT="91425" marB="91425" marR="91425" marL="91425" anchor="ctr"/>
                </a:tc>
              </a:tr>
              <a:tr h="503000">
                <a:tc>
                  <a:txBody>
                    <a:bodyPr>
                      <a:noAutofit/>
                    </a:bodyPr>
                    <a:lstStyle/>
                    <a:p>
                      <a:pPr indent="0" lvl="0" marL="0" rtl="0" algn="ctr">
                        <a:spcBef>
                          <a:spcPts val="0"/>
                        </a:spcBef>
                        <a:spcAft>
                          <a:spcPts val="0"/>
                        </a:spcAft>
                        <a:buNone/>
                      </a:pPr>
                      <a:r>
                        <a:rPr lang="en-GB">
                          <a:solidFill>
                            <a:schemeClr val="lt2"/>
                          </a:solidFill>
                          <a:latin typeface="Roboto"/>
                          <a:ea typeface="Roboto"/>
                          <a:cs typeface="Roboto"/>
                          <a:sym typeface="Roboto"/>
                        </a:rPr>
                        <a:t>Multi-Layer Perceptron Classifier</a:t>
                      </a:r>
                      <a:endParaRPr>
                        <a:solidFill>
                          <a:schemeClr val="lt2"/>
                        </a:solidFill>
                        <a:latin typeface="Roboto"/>
                        <a:ea typeface="Roboto"/>
                        <a:cs typeface="Roboto"/>
                        <a:sym typeface="Roboto"/>
                      </a:endParaRPr>
                    </a:p>
                  </a:txBody>
                  <a:tcPr marT="91425" marB="91425" marR="91425" marL="91425" anchor="ctr"/>
                </a:tc>
                <a:tc>
                  <a:txBody>
                    <a:bodyPr>
                      <a:noAutofit/>
                    </a:bodyPr>
                    <a:lstStyle/>
                    <a:p>
                      <a:pPr indent="0" lvl="0" marL="0" rtl="0" algn="ctr">
                        <a:spcBef>
                          <a:spcPts val="0"/>
                        </a:spcBef>
                        <a:spcAft>
                          <a:spcPts val="0"/>
                        </a:spcAft>
                        <a:buNone/>
                      </a:pPr>
                      <a:r>
                        <a:rPr lang="en-GB">
                          <a:solidFill>
                            <a:schemeClr val="lt2"/>
                          </a:solidFill>
                          <a:latin typeface="Roboto"/>
                          <a:ea typeface="Roboto"/>
                          <a:cs typeface="Roboto"/>
                          <a:sym typeface="Roboto"/>
                        </a:rPr>
                        <a:t>99.26 %</a:t>
                      </a:r>
                      <a:endParaRPr>
                        <a:solidFill>
                          <a:schemeClr val="lt2"/>
                        </a:solidFill>
                        <a:latin typeface="Roboto"/>
                        <a:ea typeface="Roboto"/>
                        <a:cs typeface="Roboto"/>
                        <a:sym typeface="Roboto"/>
                      </a:endParaRPr>
                    </a:p>
                  </a:txBody>
                  <a:tcPr marT="91425" marB="91425" marR="91425" marL="91425" anchor="ctr"/>
                </a:tc>
                <a:tc>
                  <a:txBody>
                    <a:bodyPr>
                      <a:noAutofit/>
                    </a:bodyPr>
                    <a:lstStyle/>
                    <a:p>
                      <a:pPr indent="0" lvl="0" marL="0" rtl="0" algn="ctr">
                        <a:spcBef>
                          <a:spcPts val="0"/>
                        </a:spcBef>
                        <a:spcAft>
                          <a:spcPts val="0"/>
                        </a:spcAft>
                        <a:buNone/>
                      </a:pPr>
                      <a:r>
                        <a:rPr lang="en-GB">
                          <a:solidFill>
                            <a:schemeClr val="lt2"/>
                          </a:solidFill>
                          <a:latin typeface="Roboto"/>
                          <a:ea typeface="Roboto"/>
                          <a:cs typeface="Roboto"/>
                          <a:sym typeface="Roboto"/>
                        </a:rPr>
                        <a:t>+29.83 %</a:t>
                      </a:r>
                      <a:endParaRPr>
                        <a:solidFill>
                          <a:schemeClr val="lt2"/>
                        </a:solidFill>
                        <a:latin typeface="Roboto"/>
                        <a:ea typeface="Roboto"/>
                        <a:cs typeface="Roboto"/>
                        <a:sym typeface="Roboto"/>
                      </a:endParaRPr>
                    </a:p>
                  </a:txBody>
                  <a:tcPr marT="91425" marB="91425" marR="91425" marL="91425" anchor="ctr"/>
                </a:tc>
              </a:tr>
              <a:tr h="476625">
                <a:tc>
                  <a:txBody>
                    <a:bodyPr>
                      <a:noAutofit/>
                    </a:bodyPr>
                    <a:lstStyle/>
                    <a:p>
                      <a:pPr indent="0" lvl="0" marL="0" rtl="0" algn="ctr">
                        <a:spcBef>
                          <a:spcPts val="0"/>
                        </a:spcBef>
                        <a:spcAft>
                          <a:spcPts val="0"/>
                        </a:spcAft>
                        <a:buNone/>
                      </a:pPr>
                      <a:r>
                        <a:rPr lang="en-GB">
                          <a:solidFill>
                            <a:schemeClr val="lt2"/>
                          </a:solidFill>
                          <a:latin typeface="Roboto"/>
                          <a:ea typeface="Roboto"/>
                          <a:cs typeface="Roboto"/>
                          <a:sym typeface="Roboto"/>
                        </a:rPr>
                        <a:t>Best Grid Search - Random Forest</a:t>
                      </a:r>
                      <a:endParaRPr>
                        <a:solidFill>
                          <a:schemeClr val="lt2"/>
                        </a:solidFill>
                        <a:latin typeface="Roboto"/>
                        <a:ea typeface="Roboto"/>
                        <a:cs typeface="Roboto"/>
                        <a:sym typeface="Roboto"/>
                      </a:endParaRPr>
                    </a:p>
                  </a:txBody>
                  <a:tcPr marT="91425" marB="91425" marR="91425" marL="91425" anchor="ctr"/>
                </a:tc>
                <a:tc>
                  <a:txBody>
                    <a:bodyPr>
                      <a:noAutofit/>
                    </a:bodyPr>
                    <a:lstStyle/>
                    <a:p>
                      <a:pPr indent="0" lvl="0" marL="0" rtl="0" algn="ctr">
                        <a:spcBef>
                          <a:spcPts val="0"/>
                        </a:spcBef>
                        <a:spcAft>
                          <a:spcPts val="0"/>
                        </a:spcAft>
                        <a:buNone/>
                      </a:pPr>
                      <a:r>
                        <a:rPr lang="en-GB">
                          <a:solidFill>
                            <a:schemeClr val="lt2"/>
                          </a:solidFill>
                          <a:latin typeface="Roboto"/>
                          <a:ea typeface="Roboto"/>
                          <a:cs typeface="Roboto"/>
                          <a:sym typeface="Roboto"/>
                        </a:rPr>
                        <a:t>76.45 %</a:t>
                      </a:r>
                      <a:endParaRPr>
                        <a:solidFill>
                          <a:schemeClr val="lt2"/>
                        </a:solidFill>
                        <a:latin typeface="Roboto"/>
                        <a:ea typeface="Roboto"/>
                        <a:cs typeface="Roboto"/>
                        <a:sym typeface="Roboto"/>
                      </a:endParaRPr>
                    </a:p>
                  </a:txBody>
                  <a:tcPr marT="91425" marB="91425" marR="91425" marL="91425" anchor="ctr"/>
                </a:tc>
                <a:tc>
                  <a:txBody>
                    <a:bodyPr>
                      <a:noAutofit/>
                    </a:bodyPr>
                    <a:lstStyle/>
                    <a:p>
                      <a:pPr indent="0" lvl="0" marL="0" rtl="0" algn="ctr">
                        <a:spcBef>
                          <a:spcPts val="0"/>
                        </a:spcBef>
                        <a:spcAft>
                          <a:spcPts val="0"/>
                        </a:spcAft>
                        <a:buNone/>
                      </a:pPr>
                      <a:r>
                        <a:rPr lang="en-GB">
                          <a:solidFill>
                            <a:schemeClr val="lt2"/>
                          </a:solidFill>
                          <a:latin typeface="Roboto"/>
                          <a:ea typeface="Roboto"/>
                          <a:cs typeface="Roboto"/>
                          <a:sym typeface="Roboto"/>
                        </a:rPr>
                        <a:t>+0.07 %</a:t>
                      </a:r>
                      <a:endParaRPr>
                        <a:solidFill>
                          <a:schemeClr val="lt2"/>
                        </a:solidFill>
                        <a:latin typeface="Roboto"/>
                        <a:ea typeface="Roboto"/>
                        <a:cs typeface="Roboto"/>
                        <a:sym typeface="Roboto"/>
                      </a:endParaRPr>
                    </a:p>
                  </a:txBody>
                  <a:tcPr marT="91425" marB="91425" marR="91425" marL="91425" anchor="ctr"/>
                </a:tc>
              </a:tr>
              <a:tr h="606750">
                <a:tc>
                  <a:txBody>
                    <a:bodyPr>
                      <a:noAutofit/>
                    </a:bodyPr>
                    <a:lstStyle/>
                    <a:p>
                      <a:pPr indent="0" lvl="0" marL="0" rtl="0" algn="ctr">
                        <a:spcBef>
                          <a:spcPts val="0"/>
                        </a:spcBef>
                        <a:spcAft>
                          <a:spcPts val="0"/>
                        </a:spcAft>
                        <a:buNone/>
                      </a:pPr>
                      <a:r>
                        <a:rPr lang="en-GB">
                          <a:solidFill>
                            <a:schemeClr val="lt2"/>
                          </a:solidFill>
                          <a:latin typeface="Roboto"/>
                          <a:ea typeface="Roboto"/>
                          <a:cs typeface="Roboto"/>
                          <a:sym typeface="Roboto"/>
                        </a:rPr>
                        <a:t>Best Random Search - Random Forest</a:t>
                      </a:r>
                      <a:endParaRPr>
                        <a:solidFill>
                          <a:schemeClr val="lt2"/>
                        </a:solidFill>
                        <a:latin typeface="Roboto"/>
                        <a:ea typeface="Roboto"/>
                        <a:cs typeface="Roboto"/>
                        <a:sym typeface="Roboto"/>
                      </a:endParaRPr>
                    </a:p>
                  </a:txBody>
                  <a:tcPr marT="91425" marB="91425" marR="91425" marL="91425" anchor="ctr"/>
                </a:tc>
                <a:tc>
                  <a:txBody>
                    <a:bodyPr>
                      <a:noAutofit/>
                    </a:bodyPr>
                    <a:lstStyle/>
                    <a:p>
                      <a:pPr indent="0" lvl="0" marL="0" rtl="0" algn="ctr">
                        <a:spcBef>
                          <a:spcPts val="0"/>
                        </a:spcBef>
                        <a:spcAft>
                          <a:spcPts val="0"/>
                        </a:spcAft>
                        <a:buNone/>
                      </a:pPr>
                      <a:r>
                        <a:rPr lang="en-GB">
                          <a:solidFill>
                            <a:schemeClr val="lt2"/>
                          </a:solidFill>
                          <a:latin typeface="Roboto"/>
                          <a:ea typeface="Roboto"/>
                          <a:cs typeface="Roboto"/>
                          <a:sym typeface="Roboto"/>
                        </a:rPr>
                        <a:t>76.39 %</a:t>
                      </a:r>
                      <a:endParaRPr>
                        <a:solidFill>
                          <a:schemeClr val="lt2"/>
                        </a:solidFill>
                        <a:latin typeface="Roboto"/>
                        <a:ea typeface="Roboto"/>
                        <a:cs typeface="Roboto"/>
                        <a:sym typeface="Roboto"/>
                      </a:endParaRPr>
                    </a:p>
                  </a:txBody>
                  <a:tcPr marT="91425" marB="91425" marR="91425" marL="91425" anchor="ctr"/>
                </a:tc>
                <a:tc>
                  <a:txBody>
                    <a:bodyPr>
                      <a:noAutofit/>
                    </a:bodyPr>
                    <a:lstStyle/>
                    <a:p>
                      <a:pPr indent="0" lvl="0" marL="0" rtl="0" algn="ctr">
                        <a:spcBef>
                          <a:spcPts val="0"/>
                        </a:spcBef>
                        <a:spcAft>
                          <a:spcPts val="0"/>
                        </a:spcAft>
                        <a:buNone/>
                      </a:pPr>
                      <a:r>
                        <a:rPr lang="en-GB">
                          <a:solidFill>
                            <a:schemeClr val="lt2"/>
                          </a:solidFill>
                          <a:latin typeface="Roboto"/>
                          <a:ea typeface="Roboto"/>
                          <a:cs typeface="Roboto"/>
                          <a:sym typeface="Roboto"/>
                        </a:rPr>
                        <a:t>+0.41 %</a:t>
                      </a:r>
                      <a:endParaRPr>
                        <a:solidFill>
                          <a:schemeClr val="lt2"/>
                        </a:solidFill>
                        <a:latin typeface="Roboto"/>
                        <a:ea typeface="Roboto"/>
                        <a:cs typeface="Roboto"/>
                        <a:sym typeface="Roboto"/>
                      </a:endParaRPr>
                    </a:p>
                  </a:txBody>
                  <a:tcPr marT="91425" marB="91425" marR="91425" marL="91425" anchor="ctr"/>
                </a:tc>
              </a:tr>
              <a:tr h="476625">
                <a:tc>
                  <a:txBody>
                    <a:bodyPr>
                      <a:noAutofit/>
                    </a:bodyPr>
                    <a:lstStyle/>
                    <a:p>
                      <a:pPr indent="0" lvl="0" marL="0" rtl="0" algn="ctr">
                        <a:spcBef>
                          <a:spcPts val="0"/>
                        </a:spcBef>
                        <a:spcAft>
                          <a:spcPts val="0"/>
                        </a:spcAft>
                        <a:buNone/>
                      </a:pPr>
                      <a:r>
                        <a:rPr lang="en-GB">
                          <a:solidFill>
                            <a:schemeClr val="lt2"/>
                          </a:solidFill>
                          <a:latin typeface="Roboto"/>
                          <a:ea typeface="Roboto"/>
                          <a:cs typeface="Roboto"/>
                          <a:sym typeface="Roboto"/>
                        </a:rPr>
                        <a:t>Best Trade Off - Random Forest</a:t>
                      </a:r>
                      <a:endParaRPr>
                        <a:solidFill>
                          <a:schemeClr val="lt2"/>
                        </a:solidFill>
                        <a:latin typeface="Roboto"/>
                        <a:ea typeface="Roboto"/>
                        <a:cs typeface="Roboto"/>
                        <a:sym typeface="Roboto"/>
                      </a:endParaRPr>
                    </a:p>
                  </a:txBody>
                  <a:tcPr marT="91425" marB="91425" marR="91425" marL="91425" anchor="ctr"/>
                </a:tc>
                <a:tc>
                  <a:txBody>
                    <a:bodyPr>
                      <a:noAutofit/>
                    </a:bodyPr>
                    <a:lstStyle/>
                    <a:p>
                      <a:pPr indent="0" lvl="0" marL="0" rtl="0" algn="ctr">
                        <a:spcBef>
                          <a:spcPts val="0"/>
                        </a:spcBef>
                        <a:spcAft>
                          <a:spcPts val="0"/>
                        </a:spcAft>
                        <a:buNone/>
                      </a:pPr>
                      <a:r>
                        <a:rPr lang="en-GB">
                          <a:solidFill>
                            <a:schemeClr val="lt2"/>
                          </a:solidFill>
                          <a:latin typeface="Roboto"/>
                          <a:ea typeface="Roboto"/>
                          <a:cs typeface="Roboto"/>
                          <a:sym typeface="Roboto"/>
                        </a:rPr>
                        <a:t>76.08 %</a:t>
                      </a:r>
                      <a:endParaRPr>
                        <a:solidFill>
                          <a:schemeClr val="lt2"/>
                        </a:solidFill>
                        <a:latin typeface="Roboto"/>
                        <a:ea typeface="Roboto"/>
                        <a:cs typeface="Roboto"/>
                        <a:sym typeface="Roboto"/>
                      </a:endParaRPr>
                    </a:p>
                  </a:txBody>
                  <a:tcPr marT="91425" marB="91425" marR="91425" marL="91425" anchor="ctr"/>
                </a:tc>
                <a:tc>
                  <a:txBody>
                    <a:bodyPr>
                      <a:noAutofit/>
                    </a:bodyPr>
                    <a:lstStyle/>
                    <a:p>
                      <a:pPr indent="0" lvl="0" marL="0" rtl="0" algn="ctr">
                        <a:spcBef>
                          <a:spcPts val="0"/>
                        </a:spcBef>
                        <a:spcAft>
                          <a:spcPts val="0"/>
                        </a:spcAft>
                        <a:buNone/>
                      </a:pPr>
                      <a:r>
                        <a:rPr lang="en-GB">
                          <a:solidFill>
                            <a:schemeClr val="lt2"/>
                          </a:solidFill>
                          <a:latin typeface="Roboto"/>
                          <a:ea typeface="Roboto"/>
                          <a:cs typeface="Roboto"/>
                          <a:sym typeface="Roboto"/>
                        </a:rPr>
                        <a:t>+26.22 %</a:t>
                      </a:r>
                      <a:endParaRPr>
                        <a:solidFill>
                          <a:schemeClr val="lt2"/>
                        </a:solidFill>
                        <a:latin typeface="Roboto"/>
                        <a:ea typeface="Roboto"/>
                        <a:cs typeface="Roboto"/>
                        <a:sym typeface="Roboto"/>
                      </a:endParaRPr>
                    </a:p>
                  </a:txBody>
                  <a:tcPr marT="91425" marB="91425" marR="91425" marL="91425" anchor="ctr"/>
                </a:tc>
              </a:tr>
              <a:tr h="395525">
                <a:tc>
                  <a:txBody>
                    <a:bodyPr>
                      <a:noAutofit/>
                    </a:bodyPr>
                    <a:lstStyle/>
                    <a:p>
                      <a:pPr indent="0" lvl="0" marL="0" rtl="0" algn="ctr">
                        <a:spcBef>
                          <a:spcPts val="0"/>
                        </a:spcBef>
                        <a:spcAft>
                          <a:spcPts val="0"/>
                        </a:spcAft>
                        <a:buNone/>
                      </a:pPr>
                      <a:r>
                        <a:rPr lang="en-GB">
                          <a:solidFill>
                            <a:schemeClr val="lt2"/>
                          </a:solidFill>
                          <a:latin typeface="Roboto"/>
                          <a:ea typeface="Roboto"/>
                          <a:cs typeface="Roboto"/>
                          <a:sym typeface="Roboto"/>
                        </a:rPr>
                        <a:t>Baseline - Random Forest</a:t>
                      </a:r>
                      <a:endParaRPr>
                        <a:solidFill>
                          <a:schemeClr val="lt2"/>
                        </a:solidFill>
                        <a:latin typeface="Roboto"/>
                        <a:ea typeface="Roboto"/>
                        <a:cs typeface="Roboto"/>
                        <a:sym typeface="Roboto"/>
                      </a:endParaRPr>
                    </a:p>
                  </a:txBody>
                  <a:tcPr marT="91425" marB="91425" marR="91425" marL="91425" anchor="ctr"/>
                </a:tc>
                <a:tc>
                  <a:txBody>
                    <a:bodyPr>
                      <a:noAutofit/>
                    </a:bodyPr>
                    <a:lstStyle/>
                    <a:p>
                      <a:pPr indent="0" lvl="0" marL="0" rtl="0" algn="ctr">
                        <a:spcBef>
                          <a:spcPts val="0"/>
                        </a:spcBef>
                        <a:spcAft>
                          <a:spcPts val="0"/>
                        </a:spcAft>
                        <a:buNone/>
                      </a:pPr>
                      <a:r>
                        <a:rPr lang="en-GB">
                          <a:solidFill>
                            <a:schemeClr val="lt2"/>
                          </a:solidFill>
                          <a:latin typeface="Roboto"/>
                          <a:ea typeface="Roboto"/>
                          <a:cs typeface="Roboto"/>
                          <a:sym typeface="Roboto"/>
                        </a:rPr>
                        <a:t>60.28 %</a:t>
                      </a:r>
                      <a:endParaRPr>
                        <a:solidFill>
                          <a:schemeClr val="lt2"/>
                        </a:solidFill>
                        <a:latin typeface="Roboto"/>
                        <a:ea typeface="Roboto"/>
                        <a:cs typeface="Roboto"/>
                        <a:sym typeface="Roboto"/>
                      </a:endParaRPr>
                    </a:p>
                  </a:txBody>
                  <a:tcPr marT="91425" marB="91425" marR="91425" marL="91425" anchor="ctr"/>
                </a:tc>
                <a:tc>
                  <a:txBody>
                    <a:bodyPr>
                      <a:noAutofit/>
                    </a:bodyPr>
                    <a:lstStyle/>
                    <a:p>
                      <a:pPr indent="0" lvl="0" marL="0" rtl="0" algn="ctr">
                        <a:spcBef>
                          <a:spcPts val="0"/>
                        </a:spcBef>
                        <a:spcAft>
                          <a:spcPts val="0"/>
                        </a:spcAft>
                        <a:buNone/>
                      </a:pPr>
                      <a:r>
                        <a:rPr lang="en-GB">
                          <a:solidFill>
                            <a:schemeClr val="lt2"/>
                          </a:solidFill>
                          <a:latin typeface="Roboto"/>
                          <a:ea typeface="Roboto"/>
                          <a:cs typeface="Roboto"/>
                          <a:sym typeface="Roboto"/>
                        </a:rPr>
                        <a:t>+20.26 %</a:t>
                      </a:r>
                      <a:endParaRPr>
                        <a:solidFill>
                          <a:schemeClr val="lt2"/>
                        </a:solidFill>
                        <a:latin typeface="Roboto"/>
                        <a:ea typeface="Roboto"/>
                        <a:cs typeface="Roboto"/>
                        <a:sym typeface="Roboto"/>
                      </a:endParaRPr>
                    </a:p>
                  </a:txBody>
                  <a:tcPr marT="91425" marB="91425" marR="91425" marL="91425" anchor="ctr"/>
                </a:tc>
              </a:tr>
              <a:tr h="395525">
                <a:tc>
                  <a:txBody>
                    <a:bodyPr>
                      <a:noAutofit/>
                    </a:bodyPr>
                    <a:lstStyle/>
                    <a:p>
                      <a:pPr indent="0" lvl="0" marL="0" rtl="0" algn="ctr">
                        <a:spcBef>
                          <a:spcPts val="0"/>
                        </a:spcBef>
                        <a:spcAft>
                          <a:spcPts val="0"/>
                        </a:spcAft>
                        <a:buNone/>
                      </a:pPr>
                      <a:r>
                        <a:rPr lang="en-GB">
                          <a:solidFill>
                            <a:schemeClr val="lt2"/>
                          </a:solidFill>
                          <a:latin typeface="Roboto"/>
                          <a:ea typeface="Roboto"/>
                          <a:cs typeface="Roboto"/>
                          <a:sym typeface="Roboto"/>
                        </a:rPr>
                        <a:t>Modèle Naïf</a:t>
                      </a:r>
                      <a:endParaRPr>
                        <a:solidFill>
                          <a:schemeClr val="lt2"/>
                        </a:solidFill>
                        <a:latin typeface="Roboto"/>
                        <a:ea typeface="Roboto"/>
                        <a:cs typeface="Roboto"/>
                        <a:sym typeface="Roboto"/>
                      </a:endParaRPr>
                    </a:p>
                  </a:txBody>
                  <a:tcPr marT="91425" marB="91425" marR="91425" marL="91425" anchor="ctr"/>
                </a:tc>
                <a:tc>
                  <a:txBody>
                    <a:bodyPr>
                      <a:noAutofit/>
                    </a:bodyPr>
                    <a:lstStyle/>
                    <a:p>
                      <a:pPr indent="0" lvl="0" marL="0" rtl="0" algn="ctr">
                        <a:spcBef>
                          <a:spcPts val="0"/>
                        </a:spcBef>
                        <a:spcAft>
                          <a:spcPts val="0"/>
                        </a:spcAft>
                        <a:buNone/>
                      </a:pPr>
                      <a:r>
                        <a:rPr lang="en-GB">
                          <a:solidFill>
                            <a:schemeClr val="lt2"/>
                          </a:solidFill>
                          <a:latin typeface="Roboto"/>
                          <a:ea typeface="Roboto"/>
                          <a:cs typeface="Roboto"/>
                          <a:sym typeface="Roboto"/>
                        </a:rPr>
                        <a:t>50.12 %</a:t>
                      </a:r>
                      <a:endParaRPr>
                        <a:solidFill>
                          <a:schemeClr val="lt2"/>
                        </a:solidFill>
                        <a:latin typeface="Roboto"/>
                        <a:ea typeface="Roboto"/>
                        <a:cs typeface="Roboto"/>
                        <a:sym typeface="Roboto"/>
                      </a:endParaRPr>
                    </a:p>
                  </a:txBody>
                  <a:tcPr marT="91425" marB="91425" marR="91425" marL="91425" anchor="ctr"/>
                </a:tc>
                <a:tc>
                  <a:txBody>
                    <a:bodyPr>
                      <a:noAutofit/>
                    </a:bodyPr>
                    <a:lstStyle/>
                    <a:p>
                      <a:pPr indent="0" lvl="0" marL="0" rtl="0" algn="l">
                        <a:spcBef>
                          <a:spcPts val="0"/>
                        </a:spcBef>
                        <a:spcAft>
                          <a:spcPts val="0"/>
                        </a:spcAft>
                        <a:buNone/>
                      </a:pPr>
                      <a:r>
                        <a:t/>
                      </a:r>
                      <a:endParaRPr>
                        <a:solidFill>
                          <a:schemeClr val="lt2"/>
                        </a:solidFill>
                        <a:latin typeface="Roboto"/>
                        <a:ea typeface="Roboto"/>
                        <a:cs typeface="Roboto"/>
                        <a:sym typeface="Roboto"/>
                      </a:endParaRPr>
                    </a:p>
                  </a:txBody>
                  <a:tcPr marT="91425" marB="91425" marR="91425" marL="91425" anchor="ct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Conclusion</a:t>
            </a:r>
            <a:endParaRPr/>
          </a:p>
        </p:txBody>
      </p:sp>
      <p:sp>
        <p:nvSpPr>
          <p:cNvPr id="239" name="Google Shape;239;p39"/>
          <p:cNvSpPr txBox="1"/>
          <p:nvPr>
            <p:ph idx="1" type="body"/>
          </p:nvPr>
        </p:nvSpPr>
        <p:spPr>
          <a:xfrm>
            <a:off x="471900" y="1842875"/>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Avec un Dataset très déséquilibré, le </a:t>
            </a:r>
            <a:r>
              <a:rPr b="1" lang="en-GB"/>
              <a:t>Multi-Layer Perceptron Classifier</a:t>
            </a:r>
            <a:r>
              <a:rPr lang="en-GB"/>
              <a:t> a réussi à atteindre une </a:t>
            </a:r>
            <a:r>
              <a:rPr b="1" lang="en-GB"/>
              <a:t>accuracy</a:t>
            </a:r>
            <a:r>
              <a:rPr lang="en-GB"/>
              <a:t> de </a:t>
            </a:r>
            <a:r>
              <a:rPr b="1" lang="en-GB"/>
              <a:t>99.26%</a:t>
            </a:r>
            <a:r>
              <a:rPr lang="en-GB"/>
              <a:t> ce qui est excellent. De plus, le rapport temps de calcul / accuracy est aussi impressionnant. (MLPC en secondes vs Random Forest en minutes) </a:t>
            </a:r>
            <a:endParaRPr/>
          </a:p>
          <a:p>
            <a:pPr indent="0" lvl="0" marL="0" rtl="0" algn="l">
              <a:lnSpc>
                <a:spcPct val="100000"/>
              </a:lnSpc>
              <a:spcBef>
                <a:spcPts val="1600"/>
              </a:spcBef>
              <a:spcAft>
                <a:spcPts val="0"/>
              </a:spcAft>
              <a:buNone/>
            </a:pPr>
            <a:r>
              <a:rPr lang="en-GB"/>
              <a:t>De part sa performance sur les classes les plus représentées, l’accuracy est très haute, cependant, il y a encore 2 classes (Le Royal Flush : 9 et le Straight Flush : 8) où le modèle </a:t>
            </a:r>
            <a:r>
              <a:rPr b="1" lang="en-GB"/>
              <a:t>ne parvient pas à faire au moins 1 seule bonne prédiction</a:t>
            </a:r>
            <a:r>
              <a:rPr lang="en-GB"/>
              <a:t>.</a:t>
            </a:r>
            <a:endParaRPr/>
          </a:p>
          <a:p>
            <a:pPr indent="0" lvl="0" marL="0" rtl="0" algn="l">
              <a:lnSpc>
                <a:spcPct val="100000"/>
              </a:lnSpc>
              <a:spcBef>
                <a:spcPts val="1600"/>
              </a:spcBef>
              <a:spcAft>
                <a:spcPts val="1600"/>
              </a:spcAft>
              <a:buNone/>
            </a:pPr>
            <a:r>
              <a:rPr lang="en-GB"/>
              <a:t>Une </a:t>
            </a:r>
            <a:r>
              <a:rPr b="1" lang="en-GB"/>
              <a:t>amélioration future</a:t>
            </a:r>
            <a:r>
              <a:rPr lang="en-GB"/>
              <a:t> serait de se concentrer sur une méthode proche de la </a:t>
            </a:r>
            <a:r>
              <a:rPr b="1" lang="en-GB"/>
              <a:t>détection d’anomalies</a:t>
            </a:r>
            <a:r>
              <a:rPr lang="en-GB"/>
              <a:t> afin de palier à cette </a:t>
            </a:r>
            <a:r>
              <a:rPr lang="en-GB"/>
              <a:t>énorme</a:t>
            </a:r>
            <a:r>
              <a:rPr lang="en-GB"/>
              <a:t> déséquilibre.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Analyse Descriptive</a:t>
            </a:r>
            <a:endParaRPr/>
          </a:p>
        </p:txBody>
      </p:sp>
      <p:sp>
        <p:nvSpPr>
          <p:cNvPr id="81" name="Google Shape;81;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400"/>
              <a:t>Contexte :</a:t>
            </a:r>
            <a:endParaRPr b="1" sz="2400"/>
          </a:p>
          <a:p>
            <a:pPr indent="0" lvl="0" marL="0" rtl="0" algn="l">
              <a:spcBef>
                <a:spcPts val="1600"/>
              </a:spcBef>
              <a:spcAft>
                <a:spcPts val="0"/>
              </a:spcAft>
              <a:buNone/>
            </a:pPr>
            <a:r>
              <a:rPr lang="en-GB"/>
              <a:t>Le </a:t>
            </a:r>
            <a:r>
              <a:rPr b="1" lang="en-GB"/>
              <a:t>Poker Hand Dataset</a:t>
            </a:r>
            <a:r>
              <a:rPr lang="en-GB"/>
              <a:t> est </a:t>
            </a:r>
            <a:r>
              <a:rPr lang="en-GB"/>
              <a:t>décrit</a:t>
            </a:r>
            <a:r>
              <a:rPr lang="en-GB"/>
              <a:t> comme un dataset difficile pour la </a:t>
            </a:r>
            <a:r>
              <a:rPr b="1" lang="en-GB"/>
              <a:t>classification</a:t>
            </a:r>
            <a:r>
              <a:rPr b="1" lang="en-GB"/>
              <a:t> multi-classes</a:t>
            </a:r>
            <a:r>
              <a:rPr lang="en-GB"/>
              <a:t>.</a:t>
            </a:r>
            <a:endParaRPr/>
          </a:p>
          <a:p>
            <a:pPr indent="0" lvl="0" marL="0" rtl="0" algn="l">
              <a:spcBef>
                <a:spcPts val="1600"/>
              </a:spcBef>
              <a:spcAft>
                <a:spcPts val="0"/>
              </a:spcAft>
              <a:buNone/>
            </a:pPr>
            <a:r>
              <a:rPr lang="en-GB"/>
              <a:t>Chaque </a:t>
            </a:r>
            <a:r>
              <a:rPr b="1" lang="en-GB"/>
              <a:t>observation</a:t>
            </a:r>
            <a:r>
              <a:rPr lang="en-GB"/>
              <a:t> représente une “main” au poker contenant </a:t>
            </a:r>
            <a:r>
              <a:rPr b="1" lang="en-GB"/>
              <a:t>5 cartes</a:t>
            </a:r>
            <a:r>
              <a:rPr lang="en-GB"/>
              <a:t> issues d’un paquet de 52 cartes standard. Chaque carte est décrite suivant </a:t>
            </a:r>
            <a:r>
              <a:rPr b="1" lang="en-GB"/>
              <a:t>sa suite</a:t>
            </a:r>
            <a:r>
              <a:rPr lang="en-GB"/>
              <a:t> et </a:t>
            </a:r>
            <a:r>
              <a:rPr b="1" lang="en-GB"/>
              <a:t>son rang</a:t>
            </a:r>
            <a:r>
              <a:rPr lang="en-GB"/>
              <a:t>.</a:t>
            </a:r>
            <a:endParaRPr/>
          </a:p>
          <a:p>
            <a:pPr indent="0" lvl="0" marL="0" rtl="0" algn="l">
              <a:spcBef>
                <a:spcPts val="1600"/>
              </a:spcBef>
              <a:spcAft>
                <a:spcPts val="0"/>
              </a:spcAft>
              <a:buNone/>
            </a:pPr>
            <a:r>
              <a:rPr lang="en-GB"/>
              <a:t>Il y a donc </a:t>
            </a:r>
            <a:r>
              <a:rPr b="1" lang="en-GB"/>
              <a:t>10 features</a:t>
            </a:r>
            <a:r>
              <a:rPr lang="en-GB"/>
              <a:t>.</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Analyse Descriptive</a:t>
            </a:r>
            <a:endParaRPr/>
          </a:p>
        </p:txBody>
      </p:sp>
      <p:sp>
        <p:nvSpPr>
          <p:cNvPr id="87" name="Google Shape;87;p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400"/>
              <a:t>Objectif</a:t>
            </a:r>
            <a:r>
              <a:rPr b="1" lang="en-GB" sz="2400"/>
              <a:t> :</a:t>
            </a:r>
            <a:endParaRPr b="1" sz="2400"/>
          </a:p>
          <a:p>
            <a:pPr indent="0" lvl="0" marL="0" rtl="0" algn="l">
              <a:spcBef>
                <a:spcPts val="1600"/>
              </a:spcBef>
              <a:spcAft>
                <a:spcPts val="0"/>
              </a:spcAft>
              <a:buNone/>
            </a:pPr>
            <a:r>
              <a:rPr lang="en-GB"/>
              <a:t>La </a:t>
            </a:r>
            <a:r>
              <a:rPr b="1" lang="en-GB"/>
              <a:t>cible</a:t>
            </a:r>
            <a:r>
              <a:rPr lang="en-GB"/>
              <a:t> à prédire est le </a:t>
            </a:r>
            <a:r>
              <a:rPr b="1" lang="en-GB"/>
              <a:t>type de “main”</a:t>
            </a:r>
            <a:r>
              <a:rPr lang="en-GB"/>
              <a:t> d’un joueur (observations) suivant l’analyse de ses cartes.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Analyse Descriptive</a:t>
            </a:r>
            <a:endParaRPr/>
          </a:p>
        </p:txBody>
      </p:sp>
      <p:sp>
        <p:nvSpPr>
          <p:cNvPr id="93" name="Google Shape;93;p1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400"/>
              <a:t>Les données</a:t>
            </a:r>
            <a:r>
              <a:rPr b="1" lang="en-GB" sz="2400"/>
              <a:t> :</a:t>
            </a:r>
            <a:endParaRPr b="1" sz="2400"/>
          </a:p>
          <a:p>
            <a:pPr indent="0" lvl="0" marL="0" rtl="0" algn="l">
              <a:spcBef>
                <a:spcPts val="1600"/>
              </a:spcBef>
              <a:spcAft>
                <a:spcPts val="0"/>
              </a:spcAft>
              <a:buNone/>
            </a:pPr>
            <a:r>
              <a:rPr b="1" lang="en-GB"/>
              <a:t>25 010 </a:t>
            </a:r>
            <a:r>
              <a:rPr lang="en-GB"/>
              <a:t>lignes pour le training set et </a:t>
            </a:r>
            <a:r>
              <a:rPr b="1" lang="en-GB"/>
              <a:t>1 000 000</a:t>
            </a:r>
            <a:r>
              <a:rPr lang="en-GB"/>
              <a:t> pour le testing set.</a:t>
            </a:r>
            <a:endParaRPr/>
          </a:p>
          <a:p>
            <a:pPr indent="0" lvl="0" marL="0" rtl="0" algn="l">
              <a:spcBef>
                <a:spcPts val="1600"/>
              </a:spcBef>
              <a:spcAft>
                <a:spcPts val="0"/>
              </a:spcAft>
              <a:buNone/>
            </a:pPr>
            <a:r>
              <a:t/>
            </a:r>
            <a:endParaRPr>
              <a:highlight>
                <a:srgbClr val="FFFF00"/>
              </a:highlight>
            </a:endParaRPr>
          </a:p>
          <a:p>
            <a:pPr indent="0" lvl="0" marL="0" rtl="0" algn="l">
              <a:spcBef>
                <a:spcPts val="1600"/>
              </a:spcBef>
              <a:spcAft>
                <a:spcPts val="0"/>
              </a:spcAft>
              <a:buNone/>
            </a:pPr>
            <a:r>
              <a:t/>
            </a:r>
            <a:endParaRPr sz="900"/>
          </a:p>
          <a:p>
            <a:pPr indent="0" lvl="0" marL="0" rtl="0" algn="l">
              <a:spcBef>
                <a:spcPts val="1600"/>
              </a:spcBef>
              <a:spcAft>
                <a:spcPts val="0"/>
              </a:spcAft>
              <a:buNone/>
            </a:pPr>
            <a:r>
              <a:rPr lang="en-GB"/>
              <a:t>Les features </a:t>
            </a:r>
            <a:r>
              <a:rPr b="1" i="1" lang="en-GB"/>
              <a:t>S</a:t>
            </a:r>
            <a:r>
              <a:rPr lang="en-GB" sz="1200"/>
              <a:t>(1-4)(Hearts, Spades, Diamonds, Clubs)</a:t>
            </a:r>
            <a:r>
              <a:rPr lang="en-GB"/>
              <a:t> représentent les </a:t>
            </a:r>
            <a:r>
              <a:rPr b="1" lang="en-GB"/>
              <a:t>suites</a:t>
            </a:r>
            <a:r>
              <a:rPr lang="en-GB"/>
              <a:t> et les features </a:t>
            </a:r>
            <a:r>
              <a:rPr b="1" i="1" lang="en-GB"/>
              <a:t>C</a:t>
            </a:r>
            <a:r>
              <a:rPr lang="en-GB" sz="1200"/>
              <a:t>(1-13)(Ace, 2, 3, ... , Queen, King)</a:t>
            </a:r>
            <a:r>
              <a:rPr lang="en-GB"/>
              <a:t> représentent les </a:t>
            </a:r>
            <a:r>
              <a:rPr b="1" lang="en-GB"/>
              <a:t>rangs</a:t>
            </a:r>
            <a:r>
              <a:rPr lang="en-GB"/>
              <a:t>. </a:t>
            </a:r>
            <a:endParaRPr/>
          </a:p>
          <a:p>
            <a:pPr indent="0" lvl="0" marL="0" rtl="0" algn="l">
              <a:spcBef>
                <a:spcPts val="1600"/>
              </a:spcBef>
              <a:spcAft>
                <a:spcPts val="0"/>
              </a:spcAft>
              <a:buNone/>
            </a:pPr>
            <a:r>
              <a:rPr lang="en-GB"/>
              <a:t>La </a:t>
            </a:r>
            <a:r>
              <a:rPr b="1" lang="en-GB"/>
              <a:t>cible</a:t>
            </a:r>
            <a:r>
              <a:rPr lang="en-GB"/>
              <a:t> est représentée par </a:t>
            </a:r>
            <a:r>
              <a:rPr b="1" i="1" lang="en-GB"/>
              <a:t>Y</a:t>
            </a:r>
            <a:r>
              <a:rPr lang="en-GB"/>
              <a: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94" name="Google Shape;94;p17"/>
          <p:cNvPicPr preferRelativeResize="0"/>
          <p:nvPr/>
        </p:nvPicPr>
        <p:blipFill rotWithShape="1">
          <a:blip r:embed="rId3">
            <a:alphaModFix/>
          </a:blip>
          <a:srcRect b="16576" l="0" r="0" t="0"/>
          <a:stretch/>
        </p:blipFill>
        <p:spPr>
          <a:xfrm>
            <a:off x="548100" y="2973600"/>
            <a:ext cx="2057750" cy="1002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8"/>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Analyse Descriptive</a:t>
            </a:r>
            <a:endParaRPr/>
          </a:p>
        </p:txBody>
      </p:sp>
      <p:sp>
        <p:nvSpPr>
          <p:cNvPr id="100" name="Google Shape;100;p18"/>
          <p:cNvSpPr txBox="1"/>
          <p:nvPr>
            <p:ph idx="1" type="body"/>
          </p:nvPr>
        </p:nvSpPr>
        <p:spPr>
          <a:xfrm>
            <a:off x="226075" y="1465800"/>
            <a:ext cx="29448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800"/>
              <a:t>Les données :</a:t>
            </a:r>
            <a:endParaRPr b="1" sz="1800"/>
          </a:p>
          <a:p>
            <a:pPr indent="0" lvl="0" marL="0" rtl="0" algn="l">
              <a:spcBef>
                <a:spcPts val="1600"/>
              </a:spcBef>
              <a:spcAft>
                <a:spcPts val="0"/>
              </a:spcAft>
              <a:buNone/>
            </a:pPr>
            <a:r>
              <a:rPr lang="en-GB" sz="1300"/>
              <a:t>Représentation des différentes mains au poker en lien avec notre cible </a:t>
            </a:r>
            <a:r>
              <a:rPr b="1" i="1" lang="en-GB" sz="1300"/>
              <a:t>Y.</a:t>
            </a:r>
            <a:endParaRPr b="1" i="1" sz="1300"/>
          </a:p>
          <a:p>
            <a:pPr indent="0" lvl="0" marL="0" rtl="0" algn="l">
              <a:spcBef>
                <a:spcPts val="1600"/>
              </a:spcBef>
              <a:spcAft>
                <a:spcPts val="1600"/>
              </a:spcAft>
              <a:buNone/>
            </a:pPr>
            <a:r>
              <a:rPr lang="en-GB" sz="1300"/>
              <a:t>Les </a:t>
            </a:r>
            <a:r>
              <a:rPr b="1" lang="en-GB" sz="1300">
                <a:solidFill>
                  <a:srgbClr val="FF0000"/>
                </a:solidFill>
              </a:rPr>
              <a:t>classes</a:t>
            </a:r>
            <a:r>
              <a:rPr lang="en-GB" sz="1300"/>
              <a:t> de la cible vont de </a:t>
            </a:r>
            <a:r>
              <a:rPr b="1" lang="en-GB" sz="1300">
                <a:solidFill>
                  <a:srgbClr val="FF0000"/>
                </a:solidFill>
              </a:rPr>
              <a:t>0 à 9</a:t>
            </a:r>
            <a:r>
              <a:rPr lang="en-GB" sz="1300"/>
              <a:t>.</a:t>
            </a:r>
            <a:endParaRPr sz="1300"/>
          </a:p>
        </p:txBody>
      </p:sp>
      <p:grpSp>
        <p:nvGrpSpPr>
          <p:cNvPr id="101" name="Google Shape;101;p18"/>
          <p:cNvGrpSpPr/>
          <p:nvPr/>
        </p:nvGrpSpPr>
        <p:grpSpPr>
          <a:xfrm>
            <a:off x="2860825" y="163213"/>
            <a:ext cx="6239950" cy="4817078"/>
            <a:chOff x="2860825" y="163213"/>
            <a:chExt cx="6239950" cy="4817078"/>
          </a:xfrm>
        </p:grpSpPr>
        <p:pic>
          <p:nvPicPr>
            <p:cNvPr id="102" name="Google Shape;102;p18"/>
            <p:cNvPicPr preferRelativeResize="0"/>
            <p:nvPr/>
          </p:nvPicPr>
          <p:blipFill>
            <a:blip r:embed="rId3">
              <a:alphaModFix/>
            </a:blip>
            <a:stretch>
              <a:fillRect/>
            </a:stretch>
          </p:blipFill>
          <p:spPr>
            <a:xfrm>
              <a:off x="3309150" y="163213"/>
              <a:ext cx="5791625" cy="4817078"/>
            </a:xfrm>
            <a:prstGeom prst="rect">
              <a:avLst/>
            </a:prstGeom>
            <a:noFill/>
            <a:ln>
              <a:noFill/>
            </a:ln>
          </p:spPr>
        </p:pic>
        <p:sp>
          <p:nvSpPr>
            <p:cNvPr id="103" name="Google Shape;103;p18"/>
            <p:cNvSpPr txBox="1"/>
            <p:nvPr/>
          </p:nvSpPr>
          <p:spPr>
            <a:xfrm>
              <a:off x="2860825" y="357800"/>
              <a:ext cx="817500" cy="45696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lang="en-GB">
                  <a:solidFill>
                    <a:srgbClr val="FF0000"/>
                  </a:solidFill>
                  <a:latin typeface="Roboto"/>
                  <a:ea typeface="Roboto"/>
                  <a:cs typeface="Roboto"/>
                  <a:sym typeface="Roboto"/>
                </a:rPr>
                <a:t>9</a:t>
              </a:r>
              <a:endParaRPr>
                <a:solidFill>
                  <a:srgbClr val="FF0000"/>
                </a:solidFill>
                <a:latin typeface="Roboto"/>
                <a:ea typeface="Roboto"/>
                <a:cs typeface="Roboto"/>
                <a:sym typeface="Roboto"/>
              </a:endParaRPr>
            </a:p>
            <a:p>
              <a:pPr indent="0" lvl="0" marL="457200" rtl="0" algn="l">
                <a:lnSpc>
                  <a:spcPct val="100000"/>
                </a:lnSpc>
                <a:spcBef>
                  <a:spcPts val="0"/>
                </a:spcBef>
                <a:spcAft>
                  <a:spcPts val="0"/>
                </a:spcAft>
                <a:buNone/>
              </a:pPr>
              <a:r>
                <a:t/>
              </a:r>
              <a:endParaRPr sz="1500">
                <a:solidFill>
                  <a:srgbClr val="FF0000"/>
                </a:solidFill>
                <a:latin typeface="Roboto"/>
                <a:ea typeface="Roboto"/>
                <a:cs typeface="Roboto"/>
                <a:sym typeface="Roboto"/>
              </a:endParaRPr>
            </a:p>
            <a:p>
              <a:pPr indent="0" lvl="0" marL="457200" rtl="0" algn="l">
                <a:lnSpc>
                  <a:spcPct val="100000"/>
                </a:lnSpc>
                <a:spcBef>
                  <a:spcPts val="0"/>
                </a:spcBef>
                <a:spcAft>
                  <a:spcPts val="0"/>
                </a:spcAft>
                <a:buNone/>
              </a:pPr>
              <a:r>
                <a:rPr lang="en-GB">
                  <a:solidFill>
                    <a:srgbClr val="FF0000"/>
                  </a:solidFill>
                  <a:latin typeface="Roboto"/>
                  <a:ea typeface="Roboto"/>
                  <a:cs typeface="Roboto"/>
                  <a:sym typeface="Roboto"/>
                </a:rPr>
                <a:t>8</a:t>
              </a:r>
              <a:endParaRPr>
                <a:solidFill>
                  <a:srgbClr val="FF0000"/>
                </a:solidFill>
                <a:latin typeface="Roboto"/>
                <a:ea typeface="Roboto"/>
                <a:cs typeface="Roboto"/>
                <a:sym typeface="Roboto"/>
              </a:endParaRPr>
            </a:p>
            <a:p>
              <a:pPr indent="0" lvl="0" marL="0" rtl="0" algn="l">
                <a:lnSpc>
                  <a:spcPct val="100000"/>
                </a:lnSpc>
                <a:spcBef>
                  <a:spcPts val="0"/>
                </a:spcBef>
                <a:spcAft>
                  <a:spcPts val="0"/>
                </a:spcAft>
                <a:buNone/>
              </a:pPr>
              <a:r>
                <a:t/>
              </a:r>
              <a:endParaRPr sz="1600">
                <a:solidFill>
                  <a:srgbClr val="FF0000"/>
                </a:solidFill>
                <a:latin typeface="Roboto"/>
                <a:ea typeface="Roboto"/>
                <a:cs typeface="Roboto"/>
                <a:sym typeface="Roboto"/>
              </a:endParaRPr>
            </a:p>
            <a:p>
              <a:pPr indent="0" lvl="0" marL="457200" rtl="0" algn="l">
                <a:lnSpc>
                  <a:spcPct val="100000"/>
                </a:lnSpc>
                <a:spcBef>
                  <a:spcPts val="0"/>
                </a:spcBef>
                <a:spcAft>
                  <a:spcPts val="0"/>
                </a:spcAft>
                <a:buNone/>
              </a:pPr>
              <a:r>
                <a:rPr lang="en-GB">
                  <a:solidFill>
                    <a:srgbClr val="FF0000"/>
                  </a:solidFill>
                  <a:latin typeface="Roboto"/>
                  <a:ea typeface="Roboto"/>
                  <a:cs typeface="Roboto"/>
                  <a:sym typeface="Roboto"/>
                </a:rPr>
                <a:t>7</a:t>
              </a:r>
              <a:endParaRPr>
                <a:solidFill>
                  <a:srgbClr val="FF0000"/>
                </a:solidFill>
                <a:latin typeface="Roboto"/>
                <a:ea typeface="Roboto"/>
                <a:cs typeface="Roboto"/>
                <a:sym typeface="Roboto"/>
              </a:endParaRPr>
            </a:p>
            <a:p>
              <a:pPr indent="0" lvl="0" marL="0" rtl="0" algn="l">
                <a:lnSpc>
                  <a:spcPct val="100000"/>
                </a:lnSpc>
                <a:spcBef>
                  <a:spcPts val="0"/>
                </a:spcBef>
                <a:spcAft>
                  <a:spcPts val="0"/>
                </a:spcAft>
                <a:buNone/>
              </a:pPr>
              <a:r>
                <a:t/>
              </a:r>
              <a:endParaRPr sz="1500">
                <a:solidFill>
                  <a:srgbClr val="FF0000"/>
                </a:solidFill>
                <a:latin typeface="Roboto"/>
                <a:ea typeface="Roboto"/>
                <a:cs typeface="Roboto"/>
                <a:sym typeface="Roboto"/>
              </a:endParaRPr>
            </a:p>
            <a:p>
              <a:pPr indent="0" lvl="0" marL="457200" rtl="0" algn="l">
                <a:lnSpc>
                  <a:spcPct val="100000"/>
                </a:lnSpc>
                <a:spcBef>
                  <a:spcPts val="0"/>
                </a:spcBef>
                <a:spcAft>
                  <a:spcPts val="0"/>
                </a:spcAft>
                <a:buNone/>
              </a:pPr>
              <a:r>
                <a:rPr lang="en-GB">
                  <a:solidFill>
                    <a:srgbClr val="FF0000"/>
                  </a:solidFill>
                  <a:latin typeface="Roboto"/>
                  <a:ea typeface="Roboto"/>
                  <a:cs typeface="Roboto"/>
                  <a:sym typeface="Roboto"/>
                </a:rPr>
                <a:t>6</a:t>
              </a:r>
              <a:endParaRPr>
                <a:solidFill>
                  <a:srgbClr val="FF0000"/>
                </a:solidFill>
                <a:latin typeface="Roboto"/>
                <a:ea typeface="Roboto"/>
                <a:cs typeface="Roboto"/>
                <a:sym typeface="Roboto"/>
              </a:endParaRPr>
            </a:p>
            <a:p>
              <a:pPr indent="0" lvl="0" marL="0" rtl="0" algn="l">
                <a:lnSpc>
                  <a:spcPct val="100000"/>
                </a:lnSpc>
                <a:spcBef>
                  <a:spcPts val="0"/>
                </a:spcBef>
                <a:spcAft>
                  <a:spcPts val="0"/>
                </a:spcAft>
                <a:buNone/>
              </a:pPr>
              <a:r>
                <a:t/>
              </a:r>
              <a:endParaRPr sz="1600">
                <a:solidFill>
                  <a:srgbClr val="FF0000"/>
                </a:solidFill>
                <a:latin typeface="Roboto"/>
                <a:ea typeface="Roboto"/>
                <a:cs typeface="Roboto"/>
                <a:sym typeface="Roboto"/>
              </a:endParaRPr>
            </a:p>
            <a:p>
              <a:pPr indent="0" lvl="0" marL="457200" rtl="0" algn="l">
                <a:lnSpc>
                  <a:spcPct val="100000"/>
                </a:lnSpc>
                <a:spcBef>
                  <a:spcPts val="0"/>
                </a:spcBef>
                <a:spcAft>
                  <a:spcPts val="0"/>
                </a:spcAft>
                <a:buNone/>
              </a:pPr>
              <a:r>
                <a:rPr lang="en-GB">
                  <a:solidFill>
                    <a:srgbClr val="FF0000"/>
                  </a:solidFill>
                  <a:latin typeface="Roboto"/>
                  <a:ea typeface="Roboto"/>
                  <a:cs typeface="Roboto"/>
                  <a:sym typeface="Roboto"/>
                </a:rPr>
                <a:t>5</a:t>
              </a:r>
              <a:endParaRPr>
                <a:solidFill>
                  <a:srgbClr val="FF0000"/>
                </a:solidFill>
                <a:latin typeface="Roboto"/>
                <a:ea typeface="Roboto"/>
                <a:cs typeface="Roboto"/>
                <a:sym typeface="Roboto"/>
              </a:endParaRPr>
            </a:p>
            <a:p>
              <a:pPr indent="0" lvl="0" marL="0" rtl="0" algn="l">
                <a:lnSpc>
                  <a:spcPct val="100000"/>
                </a:lnSpc>
                <a:spcBef>
                  <a:spcPts val="0"/>
                </a:spcBef>
                <a:spcAft>
                  <a:spcPts val="0"/>
                </a:spcAft>
                <a:buNone/>
              </a:pPr>
              <a:r>
                <a:t/>
              </a:r>
              <a:endParaRPr sz="1500">
                <a:solidFill>
                  <a:srgbClr val="FF0000"/>
                </a:solidFill>
                <a:latin typeface="Roboto"/>
                <a:ea typeface="Roboto"/>
                <a:cs typeface="Roboto"/>
                <a:sym typeface="Roboto"/>
              </a:endParaRPr>
            </a:p>
            <a:p>
              <a:pPr indent="0" lvl="0" marL="457200" rtl="0" algn="l">
                <a:lnSpc>
                  <a:spcPct val="100000"/>
                </a:lnSpc>
                <a:spcBef>
                  <a:spcPts val="0"/>
                </a:spcBef>
                <a:spcAft>
                  <a:spcPts val="0"/>
                </a:spcAft>
                <a:buNone/>
              </a:pPr>
              <a:r>
                <a:rPr lang="en-GB">
                  <a:solidFill>
                    <a:srgbClr val="FF0000"/>
                  </a:solidFill>
                  <a:latin typeface="Roboto"/>
                  <a:ea typeface="Roboto"/>
                  <a:cs typeface="Roboto"/>
                  <a:sym typeface="Roboto"/>
                </a:rPr>
                <a:t>4</a:t>
              </a:r>
              <a:endParaRPr>
                <a:solidFill>
                  <a:srgbClr val="FF0000"/>
                </a:solidFill>
                <a:latin typeface="Roboto"/>
                <a:ea typeface="Roboto"/>
                <a:cs typeface="Roboto"/>
                <a:sym typeface="Roboto"/>
              </a:endParaRPr>
            </a:p>
            <a:p>
              <a:pPr indent="0" lvl="0" marL="0" rtl="0" algn="l">
                <a:lnSpc>
                  <a:spcPct val="100000"/>
                </a:lnSpc>
                <a:spcBef>
                  <a:spcPts val="0"/>
                </a:spcBef>
                <a:spcAft>
                  <a:spcPts val="0"/>
                </a:spcAft>
                <a:buNone/>
              </a:pPr>
              <a:r>
                <a:t/>
              </a:r>
              <a:endParaRPr sz="1500">
                <a:solidFill>
                  <a:srgbClr val="FF0000"/>
                </a:solidFill>
                <a:latin typeface="Roboto"/>
                <a:ea typeface="Roboto"/>
                <a:cs typeface="Roboto"/>
                <a:sym typeface="Roboto"/>
              </a:endParaRPr>
            </a:p>
            <a:p>
              <a:pPr indent="0" lvl="0" marL="457200" rtl="0" algn="l">
                <a:lnSpc>
                  <a:spcPct val="100000"/>
                </a:lnSpc>
                <a:spcBef>
                  <a:spcPts val="0"/>
                </a:spcBef>
                <a:spcAft>
                  <a:spcPts val="0"/>
                </a:spcAft>
                <a:buNone/>
              </a:pPr>
              <a:r>
                <a:rPr lang="en-GB">
                  <a:solidFill>
                    <a:srgbClr val="FF0000"/>
                  </a:solidFill>
                  <a:latin typeface="Roboto"/>
                  <a:ea typeface="Roboto"/>
                  <a:cs typeface="Roboto"/>
                  <a:sym typeface="Roboto"/>
                </a:rPr>
                <a:t>3</a:t>
              </a:r>
              <a:endParaRPr>
                <a:solidFill>
                  <a:srgbClr val="FF0000"/>
                </a:solidFill>
                <a:latin typeface="Roboto"/>
                <a:ea typeface="Roboto"/>
                <a:cs typeface="Roboto"/>
                <a:sym typeface="Roboto"/>
              </a:endParaRPr>
            </a:p>
            <a:p>
              <a:pPr indent="0" lvl="0" marL="0" rtl="0" algn="l">
                <a:lnSpc>
                  <a:spcPct val="100000"/>
                </a:lnSpc>
                <a:spcBef>
                  <a:spcPts val="0"/>
                </a:spcBef>
                <a:spcAft>
                  <a:spcPts val="0"/>
                </a:spcAft>
                <a:buNone/>
              </a:pPr>
              <a:r>
                <a:t/>
              </a:r>
              <a:endParaRPr sz="1500">
                <a:solidFill>
                  <a:srgbClr val="FF0000"/>
                </a:solidFill>
                <a:latin typeface="Roboto"/>
                <a:ea typeface="Roboto"/>
                <a:cs typeface="Roboto"/>
                <a:sym typeface="Roboto"/>
              </a:endParaRPr>
            </a:p>
            <a:p>
              <a:pPr indent="0" lvl="0" marL="457200" rtl="0" algn="l">
                <a:lnSpc>
                  <a:spcPct val="100000"/>
                </a:lnSpc>
                <a:spcBef>
                  <a:spcPts val="0"/>
                </a:spcBef>
                <a:spcAft>
                  <a:spcPts val="0"/>
                </a:spcAft>
                <a:buNone/>
              </a:pPr>
              <a:r>
                <a:rPr lang="en-GB">
                  <a:solidFill>
                    <a:srgbClr val="FF0000"/>
                  </a:solidFill>
                  <a:latin typeface="Roboto"/>
                  <a:ea typeface="Roboto"/>
                  <a:cs typeface="Roboto"/>
                  <a:sym typeface="Roboto"/>
                </a:rPr>
                <a:t>2</a:t>
              </a:r>
              <a:endParaRPr>
                <a:solidFill>
                  <a:srgbClr val="FF0000"/>
                </a:solidFill>
                <a:latin typeface="Roboto"/>
                <a:ea typeface="Roboto"/>
                <a:cs typeface="Roboto"/>
                <a:sym typeface="Roboto"/>
              </a:endParaRPr>
            </a:p>
            <a:p>
              <a:pPr indent="0" lvl="0" marL="0" rtl="0" algn="l">
                <a:lnSpc>
                  <a:spcPct val="100000"/>
                </a:lnSpc>
                <a:spcBef>
                  <a:spcPts val="0"/>
                </a:spcBef>
                <a:spcAft>
                  <a:spcPts val="0"/>
                </a:spcAft>
                <a:buNone/>
              </a:pPr>
              <a:r>
                <a:t/>
              </a:r>
              <a:endParaRPr sz="1500">
                <a:solidFill>
                  <a:srgbClr val="FF0000"/>
                </a:solidFill>
                <a:latin typeface="Roboto"/>
                <a:ea typeface="Roboto"/>
                <a:cs typeface="Roboto"/>
                <a:sym typeface="Roboto"/>
              </a:endParaRPr>
            </a:p>
            <a:p>
              <a:pPr indent="0" lvl="0" marL="457200" rtl="0" algn="l">
                <a:lnSpc>
                  <a:spcPct val="100000"/>
                </a:lnSpc>
                <a:spcBef>
                  <a:spcPts val="0"/>
                </a:spcBef>
                <a:spcAft>
                  <a:spcPts val="0"/>
                </a:spcAft>
                <a:buNone/>
              </a:pPr>
              <a:r>
                <a:rPr lang="en-GB">
                  <a:solidFill>
                    <a:srgbClr val="FF0000"/>
                  </a:solidFill>
                  <a:latin typeface="Roboto"/>
                  <a:ea typeface="Roboto"/>
                  <a:cs typeface="Roboto"/>
                  <a:sym typeface="Roboto"/>
                </a:rPr>
                <a:t>1</a:t>
              </a:r>
              <a:endParaRPr>
                <a:solidFill>
                  <a:srgbClr val="FF0000"/>
                </a:solidFill>
                <a:latin typeface="Roboto"/>
                <a:ea typeface="Roboto"/>
                <a:cs typeface="Roboto"/>
                <a:sym typeface="Roboto"/>
              </a:endParaRPr>
            </a:p>
            <a:p>
              <a:pPr indent="0" lvl="0" marL="0" rtl="0" algn="l">
                <a:lnSpc>
                  <a:spcPct val="100000"/>
                </a:lnSpc>
                <a:spcBef>
                  <a:spcPts val="0"/>
                </a:spcBef>
                <a:spcAft>
                  <a:spcPts val="0"/>
                </a:spcAft>
                <a:buNone/>
              </a:pPr>
              <a:r>
                <a:t/>
              </a:r>
              <a:endParaRPr sz="1600">
                <a:solidFill>
                  <a:srgbClr val="FF0000"/>
                </a:solidFill>
                <a:latin typeface="Roboto"/>
                <a:ea typeface="Roboto"/>
                <a:cs typeface="Roboto"/>
                <a:sym typeface="Roboto"/>
              </a:endParaRPr>
            </a:p>
            <a:p>
              <a:pPr indent="0" lvl="0" marL="457200" rtl="0" algn="l">
                <a:lnSpc>
                  <a:spcPct val="100000"/>
                </a:lnSpc>
                <a:spcBef>
                  <a:spcPts val="0"/>
                </a:spcBef>
                <a:spcAft>
                  <a:spcPts val="0"/>
                </a:spcAft>
                <a:buNone/>
              </a:pPr>
              <a:r>
                <a:rPr lang="en-GB">
                  <a:solidFill>
                    <a:srgbClr val="FF0000"/>
                  </a:solidFill>
                  <a:latin typeface="Roboto"/>
                  <a:ea typeface="Roboto"/>
                  <a:cs typeface="Roboto"/>
                  <a:sym typeface="Roboto"/>
                </a:rPr>
                <a:t>0</a:t>
              </a:r>
              <a:endParaRPr>
                <a:solidFill>
                  <a:srgbClr val="FF0000"/>
                </a:solidFill>
                <a:latin typeface="Roboto"/>
                <a:ea typeface="Roboto"/>
                <a:cs typeface="Roboto"/>
                <a:sym typeface="Roboto"/>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Data Preparation</a:t>
            </a:r>
            <a:endParaRPr/>
          </a:p>
        </p:txBody>
      </p:sp>
      <p:sp>
        <p:nvSpPr>
          <p:cNvPr id="109" name="Google Shape;109;p1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P</a:t>
            </a:r>
            <a:r>
              <a:rPr b="1" lang="en-GB"/>
              <a:t>as de données manquantes ni de données incorrectes</a:t>
            </a:r>
            <a:r>
              <a:rPr lang="en-GB"/>
              <a:t>.</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sz="100"/>
          </a:p>
          <a:p>
            <a:pPr indent="0" lvl="0" marL="0" rtl="0" algn="l">
              <a:spcBef>
                <a:spcPts val="1600"/>
              </a:spcBef>
              <a:spcAft>
                <a:spcPts val="0"/>
              </a:spcAft>
              <a:buNone/>
            </a:pPr>
            <a:r>
              <a:rPr lang="en-GB"/>
              <a:t>Aucune utilité à faire de la feature selection car </a:t>
            </a:r>
            <a:r>
              <a:rPr b="1" lang="en-GB"/>
              <a:t>toutes les features sont importantes</a:t>
            </a:r>
            <a:r>
              <a:rPr lang="en-GB"/>
              <a:t> et cela n’a pas de sens de retirer une carte d’une main de poker.</a:t>
            </a:r>
            <a:endParaRPr/>
          </a:p>
          <a:p>
            <a:pPr indent="0" lvl="0" marL="0" rtl="0" algn="l">
              <a:spcBef>
                <a:spcPts val="1600"/>
              </a:spcBef>
              <a:spcAft>
                <a:spcPts val="1600"/>
              </a:spcAft>
              <a:buNone/>
            </a:pPr>
            <a:r>
              <a:t/>
            </a:r>
            <a:endParaRPr/>
          </a:p>
        </p:txBody>
      </p:sp>
      <p:grpSp>
        <p:nvGrpSpPr>
          <p:cNvPr id="110" name="Google Shape;110;p19"/>
          <p:cNvGrpSpPr/>
          <p:nvPr/>
        </p:nvGrpSpPr>
        <p:grpSpPr>
          <a:xfrm>
            <a:off x="572873" y="2353668"/>
            <a:ext cx="6131055" cy="1399878"/>
            <a:chOff x="-494862" y="1314463"/>
            <a:chExt cx="10758125" cy="2514600"/>
          </a:xfrm>
        </p:grpSpPr>
        <p:pic>
          <p:nvPicPr>
            <p:cNvPr id="111" name="Google Shape;111;p19"/>
            <p:cNvPicPr preferRelativeResize="0"/>
            <p:nvPr/>
          </p:nvPicPr>
          <p:blipFill>
            <a:blip r:embed="rId3">
              <a:alphaModFix/>
            </a:blip>
            <a:stretch>
              <a:fillRect/>
            </a:stretch>
          </p:blipFill>
          <p:spPr>
            <a:xfrm>
              <a:off x="-494862" y="1314463"/>
              <a:ext cx="7038975" cy="2514600"/>
            </a:xfrm>
            <a:prstGeom prst="rect">
              <a:avLst/>
            </a:prstGeom>
            <a:noFill/>
            <a:ln>
              <a:noFill/>
            </a:ln>
          </p:spPr>
        </p:pic>
        <p:pic>
          <p:nvPicPr>
            <p:cNvPr id="112" name="Google Shape;112;p19"/>
            <p:cNvPicPr preferRelativeResize="0"/>
            <p:nvPr/>
          </p:nvPicPr>
          <p:blipFill>
            <a:blip r:embed="rId4">
              <a:alphaModFix/>
            </a:blip>
            <a:stretch>
              <a:fillRect/>
            </a:stretch>
          </p:blipFill>
          <p:spPr>
            <a:xfrm>
              <a:off x="6500888" y="1314475"/>
              <a:ext cx="3762375" cy="2505075"/>
            </a:xfrm>
            <a:prstGeom prst="rect">
              <a:avLst/>
            </a:prstGeom>
            <a:noFill/>
            <a:ln>
              <a:noFill/>
            </a:ln>
          </p:spPr>
        </p:pic>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Data Preparation</a:t>
            </a:r>
            <a:endParaRPr/>
          </a:p>
        </p:txBody>
      </p:sp>
      <p:sp>
        <p:nvSpPr>
          <p:cNvPr id="118" name="Google Shape;118;p2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J’ai “</a:t>
            </a:r>
            <a:r>
              <a:rPr b="1" lang="en-GB"/>
              <a:t>dummify”</a:t>
            </a:r>
            <a:r>
              <a:rPr lang="en-GB"/>
              <a:t> les données à l’aide d’un </a:t>
            </a:r>
            <a:r>
              <a:rPr b="1" lang="en-GB"/>
              <a:t>One Hot Encoder</a:t>
            </a:r>
            <a:r>
              <a:rPr lang="en-GB"/>
              <a:t> car j’ai décidé de traiter les données comme des variables qualitatives. </a:t>
            </a:r>
            <a:endParaRPr/>
          </a:p>
          <a:p>
            <a:pPr indent="0" lvl="0" marL="0" rtl="0" algn="l">
              <a:spcBef>
                <a:spcPts val="1600"/>
              </a:spcBef>
              <a:spcAft>
                <a:spcPts val="0"/>
              </a:spcAft>
              <a:buNone/>
            </a:pPr>
            <a:r>
              <a:rPr lang="en-GB"/>
              <a:t>Exemple</a:t>
            </a:r>
            <a:r>
              <a:rPr lang="en-GB"/>
              <a:t> :</a:t>
            </a:r>
            <a:endParaRPr/>
          </a:p>
          <a:p>
            <a:pPr indent="0" lvl="0" marL="0" rtl="0" algn="l">
              <a:spcBef>
                <a:spcPts val="1600"/>
              </a:spcBef>
              <a:spcAft>
                <a:spcPts val="0"/>
              </a:spcAft>
              <a:buNone/>
            </a:pPr>
            <a:r>
              <a:rPr lang="en-GB"/>
              <a:t>Est-ce que la </a:t>
            </a:r>
            <a:r>
              <a:rPr lang="en-GB"/>
              <a:t>première carte est de la suite </a:t>
            </a:r>
            <a:r>
              <a:rPr i="1" lang="en-GB"/>
              <a:t>coeur</a:t>
            </a:r>
            <a:r>
              <a:rPr lang="en-GB"/>
              <a:t> ? -&gt; Oui (1) ? Non (0) ? </a:t>
            </a:r>
            <a:endParaRPr/>
          </a:p>
          <a:p>
            <a:pPr indent="0" lvl="0" marL="0" rtl="0" algn="l">
              <a:spcBef>
                <a:spcPts val="1600"/>
              </a:spcBef>
              <a:spcAft>
                <a:spcPts val="0"/>
              </a:spcAft>
              <a:buNone/>
            </a:pPr>
            <a:r>
              <a:rPr lang="en-GB"/>
              <a:t>Est-ce que la </a:t>
            </a:r>
            <a:r>
              <a:rPr lang="en-GB"/>
              <a:t>première</a:t>
            </a:r>
            <a:r>
              <a:rPr lang="en-GB"/>
              <a:t> carte est du rang 10 ? </a:t>
            </a:r>
            <a:r>
              <a:rPr lang="en-GB"/>
              <a:t>-&gt; Oui (1) ? Non (0) ?</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226078" y="357800"/>
            <a:ext cx="2808000" cy="95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 Exploration</a:t>
            </a:r>
            <a:endParaRPr/>
          </a:p>
        </p:txBody>
      </p:sp>
      <p:sp>
        <p:nvSpPr>
          <p:cNvPr id="124" name="Google Shape;124;p21"/>
          <p:cNvSpPr txBox="1"/>
          <p:nvPr>
            <p:ph idx="1" type="body"/>
          </p:nvPr>
        </p:nvSpPr>
        <p:spPr>
          <a:xfrm>
            <a:off x="226075" y="10086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800"/>
              <a:t>Distribution sur le training set par classe :</a:t>
            </a:r>
            <a:endParaRPr b="1" sz="1800"/>
          </a:p>
          <a:p>
            <a:pPr indent="0" lvl="0" marL="0" rtl="0" algn="l">
              <a:spcBef>
                <a:spcPts val="1600"/>
              </a:spcBef>
              <a:spcAft>
                <a:spcPts val="0"/>
              </a:spcAft>
              <a:buNone/>
            </a:pPr>
            <a:r>
              <a:rPr lang="en-GB" sz="1300"/>
              <a:t>0    49.95 %</a:t>
            </a:r>
            <a:br>
              <a:rPr lang="en-GB" sz="1300"/>
            </a:br>
            <a:r>
              <a:rPr lang="en-GB" sz="1300"/>
              <a:t>1    42.38 %</a:t>
            </a:r>
            <a:br>
              <a:rPr lang="en-GB" sz="1300"/>
            </a:br>
            <a:r>
              <a:rPr lang="en-GB" sz="1300"/>
              <a:t>2     4.82 %</a:t>
            </a:r>
            <a:br>
              <a:rPr lang="en-GB" sz="1300"/>
            </a:br>
            <a:r>
              <a:rPr lang="en-GB" sz="1300"/>
              <a:t>3     2.05 %</a:t>
            </a:r>
            <a:br>
              <a:rPr lang="en-GB" sz="1300"/>
            </a:br>
            <a:r>
              <a:rPr lang="en-GB" sz="1300"/>
              <a:t>4     0.37 %</a:t>
            </a:r>
            <a:br>
              <a:rPr lang="en-GB" sz="1300"/>
            </a:br>
            <a:r>
              <a:rPr lang="en-GB" sz="1300"/>
              <a:t>5     0.22 %</a:t>
            </a:r>
            <a:br>
              <a:rPr lang="en-GB" sz="1300"/>
            </a:br>
            <a:r>
              <a:rPr lang="en-GB" sz="1300"/>
              <a:t>6     0.14 %</a:t>
            </a:r>
            <a:br>
              <a:rPr lang="en-GB" sz="1300"/>
            </a:br>
            <a:r>
              <a:rPr lang="en-GB" sz="1300"/>
              <a:t>7     0.024 %</a:t>
            </a:r>
            <a:br>
              <a:rPr lang="en-GB" sz="1300"/>
            </a:br>
            <a:r>
              <a:rPr lang="en-GB" sz="1300"/>
              <a:t>9     0.019 %</a:t>
            </a:r>
            <a:br>
              <a:rPr lang="en-GB" sz="1300"/>
            </a:br>
            <a:r>
              <a:rPr lang="en-GB" sz="1300"/>
              <a:t>8     0.019 %</a:t>
            </a:r>
            <a:endParaRPr sz="1300"/>
          </a:p>
          <a:p>
            <a:pPr indent="0" lvl="0" marL="0" rtl="0" algn="l">
              <a:spcBef>
                <a:spcPts val="0"/>
              </a:spcBef>
              <a:spcAft>
                <a:spcPts val="0"/>
              </a:spcAft>
              <a:buNone/>
            </a:pPr>
            <a:r>
              <a:t/>
            </a:r>
            <a:endParaRPr/>
          </a:p>
          <a:p>
            <a:pPr indent="0" lvl="0" marL="0" rtl="0" algn="l">
              <a:spcBef>
                <a:spcPts val="0"/>
              </a:spcBef>
              <a:spcAft>
                <a:spcPts val="0"/>
              </a:spcAft>
              <a:buNone/>
            </a:pPr>
            <a:r>
              <a:rPr lang="en-GB" sz="1300"/>
              <a:t>Soit </a:t>
            </a:r>
            <a:r>
              <a:rPr b="1" lang="en-GB" sz="1300"/>
              <a:t>99.2%</a:t>
            </a:r>
            <a:r>
              <a:rPr lang="en-GB" sz="1300"/>
              <a:t> des données pour les classes 0, 1, 2 et 3 et </a:t>
            </a:r>
            <a:r>
              <a:rPr b="1" lang="en-GB" sz="1300"/>
              <a:t>0.8%</a:t>
            </a:r>
            <a:r>
              <a:rPr lang="en-GB" sz="1300"/>
              <a:t> pour le reste.</a:t>
            </a:r>
            <a:endParaRPr sz="1300"/>
          </a:p>
        </p:txBody>
      </p:sp>
      <p:pic>
        <p:nvPicPr>
          <p:cNvPr id="125" name="Google Shape;125;p21"/>
          <p:cNvPicPr preferRelativeResize="0"/>
          <p:nvPr/>
        </p:nvPicPr>
        <p:blipFill>
          <a:blip r:embed="rId3">
            <a:alphaModFix/>
          </a:blip>
          <a:stretch>
            <a:fillRect/>
          </a:stretch>
        </p:blipFill>
        <p:spPr>
          <a:xfrm>
            <a:off x="3338878" y="561988"/>
            <a:ext cx="5805123" cy="40195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