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9" r:id="rId5"/>
  </p:sldMasterIdLst>
  <p:notesMasterIdLst>
    <p:notesMasterId r:id="rId37"/>
  </p:notesMasterIdLst>
  <p:sldIdLst>
    <p:sldId id="256" r:id="rId6"/>
    <p:sldId id="267" r:id="rId7"/>
    <p:sldId id="268" r:id="rId8"/>
    <p:sldId id="269" r:id="rId9"/>
    <p:sldId id="257" r:id="rId10"/>
    <p:sldId id="258" r:id="rId11"/>
    <p:sldId id="260" r:id="rId12"/>
    <p:sldId id="271" r:id="rId13"/>
    <p:sldId id="272" r:id="rId14"/>
    <p:sldId id="273" r:id="rId15"/>
    <p:sldId id="275" r:id="rId16"/>
    <p:sldId id="274" r:id="rId17"/>
    <p:sldId id="278" r:id="rId18"/>
    <p:sldId id="276" r:id="rId19"/>
    <p:sldId id="277" r:id="rId20"/>
    <p:sldId id="259" r:id="rId21"/>
    <p:sldId id="264" r:id="rId22"/>
    <p:sldId id="279" r:id="rId23"/>
    <p:sldId id="280" r:id="rId24"/>
    <p:sldId id="281" r:id="rId25"/>
    <p:sldId id="288" r:id="rId26"/>
    <p:sldId id="284" r:id="rId27"/>
    <p:sldId id="286" r:id="rId28"/>
    <p:sldId id="289" r:id="rId29"/>
    <p:sldId id="295" r:id="rId30"/>
    <p:sldId id="296" r:id="rId31"/>
    <p:sldId id="290" r:id="rId32"/>
    <p:sldId id="291" r:id="rId33"/>
    <p:sldId id="292" r:id="rId34"/>
    <p:sldId id="294" r:id="rId35"/>
    <p:sldId id="297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C89"/>
    <a:srgbClr val="232323"/>
    <a:srgbClr val="54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F1715-2D40-40DE-90E3-1B75E39A297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74793-68A5-43BB-9BFB-CE3E54ABB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0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6CD8F-B7ED-4A05-9FB1-A01CC0EF02C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452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</a:t>
            </a:r>
            <a:r>
              <a:rPr lang="en-GB" baseline="0" dirty="0" smtClean="0"/>
              <a:t> Parameters can be shared… RNNs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793-68A5-43BB-9BFB-CE3E54ABB6C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536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</a:t>
            </a:r>
            <a:r>
              <a:rPr lang="en-GB" baseline="0" dirty="0" smtClean="0"/>
              <a:t> Parameters can be shared… RNNs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793-68A5-43BB-9BFB-CE3E54ABB6C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68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793-68A5-43BB-9BFB-CE3E54ABB6C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1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6CD8F-B7ED-4A05-9FB1-A01CC0EF02C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11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793-68A5-43BB-9BFB-CE3E54ABB6C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88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</a:t>
            </a:r>
            <a:r>
              <a:rPr lang="en-GB" baseline="0" dirty="0" smtClean="0"/>
              <a:t> Parameters can be shared… RNNs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793-68A5-43BB-9BFB-CE3E54ABB6C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15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</a:t>
            </a:r>
            <a:r>
              <a:rPr lang="en-GB" baseline="0" dirty="0" smtClean="0"/>
              <a:t> Parameters can be shared… RNNs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793-68A5-43BB-9BFB-CE3E54ABB6C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22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</a:t>
            </a:r>
            <a:r>
              <a:rPr lang="en-GB" baseline="0" dirty="0" smtClean="0"/>
              <a:t> Parameters can be shared… RNNs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793-68A5-43BB-9BFB-CE3E54ABB6C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73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</a:t>
            </a:r>
            <a:r>
              <a:rPr lang="en-GB" baseline="0" dirty="0" smtClean="0"/>
              <a:t> Parameters can be shared… RNNs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793-68A5-43BB-9BFB-CE3E54ABB6C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5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</a:t>
            </a:r>
            <a:r>
              <a:rPr lang="en-GB" baseline="0" dirty="0" smtClean="0"/>
              <a:t> Parameters can be shared… RNNs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793-68A5-43BB-9BFB-CE3E54ABB6C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975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</a:t>
            </a:r>
            <a:r>
              <a:rPr lang="en-GB" baseline="0" dirty="0" smtClean="0"/>
              <a:t> Parameters can be shared… RNNs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793-68A5-43BB-9BFB-CE3E54ABB6C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32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73A-50B6-49A3-8D8E-B853D77AE74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8D1-0114-4076-B547-F6D11D8EF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07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73A-50B6-49A3-8D8E-B853D77AE74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8D1-0114-4076-B547-F6D11D8EF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978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73A-50B6-49A3-8D8E-B853D77AE74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8D1-0114-4076-B547-F6D11D8EF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974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8BF78-64BF-4A26-A647-9E99F586B0F6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4D32D-4ACA-46DB-8A56-AA2F21E87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03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8BF78-64BF-4A26-A647-9E99F586B0F6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4D32D-4ACA-46DB-8A56-AA2F21E87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92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8BF78-64BF-4A26-A647-9E99F586B0F6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4D32D-4ACA-46DB-8A56-AA2F21E87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8BF78-64BF-4A26-A647-9E99F586B0F6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4D32D-4ACA-46DB-8A56-AA2F21E87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92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8BF78-64BF-4A26-A647-9E99F586B0F6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4D32D-4ACA-46DB-8A56-AA2F21E87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8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8BF78-64BF-4A26-A647-9E99F586B0F6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4D32D-4ACA-46DB-8A56-AA2F21E87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805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8BF78-64BF-4A26-A647-9E99F586B0F6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4D32D-4ACA-46DB-8A56-AA2F21E87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8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8BF78-64BF-4A26-A647-9E99F586B0F6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4D32D-4ACA-46DB-8A56-AA2F21E87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00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73A-50B6-49A3-8D8E-B853D77AE74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8D1-0114-4076-B547-F6D11D8EF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12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8BF78-64BF-4A26-A647-9E99F586B0F6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4D32D-4ACA-46DB-8A56-AA2F21E87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86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8BF78-64BF-4A26-A647-9E99F586B0F6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4D32D-4ACA-46DB-8A56-AA2F21E87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955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8BF78-64BF-4A26-A647-9E99F586B0F6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44D32D-4ACA-46DB-8A56-AA2F21E878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705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F256E-9A77-4AD1-93B4-0148F861AF95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18EAE1-9619-40EE-8D8E-80199A5E1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397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F256E-9A77-4AD1-93B4-0148F861AF95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18EAE1-9619-40EE-8D8E-80199A5E1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678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F256E-9A77-4AD1-93B4-0148F861AF95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18EAE1-9619-40EE-8D8E-80199A5E1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231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F256E-9A77-4AD1-93B4-0148F861AF95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18EAE1-9619-40EE-8D8E-80199A5E1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155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F256E-9A77-4AD1-93B4-0148F861AF95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18EAE1-9619-40EE-8D8E-80199A5E1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93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F256E-9A77-4AD1-93B4-0148F861AF95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18EAE1-9619-40EE-8D8E-80199A5E1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130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F256E-9A77-4AD1-93B4-0148F861AF95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18EAE1-9619-40EE-8D8E-80199A5E1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5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73A-50B6-49A3-8D8E-B853D77AE74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8D1-0114-4076-B547-F6D11D8EF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2237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F256E-9A77-4AD1-93B4-0148F861AF95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18EAE1-9619-40EE-8D8E-80199A5E1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03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F256E-9A77-4AD1-93B4-0148F861AF95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18EAE1-9619-40EE-8D8E-80199A5E1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9532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F256E-9A77-4AD1-93B4-0148F861AF95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18EAE1-9619-40EE-8D8E-80199A5E1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4165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BF256E-9A77-4AD1-93B4-0148F861AF95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18EAE1-9619-40EE-8D8E-80199A5E1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2168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96000" y="5760000"/>
            <a:ext cx="2400000" cy="96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670985" y="548218"/>
            <a:ext cx="10850033" cy="2880783"/>
          </a:xfrm>
        </p:spPr>
        <p:txBody>
          <a:bodyPr anchor="b" anchorCtr="0"/>
          <a:lstStyle>
            <a:lvl1pPr algn="ctr">
              <a:defRPr sz="3467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gray">
          <a:xfrm>
            <a:off x="383118" y="6613069"/>
            <a:ext cx="11425767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8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8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 bwMode="gray">
          <a:xfrm>
            <a:off x="5952000" y="3550437"/>
            <a:ext cx="288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70984" y="3667199"/>
            <a:ext cx="10848000" cy="15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2200">
                <a:solidFill>
                  <a:schemeClr val="accent2"/>
                </a:solidFill>
              </a:defRPr>
            </a:lvl1pPr>
          </a:lstStyle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334435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334435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33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gray">
          <a:xfrm rot="16200000" flipH="1">
            <a:off x="-2239199" y="2911200"/>
            <a:ext cx="5232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6" name="Rectangle 15"/>
          <p:cNvSpPr/>
          <p:nvPr/>
        </p:nvSpPr>
        <p:spPr bwMode="gray">
          <a:xfrm>
            <a:off x="336000" y="336000"/>
            <a:ext cx="1152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Rectangle 16"/>
          <p:cNvSpPr/>
          <p:nvPr/>
        </p:nvSpPr>
        <p:spPr bwMode="gray">
          <a:xfrm rot="5400000">
            <a:off x="9199200" y="2911200"/>
            <a:ext cx="5232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8" name="Rectangle 17"/>
          <p:cNvSpPr/>
          <p:nvPr/>
        </p:nvSpPr>
        <p:spPr bwMode="gray">
          <a:xfrm rot="10800000">
            <a:off x="336000" y="5486399"/>
            <a:ext cx="1152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3510739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980017"/>
            <a:ext cx="5856817" cy="4224867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Tx/>
              <a:buSzTx/>
              <a:buFont typeface="Arial" pitchFamily="34" charset="0"/>
              <a:buNone/>
              <a:tabLst/>
              <a:defRPr sz="133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96000" y="5760000"/>
            <a:ext cx="2400000" cy="9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gray">
          <a:xfrm>
            <a:off x="383118" y="6613069"/>
            <a:ext cx="11425767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8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8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239199" y="2911200"/>
            <a:ext cx="523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6096001" y="548216"/>
            <a:ext cx="5425017" cy="2928000"/>
          </a:xfrm>
        </p:spPr>
        <p:txBody>
          <a:bodyPr anchor="b" anchorCtr="0"/>
          <a:lstStyle>
            <a:lvl1pPr algn="l">
              <a:defRPr sz="2467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 bwMode="gray">
          <a:xfrm>
            <a:off x="6096000" y="3669027"/>
            <a:ext cx="288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096000" y="3955200"/>
            <a:ext cx="5422984" cy="12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467">
                <a:solidFill>
                  <a:schemeClr val="accent2"/>
                </a:solidFill>
              </a:defRPr>
            </a:lvl1pPr>
          </a:lstStyle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334435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334435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33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6000" y="336000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336000" y="5486399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9199200" y="2911200"/>
            <a:ext cx="523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3979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96000" y="5760000"/>
            <a:ext cx="2400000" cy="9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gray">
          <a:xfrm>
            <a:off x="383118" y="6613069"/>
            <a:ext cx="11425767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8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8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 bwMode="gray">
          <a:xfrm>
            <a:off x="5952000" y="5216487"/>
            <a:ext cx="288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334435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334435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33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392000" y="1"/>
            <a:ext cx="9408000" cy="408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Tx/>
              <a:buSzTx/>
              <a:buFont typeface="Arial" pitchFamily="34" charset="0"/>
              <a:buNone/>
              <a:tabLst/>
              <a:defRPr sz="133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239199" y="2911200"/>
            <a:ext cx="523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6000" y="336000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336000" y="5486399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9199200" y="2911200"/>
            <a:ext cx="523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670985" y="4101075"/>
            <a:ext cx="10850033" cy="912101"/>
          </a:xfrm>
        </p:spPr>
        <p:txBody>
          <a:bodyPr anchor="b" anchorCtr="0"/>
          <a:lstStyle>
            <a:lvl1pPr algn="ctr">
              <a:defRPr sz="2467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416000" y="5347200"/>
            <a:ext cx="3360000" cy="33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467">
                <a:solidFill>
                  <a:schemeClr val="accent2"/>
                </a:solidFill>
              </a:defRPr>
            </a:lvl1pPr>
          </a:lstStyle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1766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9818" y="1509185"/>
            <a:ext cx="9937749" cy="4656667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noProof="0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3207886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9739200" y="3592515"/>
            <a:ext cx="415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94440" y="3586192"/>
            <a:ext cx="4156251" cy="95369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0" y="0"/>
            <a:ext cx="1199456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noProof="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919817" y="2180167"/>
            <a:ext cx="8303683" cy="33125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noProof="0" dirty="0" smtClean="0"/>
              <a:t>Titre de la partie</a:t>
            </a:r>
          </a:p>
          <a:p>
            <a:pPr lvl="1"/>
            <a:r>
              <a:rPr lang="fr-FR" noProof="0" dirty="0" smtClean="0"/>
              <a:t>Texte</a:t>
            </a:r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336000" y="5630400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6000" y="1536000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919536" y="334432"/>
            <a:ext cx="780885" cy="15936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9745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0"/>
            <a:ext cx="1199456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434" y="334432"/>
            <a:ext cx="5761567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Tx/>
              <a:buSzTx/>
              <a:buFont typeface="Arial" pitchFamily="34" charset="0"/>
              <a:buNone/>
              <a:tabLst/>
              <a:defRPr sz="133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697736" y="2180167"/>
            <a:ext cx="5137149" cy="33125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3520800" y="3583200"/>
            <a:ext cx="4176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568000" y="1536000"/>
            <a:ext cx="6624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5568000" y="5630400"/>
            <a:ext cx="6624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467243" y="334432"/>
            <a:ext cx="780885" cy="15936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9065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73A-50B6-49A3-8D8E-B853D77AE74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8D1-0114-4076-B547-F6D11D8EF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2394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0"/>
            <a:ext cx="1199456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1" y="334432"/>
            <a:ext cx="5761567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Tx/>
              <a:buSzTx/>
              <a:buFont typeface="Arial" pitchFamily="34" charset="0"/>
              <a:buNone/>
              <a:tabLst/>
              <a:defRPr sz="133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65416" y="2180166"/>
            <a:ext cx="5137149" cy="33065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4495200" y="3583200"/>
            <a:ext cx="4176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536000"/>
            <a:ext cx="6624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5630399"/>
            <a:ext cx="6624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04000" y="334432"/>
            <a:ext cx="780885" cy="15936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3887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7651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951985" y="1509185"/>
            <a:ext cx="5905583" cy="4656667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739200" y="1632000"/>
            <a:ext cx="4944000" cy="36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33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490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739200" y="1632000"/>
            <a:ext cx="11040000" cy="4152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33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179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57451" y="2290564"/>
            <a:ext cx="287709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159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0230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Month/day/year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Safran Analytics / Février 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0121-C4F8-455B-B7CB-CD45AF9B3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7305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644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96000" y="5760000"/>
            <a:ext cx="2400000" cy="96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670985" y="548218"/>
            <a:ext cx="10850033" cy="2880783"/>
          </a:xfrm>
        </p:spPr>
        <p:txBody>
          <a:bodyPr anchor="b" anchorCtr="0"/>
          <a:lstStyle>
            <a:lvl1pPr algn="ctr">
              <a:defRPr sz="3467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gray">
          <a:xfrm>
            <a:off x="383118" y="6613069"/>
            <a:ext cx="11425767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8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8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 bwMode="gray">
          <a:xfrm>
            <a:off x="5952000" y="3550437"/>
            <a:ext cx="288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70984" y="3667199"/>
            <a:ext cx="10848000" cy="15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2200">
                <a:solidFill>
                  <a:schemeClr val="accent2"/>
                </a:solidFill>
              </a:defRPr>
            </a:lvl1pPr>
          </a:lstStyle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334435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334435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33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gray">
          <a:xfrm rot="16200000" flipH="1">
            <a:off x="-2239199" y="2911200"/>
            <a:ext cx="5232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6" name="Rectangle 15"/>
          <p:cNvSpPr/>
          <p:nvPr/>
        </p:nvSpPr>
        <p:spPr bwMode="gray">
          <a:xfrm>
            <a:off x="336000" y="336000"/>
            <a:ext cx="1152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Rectangle 16"/>
          <p:cNvSpPr/>
          <p:nvPr/>
        </p:nvSpPr>
        <p:spPr bwMode="gray">
          <a:xfrm rot="5400000">
            <a:off x="9199200" y="2911200"/>
            <a:ext cx="5232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8" name="Rectangle 17"/>
          <p:cNvSpPr/>
          <p:nvPr/>
        </p:nvSpPr>
        <p:spPr bwMode="gray">
          <a:xfrm rot="10800000">
            <a:off x="336000" y="5486399"/>
            <a:ext cx="1152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377412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980017"/>
            <a:ext cx="5856817" cy="4224867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Tx/>
              <a:buSzTx/>
              <a:buFont typeface="Arial" pitchFamily="34" charset="0"/>
              <a:buNone/>
              <a:tabLst/>
              <a:defRPr sz="133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96000" y="5760000"/>
            <a:ext cx="2400000" cy="9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gray">
          <a:xfrm>
            <a:off x="383118" y="6613069"/>
            <a:ext cx="11425767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8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8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239199" y="2911200"/>
            <a:ext cx="523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6096001" y="548216"/>
            <a:ext cx="5425017" cy="2928000"/>
          </a:xfrm>
        </p:spPr>
        <p:txBody>
          <a:bodyPr anchor="b" anchorCtr="0"/>
          <a:lstStyle>
            <a:lvl1pPr algn="l">
              <a:defRPr sz="2467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 bwMode="gray">
          <a:xfrm>
            <a:off x="6096000" y="3669027"/>
            <a:ext cx="288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096000" y="3955200"/>
            <a:ext cx="5422984" cy="12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467">
                <a:solidFill>
                  <a:schemeClr val="accent2"/>
                </a:solidFill>
              </a:defRPr>
            </a:lvl1pPr>
          </a:lstStyle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334435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334435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33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6000" y="336000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336000" y="5486399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9199200" y="2911200"/>
            <a:ext cx="523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013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73A-50B6-49A3-8D8E-B853D77AE74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8D1-0114-4076-B547-F6D11D8EF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9658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96000" y="5760000"/>
            <a:ext cx="2400000" cy="9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gray">
          <a:xfrm>
            <a:off x="383118" y="6613069"/>
            <a:ext cx="11425767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8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8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 bwMode="gray">
          <a:xfrm>
            <a:off x="5952000" y="5216487"/>
            <a:ext cx="288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334435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334435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33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392000" y="1"/>
            <a:ext cx="9408000" cy="408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Tx/>
              <a:buSzTx/>
              <a:buFont typeface="Arial" pitchFamily="34" charset="0"/>
              <a:buNone/>
              <a:tabLst/>
              <a:defRPr sz="133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239199" y="2911200"/>
            <a:ext cx="523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6000" y="336000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336000" y="5486399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9199200" y="2911200"/>
            <a:ext cx="523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670985" y="4101075"/>
            <a:ext cx="10850033" cy="912101"/>
          </a:xfrm>
        </p:spPr>
        <p:txBody>
          <a:bodyPr anchor="b" anchorCtr="0"/>
          <a:lstStyle>
            <a:lvl1pPr algn="ctr">
              <a:defRPr sz="2467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416000" y="5347200"/>
            <a:ext cx="3360000" cy="33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467">
                <a:solidFill>
                  <a:schemeClr val="accent2"/>
                </a:solidFill>
              </a:defRPr>
            </a:lvl1pPr>
          </a:lstStyle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420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9818" y="1509185"/>
            <a:ext cx="9937749" cy="4656667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noProof="0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40030767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9739200" y="3592515"/>
            <a:ext cx="415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94440" y="3586192"/>
            <a:ext cx="4156251" cy="95369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0" y="0"/>
            <a:ext cx="1199456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noProof="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919817" y="2180167"/>
            <a:ext cx="8303683" cy="33125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noProof="0" dirty="0" smtClean="0"/>
              <a:t>Titre de la partie</a:t>
            </a:r>
          </a:p>
          <a:p>
            <a:pPr lvl="1"/>
            <a:r>
              <a:rPr lang="fr-FR" noProof="0" dirty="0" smtClean="0"/>
              <a:t>Texte</a:t>
            </a:r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336000" y="5630400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6000" y="1536000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919536" y="334432"/>
            <a:ext cx="780885" cy="15936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152959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0"/>
            <a:ext cx="1199456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434" y="334432"/>
            <a:ext cx="5761567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Tx/>
              <a:buSzTx/>
              <a:buFont typeface="Arial" pitchFamily="34" charset="0"/>
              <a:buNone/>
              <a:tabLst/>
              <a:defRPr sz="133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697736" y="2180167"/>
            <a:ext cx="5137149" cy="33125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3520800" y="3583200"/>
            <a:ext cx="4176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568000" y="1536000"/>
            <a:ext cx="6624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5568000" y="5630400"/>
            <a:ext cx="6624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467243" y="334432"/>
            <a:ext cx="780885" cy="15936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06966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0"/>
            <a:ext cx="1199456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1" y="334432"/>
            <a:ext cx="5761567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800"/>
              </a:spcAft>
              <a:buClrTx/>
              <a:buSzTx/>
              <a:buFont typeface="Arial" pitchFamily="34" charset="0"/>
              <a:buNone/>
              <a:tabLst/>
              <a:defRPr sz="133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65416" y="2180166"/>
            <a:ext cx="5137149" cy="33065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4495200" y="3583200"/>
            <a:ext cx="4176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536000"/>
            <a:ext cx="6624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5630399"/>
            <a:ext cx="6624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04000" y="334432"/>
            <a:ext cx="780885" cy="15936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005621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625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951985" y="1509185"/>
            <a:ext cx="5905583" cy="4656667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739200" y="1632000"/>
            <a:ext cx="4944000" cy="36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33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0580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739200" y="1632000"/>
            <a:ext cx="11040000" cy="4152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33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4268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57451" y="2290564"/>
            <a:ext cx="287709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20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4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73A-50B6-49A3-8D8E-B853D77AE74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8D1-0114-4076-B547-F6D11D8EF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1091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8394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9739200" y="3592515"/>
            <a:ext cx="415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94440" y="3586192"/>
            <a:ext cx="4156251" cy="95369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336000" y="5630400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6000" y="1536000"/>
            <a:ext cx="1152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1199456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noProof="0" smtClean="0"/>
              <a:t>Month/day/year</a:t>
            </a:r>
            <a:endParaRPr lang="en-US" noProof="0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noProof="0" smtClean="0"/>
              <a:t>Safran Analytics / Février 2018</a:t>
            </a:r>
            <a:endParaRPr lang="en-US" noProof="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920000" y="2180164"/>
            <a:ext cx="8304000" cy="3312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noProof="0" dirty="0" smtClean="0"/>
              <a:t>Title of the part</a:t>
            </a:r>
          </a:p>
          <a:p>
            <a:pPr lvl="1"/>
            <a:r>
              <a:rPr lang="en-US" noProof="0" dirty="0" smtClean="0"/>
              <a:t>Text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920000" y="334432"/>
            <a:ext cx="780885" cy="15936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41891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Month/day/year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Safran Analytics / Février 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0121-C4F8-455B-B7CB-CD45AF9B3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2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73A-50B6-49A3-8D8E-B853D77AE74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8D1-0114-4076-B547-F6D11D8EF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53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73A-50B6-49A3-8D8E-B853D77AE74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8D1-0114-4076-B547-F6D11D8EF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A73A-50B6-49A3-8D8E-B853D77AE74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8D1-0114-4076-B547-F6D11D8EF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84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A73A-50B6-49A3-8D8E-B853D77AE74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B8D1-0114-4076-B547-F6D11D8EFEA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fc" descr="  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  </a:t>
            </a:r>
            <a:endParaRPr lang="fr-FR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7" name="hc" descr="C2 - Restricted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FF9900"/>
                </a:solidFill>
                <a:latin typeface="Microsoft Sans Serif" panose="020B0604020202020204" pitchFamily="34" charset="0"/>
              </a:rPr>
              <a:t>C2 - Restricted</a:t>
            </a:r>
            <a:endParaRPr lang="fr-FR" sz="850" b="0" i="0" u="none" baseline="0">
              <a:solidFill>
                <a:srgbClr val="FF99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5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45569"/>
            <a:ext cx="12192000" cy="512431"/>
          </a:xfrm>
          <a:prstGeom prst="rect">
            <a:avLst/>
          </a:prstGeom>
          <a:gradFill flip="none" rotWithShape="1">
            <a:gsLst>
              <a:gs pos="32000">
                <a:srgbClr val="052C89">
                  <a:alpha val="27000"/>
                </a:srgbClr>
              </a:gs>
              <a:gs pos="100000">
                <a:schemeClr val="bg1">
                  <a:alpha val="2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11723580" y="6549620"/>
            <a:ext cx="562520" cy="30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BC26596-678C-4122-A39C-1B2A09BA81EE}" type="slidenum">
              <a:rPr lang="en-GB" sz="1400" b="1" smtClean="0">
                <a:solidFill>
                  <a:srgbClr val="052C89"/>
                </a:solidFill>
              </a:rPr>
              <a:t>‹N°›</a:t>
            </a:fld>
            <a:endParaRPr lang="fr-FR" sz="1400" b="1" i="1" dirty="0">
              <a:solidFill>
                <a:srgbClr val="052C89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276161" y="6538880"/>
            <a:ext cx="7720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052C89"/>
                </a:solidFill>
              </a:rPr>
              <a:t>CNNs</a:t>
            </a:r>
            <a:r>
              <a:rPr lang="fr-FR" sz="1400" dirty="0" smtClean="0">
                <a:solidFill>
                  <a:srgbClr val="052C89"/>
                </a:solidFill>
              </a:rPr>
              <a:t>: an introduction – Mines </a:t>
            </a:r>
            <a:r>
              <a:rPr lang="fr-FR" sz="1400" dirty="0" err="1" smtClean="0">
                <a:solidFill>
                  <a:srgbClr val="052C89"/>
                </a:solidFill>
              </a:rPr>
              <a:t>ParisTech</a:t>
            </a:r>
            <a:r>
              <a:rPr lang="fr-FR" sz="1400" dirty="0" smtClean="0">
                <a:solidFill>
                  <a:srgbClr val="052C89"/>
                </a:solidFill>
              </a:rPr>
              <a:t>, 14/2/2019 – L. Battarra, L. </a:t>
            </a:r>
            <a:r>
              <a:rPr lang="fr-FR" sz="1400" dirty="0" err="1" smtClean="0">
                <a:solidFill>
                  <a:srgbClr val="052C89"/>
                </a:solidFill>
              </a:rPr>
              <a:t>Boldrin</a:t>
            </a:r>
            <a:r>
              <a:rPr lang="fr-FR" sz="1400" dirty="0" smtClean="0">
                <a:solidFill>
                  <a:srgbClr val="052C89"/>
                </a:solidFill>
              </a:rPr>
              <a:t> (</a:t>
            </a:r>
            <a:r>
              <a:rPr lang="fr-FR" sz="1400" i="1" dirty="0" smtClean="0">
                <a:solidFill>
                  <a:srgbClr val="052C89"/>
                </a:solidFill>
              </a:rPr>
              <a:t>Safran </a:t>
            </a:r>
            <a:r>
              <a:rPr lang="fr-FR" sz="1400" i="1" dirty="0" err="1" smtClean="0">
                <a:solidFill>
                  <a:srgbClr val="052C89"/>
                </a:solidFill>
              </a:rPr>
              <a:t>Analytics</a:t>
            </a:r>
            <a:r>
              <a:rPr lang="fr-FR" sz="1400" dirty="0" smtClean="0">
                <a:solidFill>
                  <a:srgbClr val="052C89"/>
                </a:solidFill>
              </a:rPr>
              <a:t>)</a:t>
            </a:r>
            <a:endParaRPr lang="fr-FR" sz="1400" dirty="0">
              <a:solidFill>
                <a:srgbClr val="052C89"/>
              </a:solidFill>
            </a:endParaRPr>
          </a:p>
        </p:txBody>
      </p:sp>
      <p:sp>
        <p:nvSpPr>
          <p:cNvPr id="10" name="Demi-cadre 9"/>
          <p:cNvSpPr/>
          <p:nvPr userDrawn="1"/>
        </p:nvSpPr>
        <p:spPr>
          <a:xfrm>
            <a:off x="184108" y="171834"/>
            <a:ext cx="816209" cy="816209"/>
          </a:xfrm>
          <a:prstGeom prst="halfFrame">
            <a:avLst>
              <a:gd name="adj1" fmla="val 10777"/>
              <a:gd name="adj2" fmla="val 11529"/>
            </a:avLst>
          </a:prstGeom>
          <a:solidFill>
            <a:srgbClr val="052C89">
              <a:alpha val="27000"/>
            </a:srgbClr>
          </a:solidFill>
          <a:ln cmpd="sng">
            <a:solidFill>
              <a:srgbClr val="052C89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52C89"/>
              </a:solidFill>
            </a:endParaRPr>
          </a:p>
        </p:txBody>
      </p:sp>
      <p:sp>
        <p:nvSpPr>
          <p:cNvPr id="14" name="Sous-titre 2"/>
          <p:cNvSpPr txBox="1">
            <a:spLocks/>
          </p:cNvSpPr>
          <p:nvPr userDrawn="1"/>
        </p:nvSpPr>
        <p:spPr>
          <a:xfrm>
            <a:off x="11723580" y="6549621"/>
            <a:ext cx="562520" cy="30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BC26596-678C-4122-A39C-1B2A09BA81EE}" type="slidenum">
              <a:rPr lang="en-GB" sz="1400" b="1" smtClean="0">
                <a:solidFill>
                  <a:srgbClr val="052C89"/>
                </a:solidFill>
              </a:rPr>
              <a:t>‹N°›</a:t>
            </a:fld>
            <a:endParaRPr lang="fr-FR" sz="1400" b="1" i="1" dirty="0">
              <a:solidFill>
                <a:srgbClr val="052C89"/>
              </a:solidFill>
            </a:endParaRPr>
          </a:p>
        </p:txBody>
      </p:sp>
      <p:sp>
        <p:nvSpPr>
          <p:cNvPr id="13" name="fc" descr="  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  </a:t>
            </a:r>
            <a:endParaRPr lang="fr-FR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2" name="hc" descr="C2 - Restricted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FF9900"/>
                </a:solidFill>
                <a:latin typeface="Microsoft Sans Serif" panose="020B0604020202020204" pitchFamily="34" charset="0"/>
              </a:rPr>
              <a:t>C2 - Restricted</a:t>
            </a:r>
            <a:endParaRPr lang="fr-FR" sz="850" b="0" i="0" u="none" baseline="0">
              <a:solidFill>
                <a:srgbClr val="FF99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1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45569"/>
            <a:ext cx="12192000" cy="512431"/>
          </a:xfrm>
          <a:prstGeom prst="rect">
            <a:avLst/>
          </a:prstGeom>
          <a:gradFill flip="none" rotWithShape="1">
            <a:gsLst>
              <a:gs pos="32000">
                <a:srgbClr val="052C89">
                  <a:alpha val="27000"/>
                </a:srgbClr>
              </a:gs>
              <a:gs pos="100000">
                <a:schemeClr val="bg1">
                  <a:alpha val="2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>
            <a:off x="276161" y="6538880"/>
            <a:ext cx="7720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052C89"/>
                </a:solidFill>
              </a:rPr>
              <a:t>CNNs</a:t>
            </a:r>
            <a:r>
              <a:rPr lang="fr-FR" sz="1400" dirty="0" smtClean="0">
                <a:solidFill>
                  <a:srgbClr val="052C89"/>
                </a:solidFill>
              </a:rPr>
              <a:t>: an introduction – Mines </a:t>
            </a:r>
            <a:r>
              <a:rPr lang="fr-FR" sz="1400" dirty="0" err="1" smtClean="0">
                <a:solidFill>
                  <a:srgbClr val="052C89"/>
                </a:solidFill>
              </a:rPr>
              <a:t>ParisTech</a:t>
            </a:r>
            <a:r>
              <a:rPr lang="fr-FR" sz="1400" dirty="0" smtClean="0">
                <a:solidFill>
                  <a:srgbClr val="052C89"/>
                </a:solidFill>
              </a:rPr>
              <a:t>, 14/2/2019 – L. Battarra, L. </a:t>
            </a:r>
            <a:r>
              <a:rPr lang="fr-FR" sz="1400" dirty="0" err="1" smtClean="0">
                <a:solidFill>
                  <a:srgbClr val="052C89"/>
                </a:solidFill>
              </a:rPr>
              <a:t>Boldrin</a:t>
            </a:r>
            <a:r>
              <a:rPr lang="fr-FR" sz="1400" dirty="0" smtClean="0">
                <a:solidFill>
                  <a:srgbClr val="052C89"/>
                </a:solidFill>
              </a:rPr>
              <a:t> (</a:t>
            </a:r>
            <a:r>
              <a:rPr lang="fr-FR" sz="1400" i="1" dirty="0" smtClean="0">
                <a:solidFill>
                  <a:srgbClr val="052C89"/>
                </a:solidFill>
              </a:rPr>
              <a:t>Safran </a:t>
            </a:r>
            <a:r>
              <a:rPr lang="fr-FR" sz="1400" i="1" dirty="0" err="1" smtClean="0">
                <a:solidFill>
                  <a:srgbClr val="052C89"/>
                </a:solidFill>
              </a:rPr>
              <a:t>Analytics</a:t>
            </a:r>
            <a:r>
              <a:rPr lang="fr-FR" sz="1400" dirty="0" smtClean="0">
                <a:solidFill>
                  <a:srgbClr val="052C89"/>
                </a:solidFill>
              </a:rPr>
              <a:t>)</a:t>
            </a:r>
            <a:endParaRPr lang="fr-FR" sz="1400" dirty="0">
              <a:solidFill>
                <a:srgbClr val="052C89"/>
              </a:solidFill>
            </a:endParaRPr>
          </a:p>
        </p:txBody>
      </p:sp>
      <p:sp>
        <p:nvSpPr>
          <p:cNvPr id="12" name="Sous-titre 2"/>
          <p:cNvSpPr txBox="1">
            <a:spLocks/>
          </p:cNvSpPr>
          <p:nvPr userDrawn="1"/>
        </p:nvSpPr>
        <p:spPr>
          <a:xfrm>
            <a:off x="11723580" y="6549621"/>
            <a:ext cx="562520" cy="30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BC26596-678C-4122-A39C-1B2A09BA81EE}" type="slidenum">
              <a:rPr lang="en-GB" sz="1400" b="1" smtClean="0">
                <a:solidFill>
                  <a:srgbClr val="052C89"/>
                </a:solidFill>
              </a:rPr>
              <a:t>‹N°›</a:t>
            </a:fld>
            <a:endParaRPr lang="fr-FR" sz="1400" b="1" i="1" dirty="0">
              <a:solidFill>
                <a:srgbClr val="052C89"/>
              </a:solidFill>
            </a:endParaRPr>
          </a:p>
        </p:txBody>
      </p:sp>
      <p:sp>
        <p:nvSpPr>
          <p:cNvPr id="11" name="fc" descr="  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  </a:t>
            </a:r>
            <a:endParaRPr lang="fr-FR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0" name="hc" descr="C2 - Restricted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FF9900"/>
                </a:solidFill>
                <a:latin typeface="Microsoft Sans Serif" panose="020B0604020202020204" pitchFamily="34" charset="0"/>
              </a:rPr>
              <a:t>C2 - Restricted</a:t>
            </a:r>
            <a:endParaRPr lang="fr-FR" sz="850" b="0" i="0" u="none" baseline="0">
              <a:solidFill>
                <a:srgbClr val="FF99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670984" y="548217"/>
            <a:ext cx="11186583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70984" y="1509185"/>
            <a:ext cx="11186583" cy="46566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548967"/>
            <a:ext cx="670985" cy="30903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70985" y="6165848"/>
            <a:ext cx="9552515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67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334434" y="6165852"/>
            <a:ext cx="313565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67" b="1">
                <a:solidFill>
                  <a:schemeClr val="accent2"/>
                </a:solidFill>
              </a:defRPr>
            </a:lvl1pPr>
          </a:lstStyle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 bwMode="gray">
          <a:xfrm>
            <a:off x="670985" y="6613068"/>
            <a:ext cx="9552516" cy="244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8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8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38132" y="6283200"/>
            <a:ext cx="1920000" cy="5776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gray">
          <a:xfrm>
            <a:off x="336000" y="336000"/>
            <a:ext cx="816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/>
        </p:nvSpPr>
        <p:spPr bwMode="gray">
          <a:xfrm>
            <a:off x="336000" y="336000"/>
            <a:ext cx="528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" name="fc" descr="  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  </a:t>
            </a:r>
            <a:endParaRPr lang="fr-FR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9" name="hc" descr="C2 - Restricted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850" b="0" i="0" u="none" baseline="0" smtClean="0">
                <a:solidFill>
                  <a:srgbClr val="FF9900"/>
                </a:solidFill>
                <a:latin typeface="Microsoft Sans Serif" panose="020B0604020202020204" pitchFamily="34" charset="0"/>
              </a:rPr>
              <a:t>C2 - Restricted</a:t>
            </a:r>
            <a:endParaRPr lang="en-GB" sz="850" b="0" i="0" u="none" baseline="0">
              <a:solidFill>
                <a:srgbClr val="FF99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9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91995" indent="-191995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1867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83108" indent="-190495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00000"/>
        <a:buFont typeface="Arial Black" panose="020B0A04020102020204" pitchFamily="34" charset="0"/>
        <a:buChar char="&gt;"/>
        <a:defRPr sz="1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75986" indent="-191995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00000"/>
        <a:buFont typeface="Arial" panose="020B0604020202020204" pitchFamily="34" charset="0"/>
        <a:buChar char="-"/>
        <a:defRPr sz="16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67981" indent="-191995" algn="l" defTabSz="121917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"/>
        <a:defRPr sz="1333" kern="1200">
          <a:solidFill>
            <a:schemeClr val="accent2"/>
          </a:solidFill>
          <a:latin typeface="+mn-lt"/>
          <a:ea typeface="+mn-ea"/>
          <a:cs typeface="+mn-cs"/>
        </a:defRPr>
      </a:lvl4pPr>
      <a:lvl5pPr marL="959976" indent="-191995" algn="l" defTabSz="121917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○"/>
        <a:defRPr sz="1333" kern="1200">
          <a:solidFill>
            <a:schemeClr val="accent2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670984" y="548217"/>
            <a:ext cx="11186583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70984" y="1509185"/>
            <a:ext cx="11186583" cy="46566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548967"/>
            <a:ext cx="670985" cy="30903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96F36111-6B5B-4F9D-A4A4-3B9054F4196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70985" y="6165848"/>
            <a:ext cx="9552515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67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334434" y="6165852"/>
            <a:ext cx="313565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67" b="1">
                <a:solidFill>
                  <a:schemeClr val="accent2"/>
                </a:solidFill>
              </a:defRPr>
            </a:lvl1pPr>
          </a:lstStyle>
          <a:p>
            <a:fld id="{BA25840C-4EF6-40D0-A96F-CBC74382F8BA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 bwMode="gray">
          <a:xfrm>
            <a:off x="670985" y="6613068"/>
            <a:ext cx="9552516" cy="244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8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8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38132" y="6283200"/>
            <a:ext cx="1920000" cy="5776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gray">
          <a:xfrm>
            <a:off x="336000" y="336000"/>
            <a:ext cx="816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/>
        </p:nvSpPr>
        <p:spPr bwMode="gray">
          <a:xfrm>
            <a:off x="336000" y="336000"/>
            <a:ext cx="528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" name="fc" descr="  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  </a:t>
            </a:r>
            <a:endParaRPr lang="fr-FR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9" name="hc" descr="C2 - Restricted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FF9900"/>
                </a:solidFill>
                <a:latin typeface="Microsoft Sans Serif" panose="020B0604020202020204" pitchFamily="34" charset="0"/>
              </a:rPr>
              <a:t>C2 - Restricted</a:t>
            </a:r>
            <a:endParaRPr lang="fr-FR" sz="850" b="0" i="0" u="none" baseline="0">
              <a:solidFill>
                <a:srgbClr val="FF99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</p:sldLayoutIdLst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91995" indent="-191995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1867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83108" indent="-190495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00000"/>
        <a:buFont typeface="Arial Black" panose="020B0A04020102020204" pitchFamily="34" charset="0"/>
        <a:buChar char="&gt;"/>
        <a:defRPr sz="1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75986" indent="-191995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00000"/>
        <a:buFont typeface="Arial" panose="020B0604020202020204" pitchFamily="34" charset="0"/>
        <a:buChar char="-"/>
        <a:defRPr sz="16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67981" indent="-191995" algn="l" defTabSz="121917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"/>
        <a:defRPr sz="1333" kern="1200">
          <a:solidFill>
            <a:schemeClr val="accent2"/>
          </a:solidFill>
          <a:latin typeface="+mn-lt"/>
          <a:ea typeface="+mn-ea"/>
          <a:cs typeface="+mn-cs"/>
        </a:defRPr>
      </a:lvl4pPr>
      <a:lvl5pPr marL="959976" indent="-191995" algn="l" defTabSz="121917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○"/>
        <a:defRPr sz="1333" kern="1200">
          <a:solidFill>
            <a:schemeClr val="accent2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1.png"/><Relationship Id="rId8" Type="http://schemas.openxmlformats.org/officeDocument/2006/relationships/image" Target="../media/image19.png"/><Relationship Id="rId3" Type="http://schemas.openxmlformats.org/officeDocument/2006/relationships/image" Target="../media/image32.png"/><Relationship Id="rId17" Type="http://schemas.openxmlformats.org/officeDocument/2006/relationships/image" Target="../media/image3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9" Type="http://schemas.openxmlformats.org/officeDocument/2006/relationships/image" Target="../media/image14.jp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5" Type="http://schemas.openxmlformats.org/officeDocument/2006/relationships/image" Target="../media/image48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jpe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5.jpe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5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5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5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2.jpeg"/><Relationship Id="rId7" Type="http://schemas.openxmlformats.org/officeDocument/2006/relationships/image" Target="../media/image9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jp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14.jp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11723580" y="6549620"/>
            <a:ext cx="562520" cy="30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BC26596-678C-4122-A39C-1B2A09BA81EE}" type="slidenum">
              <a:rPr lang="en-GB" sz="1400" b="1" smtClean="0">
                <a:solidFill>
                  <a:schemeClr val="bg1"/>
                </a:solidFill>
              </a:rPr>
              <a:t>1</a:t>
            </a:fld>
            <a:endParaRPr lang="fr-FR" sz="1400" b="1" i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4171" y="889853"/>
            <a:ext cx="10383656" cy="5118185"/>
          </a:xfrm>
          <a:prstGeom prst="rect">
            <a:avLst/>
          </a:prstGeom>
          <a:noFill/>
          <a:ln w="76200">
            <a:solidFill>
              <a:srgbClr val="052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0"/>
          <p:cNvSpPr txBox="1">
            <a:spLocks/>
          </p:cNvSpPr>
          <p:nvPr/>
        </p:nvSpPr>
        <p:spPr>
          <a:xfrm>
            <a:off x="1984047" y="1906475"/>
            <a:ext cx="8137525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600" b="1" cap="all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NETWORKS:</a:t>
            </a:r>
          </a:p>
          <a:p>
            <a:pPr>
              <a:defRPr/>
            </a:pPr>
            <a:r>
              <a:rPr lang="en-US" sz="2600" b="1" cap="all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  <a:endParaRPr lang="en-US" sz="2600" b="1" cap="all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re 10"/>
          <p:cNvSpPr txBox="1">
            <a:spLocks/>
          </p:cNvSpPr>
          <p:nvPr/>
        </p:nvSpPr>
        <p:spPr>
          <a:xfrm>
            <a:off x="1118062" y="4828031"/>
            <a:ext cx="4765449" cy="977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14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Lorenzo Battarra </a:t>
            </a:r>
            <a:r>
              <a:rPr lang="en-US" sz="16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dirty="0" smtClean="0">
                <a:solidFill>
                  <a:srgbClr val="052C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lorenzo.battarra@safrangroup.com</a:t>
            </a:r>
            <a:endParaRPr lang="en-US" sz="1600" dirty="0" smtClean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sz="14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 </a:t>
            </a:r>
            <a:r>
              <a:rPr lang="en-US" sz="1400" dirty="0" err="1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Boldrin</a:t>
            </a:r>
            <a:r>
              <a:rPr lang="en-US" sz="14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dirty="0" smtClean="0">
                <a:solidFill>
                  <a:srgbClr val="052C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luca.boldrin@safrangroup.com</a:t>
            </a:r>
            <a:endParaRPr lang="en-US" sz="1600" dirty="0" smtClean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defRPr/>
            </a:pPr>
            <a:endParaRPr lang="en-US" sz="16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sz="14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Scientists @ </a:t>
            </a:r>
            <a:r>
              <a:rPr lang="en-US" sz="1400" b="1" dirty="0" err="1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Safran</a:t>
            </a:r>
            <a:r>
              <a:rPr lang="en-US" sz="1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Analytics</a:t>
            </a:r>
            <a:endParaRPr lang="en-US" sz="1400" b="1" dirty="0">
              <a:solidFill>
                <a:srgbClr val="052C89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Titre 10"/>
          <p:cNvSpPr txBox="1">
            <a:spLocks/>
          </p:cNvSpPr>
          <p:nvPr/>
        </p:nvSpPr>
        <p:spPr>
          <a:xfrm>
            <a:off x="1984046" y="3619695"/>
            <a:ext cx="8137525" cy="415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300"/>
              </a:spcAft>
              <a:defRPr/>
            </a:pPr>
            <a:r>
              <a:rPr lang="fr-FR" sz="2000" i="1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Ingénierie digitale des systèmes complexes</a:t>
            </a:r>
          </a:p>
          <a:p>
            <a:pPr>
              <a:spcAft>
                <a:spcPts val="300"/>
              </a:spcAft>
              <a:defRPr/>
            </a:pPr>
            <a:r>
              <a:rPr lang="en-GB" sz="20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Mines </a:t>
            </a:r>
            <a:r>
              <a:rPr lang="en-GB" sz="2000" dirty="0" err="1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ParisTech</a:t>
            </a:r>
            <a:r>
              <a:rPr lang="en-GB" sz="20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14/02/2019</a:t>
            </a:r>
            <a:endParaRPr lang="en-US" sz="20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983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– supervised learning</a:t>
            </a:r>
            <a:endParaRPr lang="fr-FR" sz="2400" b="1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92212" y="1129899"/>
                <a:ext cx="5857683" cy="2309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Architecture:</a:t>
                </a: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of layers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 	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layer:</a:t>
                </a: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□	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layer type (fully connected, convolution…)</a:t>
                </a: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□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layer dimension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14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A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4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l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□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activation function (if needed by layer type)</a:t>
                </a: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2" y="1129899"/>
                <a:ext cx="5857683" cy="2309607"/>
              </a:xfrm>
              <a:prstGeom prst="rect">
                <a:avLst/>
              </a:prstGeom>
              <a:blipFill>
                <a:blip r:embed="rId3"/>
                <a:stretch>
                  <a:fillRect l="-520" t="-792" b="-2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592212" y="3769057"/>
                <a:ext cx="5679713" cy="2207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Most common task: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Supervised learning</a:t>
                </a:r>
                <a:r>
                  <a:rPr lang="en-GB" sz="1600" dirty="0" smtClean="0">
                    <a:solidFill>
                      <a:srgbClr val="23232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=1, …,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1600" dirty="0" smtClean="0">
                    <a:solidFill>
                      <a:srgbClr val="23232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such that the model accurately predicts some target variable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23232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en-GB" sz="1600" dirty="0" smtClean="0">
                    <a:solidFill>
                      <a:srgbClr val="23232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some input data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23232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GB" sz="1600" dirty="0" smtClean="0">
                    <a:solidFill>
                      <a:srgbClr val="23232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(e.g. a picture), using a dataset: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solidFill>
                                <a:srgbClr val="23232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600" b="0" i="1" smtClean="0">
                                  <a:solidFill>
                                    <a:srgbClr val="23232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0" i="1" smtClean="0">
                                      <a:solidFill>
                                        <a:srgbClr val="232323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232323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1600" b="0" i="1" smtClean="0">
                                          <a:solidFill>
                                            <a:srgbClr val="232323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solidFill>
                                            <a:srgbClr val="232323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GB" sz="1600" b="0" i="1" smtClean="0">
                                  <a:solidFill>
                                    <a:srgbClr val="23232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solidFill>
                                        <a:srgbClr val="232323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232323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1600" b="0" i="1" smtClean="0">
                                          <a:solidFill>
                                            <a:srgbClr val="232323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solidFill>
                                            <a:srgbClr val="232323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solidFill>
                                <a:srgbClr val="23232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GB" sz="1600" b="0" i="1" smtClean="0">
                              <a:solidFill>
                                <a:srgbClr val="23232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=1, …, </m:t>
                          </m:r>
                          <m:r>
                            <a:rPr lang="en-GB" sz="1600" b="0" i="1" smtClean="0">
                              <a:solidFill>
                                <a:srgbClr val="23232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sz="1600" dirty="0" smtClean="0">
                  <a:solidFill>
                    <a:srgbClr val="23232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1600" dirty="0" smtClean="0">
                    <a:solidFill>
                      <a:srgbClr val="23232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𝑝𝑖𝑐𝑡𝑢𝑟𝑒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⇒   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∈{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𝑐𝑎𝑡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𝑑𝑜𝑔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𝑓𝑟𝑜𝑔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2" y="3769057"/>
                <a:ext cx="5679713" cy="2207912"/>
              </a:xfrm>
              <a:prstGeom prst="rect">
                <a:avLst/>
              </a:prstGeom>
              <a:blipFill>
                <a:blip r:embed="rId17"/>
                <a:stretch>
                  <a:fillRect l="-536" t="-829" r="-1073" b="-2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75093" y="5407193"/>
                <a:ext cx="2808076" cy="410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093" y="5407193"/>
                <a:ext cx="2808076" cy="410562"/>
              </a:xfrm>
              <a:prstGeom prst="rect">
                <a:avLst/>
              </a:prstGeom>
              <a:blipFill>
                <a:blip r:embed="rId18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6601959" y="1031846"/>
            <a:ext cx="5156565" cy="4070310"/>
            <a:chOff x="6071470" y="1343417"/>
            <a:chExt cx="5888389" cy="4647972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4194" y="1729638"/>
              <a:ext cx="5141704" cy="36587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6071470" y="1343417"/>
                  <a:ext cx="784254" cy="263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smtClean="0">
                            <a:solidFill>
                              <a:srgbClr val="052C89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1470" y="1343417"/>
                  <a:ext cx="784254" cy="263214"/>
                </a:xfrm>
                <a:prstGeom prst="rect">
                  <a:avLst/>
                </a:prstGeom>
                <a:blipFill>
                  <a:blip r:embed="rId5"/>
                  <a:stretch>
                    <a:fillRect l="-6202" b="-45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/>
                <p:cNvSpPr txBox="1"/>
                <p:nvPr/>
              </p:nvSpPr>
              <p:spPr>
                <a:xfrm>
                  <a:off x="7233876" y="1465149"/>
                  <a:ext cx="894540" cy="2829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876" y="1465149"/>
                  <a:ext cx="894540" cy="282963"/>
                </a:xfrm>
                <a:prstGeom prst="rect">
                  <a:avLst/>
                </a:prstGeom>
                <a:blipFill>
                  <a:blip r:embed="rId6"/>
                  <a:stretch>
                    <a:fillRect l="-54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/>
                <p:cNvSpPr txBox="1"/>
                <p:nvPr/>
              </p:nvSpPr>
              <p:spPr>
                <a:xfrm>
                  <a:off x="8357776" y="1777389"/>
                  <a:ext cx="894540" cy="2829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76" y="1777389"/>
                  <a:ext cx="894540" cy="282963"/>
                </a:xfrm>
                <a:prstGeom prst="rect">
                  <a:avLst/>
                </a:prstGeom>
                <a:blipFill>
                  <a:blip r:embed="rId7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9529620" y="1959430"/>
                  <a:ext cx="894540" cy="2829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620" y="1959430"/>
                  <a:ext cx="894540" cy="282963"/>
                </a:xfrm>
                <a:prstGeom prst="rect">
                  <a:avLst/>
                </a:prstGeom>
                <a:blipFill>
                  <a:blip r:embed="rId8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10617697" y="2235256"/>
                  <a:ext cx="1342162" cy="287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GB" sz="1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acc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7697" y="2235256"/>
                  <a:ext cx="1342162" cy="287066"/>
                </a:xfrm>
                <a:prstGeom prst="rect">
                  <a:avLst/>
                </a:prstGeom>
                <a:blipFill>
                  <a:blip r:embed="rId9"/>
                  <a:stretch>
                    <a:fillRect l="-1364" t="-1276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ZoneTexte 32"/>
            <p:cNvSpPr txBox="1"/>
            <p:nvPr/>
          </p:nvSpPr>
          <p:spPr>
            <a:xfrm>
              <a:off x="6124434" y="5342076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1062407" y="4426066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Accolade fermante 34"/>
            <p:cNvSpPr/>
            <p:nvPr/>
          </p:nvSpPr>
          <p:spPr>
            <a:xfrm rot="5400000">
              <a:off x="8738220" y="4087141"/>
              <a:ext cx="141770" cy="2706657"/>
            </a:xfrm>
            <a:prstGeom prst="rightBrace">
              <a:avLst>
                <a:gd name="adj1" fmla="val 234649"/>
                <a:gd name="adj2" fmla="val 48868"/>
              </a:avLst>
            </a:prstGeom>
            <a:ln w="22225" cap="flat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8128416" y="5652835"/>
              <a:ext cx="1402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layers</a:t>
              </a:r>
              <a:endParaRPr lang="fr-FR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5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983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– loss functions</a:t>
            </a:r>
            <a:endParaRPr lang="fr-FR" sz="2400" b="1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8560" y="1300135"/>
                <a:ext cx="5857683" cy="2110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Training via 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minimization of average 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loss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on the training set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𝑡𝑟𝑢𝑒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𝑜𝑢𝑡𝑝𝑢𝑡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GB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𝑜𝑢𝑡𝑝𝑢𝑡</m:t>
                      </m:r>
                      <m:r>
                        <a:rPr lang="en-GB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𝑝𝑟𝑒𝑑𝑖𝑐𝑡𝑒𝑑</m:t>
                      </m:r>
                      <m:r>
                        <a:rPr lang="en-GB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𝑏𝑦</m:t>
                      </m:r>
                      <m:r>
                        <a:rPr lang="en-GB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𝑚𝑜𝑑𝑒𝑙</m:t>
                      </m:r>
                    </m:oMath>
                  </m:oMathPara>
                </a14:m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60" y="1300135"/>
                <a:ext cx="5857683" cy="2110642"/>
              </a:xfrm>
              <a:prstGeom prst="rect">
                <a:avLst/>
              </a:prstGeom>
              <a:blipFill>
                <a:blip r:embed="rId3"/>
                <a:stretch>
                  <a:fillRect l="-624" t="-8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68560" y="3355678"/>
                <a:ext cx="5950468" cy="2297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Regression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𝑠𝑖𝑛𝑔𝑙𝑒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𝑟𝑒𝑎𝑙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𝑛𝑢𝑚𝑏𝑒𝑟</m:t>
                    </m:r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(price, age…)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1600" b="0" dirty="0" smtClean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loss:  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GB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𝑣𝑒𝑐𝑡𝑜𝑟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𝑝𝑟𝑜𝑏𝑎𝑠</m:t>
                    </m:r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e.g.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GB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𝑑𝑜𝑔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𝑐𝑎𝑡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𝑓𝑟𝑜𝑔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Cross-entropy: 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GB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unc>
                      <m:funcPr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(only one term in each sum)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60" y="3355678"/>
                <a:ext cx="5950468" cy="2297296"/>
              </a:xfrm>
              <a:prstGeom prst="rect">
                <a:avLst/>
              </a:prstGeom>
              <a:blipFill>
                <a:blip r:embed="rId4"/>
                <a:stretch>
                  <a:fillRect l="-615" t="-796" b="-66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3" y="3022448"/>
            <a:ext cx="1079634" cy="10532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8" r="520"/>
          <a:stretch/>
        </p:blipFill>
        <p:spPr>
          <a:xfrm>
            <a:off x="9570144" y="3022448"/>
            <a:ext cx="1138142" cy="10532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17" y="3022448"/>
            <a:ext cx="1053230" cy="10532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14117"/>
              </p:ext>
            </p:extLst>
          </p:nvPr>
        </p:nvGraphicFramePr>
        <p:xfrm>
          <a:off x="7382988" y="4150616"/>
          <a:ext cx="4754550" cy="146304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741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50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DOG</a:t>
                      </a:r>
                      <a:endParaRPr lang="en-GB" dirty="0"/>
                    </a:p>
                  </a:txBody>
                  <a:tcPr anchor="ctr">
                    <a:solidFill>
                      <a:srgbClr val="052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0.8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50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CAT</a:t>
                      </a:r>
                      <a:endParaRPr lang="en-GB" dirty="0"/>
                    </a:p>
                  </a:txBody>
                  <a:tcPr anchor="ctr">
                    <a:solidFill>
                      <a:srgbClr val="052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0.6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50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FROG</a:t>
                      </a:r>
                      <a:endParaRPr lang="en-GB" dirty="0"/>
                    </a:p>
                  </a:txBody>
                  <a:tcPr anchor="ctr">
                    <a:solidFill>
                      <a:srgbClr val="052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0.1</a:t>
                      </a:r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50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loss</a:t>
                      </a:r>
                      <a:endParaRPr lang="en-GB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0.09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0.22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1.00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ZoneTexte 29"/>
          <p:cNvSpPr txBox="1"/>
          <p:nvPr/>
        </p:nvSpPr>
        <p:spPr>
          <a:xfrm>
            <a:off x="8698304" y="5688594"/>
            <a:ext cx="235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Average loss = 0.44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955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68560" y="1300135"/>
            <a:ext cx="5857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descent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train 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68560" y="4041577"/>
                <a:ext cx="6569984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GB" sz="1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 rate 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1400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hyperparameter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not full Newton algorithm: hessian 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huge, unstable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● 	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gradient computed w chain rule across layer: </a:t>
                </a:r>
                <a:r>
                  <a:rPr lang="en-GB" sz="1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backpropagation. </a:t>
                </a:r>
                <a:br>
                  <a:rPr lang="en-GB" sz="1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DL frameworks (</a:t>
                </a:r>
                <a:r>
                  <a:rPr lang="en-GB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Tensorflow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Caffe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PyTorch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…) provide efficient and automatic computations, also GPU implementation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●	plateaux are more problematic than local minima</a:t>
                </a:r>
                <a:endParaRPr lang="en-GB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60" y="4041577"/>
                <a:ext cx="6569984" cy="1846659"/>
              </a:xfrm>
              <a:prstGeom prst="rect">
                <a:avLst/>
              </a:prstGeom>
              <a:blipFill>
                <a:blip r:embed="rId3"/>
                <a:stretch>
                  <a:fillRect l="-279" t="-660" r="-743" b="-23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12" y="878696"/>
            <a:ext cx="3523275" cy="2192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96475" y="1686099"/>
                <a:ext cx="4914151" cy="2027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GB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;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fr-FR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475" y="1686099"/>
                <a:ext cx="4914151" cy="20279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7671968" y="723917"/>
                <a:ext cx="74650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b="1" dirty="0">
                  <a:solidFill>
                    <a:srgbClr val="052C8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968" y="723917"/>
                <a:ext cx="746507" cy="369332"/>
              </a:xfrm>
              <a:prstGeom prst="rect">
                <a:avLst/>
              </a:prstGeom>
              <a:blipFill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ZoneTexte 30"/>
          <p:cNvSpPr txBox="1"/>
          <p:nvPr/>
        </p:nvSpPr>
        <p:spPr>
          <a:xfrm>
            <a:off x="592212" y="509364"/>
            <a:ext cx="543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– gradient descent (1)</a:t>
            </a:r>
            <a:endParaRPr lang="fr-FR" sz="2400" b="1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03" y="3856911"/>
            <a:ext cx="4066412" cy="2326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7714859" y="3672245"/>
                <a:ext cx="74650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b="1" dirty="0">
                  <a:solidFill>
                    <a:srgbClr val="052C8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859" y="3672245"/>
                <a:ext cx="746507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2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592212" y="3920288"/>
                <a:ext cx="6849233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number of training </a:t>
                </a:r>
                <a:r>
                  <a:rPr lang="en-GB" sz="1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epochs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can be decided by monitoring error on validation set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more refined algorithms: </a:t>
                </a:r>
                <a:r>
                  <a:rPr lang="en-GB" sz="1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momentum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400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RMSProp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Adam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:r>
                  <a:rPr lang="en-GB" sz="1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mini-batching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used systematically to simplify and speed-up learning: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i="1" dirty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□	</a:t>
                </a:r>
                <a:r>
                  <a:rPr lang="en-GB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training set in batches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en-GB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examples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en-GB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often between </a:t>
                </a:r>
                <a14:m>
                  <m:oMath xmlns:m="http://schemas.openxmlformats.org/officeDocument/2006/math"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16</m:t>
                    </m:r>
                  </m:oMath>
                </a14:m>
                <a:r>
                  <a:rPr lang="en-GB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256</m:t>
                    </m:r>
                  </m:oMath>
                </a14:m>
                <a:r>
                  <a:rPr lang="en-GB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□	</a:t>
                </a:r>
                <a:r>
                  <a:rPr lang="en-GB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epoch = one step of gradient descent for each of the batches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stochastic gradient descent 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gradient descent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</m:oMath>
                </a14:m>
                <a:r>
                  <a:rPr lang="en-GB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minibatches</a:t>
                </a: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2" y="3920288"/>
                <a:ext cx="6849233" cy="2154436"/>
              </a:xfrm>
              <a:prstGeom prst="rect">
                <a:avLst/>
              </a:prstGeom>
              <a:blipFill>
                <a:blip r:embed="rId3"/>
                <a:stretch>
                  <a:fillRect l="-267" t="-565" b="-1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12" y="878696"/>
            <a:ext cx="3523275" cy="2192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52672" y="1554688"/>
                <a:ext cx="4914151" cy="2027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GB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;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fr-FR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72" y="1554688"/>
                <a:ext cx="4914151" cy="20279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7671968" y="723917"/>
                <a:ext cx="74650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b="1" dirty="0">
                  <a:solidFill>
                    <a:srgbClr val="052C8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968" y="723917"/>
                <a:ext cx="746507" cy="369332"/>
              </a:xfrm>
              <a:prstGeom prst="rect">
                <a:avLst/>
              </a:prstGeom>
              <a:blipFill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ZoneTexte 30"/>
          <p:cNvSpPr txBox="1"/>
          <p:nvPr/>
        </p:nvSpPr>
        <p:spPr>
          <a:xfrm>
            <a:off x="592212" y="509364"/>
            <a:ext cx="543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– gradient descent (2)</a:t>
            </a:r>
            <a:endParaRPr lang="fr-FR" sz="2400" b="1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03" y="3856911"/>
            <a:ext cx="4066412" cy="2326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7714859" y="3672245"/>
                <a:ext cx="74650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b="1" dirty="0">
                  <a:solidFill>
                    <a:srgbClr val="052C8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859" y="3672245"/>
                <a:ext cx="746507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2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/>
          <p:cNvSpPr txBox="1"/>
          <p:nvPr/>
        </p:nvSpPr>
        <p:spPr>
          <a:xfrm>
            <a:off x="592212" y="509364"/>
            <a:ext cx="631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– overfitting and regularization</a:t>
            </a:r>
            <a:endParaRPr lang="fr-FR" sz="2400" b="1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92212" y="1324926"/>
            <a:ext cx="46532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occurs in supervised learning when the model </a:t>
            </a:r>
            <a:r>
              <a:rPr lang="en-GB" sz="1400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fits the noise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training data. Happens when the model:</a:t>
            </a: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●	is too </a:t>
            </a:r>
            <a:r>
              <a:rPr lang="en-GB" sz="1400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(too many parameters) </a:t>
            </a:r>
            <a:r>
              <a:rPr lang="en-GB" sz="1400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compared to the amount of training data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 noise level</a:t>
            </a:r>
          </a:p>
          <a:p>
            <a:pPr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●	is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trained </a:t>
            </a:r>
            <a:r>
              <a:rPr lang="en-GB" sz="1400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too long</a:t>
            </a:r>
          </a:p>
          <a:p>
            <a:pPr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400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NNs are prone to overfitting: many parameters!</a:t>
            </a:r>
            <a:br>
              <a:rPr lang="en-GB" sz="1400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00" dirty="0" smtClean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general task or reducing/preventing overfitting – several techniques:</a:t>
            </a: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GB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stopping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monitor loss on </a:t>
            </a:r>
            <a:r>
              <a:rPr lang="en-GB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set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stop training at minimum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add penalty on weights in loss function</a:t>
            </a: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GB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when available: for images, generate new ones by rotation/translation/zoom</a:t>
            </a: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ropout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5185251" y="1095899"/>
            <a:ext cx="6839534" cy="4856891"/>
            <a:chOff x="5634437" y="301958"/>
            <a:chExt cx="6308216" cy="4479591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37" y="301958"/>
              <a:ext cx="3008608" cy="216174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4045" y="301958"/>
              <a:ext cx="3008608" cy="216174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37" y="2487380"/>
              <a:ext cx="3008608" cy="2161741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572" y="2616246"/>
              <a:ext cx="3225081" cy="2165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39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/>
          <p:cNvSpPr txBox="1"/>
          <p:nvPr/>
        </p:nvSpPr>
        <p:spPr>
          <a:xfrm>
            <a:off x="592212" y="509364"/>
            <a:ext cx="631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– Dropout</a:t>
            </a:r>
            <a:endParaRPr lang="fr-FR" sz="2400" b="1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92212" y="2728259"/>
                <a:ext cx="4653268" cy="753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Dropout 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randomly remove nodes from a layer during training – each node is independently removed with fixed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(new set of </a:t>
                </a:r>
                <a:r>
                  <a:rPr lang="en-GB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hyperparameters</a:t>
                </a:r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2" y="2728259"/>
                <a:ext cx="4653268" cy="753476"/>
              </a:xfrm>
              <a:prstGeom prst="rect">
                <a:avLst/>
              </a:prstGeom>
              <a:blipFill>
                <a:blip r:embed="rId3"/>
                <a:stretch>
                  <a:fillRect l="-393" t="-1626" r="-1311" b="-81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/>
          <p:cNvGrpSpPr/>
          <p:nvPr/>
        </p:nvGrpSpPr>
        <p:grpSpPr>
          <a:xfrm>
            <a:off x="5245480" y="1568737"/>
            <a:ext cx="6753225" cy="3744099"/>
            <a:chOff x="5245480" y="1568737"/>
            <a:chExt cx="6753225" cy="3744099"/>
          </a:xfrm>
        </p:grpSpPr>
        <p:sp>
          <p:nvSpPr>
            <p:cNvPr id="9" name="ZoneTexte 8"/>
            <p:cNvSpPr txBox="1"/>
            <p:nvPr/>
          </p:nvSpPr>
          <p:spPr>
            <a:xfrm>
              <a:off x="6770459" y="5035837"/>
              <a:ext cx="5095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https://www.cs.toronto.edu/~hinton/absps/JMLRdropout.pdf </a:t>
              </a:r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480" y="1568737"/>
              <a:ext cx="6753225" cy="3467100"/>
            </a:xfrm>
            <a:prstGeom prst="rect">
              <a:avLst/>
            </a:prstGeom>
          </p:spPr>
        </p:pic>
      </p:grpSp>
      <p:sp>
        <p:nvSpPr>
          <p:cNvPr id="17" name="ZoneTexte 16"/>
          <p:cNvSpPr txBox="1"/>
          <p:nvPr/>
        </p:nvSpPr>
        <p:spPr>
          <a:xfrm>
            <a:off x="584060" y="3960185"/>
            <a:ext cx="4653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Intuition: </a:t>
            </a:r>
            <a:r>
              <a:rPr lang="en-GB" sz="1400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network is pushed to learn ways to predict the output that do not depend crucially on the values of single activations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(overfitting).</a:t>
            </a:r>
          </a:p>
        </p:txBody>
      </p:sp>
    </p:spTree>
    <p:extLst>
      <p:ext uri="{BB962C8B-B14F-4D97-AF65-F5344CB8AC3E}">
        <p14:creationId xmlns:p14="http://schemas.microsoft.com/office/powerpoint/2010/main" val="20872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28718" y="1325574"/>
            <a:ext cx="5281837" cy="3921487"/>
          </a:xfrm>
          <a:prstGeom prst="rect">
            <a:avLst/>
          </a:prstGeom>
          <a:solidFill>
            <a:srgbClr val="052C89">
              <a:alpha val="10000"/>
            </a:srgbClr>
          </a:solidFill>
          <a:ln w="76200">
            <a:solidFill>
              <a:srgbClr val="052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9"/>
          <p:cNvSpPr txBox="1">
            <a:spLocks/>
          </p:cNvSpPr>
          <p:nvPr/>
        </p:nvSpPr>
        <p:spPr>
          <a:xfrm>
            <a:off x="5227349" y="1325574"/>
            <a:ext cx="585664" cy="1180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fr-FR" b="1" dirty="0">
                <a:solidFill>
                  <a:srgbClr val="052C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endParaRPr lang="fr-FR" altLang="fr-FR" b="1" dirty="0">
              <a:solidFill>
                <a:srgbClr val="052C89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70340" y="3070873"/>
            <a:ext cx="10635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GB" sz="2200" b="1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35" y="2488693"/>
            <a:ext cx="4565635" cy="15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6305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vision tasks</a:t>
            </a:r>
          </a:p>
        </p:txBody>
      </p:sp>
      <p:pic>
        <p:nvPicPr>
          <p:cNvPr id="3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207" b="-768"/>
          <a:stretch/>
        </p:blipFill>
        <p:spPr>
          <a:xfrm>
            <a:off x="358533" y="1482706"/>
            <a:ext cx="3974296" cy="3871614"/>
          </a:xfrm>
          <a:prstGeom prst="rect">
            <a:avLst/>
          </a:prstGeom>
        </p:spPr>
      </p:pic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5" t="19870" r="5000" b="8930"/>
          <a:stretch/>
        </p:blipFill>
        <p:spPr>
          <a:xfrm>
            <a:off x="4513430" y="1422073"/>
            <a:ext cx="3815626" cy="39928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565583" y="5696720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48623" y="5629604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endParaRPr lang="fr-FR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669388" y="2120269"/>
            <a:ext cx="3226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Incomplete list of others:</a:t>
            </a:r>
          </a:p>
          <a:p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Face verification/recognition</a:t>
            </a:r>
          </a:p>
          <a:p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Image segmentation</a:t>
            </a:r>
          </a:p>
          <a:p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Medical image analysis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Semantic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090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6305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image classification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50" y="1316022"/>
            <a:ext cx="2969703" cy="2227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Flèche droite 9"/>
          <p:cNvSpPr/>
          <p:nvPr/>
        </p:nvSpPr>
        <p:spPr>
          <a:xfrm>
            <a:off x="5668903" y="2292290"/>
            <a:ext cx="713064" cy="274740"/>
          </a:xfrm>
          <a:prstGeom prst="rightArrow">
            <a:avLst/>
          </a:prstGeom>
          <a:solidFill>
            <a:srgbClr val="052C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456870" y="2229605"/>
                <a:ext cx="71308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70" y="2229605"/>
                <a:ext cx="71308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6776888" y="1628030"/>
                <a:ext cx="3640740" cy="1603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𝑝𝑜𝑠𝑖𝑡𝑖𝑜𝑛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=1)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𝑝𝑜𝑠𝑖𝑡𝑖𝑜𝑛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=2)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𝑝𝑜𝑠𝑖𝑡𝑖𝑜𝑛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=3)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𝑝𝑜𝑠𝑖𝑡𝑖𝑜𝑛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=4)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88" y="1628030"/>
                <a:ext cx="3640740" cy="16032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750611" y="4200300"/>
                <a:ext cx="383658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Supervised learning: have a model learn the mapping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(X)</a:t>
                </a:r>
              </a:p>
              <a:p>
                <a:pPr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we use neural networks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? Yes, but dense layers aren’t great…</a:t>
                </a: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611" y="4200300"/>
                <a:ext cx="3836583" cy="1231106"/>
              </a:xfrm>
              <a:prstGeom prst="rect">
                <a:avLst/>
              </a:prstGeom>
              <a:blipFill>
                <a:blip r:embed="rId8"/>
                <a:stretch>
                  <a:fillRect l="-794" t="-1485" r="-1746" b="-5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2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102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convolutions: dense layers and images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82" y="3543300"/>
            <a:ext cx="2263667" cy="19531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82" y="1316161"/>
            <a:ext cx="2271019" cy="1703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22370" y="3096696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70" y="3096696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214768" y="5685607"/>
                <a:ext cx="405243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𝑤𝑖𝑑𝑡h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h𝑒𝑖𝑔h𝑡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𝑐h𝑎𝑛𝑛𝑒𝑙𝑠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=3.5⋅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68" y="5685607"/>
                <a:ext cx="405243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3991057" y="321935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075349" y="338749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92" y="1173414"/>
            <a:ext cx="4098825" cy="2916623"/>
          </a:xfrm>
          <a:prstGeom prst="rect">
            <a:avLst/>
          </a:prstGeom>
        </p:spPr>
      </p:pic>
      <p:sp>
        <p:nvSpPr>
          <p:cNvPr id="18" name="Accolade fermante 17"/>
          <p:cNvSpPr/>
          <p:nvPr/>
        </p:nvSpPr>
        <p:spPr>
          <a:xfrm rot="10800000">
            <a:off x="5931772" y="1299441"/>
            <a:ext cx="95186" cy="2578518"/>
          </a:xfrm>
          <a:prstGeom prst="rightBrace">
            <a:avLst>
              <a:gd name="adj1" fmla="val 234649"/>
              <a:gd name="adj2" fmla="val 48868"/>
            </a:avLst>
          </a:prstGeom>
          <a:ln w="22225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47892" y="2452345"/>
                <a:ext cx="3891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92" y="2452345"/>
                <a:ext cx="3891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257783" y="4456882"/>
                <a:ext cx="5329124" cy="1141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AutoNum type="arabicParenR"/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too many parameters: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 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per layer!</a:t>
                </a:r>
              </a:p>
              <a:p>
                <a:pPr marL="342900" indent="-342900">
                  <a:spcAft>
                    <a:spcPts val="1200"/>
                  </a:spcAft>
                  <a:buAutoNum type="arabicParenR"/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each activation is obtained using its own parameters </a:t>
                </a:r>
              </a:p>
              <a:p>
                <a:pPr marL="342900" indent="-342900">
                  <a:spcAft>
                    <a:spcPts val="1200"/>
                  </a:spcAft>
                  <a:buAutoNum type="arabicParenR"/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lattening: translations aren’t ‘natural’ operations</a:t>
                </a: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83" y="4456882"/>
                <a:ext cx="5329124" cy="1141595"/>
              </a:xfrm>
              <a:prstGeom prst="rect">
                <a:avLst/>
              </a:prstGeom>
              <a:blipFill>
                <a:blip r:embed="rId9"/>
                <a:stretch>
                  <a:fillRect l="-457" t="-1070" b="-6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èche droite 23"/>
          <p:cNvSpPr/>
          <p:nvPr/>
        </p:nvSpPr>
        <p:spPr>
          <a:xfrm rot="19524851">
            <a:off x="3238608" y="3481218"/>
            <a:ext cx="2452537" cy="14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0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48332" y="3946432"/>
            <a:ext cx="1859659" cy="159119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5375" y="3941519"/>
            <a:ext cx="1867648" cy="159971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85925" y="2224997"/>
            <a:ext cx="1885720" cy="16134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3374" y="2224998"/>
            <a:ext cx="1865399" cy="15961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24"/>
          <p:cNvSpPr>
            <a:spLocks/>
          </p:cNvSpPr>
          <p:nvPr/>
        </p:nvSpPr>
        <p:spPr bwMode="auto">
          <a:xfrm>
            <a:off x="4079776" y="2504959"/>
            <a:ext cx="1796301" cy="103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5333" dirty="0" smtClean="0">
                <a:solidFill>
                  <a:srgbClr val="FFFFFF"/>
                </a:solidFill>
                <a:cs typeface="Arial" pitchFamily="34" charset="0"/>
              </a:rPr>
              <a:t>55</a:t>
            </a:r>
            <a:r>
              <a:rPr kumimoji="0" lang="fr-FR" altLang="fr-FR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COLLABORATEURS</a:t>
            </a:r>
            <a:r>
              <a:rPr kumimoji="0" lang="fr-FR" altLang="fr-FR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</p:txBody>
      </p:sp>
      <p:sp>
        <p:nvSpPr>
          <p:cNvPr id="13" name="Rectangle 25"/>
          <p:cNvSpPr>
            <a:spLocks/>
          </p:cNvSpPr>
          <p:nvPr/>
        </p:nvSpPr>
        <p:spPr bwMode="auto">
          <a:xfrm>
            <a:off x="7984254" y="2518440"/>
            <a:ext cx="1754367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CRÉATION EN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JANVIER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2015</a:t>
            </a:r>
            <a:endParaRPr kumimoji="0" lang="fr-FR" altLang="fr-F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5" name="Rectangle 27"/>
          <p:cNvSpPr>
            <a:spLocks/>
          </p:cNvSpPr>
          <p:nvPr/>
        </p:nvSpPr>
        <p:spPr bwMode="auto">
          <a:xfrm>
            <a:off x="5360392" y="3976758"/>
            <a:ext cx="1553960" cy="101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1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DIRECTIONS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(STRATÉGIE </a:t>
            </a:r>
            <a:r>
              <a:rPr kumimoji="0" lang="fr-FR" alt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, </a:t>
            </a: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TECHNIQUE, </a:t>
            </a:r>
            <a:r>
              <a:rPr kumimoji="0" lang="fr-FR" alt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PROGRAMMES, DONNÉES</a:t>
            </a:r>
            <a:r>
              <a:rPr kumimoji="0" lang="fr-FR" alt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</p:txBody>
      </p:sp>
      <p:sp>
        <p:nvSpPr>
          <p:cNvPr id="17" name="Rectangle 29"/>
          <p:cNvSpPr>
            <a:spLocks/>
          </p:cNvSpPr>
          <p:nvPr/>
        </p:nvSpPr>
        <p:spPr bwMode="auto">
          <a:xfrm>
            <a:off x="7136895" y="4795269"/>
            <a:ext cx="1804605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467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67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POSTES </a:t>
            </a:r>
            <a:endParaRPr kumimoji="0" lang="fr-FR" altLang="fr-FR" sz="14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OUVERTS</a:t>
            </a:r>
            <a:endParaRPr kumimoji="0" lang="fr-FR" altLang="fr-FR" sz="13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0" name="Image 6" descr="collaborate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67" y="2409517"/>
            <a:ext cx="1258780" cy="134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5665" r="13413"/>
          <a:stretch/>
        </p:blipFill>
        <p:spPr>
          <a:xfrm>
            <a:off x="5991511" y="2224997"/>
            <a:ext cx="1842684" cy="1613492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4"/>
          <a:srcRect l="2576" r="3013" b="4884"/>
          <a:stretch/>
        </p:blipFill>
        <p:spPr>
          <a:xfrm>
            <a:off x="2869017" y="3941520"/>
            <a:ext cx="2155491" cy="1596105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SAFRAN ANALYTICS</a:t>
            </a:r>
            <a:r>
              <a:rPr lang="fr-FR" dirty="0"/>
              <a:t> </a:t>
            </a:r>
            <a:r>
              <a:rPr lang="fr-FR" dirty="0" smtClean="0"/>
              <a:t>EN CHIFFRES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Month/day/year</a:t>
            </a:r>
            <a:endParaRPr kumimoji="0" lang="fr-FR" sz="133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890121-C4F8-455B-B7CB-CD45AF9B363F}" type="slidenum">
              <a:rPr kumimoji="0" lang="fr-FR" sz="1267" b="1" i="0" u="none" strike="noStrike" kern="1200" cap="none" spc="0" normalizeH="0" baseline="0" noProof="0" smtClean="0">
                <a:ln>
                  <a:noFill/>
                </a:ln>
                <a:solidFill>
                  <a:srgbClr val="52566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67" b="1" i="0" u="none" strike="noStrike" kern="1200" cap="none" spc="0" normalizeH="0" baseline="0" noProof="0">
              <a:ln>
                <a:noFill/>
              </a:ln>
              <a:solidFill>
                <a:srgbClr val="52566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2566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Safran Analytics / Février 2019</a:t>
            </a:r>
            <a:endParaRPr kumimoji="0" lang="fr-FR" sz="1067" b="0" i="0" u="none" strike="noStrike" kern="1200" cap="none" spc="0" normalizeH="0" baseline="0" noProof="0" dirty="0">
              <a:ln>
                <a:noFill/>
              </a:ln>
              <a:solidFill>
                <a:srgbClr val="52566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121" y="3819791"/>
            <a:ext cx="1216154" cy="11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102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0"/>
          <a:stretch/>
        </p:blipFill>
        <p:spPr>
          <a:xfrm>
            <a:off x="2252421" y="1097980"/>
            <a:ext cx="4269608" cy="175314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4237460" y="2363915"/>
            <a:ext cx="741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GB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386967" y="2818109"/>
                <a:ext cx="1520218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67" y="2818109"/>
                <a:ext cx="1520218" cy="38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862" y="3165254"/>
            <a:ext cx="2903799" cy="3112740"/>
          </a:xfrm>
          <a:prstGeom prst="rect">
            <a:avLst/>
          </a:prstGeom>
        </p:spPr>
      </p:pic>
      <p:sp>
        <p:nvSpPr>
          <p:cNvPr id="26" name="Flèche droite 25"/>
          <p:cNvSpPr/>
          <p:nvPr/>
        </p:nvSpPr>
        <p:spPr>
          <a:xfrm>
            <a:off x="6802594" y="1781066"/>
            <a:ext cx="650269" cy="250545"/>
          </a:xfrm>
          <a:prstGeom prst="rightArrow">
            <a:avLst/>
          </a:prstGeom>
          <a:solidFill>
            <a:srgbClr val="052C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780564" y="1040222"/>
            <a:ext cx="1769061" cy="17235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+ add bias (same for all elements)</a:t>
            </a:r>
          </a:p>
          <a:p>
            <a:pPr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+ apply non-linear activation, element by element</a:t>
            </a:r>
          </a:p>
        </p:txBody>
      </p:sp>
      <p:sp>
        <p:nvSpPr>
          <p:cNvPr id="31" name="Flèche droite 30"/>
          <p:cNvSpPr/>
          <p:nvPr/>
        </p:nvSpPr>
        <p:spPr>
          <a:xfrm>
            <a:off x="9789214" y="1783064"/>
            <a:ext cx="650269" cy="250545"/>
          </a:xfrm>
          <a:prstGeom prst="rightArrow">
            <a:avLst/>
          </a:prstGeom>
          <a:solidFill>
            <a:srgbClr val="052C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0166078" y="1697242"/>
                <a:ext cx="1520218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78" y="1697242"/>
                <a:ext cx="1520218" cy="38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25701" y="3439957"/>
                <a:ext cx="7623517" cy="2646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Convolutional layer: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GB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GB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GB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GB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𝐽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GB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GB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𝐽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GB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sub>
                              <m:sup>
                                <m:r>
                                  <a:rPr lang="en-GB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GB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GB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GB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𝐽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GB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sparse interactions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each activation depends only on a few previous ones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parameter sharing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all activations computed using the same parameters. </a:t>
                </a:r>
                <a:r>
                  <a:rPr lang="en-GB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Intution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have activations for specific edges/shapes, no matter what position they appear in the picture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:r>
                  <a:rPr lang="en-GB" sz="1600" dirty="0" err="1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equivariant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representation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if we translate the initial image, activations are translated accordingly at each hidden layer.</a:t>
                </a:r>
                <a:endPara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01" y="3439957"/>
                <a:ext cx="7623517" cy="2646045"/>
              </a:xfrm>
              <a:prstGeom prst="rect">
                <a:avLst/>
              </a:prstGeom>
              <a:blipFill>
                <a:blip r:embed="rId6"/>
                <a:stretch>
                  <a:fillRect l="-480" t="-11521" b="-20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993887" y="1835468"/>
            <a:ext cx="9779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1d case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7780564" y="3634856"/>
            <a:ext cx="112629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d</a:t>
            </a:r>
          </a:p>
        </p:txBody>
      </p:sp>
    </p:spTree>
    <p:extLst>
      <p:ext uri="{BB962C8B-B14F-4D97-AF65-F5344CB8AC3E}">
        <p14:creationId xmlns:p14="http://schemas.microsoft.com/office/powerpoint/2010/main" val="42492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102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92212" y="1919675"/>
                <a:ext cx="5712104" cy="356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●	filter size is typically small: 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 of parameters independent from image size</a:t>
                </a:r>
                <a:b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several filters in parallel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each filter captures the presence/intensity of a specific feature</a:t>
                </a:r>
                <a:r>
                  <a:rPr lang="en-GB" sz="1600" dirty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1600" dirty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convolution 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dense layer in which the weight matrix has a block form – most of its elements are zero: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GB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GB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GB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𝐽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en-GB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𝐽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en-GB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nary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𝐽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GB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GB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 smtClean="0">
                  <a:solidFill>
                    <a:srgbClr val="052C8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endPara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2" y="1919675"/>
                <a:ext cx="5712104" cy="3560270"/>
              </a:xfrm>
              <a:prstGeom prst="rect">
                <a:avLst/>
              </a:prstGeom>
              <a:blipFill>
                <a:blip r:embed="rId2"/>
                <a:stretch>
                  <a:fillRect l="-534" t="-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7433258" y="5191138"/>
                <a:ext cx="557115" cy="42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58" y="5191138"/>
                <a:ext cx="557115" cy="426207"/>
              </a:xfrm>
              <a:prstGeom prst="rect">
                <a:avLst/>
              </a:prstGeom>
              <a:blipFill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31" y="1372360"/>
            <a:ext cx="3366735" cy="3608986"/>
          </a:xfrm>
          <a:prstGeom prst="rect">
            <a:avLst/>
          </a:prstGeom>
        </p:spPr>
      </p:pic>
      <p:sp>
        <p:nvSpPr>
          <p:cNvPr id="23" name="Accolade fermante 22"/>
          <p:cNvSpPr/>
          <p:nvPr/>
        </p:nvSpPr>
        <p:spPr>
          <a:xfrm rot="6180000">
            <a:off x="9635635" y="4438184"/>
            <a:ext cx="110602" cy="748560"/>
          </a:xfrm>
          <a:prstGeom prst="rightBrace">
            <a:avLst>
              <a:gd name="adj1" fmla="val 234649"/>
              <a:gd name="adj2" fmla="val 48868"/>
            </a:avLst>
          </a:prstGeom>
          <a:ln w="22225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fermante 23"/>
          <p:cNvSpPr/>
          <p:nvPr/>
        </p:nvSpPr>
        <p:spPr>
          <a:xfrm rot="6180000">
            <a:off x="7688957" y="4818096"/>
            <a:ext cx="45719" cy="437921"/>
          </a:xfrm>
          <a:prstGeom prst="rightBrace">
            <a:avLst>
              <a:gd name="adj1" fmla="val 234649"/>
              <a:gd name="adj2" fmla="val 48868"/>
            </a:avLst>
          </a:prstGeom>
          <a:ln w="22225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7711816" y="1323789"/>
                <a:ext cx="728540" cy="390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16" y="1323789"/>
                <a:ext cx="728540" cy="390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440767" y="1786314"/>
                <a:ext cx="728540" cy="390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767" y="1786314"/>
                <a:ext cx="728540" cy="390141"/>
              </a:xfrm>
              <a:prstGeom prst="rect">
                <a:avLst/>
              </a:prstGeom>
              <a:blipFill>
                <a:blip r:embed="rId6"/>
                <a:stretch>
                  <a:fillRect l="-7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8792301" y="4974231"/>
                <a:ext cx="1797269" cy="449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𝑓𝑖𝑙𝑡𝑒𝑟𝑠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301" y="4974231"/>
                <a:ext cx="1797269" cy="449162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9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102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 practicalities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563445" y="1685163"/>
                <a:ext cx="7411485" cy="456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 activation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GB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GB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●	number of channels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depth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is equal to the number of filters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𝑓𝑖𝑙𝑡𝑒𝑟𝑠</m:t>
                        </m:r>
                      </m:sub>
                    </m:sSub>
                  </m:oMath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width and height are fixed by: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i="1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□	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filter width and height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sub>
                        </m:sSub>
                        <m: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□	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stride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i.e. 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between two patches to which filters are applied</a:t>
                </a:r>
                <a:endParaRPr lang="en-GB" sz="1600" dirty="0">
                  <a:solidFill>
                    <a:srgbClr val="052C8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□	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padding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applied to input activation:</a:t>
                </a:r>
                <a:b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padding = “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”: no padding, output only patches that fit</a:t>
                </a:r>
                <a:b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padding = “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same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”: add as much padding as needed to complete </a:t>
                </a:r>
                <a:b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the otherwise “incomplete” patch (left and right)</a:t>
                </a:r>
                <a:endParaRPr lang="en-GB" sz="1600" dirty="0">
                  <a:solidFill>
                    <a:srgbClr val="052C8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endParaRPr lang="en-GB" sz="1600" dirty="0">
                  <a:solidFill>
                    <a:srgbClr val="052C8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most architectures, activation width/height decrease while depth increases: </a:t>
                </a:r>
              </a:p>
              <a:p>
                <a:pPr marL="284400" indent="-284400" algn="ctr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b="1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a few localized, simple features (edges, </a:t>
                </a:r>
                <a:r>
                  <a:rPr lang="en-GB" sz="1600" b="1" dirty="0" err="1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colors</a:t>
                </a:r>
                <a:r>
                  <a:rPr lang="en-GB" sz="1600" b="1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to global,  complex features (dog/cat…)</a:t>
                </a: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445" y="1685163"/>
                <a:ext cx="7411485" cy="4561057"/>
              </a:xfrm>
              <a:prstGeom prst="rect">
                <a:avLst/>
              </a:prstGeom>
              <a:blipFill>
                <a:blip r:embed="rId2"/>
                <a:stretch>
                  <a:fillRect l="-494" b="-6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739477" y="5089987"/>
                <a:ext cx="557115" cy="42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7" y="5089987"/>
                <a:ext cx="557115" cy="42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" y="1271209"/>
            <a:ext cx="3366735" cy="3608986"/>
          </a:xfrm>
          <a:prstGeom prst="rect">
            <a:avLst/>
          </a:prstGeom>
        </p:spPr>
      </p:pic>
      <p:sp>
        <p:nvSpPr>
          <p:cNvPr id="19" name="Accolade fermante 18"/>
          <p:cNvSpPr/>
          <p:nvPr/>
        </p:nvSpPr>
        <p:spPr>
          <a:xfrm rot="6180000">
            <a:off x="2941854" y="4337033"/>
            <a:ext cx="110602" cy="748560"/>
          </a:xfrm>
          <a:prstGeom prst="rightBrace">
            <a:avLst>
              <a:gd name="adj1" fmla="val 234649"/>
              <a:gd name="adj2" fmla="val 48868"/>
            </a:avLst>
          </a:prstGeom>
          <a:ln w="22225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6180000">
            <a:off x="995176" y="4716945"/>
            <a:ext cx="45719" cy="437921"/>
          </a:xfrm>
          <a:prstGeom prst="rightBrace">
            <a:avLst>
              <a:gd name="adj1" fmla="val 234649"/>
              <a:gd name="adj2" fmla="val 48868"/>
            </a:avLst>
          </a:prstGeom>
          <a:ln w="22225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018035" y="1222638"/>
                <a:ext cx="728540" cy="390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35" y="1222638"/>
                <a:ext cx="728540" cy="390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746986" y="1685163"/>
                <a:ext cx="728540" cy="390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986" y="1685163"/>
                <a:ext cx="728540" cy="390141"/>
              </a:xfrm>
              <a:prstGeom prst="rect">
                <a:avLst/>
              </a:prstGeom>
              <a:blipFill>
                <a:blip r:embed="rId6"/>
                <a:stretch>
                  <a:fillRect l="-7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098520" y="4873080"/>
                <a:ext cx="1797269" cy="449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𝑓𝑖𝑙𝑡𝑒𝑟𝑠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20" y="4873080"/>
                <a:ext cx="1797269" cy="449162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102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 practicalities: quiz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624552" y="2313997"/>
                <a:ext cx="7182214" cy="1558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b="1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Question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is the number of parameters for a convolutional layer with: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GB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GB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𝑓𝑖𝑙𝑡𝑒𝑟𝑠</m:t>
                        </m:r>
                      </m:sub>
                    </m:sSub>
                  </m:oMath>
                </a14:m>
                <a:r>
                  <a:rPr lang="en-GB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4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applied to an RGB input?</a:t>
                </a:r>
                <a:endPara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52" y="2313997"/>
                <a:ext cx="7182214" cy="1558632"/>
              </a:xfrm>
              <a:prstGeom prst="rect">
                <a:avLst/>
              </a:prstGeom>
              <a:blipFill>
                <a:blip r:embed="rId2"/>
                <a:stretch>
                  <a:fillRect l="-509" t="-1176" b="-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739477" y="5089987"/>
                <a:ext cx="557115" cy="42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7" y="5089987"/>
                <a:ext cx="557115" cy="42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" y="1271209"/>
            <a:ext cx="3366735" cy="3608986"/>
          </a:xfrm>
          <a:prstGeom prst="rect">
            <a:avLst/>
          </a:prstGeom>
        </p:spPr>
      </p:pic>
      <p:sp>
        <p:nvSpPr>
          <p:cNvPr id="19" name="Accolade fermante 18"/>
          <p:cNvSpPr/>
          <p:nvPr/>
        </p:nvSpPr>
        <p:spPr>
          <a:xfrm rot="6180000">
            <a:off x="2941854" y="4337033"/>
            <a:ext cx="110602" cy="748560"/>
          </a:xfrm>
          <a:prstGeom prst="rightBrace">
            <a:avLst>
              <a:gd name="adj1" fmla="val 234649"/>
              <a:gd name="adj2" fmla="val 48868"/>
            </a:avLst>
          </a:prstGeom>
          <a:ln w="22225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6180000">
            <a:off x="995176" y="4716945"/>
            <a:ext cx="45719" cy="437921"/>
          </a:xfrm>
          <a:prstGeom prst="rightBrace">
            <a:avLst>
              <a:gd name="adj1" fmla="val 234649"/>
              <a:gd name="adj2" fmla="val 48868"/>
            </a:avLst>
          </a:prstGeom>
          <a:ln w="22225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018035" y="1222638"/>
                <a:ext cx="728540" cy="390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35" y="1222638"/>
                <a:ext cx="728540" cy="390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746986" y="1685163"/>
                <a:ext cx="728540" cy="390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986" y="1685163"/>
                <a:ext cx="728540" cy="390141"/>
              </a:xfrm>
              <a:prstGeom prst="rect">
                <a:avLst/>
              </a:prstGeom>
              <a:blipFill>
                <a:blip r:embed="rId6"/>
                <a:stretch>
                  <a:fillRect l="-7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098520" y="4873080"/>
                <a:ext cx="1797269" cy="449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𝑓𝑖𝑙𝑡𝑒𝑟𝑠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20" y="4873080"/>
                <a:ext cx="1797269" cy="449162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1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102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 practicalities: quiz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624552" y="2313997"/>
                <a:ext cx="7182214" cy="1558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b="1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Question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is the number of parameters for a convolutional layer with: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sub>
                    </m:sSub>
                    <m:r>
                      <a:rPr lang="en-GB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GB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GB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𝑓𝑖𝑙𝑡𝑒𝑟𝑠</m:t>
                        </m:r>
                      </m:sub>
                    </m:sSub>
                  </m:oMath>
                </a14:m>
                <a:r>
                  <a:rPr lang="en-GB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4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applied to an RGB input?</a:t>
                </a:r>
                <a:endPara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52" y="2313997"/>
                <a:ext cx="7182214" cy="1558632"/>
              </a:xfrm>
              <a:prstGeom prst="rect">
                <a:avLst/>
              </a:prstGeom>
              <a:blipFill>
                <a:blip r:embed="rId2"/>
                <a:stretch>
                  <a:fillRect l="-509" t="-1176" b="-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739477" y="5089987"/>
                <a:ext cx="557115" cy="42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7" y="5089987"/>
                <a:ext cx="557115" cy="42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" y="1271209"/>
            <a:ext cx="3366735" cy="3608986"/>
          </a:xfrm>
          <a:prstGeom prst="rect">
            <a:avLst/>
          </a:prstGeom>
        </p:spPr>
      </p:pic>
      <p:sp>
        <p:nvSpPr>
          <p:cNvPr id="19" name="Accolade fermante 18"/>
          <p:cNvSpPr/>
          <p:nvPr/>
        </p:nvSpPr>
        <p:spPr>
          <a:xfrm rot="6180000">
            <a:off x="2941854" y="4337033"/>
            <a:ext cx="110602" cy="748560"/>
          </a:xfrm>
          <a:prstGeom prst="rightBrace">
            <a:avLst>
              <a:gd name="adj1" fmla="val 234649"/>
              <a:gd name="adj2" fmla="val 48868"/>
            </a:avLst>
          </a:prstGeom>
          <a:ln w="22225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6180000">
            <a:off x="995176" y="4716945"/>
            <a:ext cx="45719" cy="437921"/>
          </a:xfrm>
          <a:prstGeom prst="rightBrace">
            <a:avLst>
              <a:gd name="adj1" fmla="val 234649"/>
              <a:gd name="adj2" fmla="val 48868"/>
            </a:avLst>
          </a:prstGeom>
          <a:ln w="22225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018035" y="1222638"/>
                <a:ext cx="728540" cy="390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35" y="1222638"/>
                <a:ext cx="728540" cy="390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746986" y="1685163"/>
                <a:ext cx="728540" cy="390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986" y="1685163"/>
                <a:ext cx="728540" cy="390141"/>
              </a:xfrm>
              <a:prstGeom prst="rect">
                <a:avLst/>
              </a:prstGeom>
              <a:blipFill>
                <a:blip r:embed="rId6"/>
                <a:stretch>
                  <a:fillRect l="-7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098520" y="4873080"/>
                <a:ext cx="1797269" cy="449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GB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𝑓𝑖𝑙𝑡𝑒𝑟𝑠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20" y="4873080"/>
                <a:ext cx="1797269" cy="449162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23396" y="4165843"/>
                <a:ext cx="3687934" cy="545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𝑝𝑎𝑟𝑠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⋅3⋅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𝑓𝑖𝑙𝑡𝑒𝑟𝑠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=48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96" y="4165843"/>
                <a:ext cx="3687934" cy="5454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102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 practicalities: quiz (2)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26" y="1526720"/>
            <a:ext cx="2907376" cy="447402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673537" y="1685347"/>
            <a:ext cx="7182214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output size (width, height) of the convolution:</a:t>
            </a: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input size = 8x8</a:t>
            </a: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size =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stride = 3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with padding = “valid”? What about padding = “same”?</a:t>
            </a:r>
            <a:b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Reminder:</a:t>
            </a:r>
            <a:b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□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stride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i.e. </a:t>
            </a:r>
            <a:r>
              <a:rPr lang="en-GB" sz="1600" dirty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between two patches to which filters are applied</a:t>
            </a: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□	</a:t>
            </a: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applied to input activation: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padding = “</a:t>
            </a: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”: no padding, output only patches that fit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padding = “</a:t>
            </a:r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”: add as much padding as needed to complete 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	the otherwise “incomplete” patch (left and right)</a:t>
            </a:r>
            <a:endParaRPr lang="en-GB" sz="1600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endParaRPr lang="en-GB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102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 practicalities: quiz (2)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154184" y="4987740"/>
            <a:ext cx="3404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 =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no padding, output only patches that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b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= 2x2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47333" y="2931796"/>
            <a:ext cx="23061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input size = 8x8</a:t>
            </a: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size =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stride = 3</a:t>
            </a:r>
            <a:endParaRPr lang="en-GB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43" y="1463549"/>
            <a:ext cx="3301092" cy="330109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17" y="1778597"/>
            <a:ext cx="2687642" cy="264650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217228" y="4987740"/>
            <a:ext cx="3404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 =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add as much padding as needed to complete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otherwise “incomplete” patch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= 3x3</a:t>
            </a:r>
          </a:p>
        </p:txBody>
      </p:sp>
    </p:spTree>
    <p:extLst>
      <p:ext uri="{BB962C8B-B14F-4D97-AF65-F5344CB8AC3E}">
        <p14:creationId xmlns:p14="http://schemas.microsoft.com/office/powerpoint/2010/main" val="34031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102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networks - pooling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92212" y="1472080"/>
            <a:ext cx="96658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(CNNs) are neural networks that include </a:t>
            </a:r>
            <a:r>
              <a:rPr lang="en-GB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layers.</a:t>
            </a: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Convolutional layers most often followed by </a:t>
            </a:r>
            <a:r>
              <a:rPr lang="en-GB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 layers: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25681"/>
            <a:ext cx="4716944" cy="196853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260271" y="4794219"/>
            <a:ext cx="31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Image: CS231n course</a:t>
            </a:r>
            <a:endParaRPr lang="en-GB" dirty="0"/>
          </a:p>
        </p:txBody>
      </p:sp>
      <p:sp>
        <p:nvSpPr>
          <p:cNvPr id="20" name="ZoneTexte 19"/>
          <p:cNvSpPr txBox="1"/>
          <p:nvPr/>
        </p:nvSpPr>
        <p:spPr>
          <a:xfrm>
            <a:off x="6276631" y="2825681"/>
            <a:ext cx="456883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●	goal: reduce dimensionality</a:t>
            </a: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GB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min, max, average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●	transformation is applied channel-by-channel: </a:t>
            </a:r>
            <a:r>
              <a:rPr lang="en-GB" sz="1600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 is unchanged</a:t>
            </a: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stride and padding need to be chosen – works exactly like for convolution</a:t>
            </a:r>
            <a:endParaRPr lang="en-GB" sz="1600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trainable parameters</a:t>
            </a:r>
            <a:endParaRPr lang="en-GB" sz="1600" b="1" dirty="0" smtClean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102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networks – architecture view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87" y="2324255"/>
            <a:ext cx="9388865" cy="317201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286632" y="2459419"/>
            <a:ext cx="3117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Image: mathworks.com</a:t>
            </a:r>
            <a:endParaRPr lang="en-GB" sz="1200" dirty="0"/>
          </a:p>
        </p:txBody>
      </p:sp>
      <p:sp>
        <p:nvSpPr>
          <p:cNvPr id="2" name="Flèche droite 1"/>
          <p:cNvSpPr/>
          <p:nvPr/>
        </p:nvSpPr>
        <p:spPr>
          <a:xfrm>
            <a:off x="3195147" y="2139589"/>
            <a:ext cx="3962400" cy="1846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755830" y="1742050"/>
            <a:ext cx="340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400" indent="-2844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size decreases, depth increases</a:t>
            </a:r>
          </a:p>
        </p:txBody>
      </p:sp>
    </p:spTree>
    <p:extLst>
      <p:ext uri="{BB962C8B-B14F-4D97-AF65-F5344CB8AC3E}">
        <p14:creationId xmlns:p14="http://schemas.microsoft.com/office/powerpoint/2010/main" val="15003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697316" y="547181"/>
            <a:ext cx="102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networks - </a:t>
            </a:r>
            <a:r>
              <a:rPr lang="en-GB" sz="2400" b="1" dirty="0" err="1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433" y="2010009"/>
            <a:ext cx="1885950" cy="316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343383" y="2789529"/>
                <a:ext cx="3339632" cy="1603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𝑝𝑜𝑠𝑖𝑡𝑖𝑜𝑛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=1)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𝑝𝑜𝑠𝑖𝑡𝑖𝑜𝑛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=2)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𝑝𝑜𝑠𝑖𝑡𝑖𝑜𝑛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=3)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𝑝𝑜𝑠𝑖𝑡𝑖𝑜𝑛</m:t>
                                      </m:r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=4)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6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83" y="2789529"/>
                <a:ext cx="3339632" cy="1603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5924033" y="3391103"/>
            <a:ext cx="230832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600" dirty="0" smtClean="0"/>
              <a:t>…</a:t>
            </a:r>
            <a:endParaRPr lang="fr-FR" sz="2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73187" y="1479906"/>
            <a:ext cx="528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Last layer in classification network must produce class probabilities: cannot use usual activation functions</a:t>
            </a:r>
            <a:endParaRPr lang="en-GB" sz="1600" b="1" dirty="0" smtClean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73187" y="2620525"/>
                <a:ext cx="4497706" cy="1298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𝑠𝑜𝑓𝑡𝑚𝑎𝑥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𝒛</m:t>
                              </m:r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 …,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</m:oMath>
                  </m:oMathPara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7" y="2620525"/>
                <a:ext cx="4497706" cy="1298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873186" y="4262273"/>
                <a:ext cx="5281677" cy="1858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Proper probabilities:</a:t>
                </a:r>
              </a:p>
              <a:p>
                <a:pPr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all positive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sum up to one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:r>
                  <a:rPr lang="en-GB" sz="1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soft max: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when one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much larger than the others, the corresponding probability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≃1</m:t>
                    </m:r>
                  </m:oMath>
                </a14:m>
                <a:endParaRPr lang="en-GB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6" y="4262273"/>
                <a:ext cx="5281677" cy="1858009"/>
              </a:xfrm>
              <a:prstGeom prst="rect">
                <a:avLst/>
              </a:prstGeom>
              <a:blipFill>
                <a:blip r:embed="rId5"/>
                <a:stretch>
                  <a:fillRect l="-577" t="-984" b="-6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SAFRAN ANALYTICS - NOTRE RÔLE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Month/day/year</a:t>
            </a:r>
            <a:endParaRPr kumimoji="0" lang="fr-FR" sz="133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890121-C4F8-455B-B7CB-CD45AF9B363F}" type="slidenum">
              <a:rPr kumimoji="0" lang="fr-FR" sz="1267" b="1" i="0" u="none" strike="noStrike" kern="1200" cap="none" spc="0" normalizeH="0" baseline="0" noProof="0" smtClean="0">
                <a:ln>
                  <a:noFill/>
                </a:ln>
                <a:solidFill>
                  <a:srgbClr val="52566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67" b="1" i="0" u="none" strike="noStrike" kern="1200" cap="none" spc="0" normalizeH="0" baseline="0" noProof="0">
              <a:ln>
                <a:noFill/>
              </a:ln>
              <a:solidFill>
                <a:srgbClr val="52566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oupe 17"/>
          <p:cNvGrpSpPr>
            <a:grpSpLocks/>
          </p:cNvGrpSpPr>
          <p:nvPr/>
        </p:nvGrpSpPr>
        <p:grpSpPr bwMode="auto">
          <a:xfrm>
            <a:off x="1102785" y="2277534"/>
            <a:ext cx="1441449" cy="1439333"/>
            <a:chOff x="755576" y="2869493"/>
            <a:chExt cx="1080120" cy="1080120"/>
          </a:xfrm>
          <a:solidFill>
            <a:schemeClr val="accent3"/>
          </a:solidFill>
        </p:grpSpPr>
        <p:sp>
          <p:nvSpPr>
            <p:cNvPr id="19" name="Ellipse 18"/>
            <p:cNvSpPr>
              <a:spLocks noChangeAspect="1"/>
            </p:cNvSpPr>
            <p:nvPr/>
          </p:nvSpPr>
          <p:spPr>
            <a:xfrm>
              <a:off x="755576" y="2869493"/>
              <a:ext cx="1080120" cy="1080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33" y="3033148"/>
              <a:ext cx="752811" cy="752811"/>
            </a:xfrm>
            <a:prstGeom prst="rect">
              <a:avLst/>
            </a:prstGeom>
            <a:grpFill/>
          </p:spPr>
        </p:pic>
      </p:grpSp>
      <p:grpSp>
        <p:nvGrpSpPr>
          <p:cNvPr id="22" name="Groupe 21"/>
          <p:cNvGrpSpPr>
            <a:grpSpLocks/>
          </p:cNvGrpSpPr>
          <p:nvPr/>
        </p:nvGrpSpPr>
        <p:grpSpPr bwMode="auto">
          <a:xfrm>
            <a:off x="9359900" y="2277534"/>
            <a:ext cx="1441451" cy="1439333"/>
            <a:chOff x="7020272" y="1923678"/>
            <a:chExt cx="1080120" cy="1080120"/>
          </a:xfrm>
          <a:solidFill>
            <a:schemeClr val="accent3"/>
          </a:solidFill>
        </p:grpSpPr>
        <p:sp>
          <p:nvSpPr>
            <p:cNvPr id="23" name="Ellipse 22"/>
            <p:cNvSpPr>
              <a:spLocks noChangeAspect="1"/>
            </p:cNvSpPr>
            <p:nvPr/>
          </p:nvSpPr>
          <p:spPr>
            <a:xfrm>
              <a:off x="7020272" y="1923678"/>
              <a:ext cx="1080120" cy="1080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2049692"/>
              <a:ext cx="828092" cy="828092"/>
            </a:xfrm>
            <a:prstGeom prst="rect">
              <a:avLst/>
            </a:prstGeom>
            <a:noFill/>
          </p:spPr>
        </p:pic>
      </p:grpSp>
      <p:grpSp>
        <p:nvGrpSpPr>
          <p:cNvPr id="26" name="Groupe 25"/>
          <p:cNvGrpSpPr>
            <a:grpSpLocks/>
          </p:cNvGrpSpPr>
          <p:nvPr/>
        </p:nvGrpSpPr>
        <p:grpSpPr bwMode="auto">
          <a:xfrm>
            <a:off x="3856567" y="2277534"/>
            <a:ext cx="1439333" cy="1439333"/>
            <a:chOff x="2483768" y="2869493"/>
            <a:chExt cx="1080120" cy="1080120"/>
          </a:xfrm>
          <a:solidFill>
            <a:schemeClr val="accent3"/>
          </a:solidFill>
        </p:grpSpPr>
        <p:sp>
          <p:nvSpPr>
            <p:cNvPr id="27" name="Ellipse 26"/>
            <p:cNvSpPr>
              <a:spLocks noChangeAspect="1"/>
            </p:cNvSpPr>
            <p:nvPr/>
          </p:nvSpPr>
          <p:spPr>
            <a:xfrm>
              <a:off x="2483768" y="2869493"/>
              <a:ext cx="1080120" cy="1080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425" y="3033148"/>
              <a:ext cx="752811" cy="752811"/>
            </a:xfrm>
            <a:prstGeom prst="rect">
              <a:avLst/>
            </a:prstGeom>
            <a:grpFill/>
          </p:spPr>
        </p:pic>
      </p:grpSp>
      <p:grpSp>
        <p:nvGrpSpPr>
          <p:cNvPr id="29" name="Groupe 28"/>
          <p:cNvGrpSpPr>
            <a:grpSpLocks/>
          </p:cNvGrpSpPr>
          <p:nvPr/>
        </p:nvGrpSpPr>
        <p:grpSpPr bwMode="auto">
          <a:xfrm>
            <a:off x="6608234" y="2277534"/>
            <a:ext cx="1439333" cy="1439333"/>
            <a:chOff x="4499992" y="2869493"/>
            <a:chExt cx="1080120" cy="1080120"/>
          </a:xfrm>
          <a:solidFill>
            <a:schemeClr val="accent3"/>
          </a:solidFill>
        </p:grpSpPr>
        <p:sp>
          <p:nvSpPr>
            <p:cNvPr id="30" name="Ellipse 29"/>
            <p:cNvSpPr>
              <a:spLocks noChangeAspect="1"/>
            </p:cNvSpPr>
            <p:nvPr/>
          </p:nvSpPr>
          <p:spPr>
            <a:xfrm>
              <a:off x="4499992" y="2869493"/>
              <a:ext cx="1080120" cy="10801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649" y="3033148"/>
              <a:ext cx="752811" cy="752811"/>
            </a:xfrm>
            <a:prstGeom prst="rect">
              <a:avLst/>
            </a:prstGeom>
            <a:grpFill/>
          </p:spPr>
        </p:pic>
      </p:grpSp>
      <p:sp>
        <p:nvSpPr>
          <p:cNvPr id="32" name="Espace réservé du texte 3"/>
          <p:cNvSpPr txBox="1">
            <a:spLocks/>
          </p:cNvSpPr>
          <p:nvPr/>
        </p:nvSpPr>
        <p:spPr bwMode="auto">
          <a:xfrm>
            <a:off x="772585" y="3909485"/>
            <a:ext cx="2154767" cy="95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875" indent="-142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58775" indent="-142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11188" indent="-142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683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5255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827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399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NeueLT Com 45 Lt" panose="020B0403020202020204" pitchFamily="34" charset="0"/>
                <a:ea typeface="+mn-ea"/>
                <a:cs typeface="+mn-cs"/>
              </a:rPr>
              <a:t>Appréhender la problématique Data dans sa globalité</a:t>
            </a:r>
          </a:p>
        </p:txBody>
      </p:sp>
      <p:sp>
        <p:nvSpPr>
          <p:cNvPr id="33" name="Espace réservé du texte 3"/>
          <p:cNvSpPr txBox="1">
            <a:spLocks/>
          </p:cNvSpPr>
          <p:nvPr/>
        </p:nvSpPr>
        <p:spPr bwMode="auto">
          <a:xfrm>
            <a:off x="3522134" y="3909484"/>
            <a:ext cx="2154767" cy="105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875" indent="-142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58775" indent="-142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11188" indent="-142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683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5255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827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399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NeueLT Com 45 Lt" panose="020B0403020202020204" pitchFamily="34" charset="0"/>
                <a:ea typeface="+mn-ea"/>
                <a:cs typeface="+mn-cs"/>
              </a:rPr>
              <a:t>Développer nos propres compétences et outils internes Safran</a:t>
            </a:r>
          </a:p>
        </p:txBody>
      </p:sp>
      <p:sp>
        <p:nvSpPr>
          <p:cNvPr id="34" name="Espace réservé du texte 3"/>
          <p:cNvSpPr txBox="1">
            <a:spLocks/>
          </p:cNvSpPr>
          <p:nvPr/>
        </p:nvSpPr>
        <p:spPr bwMode="auto">
          <a:xfrm>
            <a:off x="6275918" y="3909485"/>
            <a:ext cx="2152649" cy="9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875" indent="-142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58775" indent="-142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11188" indent="-142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683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5255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827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399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NeueLT Com 45 Lt" panose="020B0403020202020204" pitchFamily="34" charset="0"/>
                <a:ea typeface="+mn-ea"/>
                <a:cs typeface="+mn-cs"/>
              </a:rPr>
              <a:t>Faire monter en </a:t>
            </a:r>
            <a:r>
              <a:rPr kumimoji="0" lang="fr-FR" alt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NeueLT Com 45 Lt" panose="020B0403020202020204" pitchFamily="34" charset="0"/>
                <a:ea typeface="+mn-ea"/>
                <a:cs typeface="+mn-cs"/>
              </a:rPr>
              <a:t>compétence </a:t>
            </a:r>
            <a:r>
              <a:rPr kumimoji="0" lang="fr-FR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NeueLT Com 45 Lt" panose="020B0403020202020204" pitchFamily="34" charset="0"/>
                <a:ea typeface="+mn-ea"/>
                <a:cs typeface="+mn-cs"/>
              </a:rPr>
              <a:t>les individus </a:t>
            </a:r>
            <a:r>
              <a:rPr kumimoji="0" lang="fr-FR" alt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NeueLT Com 45 Lt" panose="020B0403020202020204" pitchFamily="34" charset="0"/>
                <a:ea typeface="+mn-ea"/>
                <a:cs typeface="+mn-cs"/>
              </a:rPr>
              <a:t>et </a:t>
            </a:r>
            <a:r>
              <a:rPr kumimoji="0" lang="fr-FR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NeueLT Com 45 Lt" panose="020B0403020202020204" pitchFamily="34" charset="0"/>
                <a:ea typeface="+mn-ea"/>
                <a:cs typeface="+mn-cs"/>
              </a:rPr>
              <a:t>les organisations</a:t>
            </a:r>
          </a:p>
        </p:txBody>
      </p:sp>
      <p:sp>
        <p:nvSpPr>
          <p:cNvPr id="35" name="Espace réservé du texte 3"/>
          <p:cNvSpPr txBox="1">
            <a:spLocks/>
          </p:cNvSpPr>
          <p:nvPr/>
        </p:nvSpPr>
        <p:spPr bwMode="auto">
          <a:xfrm>
            <a:off x="9004300" y="3909485"/>
            <a:ext cx="2152651" cy="9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875" indent="-142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58775" indent="-142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11188" indent="-142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0683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5255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9827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439988" indent="-142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NeueLT Com 45 Lt" panose="020B0403020202020204" pitchFamily="34" charset="0"/>
                <a:ea typeface="+mn-ea"/>
                <a:cs typeface="+mn-cs"/>
              </a:rPr>
              <a:t>Résoudre des problèmes complexes par des approches Data </a:t>
            </a:r>
            <a:r>
              <a:rPr kumimoji="0" lang="fr-FR" alt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NeueLT Com 45 Lt" panose="020B0403020202020204" pitchFamily="34" charset="0"/>
                <a:ea typeface="+mn-ea"/>
                <a:cs typeface="+mn-cs"/>
              </a:rPr>
              <a:t>Driven</a:t>
            </a:r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NeueLT Com 45 Lt" panose="020B0403020202020204" pitchFamily="34" charset="0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2566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Safran </a:t>
            </a:r>
            <a:r>
              <a:rPr kumimoji="0" lang="fr-FR" sz="106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2566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Analytics</a:t>
            </a:r>
            <a:r>
              <a:rPr kumimoji="0" lang="fr-FR" sz="10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2566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Février 2019</a:t>
            </a:r>
            <a:endParaRPr kumimoji="0" lang="fr-FR" sz="1067" b="0" i="0" u="none" strike="noStrike" kern="1200" cap="none" spc="0" normalizeH="0" baseline="0" noProof="0" dirty="0">
              <a:ln>
                <a:noFill/>
              </a:ln>
              <a:solidFill>
                <a:srgbClr val="52566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03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86" y="1269971"/>
            <a:ext cx="9600443" cy="481688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92212" y="509364"/>
            <a:ext cx="102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networks – test poses full example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356" y="1605421"/>
            <a:ext cx="2633277" cy="1974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isometricOffAxis2Right">
              <a:rot lat="1080000" lon="17400000" rev="0"/>
            </a:camera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/>
          <p:cNvSpPr txBox="1"/>
          <p:nvPr/>
        </p:nvSpPr>
        <p:spPr>
          <a:xfrm>
            <a:off x="-192323" y="3975220"/>
            <a:ext cx="17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3968x2976x3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1411924" y="2451010"/>
            <a:ext cx="714703" cy="28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91709" y="2113588"/>
            <a:ext cx="17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561332" y="3339862"/>
            <a:ext cx="17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300x300x3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004194" y="1576101"/>
                <a:ext cx="1207634" cy="149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CONV</a:t>
                </a:r>
                <a:br>
                  <a:rPr lang="en-GB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=32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=5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𝑣𝑎𝑙𝑖𝑑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</m:t>
                      </m:r>
                    </m:oMath>
                  </m:oMathPara>
                </a14:m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94" y="1576101"/>
                <a:ext cx="1207634" cy="1497076"/>
              </a:xfrm>
              <a:prstGeom prst="rect">
                <a:avLst/>
              </a:prstGeom>
              <a:blipFill>
                <a:blip r:embed="rId4"/>
                <a:stretch>
                  <a:fillRect t="-12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3662020" y="3293320"/>
            <a:ext cx="17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296x296x32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5372327" y="1637058"/>
                <a:ext cx="120763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max pool</a:t>
                </a:r>
                <a:br>
                  <a:rPr lang="en-GB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𝑣𝑎𝑙𝑖𝑑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</m:t>
                      </m:r>
                    </m:oMath>
                  </m:oMathPara>
                </a14:m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27" y="1637058"/>
                <a:ext cx="1207634" cy="1231106"/>
              </a:xfrm>
              <a:prstGeom prst="rect">
                <a:avLst/>
              </a:prstGeom>
              <a:blipFill>
                <a:blip r:embed="rId5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/>
          <p:cNvSpPr txBox="1"/>
          <p:nvPr/>
        </p:nvSpPr>
        <p:spPr>
          <a:xfrm>
            <a:off x="6084655" y="2903900"/>
            <a:ext cx="17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98x98x32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497929" y="1616038"/>
                <a:ext cx="1207634" cy="149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CONV</a:t>
                </a:r>
                <a:br>
                  <a:rPr lang="en-GB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=32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=5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𝑣𝑎𝑙𝑖𝑑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</m:t>
                      </m:r>
                    </m:oMath>
                  </m:oMathPara>
                </a14:m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929" y="1616038"/>
                <a:ext cx="1207634" cy="1497076"/>
              </a:xfrm>
              <a:prstGeom prst="rect">
                <a:avLst/>
              </a:prstGeom>
              <a:blipFill>
                <a:blip r:embed="rId6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8184766" y="2774560"/>
            <a:ext cx="17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94x94x32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9637832" y="1749023"/>
                <a:ext cx="120763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max pool</a:t>
                </a:r>
                <a:br>
                  <a:rPr lang="en-GB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𝑣𝑎𝑙𝑖𝑑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</m:t>
                      </m:r>
                    </m:oMath>
                  </m:oMathPara>
                </a14:m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832" y="1749023"/>
                <a:ext cx="1207634" cy="1231106"/>
              </a:xfrm>
              <a:prstGeom prst="rect">
                <a:avLst/>
              </a:prstGeom>
              <a:blipFill>
                <a:blip r:embed="rId7"/>
                <a:stretch>
                  <a:fillRect t="-14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/>
          <p:cNvSpPr txBox="1"/>
          <p:nvPr/>
        </p:nvSpPr>
        <p:spPr>
          <a:xfrm>
            <a:off x="10412808" y="2529610"/>
            <a:ext cx="17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31x31x32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608318" y="4313774"/>
                <a:ext cx="1207634" cy="149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CONV</a:t>
                </a:r>
                <a:br>
                  <a:rPr lang="en-GB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=64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=5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𝑣𝑎𝑙𝑖𝑑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</m:t>
                      </m:r>
                    </m:oMath>
                  </m:oMathPara>
                </a14:m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18" y="4313774"/>
                <a:ext cx="1207634" cy="1497076"/>
              </a:xfrm>
              <a:prstGeom prst="rect">
                <a:avLst/>
              </a:prstGeom>
              <a:blipFill>
                <a:blip r:embed="rId8"/>
                <a:stretch>
                  <a:fillRect t="-12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/>
          <p:cNvSpPr txBox="1"/>
          <p:nvPr/>
        </p:nvSpPr>
        <p:spPr>
          <a:xfrm>
            <a:off x="2609634" y="5151307"/>
            <a:ext cx="17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27x27x64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4490418" y="4420075"/>
                <a:ext cx="120763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max pool</a:t>
                </a:r>
                <a:br>
                  <a:rPr lang="en-GB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𝑣𝑎𝑙𝑖𝑑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"</m:t>
                      </m:r>
                    </m:oMath>
                  </m:oMathPara>
                </a14:m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418" y="4420075"/>
                <a:ext cx="1207634" cy="1231106"/>
              </a:xfrm>
              <a:prstGeom prst="rect">
                <a:avLst/>
              </a:prstGeom>
              <a:blipFill>
                <a:blip r:embed="rId9"/>
                <a:stretch>
                  <a:fillRect t="-14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5747550" y="5062312"/>
            <a:ext cx="17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9x9x64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580949" y="4757911"/>
            <a:ext cx="1207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8101746" y="6094373"/>
            <a:ext cx="17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5184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8999742" y="4612235"/>
            <a:ext cx="120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Dense 64</a:t>
            </a:r>
            <a:b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9396990" y="5489861"/>
            <a:ext cx="17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10170956" y="4622230"/>
            <a:ext cx="175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Dense 4</a:t>
            </a:r>
            <a:b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662576" y="5179156"/>
            <a:ext cx="390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54" y="1143286"/>
            <a:ext cx="7822222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5520" y="1677161"/>
            <a:ext cx="1859659" cy="15911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27"/>
          <p:cNvSpPr>
            <a:spLocks/>
          </p:cNvSpPr>
          <p:nvPr/>
        </p:nvSpPr>
        <p:spPr bwMode="auto">
          <a:xfrm>
            <a:off x="1833701" y="2118812"/>
            <a:ext cx="1766023" cy="70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1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DIRECTION</a:t>
            </a:r>
            <a:r>
              <a:rPr kumimoji="0" lang="fr-FR" altLang="fr-FR" sz="1801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STRATÉGIE ET DÉVELOPPEMENT</a:t>
            </a:r>
            <a:endParaRPr kumimoji="0" lang="fr-FR" altLang="fr-F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79776" y="1677161"/>
            <a:ext cx="1859659" cy="15911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27"/>
          <p:cNvSpPr>
            <a:spLocks/>
          </p:cNvSpPr>
          <p:nvPr/>
        </p:nvSpPr>
        <p:spPr bwMode="auto">
          <a:xfrm>
            <a:off x="4256013" y="2084851"/>
            <a:ext cx="1647967" cy="49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1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DIRECTION</a:t>
            </a:r>
            <a:r>
              <a:rPr kumimoji="0" lang="fr-FR" alt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TECHNIQUE</a:t>
            </a:r>
            <a:r>
              <a:rPr kumimoji="0" lang="fr-FR" alt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endParaRPr kumimoji="0" lang="fr-FR" altLang="fr-F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4032" y="1677161"/>
            <a:ext cx="1859659" cy="15911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27"/>
          <p:cNvSpPr>
            <a:spLocks/>
          </p:cNvSpPr>
          <p:nvPr/>
        </p:nvSpPr>
        <p:spPr bwMode="auto">
          <a:xfrm>
            <a:off x="6576053" y="2072292"/>
            <a:ext cx="1553960" cy="49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1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DIRECTION</a:t>
            </a:r>
            <a:r>
              <a:rPr kumimoji="0" lang="fr-FR" altLang="fr-FR" sz="1801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PROGRAMMES</a:t>
            </a:r>
            <a:endParaRPr kumimoji="0" lang="fr-FR" altLang="fr-F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6" name="Rectangle 28"/>
          <p:cNvSpPr>
            <a:spLocks/>
          </p:cNvSpPr>
          <p:nvPr/>
        </p:nvSpPr>
        <p:spPr bwMode="auto">
          <a:xfrm>
            <a:off x="1775520" y="3439395"/>
            <a:ext cx="1859659" cy="112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 pitchFamily="34" charset="0"/>
              </a:rPr>
              <a:t>Mettre en œuvre Safran Analytics et créer les conditions favorables au sein de Safran pour faire de la donnée un levier de création de valeur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7" name="Rectangle 28"/>
          <p:cNvSpPr>
            <a:spLocks/>
          </p:cNvSpPr>
          <p:nvPr/>
        </p:nvSpPr>
        <p:spPr bwMode="auto">
          <a:xfrm>
            <a:off x="4175787" y="3439395"/>
            <a:ext cx="1859659" cy="82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 pitchFamily="34" charset="0"/>
              </a:rPr>
              <a:t>Délivrer l’expertise technique et s'assurer de la faisabilité des besoins : plateformes, analyses prédictive, prototypes, …</a:t>
            </a:r>
            <a:endParaRPr kumimoji="0" lang="fr-FR" altLang="fr-FR" sz="9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Rectangle 28"/>
          <p:cNvSpPr>
            <a:spLocks/>
          </p:cNvSpPr>
          <p:nvPr/>
        </p:nvSpPr>
        <p:spPr bwMode="auto">
          <a:xfrm>
            <a:off x="6384032" y="3439395"/>
            <a:ext cx="1859659" cy="8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 pitchFamily="34" charset="0"/>
              </a:rPr>
              <a:t>Piloter et s’assurer de la réussite des projets en mettant en place les moyens nécessaires </a:t>
            </a:r>
            <a:endParaRPr kumimoji="0" lang="fr-FR" altLang="fr-FR" sz="9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988247" y="4839576"/>
            <a:ext cx="132344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367809" y="4839573"/>
            <a:ext cx="132344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500749" y="4832101"/>
            <a:ext cx="132344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/>
          </p:cNvSpPr>
          <p:nvPr/>
        </p:nvSpPr>
        <p:spPr bwMode="auto">
          <a:xfrm>
            <a:off x="1775521" y="5124380"/>
            <a:ext cx="199622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Directeur D&amp;S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Adjoint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Maitrise d’Ouvrage Technique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Chef de Projet Plateformes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Responsable Transformation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Community Manager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700" b="1" i="0" u="none" strike="noStrike" kern="1200" cap="none" spc="0" normalizeH="0" baseline="0" noProof="0" dirty="0">
              <a:ln>
                <a:noFill/>
              </a:ln>
              <a:solidFill>
                <a:srgbClr val="014491"/>
              </a:solidFill>
              <a:effectLst/>
              <a:uLnTx/>
              <a:uFillTx/>
              <a:latin typeface="Century Gothic" panose="020B0502020202020204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4236341" y="5124381"/>
            <a:ext cx="1859659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CTO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Data Engineers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Data Scientists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Software Engineer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700" b="1" i="0" u="none" strike="noStrike" kern="1200" cap="none" spc="0" normalizeH="0" baseline="0" noProof="0" dirty="0">
              <a:ln>
                <a:noFill/>
              </a:ln>
              <a:solidFill>
                <a:srgbClr val="014491"/>
              </a:solidFill>
              <a:effectLst/>
              <a:uLnTx/>
              <a:uFillTx/>
              <a:latin typeface="Century Gothic" panose="020B0502020202020204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6384032" y="5124381"/>
            <a:ext cx="1978077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Directeur des Programmes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Référents société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Directeur de programme SGDS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700" b="1" i="0" u="none" strike="noStrike" kern="1200" cap="none" spc="0" normalizeH="0" baseline="0" noProof="0" dirty="0">
              <a:ln>
                <a:noFill/>
              </a:ln>
              <a:solidFill>
                <a:srgbClr val="014491"/>
              </a:solidFill>
              <a:effectLst/>
              <a:uLnTx/>
              <a:uFillTx/>
              <a:latin typeface="Century Gothic" panose="020B0502020202020204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SAFRAN ANALYTICS</a:t>
            </a:r>
            <a:br>
              <a:rPr lang="fr-FR" dirty="0" smtClean="0"/>
            </a:br>
            <a:r>
              <a:rPr lang="fr-FR" dirty="0" smtClean="0"/>
              <a:t>LES MÉTIERS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593845" y="1677160"/>
            <a:ext cx="1859659" cy="15911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7"/>
          <p:cNvSpPr>
            <a:spLocks/>
          </p:cNvSpPr>
          <p:nvPr/>
        </p:nvSpPr>
        <p:spPr bwMode="auto">
          <a:xfrm>
            <a:off x="8746695" y="1972533"/>
            <a:ext cx="1553960" cy="49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1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DIRECTION</a:t>
            </a:r>
            <a:r>
              <a:rPr kumimoji="0" lang="fr-FR" altLang="fr-FR" sz="1801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DES DONNÉES</a:t>
            </a:r>
            <a:endParaRPr kumimoji="0" lang="fr-FR" altLang="fr-F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2" name="Rectangle 28"/>
          <p:cNvSpPr>
            <a:spLocks/>
          </p:cNvSpPr>
          <p:nvPr/>
        </p:nvSpPr>
        <p:spPr bwMode="auto">
          <a:xfrm>
            <a:off x="8592277" y="3449653"/>
            <a:ext cx="1859659" cy="145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 pitchFamily="34" charset="0"/>
              </a:rPr>
              <a:t>Etablir des règles de gouvernance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 pitchFamily="34" charset="0"/>
              </a:rPr>
              <a:t>Les faire adopter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 pitchFamily="34" charset="0"/>
              </a:rPr>
              <a:t>Faire du système de contrainte (sécurité/propriété) des données un levier de création de valeur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 pitchFamily="34" charset="0"/>
              </a:rPr>
              <a:t>Valoriser les Données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9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34" name="Connecteur droit 33"/>
          <p:cNvCxnSpPr/>
          <p:nvPr/>
        </p:nvCxnSpPr>
        <p:spPr>
          <a:xfrm>
            <a:off x="8746695" y="4881541"/>
            <a:ext cx="132344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/>
          </p:cNvSpPr>
          <p:nvPr/>
        </p:nvSpPr>
        <p:spPr bwMode="auto">
          <a:xfrm>
            <a:off x="8619904" y="5121114"/>
            <a:ext cx="18596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51700" bIns="0">
            <a:spAutoFit/>
          </a:bodyPr>
          <a:lstStyle>
            <a:lvl1pPr eaLnBrk="0" hangingPunct="0">
              <a:spcBef>
                <a:spcPts val="1800"/>
              </a:spcBef>
              <a:spcAft>
                <a:spcPts val="600"/>
              </a:spcAft>
              <a:buFont typeface="Arial" pitchFamily="34" charset="0"/>
              <a:defRPr sz="1400" b="1">
                <a:solidFill>
                  <a:schemeClr val="accent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Font typeface="Wingdings 2" pitchFamily="18" charset="2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7E9BC0"/>
              </a:buClr>
              <a:buSzPct val="100000"/>
              <a:buFont typeface="Wingdings 2" pitchFamily="18" charset="2"/>
              <a:buChar char="¿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Arial Black" pitchFamily="34" charset="0"/>
              <a:buChar char="&gt;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120000"/>
              </a:lnSpc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E9BC0"/>
              </a:buClr>
              <a:buSzPct val="100000"/>
              <a:buFont typeface="Wingdings" pitchFamily="2" charset="2"/>
              <a:buChar char="w"/>
              <a:defRPr sz="11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Protection des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1200" cap="none" spc="0" normalizeH="0" baseline="0" noProof="0" dirty="0">
                <a:ln>
                  <a:noFill/>
                </a:ln>
                <a:solidFill>
                  <a:srgbClr val="014491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itchFamily="34" charset="-128"/>
                <a:cs typeface="Arial" pitchFamily="34" charset="0"/>
              </a:rPr>
              <a:t>Gouvernance des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700" b="1" i="0" u="none" strike="noStrike" kern="1200" cap="none" spc="0" normalizeH="0" baseline="0" noProof="0" dirty="0">
              <a:ln>
                <a:noFill/>
              </a:ln>
              <a:solidFill>
                <a:srgbClr val="014491"/>
              </a:solidFill>
              <a:effectLst/>
              <a:uLnTx/>
              <a:uFillTx/>
              <a:latin typeface="Century Gothic" panose="020B0502020202020204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Month/day/year</a:t>
            </a:r>
            <a:endParaRPr kumimoji="0" lang="fr-FR" sz="133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890121-C4F8-455B-B7CB-CD45AF9B363F}" type="slidenum">
              <a:rPr kumimoji="0" lang="fr-FR" sz="1267" b="1" i="0" u="none" strike="noStrike" kern="1200" cap="none" spc="0" normalizeH="0" baseline="0" noProof="0" smtClean="0">
                <a:ln>
                  <a:noFill/>
                </a:ln>
                <a:solidFill>
                  <a:srgbClr val="52566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67" b="1" i="0" u="none" strike="noStrike" kern="1200" cap="none" spc="0" normalizeH="0" baseline="0" noProof="0">
              <a:ln>
                <a:noFill/>
              </a:ln>
              <a:solidFill>
                <a:srgbClr val="52566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2566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Safran </a:t>
            </a:r>
            <a:r>
              <a:rPr kumimoji="0" lang="fr-FR" sz="106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2566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Analytics</a:t>
            </a:r>
            <a:r>
              <a:rPr kumimoji="0" lang="fr-FR" sz="1067" b="0" i="0" u="none" strike="noStrike" kern="1200" cap="none" spc="0" normalizeH="0" baseline="0" noProof="0" dirty="0" smtClean="0">
                <a:ln>
                  <a:noFill/>
                </a:ln>
                <a:solidFill>
                  <a:srgbClr val="52566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Février 2019</a:t>
            </a:r>
            <a:endParaRPr kumimoji="0" lang="fr-FR" sz="1067" b="0" i="0" u="none" strike="noStrike" kern="1200" cap="none" spc="0" normalizeH="0" baseline="0" noProof="0" dirty="0">
              <a:ln>
                <a:noFill/>
              </a:ln>
              <a:solidFill>
                <a:srgbClr val="52566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8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34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fr-FR" sz="2400" b="1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5744" y="1564912"/>
            <a:ext cx="10635270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GB" sz="2200" b="1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Neural Networks</a:t>
            </a:r>
          </a:p>
          <a:p>
            <a:pPr marL="457200">
              <a:spcAft>
                <a:spcPts val="800"/>
              </a:spcAft>
            </a:pPr>
            <a:r>
              <a:rPr lang="en-GB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architecture</a:t>
            </a:r>
          </a:p>
          <a:p>
            <a:pPr marL="457200">
              <a:spcAft>
                <a:spcPts val="800"/>
              </a:spcAft>
            </a:pPr>
            <a:r>
              <a:rPr lang="fr-FR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marL="457200">
              <a:spcAft>
                <a:spcPts val="800"/>
              </a:spcAft>
            </a:pPr>
            <a:r>
              <a:rPr lang="fr-FR" dirty="0" err="1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fr-FR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dirty="0" err="1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</a:t>
            </a:r>
            <a:endParaRPr lang="fr-FR" dirty="0" smtClean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spcAft>
                <a:spcPts val="800"/>
              </a:spcAft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000"/>
              </a:spcAft>
              <a:buFont typeface="+mj-lt"/>
              <a:buAutoNum type="arabicPeriod" startAt="2"/>
            </a:pPr>
            <a:r>
              <a:rPr lang="en-GB" sz="2200" b="1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</a:p>
          <a:p>
            <a:pPr marL="457200">
              <a:spcAft>
                <a:spcPts val="800"/>
              </a:spcAft>
            </a:pPr>
            <a:r>
              <a:rPr lang="en-GB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convolutions?</a:t>
            </a:r>
          </a:p>
          <a:p>
            <a:pPr marL="457200">
              <a:spcAft>
                <a:spcPts val="800"/>
              </a:spcAft>
            </a:pPr>
            <a:r>
              <a:rPr lang="en-GB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Convolutions practicalities</a:t>
            </a:r>
          </a:p>
          <a:p>
            <a:pPr marL="457200">
              <a:spcAft>
                <a:spcPts val="800"/>
              </a:spcAft>
            </a:pPr>
            <a:r>
              <a:rPr lang="en-GB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CNN for classification</a:t>
            </a:r>
          </a:p>
          <a:p>
            <a:pPr marL="457200">
              <a:spcAft>
                <a:spcPts val="800"/>
              </a:spcAft>
            </a:pPr>
            <a:r>
              <a:rPr lang="en-GB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architectures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4078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28718" y="1325574"/>
            <a:ext cx="5281837" cy="3921487"/>
          </a:xfrm>
          <a:prstGeom prst="rect">
            <a:avLst/>
          </a:prstGeom>
          <a:solidFill>
            <a:srgbClr val="052C89">
              <a:alpha val="10000"/>
            </a:srgbClr>
          </a:solidFill>
          <a:ln w="76200">
            <a:solidFill>
              <a:srgbClr val="052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9"/>
          <p:cNvSpPr txBox="1">
            <a:spLocks/>
          </p:cNvSpPr>
          <p:nvPr/>
        </p:nvSpPr>
        <p:spPr>
          <a:xfrm>
            <a:off x="5227349" y="1325574"/>
            <a:ext cx="585664" cy="1180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fr-FR" b="1" smtClean="0">
                <a:solidFill>
                  <a:srgbClr val="052C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endParaRPr lang="fr-FR" altLang="fr-FR" b="1" dirty="0">
              <a:solidFill>
                <a:srgbClr val="052C89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70340" y="3070873"/>
            <a:ext cx="10635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GB" sz="2200" b="1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Neural Networks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34" y="2038593"/>
            <a:ext cx="3548798" cy="24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983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architecture: composition of simple functions</a:t>
            </a:r>
            <a:endParaRPr lang="fr-FR" sz="2400" b="1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92212" y="1226078"/>
                <a:ext cx="5405865" cy="50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Neural networks can be viewed as 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parametric models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based on the 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composition of simple functions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Mapping an input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solidFill>
                              <a:srgbClr val="052C8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rgbClr val="052C8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rgbClr val="052C8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to an output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𝒀</m:t>
                        </m:r>
                      </m:e>
                      <m:sub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GB" sz="16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Neural network 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8000" indent="-288000">
                  <a:spcAft>
                    <a:spcPts val="1200"/>
                  </a:spcAft>
                  <a:tabLst>
                    <a:tab pos="288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The intermediate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called 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activations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8000" indent="-288000">
                  <a:spcAft>
                    <a:spcPts val="1200"/>
                  </a:spcAft>
                  <a:tabLst>
                    <a:tab pos="288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Each component of an activation vector corresponds to a single 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neuron</a:t>
                </a:r>
                <a:r>
                  <a:rPr lang="en-GB" sz="1600" dirty="0" smtClean="0">
                    <a:solidFill>
                      <a:srgbClr val="23232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smtClean="0">
                    <a:solidFill>
                      <a:srgbClr val="23232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neuron is 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activated </a:t>
                </a:r>
                <a:r>
                  <a:rPr lang="en-GB" sz="1600" dirty="0" smtClean="0">
                    <a:solidFill>
                      <a:srgbClr val="23232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when the value of its activation is large</a:t>
                </a:r>
                <a:endParaRPr lang="en-GB" sz="1600" dirty="0">
                  <a:solidFill>
                    <a:srgbClr val="23232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8000" indent="-288000">
                  <a:spcAft>
                    <a:spcPts val="1200"/>
                  </a:spcAft>
                  <a:tabLst>
                    <a:tab pos="288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Simple transfer functions: 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complex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functions obtained 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using </a:t>
                </a:r>
                <a:r>
                  <a:rPr lang="en-GB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deep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networks (many layers) and large-dimensional activations</a:t>
                </a: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2" y="1226078"/>
                <a:ext cx="5405865" cy="5099409"/>
              </a:xfrm>
              <a:prstGeom prst="rect">
                <a:avLst/>
              </a:prstGeom>
              <a:blipFill>
                <a:blip r:embed="rId3"/>
                <a:stretch>
                  <a:fillRect l="-564" t="-358" b="-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6071470" y="1343417"/>
            <a:ext cx="5888389" cy="4647972"/>
            <a:chOff x="6071470" y="1343417"/>
            <a:chExt cx="5888389" cy="4647972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4194" y="1729638"/>
              <a:ext cx="5141704" cy="36587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071470" y="1343417"/>
                  <a:ext cx="784254" cy="263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smtClean="0">
                            <a:solidFill>
                              <a:srgbClr val="052C89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1470" y="1343417"/>
                  <a:ext cx="784254" cy="263214"/>
                </a:xfrm>
                <a:prstGeom prst="rect">
                  <a:avLst/>
                </a:prstGeom>
                <a:blipFill>
                  <a:blip r:embed="rId5"/>
                  <a:stretch>
                    <a:fillRect l="-6202" b="-45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7233876" y="1465149"/>
                  <a:ext cx="894540" cy="2829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876" y="1465149"/>
                  <a:ext cx="894540" cy="282963"/>
                </a:xfrm>
                <a:prstGeom prst="rect">
                  <a:avLst/>
                </a:prstGeom>
                <a:blipFill>
                  <a:blip r:embed="rId6"/>
                  <a:stretch>
                    <a:fillRect l="-54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357776" y="1777389"/>
                  <a:ext cx="894540" cy="2829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76" y="1777389"/>
                  <a:ext cx="894540" cy="282963"/>
                </a:xfrm>
                <a:prstGeom prst="rect">
                  <a:avLst/>
                </a:prstGeom>
                <a:blipFill>
                  <a:blip r:embed="rId7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9529620" y="1959430"/>
                  <a:ext cx="894540" cy="2829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620" y="1959430"/>
                  <a:ext cx="894540" cy="282963"/>
                </a:xfrm>
                <a:prstGeom prst="rect">
                  <a:avLst/>
                </a:prstGeom>
                <a:blipFill>
                  <a:blip r:embed="rId8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10617697" y="2235256"/>
                  <a:ext cx="1342162" cy="287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GB" sz="1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acc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7697" y="2235256"/>
                  <a:ext cx="1342162" cy="287066"/>
                </a:xfrm>
                <a:prstGeom prst="rect">
                  <a:avLst/>
                </a:prstGeom>
                <a:blipFill>
                  <a:blip r:embed="rId9"/>
                  <a:stretch>
                    <a:fillRect l="-1364" t="-1276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ZoneTexte 16"/>
            <p:cNvSpPr txBox="1"/>
            <p:nvPr/>
          </p:nvSpPr>
          <p:spPr>
            <a:xfrm>
              <a:off x="6124434" y="5342076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1062407" y="4426066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ccolade fermante 18"/>
            <p:cNvSpPr/>
            <p:nvPr/>
          </p:nvSpPr>
          <p:spPr>
            <a:xfrm rot="5400000">
              <a:off x="8738220" y="4087141"/>
              <a:ext cx="141770" cy="2706657"/>
            </a:xfrm>
            <a:prstGeom prst="rightBrace">
              <a:avLst>
                <a:gd name="adj1" fmla="val 234649"/>
                <a:gd name="adj2" fmla="val 48868"/>
              </a:avLst>
            </a:prstGeom>
            <a:ln w="22225" cap="flat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8128416" y="5652835"/>
              <a:ext cx="14029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layers</a:t>
              </a:r>
              <a:endParaRPr lang="fr-FR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3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212" y="509364"/>
            <a:ext cx="983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architecture: multi-layer perceptron</a:t>
            </a:r>
            <a:endParaRPr lang="fr-FR" sz="2400" b="1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92212" y="1118676"/>
                <a:ext cx="5894505" cy="520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Fully-connected,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a.k.a. ‘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’ 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GB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	matrix of 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weights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multiplies prev. activation vector</a:t>
                </a: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	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bias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	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activation function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non-linear, applied element-by-element to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 	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parameter count: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per layer </a:t>
                </a:r>
                <a:b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(roughly 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one parameter per connection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Note: </a:t>
                </a:r>
                <a:r>
                  <a:rPr lang="en-GB" sz="1600" dirty="0" smtClean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non-linear function is fixed, part of the architecture</a:t>
                </a:r>
              </a:p>
              <a:p>
                <a:pPr marL="284400" indent="-284400">
                  <a:spcAft>
                    <a:spcPts val="1200"/>
                  </a:spcAft>
                  <a:tabLst>
                    <a:tab pos="2844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	</a:t>
                </a:r>
                <a:r>
                  <a:rPr lang="en-GB" sz="1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Why non-linearity?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Otherwise, only affine functions!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648000" algn="l"/>
                    <a:tab pos="792000" algn="l"/>
                  </a:tabLst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● 	</a:t>
                </a:r>
                <a:r>
                  <a:rPr lang="en-GB" sz="16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What non-linearity?</a:t>
                </a: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648000" algn="l"/>
                    <a:tab pos="792000" algn="l"/>
                  </a:tabLst>
                </a:pPr>
                <a:r>
                  <a:rPr lang="en-GB" sz="1600" i="1" dirty="0">
                    <a:solidFill>
                      <a:srgbClr val="052C8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□</a:t>
                </a:r>
                <a:r>
                  <a:rPr lang="en-GB" sz="1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600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en-GB" sz="16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(Rectified Linear Unit) 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most popular choice</a:t>
                </a:r>
              </a:p>
              <a:p>
                <a:pPr marL="720000" indent="-720000">
                  <a:spcAft>
                    <a:spcPts val="1200"/>
                  </a:spcAft>
                  <a:tabLst>
                    <a:tab pos="284400" algn="l"/>
                    <a:tab pos="648000" algn="l"/>
                    <a:tab pos="792000" algn="l"/>
                  </a:tabLst>
                </a:pPr>
                <a:r>
                  <a:rPr lang="en-GB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□	</a:t>
                </a:r>
                <a:r>
                  <a:rPr lang="en-GB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tanh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sigmoid, leaky </a:t>
                </a:r>
                <a:r>
                  <a:rPr lang="en-GB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… choice can be important!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2" y="1118676"/>
                <a:ext cx="5894505" cy="5202771"/>
              </a:xfrm>
              <a:prstGeom prst="rect">
                <a:avLst/>
              </a:prstGeom>
              <a:blipFill>
                <a:blip r:embed="rId3"/>
                <a:stretch>
                  <a:fillRect l="-517" t="-352" b="-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78" y="3900947"/>
            <a:ext cx="2913891" cy="2351266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7966779" y="971029"/>
            <a:ext cx="3791644" cy="2764125"/>
            <a:chOff x="6071470" y="1343417"/>
            <a:chExt cx="5548568" cy="4044929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4194" y="1729638"/>
              <a:ext cx="5141704" cy="36587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6071470" y="1343417"/>
                  <a:ext cx="784254" cy="263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smtClean="0">
                            <a:solidFill>
                              <a:srgbClr val="052C89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1470" y="1343417"/>
                  <a:ext cx="784254" cy="263214"/>
                </a:xfrm>
                <a:prstGeom prst="rect">
                  <a:avLst/>
                </a:prstGeom>
                <a:blipFill>
                  <a:blip r:embed="rId6"/>
                  <a:stretch>
                    <a:fillRect l="-13636" r="-34091" b="-5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/>
                <p:cNvSpPr txBox="1"/>
                <p:nvPr/>
              </p:nvSpPr>
              <p:spPr>
                <a:xfrm>
                  <a:off x="7233876" y="1465149"/>
                  <a:ext cx="488624" cy="3399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2" name="ZoneText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876" y="1465149"/>
                  <a:ext cx="488624" cy="339967"/>
                </a:xfrm>
                <a:prstGeom prst="rect">
                  <a:avLst/>
                </a:prstGeom>
                <a:blipFill>
                  <a:blip r:embed="rId7"/>
                  <a:stretch>
                    <a:fillRect l="-20000" b="-184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8357776" y="1777389"/>
                  <a:ext cx="488624" cy="3399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76" y="1777389"/>
                  <a:ext cx="488624" cy="339967"/>
                </a:xfrm>
                <a:prstGeom prst="rect">
                  <a:avLst/>
                </a:prstGeom>
                <a:blipFill>
                  <a:blip r:embed="rId8"/>
                  <a:stretch>
                    <a:fillRect l="-20000" b="-184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9529620" y="1959430"/>
                  <a:ext cx="488624" cy="3399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620" y="1959430"/>
                  <a:ext cx="488624" cy="339967"/>
                </a:xfrm>
                <a:prstGeom prst="rect">
                  <a:avLst/>
                </a:prstGeom>
                <a:blipFill>
                  <a:blip r:embed="rId9"/>
                  <a:stretch>
                    <a:fillRect l="-22222" b="-2105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0617698" y="2235256"/>
                  <a:ext cx="1002340" cy="3399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GB" sz="1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acc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7698" y="2235256"/>
                  <a:ext cx="1002340" cy="339967"/>
                </a:xfrm>
                <a:prstGeom prst="rect">
                  <a:avLst/>
                </a:prstGeom>
                <a:blipFill>
                  <a:blip r:embed="rId10"/>
                  <a:stretch>
                    <a:fillRect l="-10714" t="-15789" r="-3571" b="-2105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77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23" y="971029"/>
            <a:ext cx="5427764" cy="275189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92212" y="509364"/>
            <a:ext cx="983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architecture: why do NNs work?</a:t>
            </a:r>
            <a:endParaRPr lang="fr-FR" sz="2400" b="1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212" y="1226079"/>
            <a:ext cx="5857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Universal approximation property: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44915" y="1869916"/>
            <a:ext cx="390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600" i="1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continuous function can be approximated (with arbitrarily small error) using a feed-forward network with a single hidden layer.</a:t>
            </a:r>
            <a:endParaRPr lang="en-GB" sz="1600" i="1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92211" y="3252417"/>
            <a:ext cx="567971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6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might need an exponentially large number of neurons!</a:t>
            </a:r>
          </a:p>
          <a:p>
            <a:pPr>
              <a:spcAft>
                <a:spcPts val="1200"/>
              </a:spcAft>
            </a:pPr>
            <a:r>
              <a:rPr lang="en-GB" sz="16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NNs are good at tasks that can be decomposed as sequence of: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indent="-7200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 	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 some of previous features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indent="-720000"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 	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new higher-level feature from this combination</a:t>
            </a:r>
          </a:p>
          <a:p>
            <a:pPr>
              <a:spcAft>
                <a:spcPts val="1200"/>
              </a:spcAft>
              <a:tabLst>
                <a:tab pos="284400" algn="l"/>
                <a:tab pos="792000" algn="l"/>
              </a:tabLst>
            </a:pPr>
            <a:r>
              <a:rPr lang="en-GB" sz="16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compared to: writing a single function that computes the output directly from the input.</a:t>
            </a:r>
          </a:p>
          <a:p>
            <a:pPr>
              <a:spcAft>
                <a:spcPts val="1200"/>
              </a:spcAft>
            </a:pPr>
            <a:endParaRPr lang="en-GB" sz="16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8570" y="3260999"/>
            <a:ext cx="1231179" cy="80828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640" y="3366879"/>
            <a:ext cx="1173850" cy="7324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64837" y="4847532"/>
            <a:ext cx="5351386" cy="9541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 = input that gives maximum activation for a given neuron</a:t>
            </a:r>
          </a:p>
          <a:p>
            <a:pPr algn="ctr"/>
            <a:endParaRPr lang="en-GB" sz="1400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400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Neurons in first layers: low-level features</a:t>
            </a:r>
          </a:p>
          <a:p>
            <a:pPr algn="ctr"/>
            <a:r>
              <a:rPr lang="en-GB" sz="1400" dirty="0" smtClean="0">
                <a:solidFill>
                  <a:srgbClr val="052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Neurons in last layers: high-level features</a:t>
            </a:r>
            <a:endParaRPr lang="fr-FR" sz="1400" dirty="0">
              <a:solidFill>
                <a:srgbClr val="052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4" y="3638103"/>
            <a:ext cx="1703857" cy="1019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0695604" y="1287634"/>
                <a:ext cx="132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𝐴𝑙𝑖𝑐𝑒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𝐵𝑜𝑏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604" y="1287634"/>
                <a:ext cx="1321965" cy="276999"/>
              </a:xfrm>
              <a:prstGeom prst="rect">
                <a:avLst/>
              </a:prstGeom>
              <a:blipFill>
                <a:blip r:embed="rId7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9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but se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AFRAN_GENERIQU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SAFRAN_GENERIQU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986</Words>
  <Application>Microsoft Office PowerPoint</Application>
  <PresentationFormat>Grand écran</PresentationFormat>
  <Paragraphs>355</Paragraphs>
  <Slides>31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31</vt:i4>
      </vt:variant>
    </vt:vector>
  </HeadingPairs>
  <TitlesOfParts>
    <vt:vector size="47" baseType="lpstr">
      <vt:lpstr>ＭＳ Ｐゴシック</vt:lpstr>
      <vt:lpstr>Arial</vt:lpstr>
      <vt:lpstr>Arial Black</vt:lpstr>
      <vt:lpstr>Calibri</vt:lpstr>
      <vt:lpstr>Calibri Light</vt:lpstr>
      <vt:lpstr>Cambria Math</vt:lpstr>
      <vt:lpstr>Century Gothic</vt:lpstr>
      <vt:lpstr>Consolas</vt:lpstr>
      <vt:lpstr>HelveticaNeueLT Com 45 Lt</vt:lpstr>
      <vt:lpstr>Microsoft Sans Serif</vt:lpstr>
      <vt:lpstr>Wingdings</vt:lpstr>
      <vt:lpstr>Thème Office</vt:lpstr>
      <vt:lpstr>Contenu</vt:lpstr>
      <vt:lpstr>Debut section</vt:lpstr>
      <vt:lpstr>SAFRAN_GENERIQUE</vt:lpstr>
      <vt:lpstr>1_SAFRAN_GENERIQUE</vt:lpstr>
      <vt:lpstr>Présentation PowerPoint</vt:lpstr>
      <vt:lpstr>SAFRAN ANALYTICS EN CHIFFRES</vt:lpstr>
      <vt:lpstr>SAFRAN ANALYTICS - NOTRE RÔLE</vt:lpstr>
      <vt:lpstr>SAFRAN ANALYTICS LES MÉTIERS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BATTARRA Lorenzo (SAFRAN)</dc:creator>
  <cp:lastModifiedBy>BATTARRA Lorenzo (SAFRAN)</cp:lastModifiedBy>
  <cp:revision>79</cp:revision>
  <dcterms:created xsi:type="dcterms:W3CDTF">2019-02-07T09:28:23Z</dcterms:created>
  <dcterms:modified xsi:type="dcterms:W3CDTF">2019-02-14T12:37:04Z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d9aba48b-85eb-4484-a314-48afda2ece0a</vt:lpwstr>
  </property>
  <property fmtid="{D5CDD505-2E9C-101B-9397-08002B2CF9AE}" pid="3" name="Confidentiality">
    <vt:lpwstr>C2</vt:lpwstr>
  </property>
  <property fmtid="{D5CDD505-2E9C-101B-9397-08002B2CF9AE}" pid="4" name="NationalSecret">
    <vt:lpwstr>NONS</vt:lpwstr>
  </property>
  <property fmtid="{D5CDD505-2E9C-101B-9397-08002B2CF9AE}" pid="5" name="ExportControl">
    <vt:lpwstr/>
  </property>
</Properties>
</file>