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71" r:id="rId8"/>
    <p:sldId id="272" r:id="rId9"/>
    <p:sldId id="273" r:id="rId10"/>
    <p:sldId id="264" r:id="rId11"/>
    <p:sldId id="259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140" y="-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6F23-DC85-7C8F-2B1E-CABB2786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F7575-9E65-13EA-FCF2-2233A3A9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2A5BE-7DEF-35B9-7ED0-77619564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27A65-CE1A-0F03-9861-220B19D0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86BE0-1B56-41A3-739F-73A2EC33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3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C4CA-09EC-77A7-6241-633A3DC3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78B98-04C6-00A6-A326-11CE9C0AD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839C4-8B89-5776-E725-42C86780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AFE3E-6828-AD15-3A8C-3ACDC556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E9C2C-267F-BD4C-3443-C3AF5580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BCAE85-C776-6738-1C84-2319D7247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43293-F408-1B9D-8579-E79891E53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608A0-6735-3402-DDEE-BB8B0CD1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4322B-C074-C2BD-6F9F-D397D22C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A9DBB-0C68-8DD7-AC48-C631E6C9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1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0E97A-6C9B-056E-AB54-7FE43259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E29F1-4101-758B-5348-1124F229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BABD7-3671-29C1-0E0D-62D9EC0D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B64C7-7A4C-AB5E-0247-7E40BFA5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99569-C318-2464-2B21-5EC2328C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0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9D41C-FA65-15BA-94B1-ED4A4605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E239A-C8D1-1EC0-E7A2-D67566ED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B07F8-24D1-B921-C133-41E2AEF4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E393-E100-72E6-EEE2-F9E3BFEB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1677D-ECC3-32F0-55C9-A05E0D9B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9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91B1E-41E7-5EB2-3720-199E89D6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52891-91B9-E6E9-9D91-68690762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55E47-93DB-8761-A36A-9F0063B7E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015F-DBCD-E4B0-2F64-DA7C37A1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EC694-268D-F7B1-1686-CB7F01CD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FF232-1DD6-375B-2135-7E6DE218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1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98C8-8246-9B72-F794-02F02BF8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6B69E-809E-F52E-596F-0A937522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1F185-6DFE-4842-707B-9A34AE8D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7B298-388E-E1F1-BA3C-54CE076CD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5BAB2-E909-C429-5546-B150A374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F77DD7-3A2D-AC8F-66AA-ABD55A90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93BCC4-8A32-248D-152D-7253BBF5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E197DF-C068-5DC8-4551-539817A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5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81DBC-2926-E464-B6BA-6C8E8D17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29C901-501F-86EA-6948-01A805DF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A8DBD-5645-211D-03EA-86C569D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AEA7B-C2B0-E28C-A774-C1CD1D4C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5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483BDA-FBA3-9297-16B6-B4D853CC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B5427-5CC0-2A26-700A-FA4C2C0F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E7FF5-F2D5-195D-E143-290DF51B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8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26018-5A6F-E4FD-7F5D-FB61B85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C0A02-37B2-E42A-56B8-80149970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73264-0846-9776-7CF3-41E96F53D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3EAD3-2D51-92B1-1C39-01962D78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0A3B1-DE3E-0CE3-F0D7-3BEFC3DC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DF2B0-AFE1-E452-C0CC-016D73BC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6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029E0-2ECA-A10A-84BA-D51CFFE9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86C27-1F73-ECD6-DC4C-996F4D88B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8DF83-1A47-E464-AA98-FE2215E76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32E04-3DAA-4B5D-0CD0-A4AA57D4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2FA43-556C-0E44-1DD0-5EC122F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8F93C-74BD-045B-7A7D-BE99AF0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3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A545D4-1C72-A52F-C35D-89881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E3F4E-50BE-A98A-E3AF-E43D1AD4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6F630-9EFE-7895-5BDB-3C35D1187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A277C-D80A-4484-9202-5122F471A51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333C9-E2B5-60F5-17DA-63C5F5624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590EE-8FF4-C952-A9C2-034520EF8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BE129-4758-43E9-8DF3-0D08E5241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6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46981910/article/details/14155771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6141335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84698323" TargetMode="External"/><Relationship Id="rId2" Type="http://schemas.openxmlformats.org/officeDocument/2006/relationships/hyperlink" Target="https://blog.csdn.net/m0_59701064/article/details/136310029#:~:text=%E5%9C%A8%E8%AE%A1%E7%AE%97%E6%9C%BA%E8%A7%86%E8%A7%89%E5%92%8C%20%E5%9B%BE%E5%83%8F%E5%A4%84%E7%90%86%20%E9%A2%86%E5%9F%9F%EF%BC%8C%E5%85%89%E6%B5%81%E6%98%AF%E4%B8%80%E7%A7%8D%E7%94%A8%E4%BA%8E%E4%BC%B0%E8%AE%A1%E7%9B%B8%E9%82%BB%E5%B8%A7%E4%B9%8B%E9%97%B4%E5%83%8F%E7%B4%A0%E4%B9%8B%E9%97%B4%E4%BD%8D%E7%A7%BB%E7%9A%84%E6%8A%80%E6%9C%AF%E3%80%82,%E7%AE%80%E8%80%8C%E8%A8%80%E4%B9%8B%EF%BC%8C%20%E5%85%89%E6%B5%81%E6%98%AF%E6%8F%8F%E8%BF%B0%E7%9B%B8%E9%82%BB%E5%9B%BE%E5%83%8F%E5%B8%A7%E4%B9%8B%E9%97%B4%E5%83%8F%E7%B4%A0%E8%BF%90%E5%8A%A8%E7%9A%84%E6%A8%A1%E5%BC%8F%EF%BC%8C%E5%AE%83%E9%80%9A%E8%BF%87%E8%B7%9F%E8%B8%AA%E5%9B%BE%E5%83%8F%E4%B8%AD%E7%9A%84%E7%89%B9%E5%BE%81%E7%82%B9%E6%88%96%E5%83%8F%E7%B4%A0%E6%9D%A5%E4%BC%B0%E8%AE%A1%E8%BF%90%E5%8A%A8%E7%9A%84%E9%80%9F%E5%BA%A6%E5%92%8C%E6%96%B9%E5%90%91%E3%80%82%20%E6%88%96%E8%80%85%E8%AF%B4%E6%98%AF%E5%9C%A8%E5%83%8F%E7%B4%A0%E7%BA%A7%E5%88%AB%E4%B8%8A%E7%9A%84%E4%BD%8D%E7%A7%BB%E6%8F%8F%E8%BF%B0%EF%BC%8C%E5%8D%B3%E6%AF%8F%E4%B8%80%E4%B8%AA%E5%83%8F%E7%B4%A0%E7%82%B9%E4%BB%8E%E7%AC%AC%E4%B8%80%E5%B8%A7%E5%88%B0%E7%AC%AC%E4%BA%8C%E5%B8%A7%E7%9A%84%E5%85%B7%E4%BD%93%E5%81%8F%E7%A7%BB%E9%87%8F%E3%80%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E84AD-1971-5A2F-FCD7-23469B276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9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3D-VLA: A 3D Vision-Language-Action Generative World Model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AF3E6-268E-1C92-A0A1-769100FB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4656"/>
            <a:ext cx="9144000" cy="1655762"/>
          </a:xfrm>
        </p:spPr>
        <p:txBody>
          <a:bodyPr/>
          <a:lstStyle/>
          <a:p>
            <a:r>
              <a:rPr lang="zh-CN" altLang="en-US" dirty="0"/>
              <a:t>论文汇报 王哲</a:t>
            </a:r>
          </a:p>
        </p:txBody>
      </p:sp>
    </p:spTree>
    <p:extLst>
      <p:ext uri="{BB962C8B-B14F-4D97-AF65-F5344CB8AC3E}">
        <p14:creationId xmlns:p14="http://schemas.microsoft.com/office/powerpoint/2010/main" val="668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52131-FF34-4286-9664-C6DB4223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D62B-F262-B041-F1AA-165256D1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11018-F11B-A318-3097-8648163D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语言模板和标记：</a:t>
            </a:r>
          </a:p>
          <a:p>
            <a:r>
              <a:rPr lang="zh-CN" altLang="en-US" dirty="0"/>
              <a:t>使用预定义的语言模板和标记（如</a:t>
            </a:r>
            <a:r>
              <a:rPr lang="en-US" altLang="zh-CN" dirty="0"/>
              <a:t>&lt;image&gt;&lt;/image&gt;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pcd</a:t>
            </a:r>
            <a:r>
              <a:rPr lang="en-US" altLang="zh-CN" dirty="0"/>
              <a:t>&gt;&lt;/</a:t>
            </a:r>
            <a:r>
              <a:rPr lang="en-US" altLang="zh-CN" dirty="0" err="1"/>
              <a:t>pcd</a:t>
            </a:r>
            <a:r>
              <a:rPr lang="en-US" altLang="zh-CN" dirty="0"/>
              <a:t>&gt;</a:t>
            </a:r>
            <a:r>
              <a:rPr lang="zh-CN" altLang="en-US" dirty="0"/>
              <a:t>）构建</a:t>
            </a:r>
            <a:r>
              <a:rPr lang="en-US" altLang="zh-CN" dirty="0"/>
              <a:t>3D</a:t>
            </a:r>
            <a:r>
              <a:rPr lang="zh-CN" altLang="en-US" dirty="0"/>
              <a:t>注释，将这些注释整合到提示和答案中。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ChatGPT</a:t>
            </a:r>
            <a:r>
              <a:rPr lang="zh-CN" altLang="en-US" dirty="0"/>
              <a:t>进行提示生成，提供指令和注释对象及边界框。</a:t>
            </a:r>
          </a:p>
          <a:p>
            <a:r>
              <a:rPr lang="zh-CN" altLang="en-US" dirty="0"/>
              <a:t>数据生成：</a:t>
            </a:r>
          </a:p>
          <a:p>
            <a:r>
              <a:rPr lang="zh-CN" altLang="en-US" dirty="0"/>
              <a:t>任务描述： 根据任务类型（如验证、任务描述、定位等），使用不同的模板生成语言提示和答案。</a:t>
            </a:r>
          </a:p>
          <a:p>
            <a:r>
              <a:rPr lang="en-US" altLang="zh-CN" dirty="0"/>
              <a:t>ChatGPT</a:t>
            </a:r>
            <a:r>
              <a:rPr lang="zh-CN" altLang="en-US" dirty="0"/>
              <a:t>引导： 通过给</a:t>
            </a:r>
            <a:r>
              <a:rPr lang="en-US" altLang="zh-CN" dirty="0"/>
              <a:t>ChatGPT</a:t>
            </a:r>
            <a:r>
              <a:rPr lang="zh-CN" altLang="en-US" dirty="0"/>
              <a:t>提供指令和场景信息，生成更自然的语言描述，用于训练模型。</a:t>
            </a:r>
          </a:p>
        </p:txBody>
      </p:sp>
    </p:spTree>
    <p:extLst>
      <p:ext uri="{BB962C8B-B14F-4D97-AF65-F5344CB8AC3E}">
        <p14:creationId xmlns:p14="http://schemas.microsoft.com/office/powerpoint/2010/main" val="422444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2163-02EE-5E45-7AD5-7024D4B8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64"/>
            <a:ext cx="10515600" cy="1325563"/>
          </a:xfrm>
        </p:spPr>
        <p:txBody>
          <a:bodyPr/>
          <a:lstStyle/>
          <a:p>
            <a:r>
              <a:rPr lang="en-US" altLang="zh-CN" dirty="0"/>
              <a:t>3D-VLA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1A185-B8D1-E2CB-CF44-DE64F32E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91" y="1323325"/>
            <a:ext cx="4257776" cy="49260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3D-VLA</a:t>
            </a:r>
            <a:r>
              <a:rPr lang="zh-CN" altLang="en-US" dirty="0"/>
              <a:t>（</a:t>
            </a:r>
            <a:r>
              <a:rPr lang="en-US" altLang="zh-CN" dirty="0"/>
              <a:t>3D Vision-Language-Action Generative World Model</a:t>
            </a:r>
            <a:r>
              <a:rPr lang="zh-CN" altLang="en-US" dirty="0"/>
              <a:t>）是一种新型的体现基础模型，它通过一个生成式世界模型无缝链接</a:t>
            </a:r>
            <a:r>
              <a:rPr lang="en-US" altLang="zh-CN" dirty="0"/>
              <a:t>3D</a:t>
            </a:r>
            <a:r>
              <a:rPr lang="zh-CN" altLang="en-US" dirty="0"/>
              <a:t>感知、推理和行动。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主要特点：</a:t>
            </a:r>
          </a:p>
          <a:p>
            <a:r>
              <a:rPr lang="en-US" altLang="zh-CN" dirty="0"/>
              <a:t>3D</a:t>
            </a:r>
            <a:r>
              <a:rPr lang="zh-CN" altLang="en-US" dirty="0"/>
              <a:t>感知能力</a:t>
            </a:r>
          </a:p>
          <a:p>
            <a:r>
              <a:rPr lang="zh-CN" altLang="en-US" dirty="0"/>
              <a:t>交互标记</a:t>
            </a:r>
            <a:endParaRPr lang="en-US" altLang="zh-CN" dirty="0"/>
          </a:p>
          <a:p>
            <a:r>
              <a:rPr lang="zh-CN" altLang="en-US" dirty="0"/>
              <a:t>目标生成能力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9F2D4C0F-A26A-B1E8-1B25-6404EAB1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31" y="2024801"/>
            <a:ext cx="7610736" cy="36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7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8051-CE5A-00DD-0145-33F5E336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交互标记（</a:t>
            </a:r>
            <a:r>
              <a:rPr lang="en-US" altLang="zh-CN" dirty="0"/>
              <a:t>INTERACTION TOKENS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D23D8-E2BE-524D-7A36-CF2ADFB8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对象标记（</a:t>
            </a:r>
            <a:r>
              <a:rPr lang="en-US" altLang="zh-CN" sz="2400" dirty="0"/>
              <a:t>Object Tokens</a:t>
            </a:r>
            <a:r>
              <a:rPr lang="zh-CN" altLang="en-US" sz="2400" dirty="0"/>
              <a:t>）： 引入了特殊的对象标记</a:t>
            </a:r>
            <a:r>
              <a:rPr lang="en-US" altLang="zh-CN" sz="2400" dirty="0"/>
              <a:t>&lt;obj&gt; &lt;/obj&gt;</a:t>
            </a:r>
            <a:r>
              <a:rPr lang="zh-CN" altLang="en-US" sz="2400" dirty="0"/>
              <a:t>，用于包围解析句子中的对象名词，使模型能够更好地捕捉哪些对象被操作或提及。</a:t>
            </a:r>
          </a:p>
          <a:p>
            <a:r>
              <a:rPr lang="zh-CN" altLang="en-US" sz="2400" dirty="0"/>
              <a:t>位置标记（</a:t>
            </a:r>
            <a:r>
              <a:rPr lang="en-US" altLang="zh-CN" sz="2400" dirty="0"/>
              <a:t>Location Tokens</a:t>
            </a:r>
            <a:r>
              <a:rPr lang="zh-CN" altLang="en-US" sz="2400" dirty="0"/>
              <a:t>）： 为了更好地通过语言表示空间信息，设计了一组位置标记</a:t>
            </a:r>
            <a:r>
              <a:rPr lang="en-US" altLang="zh-CN" sz="2400" dirty="0"/>
              <a:t>&lt;loc0-255&gt;</a:t>
            </a:r>
            <a:r>
              <a:rPr lang="zh-CN" altLang="en-US" sz="2400" dirty="0"/>
              <a:t>，用于表示</a:t>
            </a:r>
            <a:r>
              <a:rPr lang="en-US" altLang="zh-CN" sz="2400" dirty="0"/>
              <a:t>3D</a:t>
            </a:r>
            <a:r>
              <a:rPr lang="zh-CN" altLang="en-US" sz="2400" dirty="0"/>
              <a:t>边界框的六个标记形式的轴对齐边界框（</a:t>
            </a:r>
            <a:r>
              <a:rPr lang="en-US" altLang="zh-CN" sz="2400" dirty="0"/>
              <a:t>AABB</a:t>
            </a:r>
            <a:r>
              <a:rPr lang="zh-CN" altLang="en-US" sz="2400" dirty="0"/>
              <a:t>）。</a:t>
            </a:r>
          </a:p>
          <a:p>
            <a:r>
              <a:rPr lang="zh-CN" altLang="en-US" sz="2400" dirty="0"/>
              <a:t>场景标记（</a:t>
            </a:r>
            <a:r>
              <a:rPr lang="en-US" altLang="zh-CN" sz="2400" dirty="0"/>
              <a:t>Scene Tokens</a:t>
            </a:r>
            <a:r>
              <a:rPr lang="zh-CN" altLang="en-US" sz="2400" dirty="0"/>
              <a:t>）： 引入了</a:t>
            </a:r>
            <a:r>
              <a:rPr lang="en-US" altLang="zh-CN" sz="2400" dirty="0"/>
              <a:t>&lt;scene&gt; &lt;/scene&gt;</a:t>
            </a:r>
            <a:r>
              <a:rPr lang="zh-CN" altLang="en-US" sz="2400" dirty="0"/>
              <a:t>标记，用于包围静态场景的嵌入，使</a:t>
            </a:r>
            <a:r>
              <a:rPr lang="en-US" altLang="zh-CN" sz="2400" dirty="0"/>
              <a:t>3D-VLA</a:t>
            </a:r>
            <a:r>
              <a:rPr lang="zh-CN" altLang="en-US" sz="2400" dirty="0"/>
              <a:t>能够理解动态场景并处理交错的</a:t>
            </a:r>
            <a:r>
              <a:rPr lang="en-US" altLang="zh-CN" sz="2400" dirty="0"/>
              <a:t>3D</a:t>
            </a:r>
            <a:r>
              <a:rPr lang="zh-CN" altLang="en-US" sz="2400" dirty="0"/>
              <a:t>场景和文本输入。</a:t>
            </a:r>
          </a:p>
          <a:p>
            <a:r>
              <a:rPr lang="zh-CN" altLang="en-US" sz="2400" dirty="0"/>
              <a:t>动作标记（</a:t>
            </a:r>
            <a:r>
              <a:rPr lang="en-US" altLang="zh-CN" sz="2400" dirty="0"/>
              <a:t>Action Tokens</a:t>
            </a:r>
            <a:r>
              <a:rPr lang="zh-CN" altLang="en-US" sz="2400" dirty="0"/>
              <a:t>）： 为了更好地编码动态信息，引入了代表机器人动作的专用标记，如</a:t>
            </a:r>
            <a:r>
              <a:rPr lang="en-US" altLang="zh-CN" sz="2400" dirty="0"/>
              <a:t>&lt;aloc0-255&gt;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&lt;arot0-255&gt;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&lt;gripper0/1&gt;</a:t>
            </a:r>
            <a:r>
              <a:rPr lang="zh-CN" altLang="en-US" sz="2400" dirty="0"/>
              <a:t>，分别表示手臂的预期绝对位置、旋转和夹持器开合状态。</a:t>
            </a:r>
          </a:p>
        </p:txBody>
      </p:sp>
    </p:spTree>
    <p:extLst>
      <p:ext uri="{BB962C8B-B14F-4D97-AF65-F5344CB8AC3E}">
        <p14:creationId xmlns:p14="http://schemas.microsoft.com/office/powerpoint/2010/main" val="105560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709A-1F44-547E-C973-CA759676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目标生成能力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F4907-AD7C-AEA8-5907-D96E34D4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预训练具身扩散模型</a:t>
            </a:r>
            <a:r>
              <a:rPr lang="en-US" altLang="zh-CN" dirty="0"/>
              <a:t>:</a:t>
            </a:r>
            <a:r>
              <a:rPr lang="zh-CN" altLang="en-US" dirty="0"/>
              <a:t> 为了解决当前扩散模型在体现环境中目标生成的局限性，训练了</a:t>
            </a:r>
            <a:r>
              <a:rPr lang="en-US" altLang="zh-CN" dirty="0"/>
              <a:t>RGBD</a:t>
            </a:r>
            <a:r>
              <a:rPr lang="zh-CN" altLang="en-US" dirty="0"/>
              <a:t>到</a:t>
            </a:r>
            <a:r>
              <a:rPr lang="en-US" altLang="zh-CN" dirty="0"/>
              <a:t>RGBD</a:t>
            </a:r>
            <a:r>
              <a:rPr lang="zh-CN" altLang="en-US" dirty="0"/>
              <a:t>和点云到点云的扩散模型。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桥接</a:t>
            </a:r>
            <a:r>
              <a:rPr lang="en-US" altLang="zh-CN" dirty="0"/>
              <a:t>LLM</a:t>
            </a:r>
            <a:r>
              <a:rPr lang="zh-CN" altLang="en-US" dirty="0"/>
              <a:t>和目标生成：预训练扩散模型后，通过引入特殊标记（如</a:t>
            </a:r>
            <a:r>
              <a:rPr lang="en-US" altLang="zh-CN" dirty="0"/>
              <a:t>&lt;image&gt; &lt;/image&gt;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pcd</a:t>
            </a:r>
            <a:r>
              <a:rPr lang="en-US" altLang="zh-CN" dirty="0"/>
              <a:t>&gt; &lt;/</a:t>
            </a:r>
            <a:r>
              <a:rPr lang="en-US" altLang="zh-CN" dirty="0" err="1"/>
              <a:t>pcd</a:t>
            </a:r>
            <a:r>
              <a:rPr lang="en-US" altLang="zh-CN" dirty="0"/>
              <a:t>&gt;</a:t>
            </a:r>
            <a:r>
              <a:rPr lang="zh-CN" altLang="en-US" dirty="0"/>
              <a:t>）和基于的</a:t>
            </a:r>
            <a:r>
              <a:rPr lang="en-US" altLang="zh-CN" dirty="0"/>
              <a:t>transformer</a:t>
            </a:r>
            <a:r>
              <a:rPr lang="zh-CN" altLang="en-US" dirty="0"/>
              <a:t>的</a:t>
            </a:r>
            <a:r>
              <a:rPr lang="en-US" altLang="zh-CN" dirty="0"/>
              <a:t>projector</a:t>
            </a:r>
            <a:r>
              <a:rPr lang="zh-CN" altLang="en-US" dirty="0"/>
              <a:t>，将</a:t>
            </a:r>
            <a:r>
              <a:rPr lang="en-US" altLang="zh-CN" dirty="0"/>
              <a:t>LLM</a:t>
            </a:r>
            <a:r>
              <a:rPr lang="zh-CN" altLang="en-US" dirty="0"/>
              <a:t>的输出特征和扩散模型的维度对齐，以生成多模态目标。</a:t>
            </a:r>
          </a:p>
        </p:txBody>
      </p:sp>
    </p:spTree>
    <p:extLst>
      <p:ext uri="{BB962C8B-B14F-4D97-AF65-F5344CB8AC3E}">
        <p14:creationId xmlns:p14="http://schemas.microsoft.com/office/powerpoint/2010/main" val="134392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4FCE5-2942-FF63-B012-288C3A7C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推理和定位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D6A0A-99BD-D47A-68AB-6DD593A1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任务：</a:t>
            </a:r>
          </a:p>
          <a:p>
            <a:r>
              <a:rPr lang="en-US" altLang="zh-CN" dirty="0"/>
              <a:t>Embodied QA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Open-X</a:t>
            </a:r>
            <a:r>
              <a:rPr lang="zh-CN" altLang="en-US" dirty="0"/>
              <a:t>数据集上，输入初始和最终场景，要求模型推理机器人执行的任务。</a:t>
            </a:r>
          </a:p>
          <a:p>
            <a:r>
              <a:rPr lang="en-US" altLang="zh-CN" dirty="0"/>
              <a:t>What-if QA</a:t>
            </a:r>
            <a:r>
              <a:rPr lang="zh-CN" altLang="en-US" dirty="0"/>
              <a:t>：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RT-1</a:t>
            </a:r>
            <a:r>
              <a:rPr lang="zh-CN" altLang="en-US" dirty="0"/>
              <a:t>数据集上，询问如果执行特定动作（用动作标记表示）将会发生什么。</a:t>
            </a:r>
          </a:p>
          <a:p>
            <a:r>
              <a:rPr lang="zh-CN" altLang="en-US" dirty="0"/>
              <a:t>密集描述：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Open-X</a:t>
            </a:r>
            <a:r>
              <a:rPr lang="zh-CN" altLang="en-US" dirty="0"/>
              <a:t>数据集上，模型需要根据</a:t>
            </a:r>
            <a:r>
              <a:rPr lang="en-US" altLang="zh-CN" dirty="0"/>
              <a:t>3D</a:t>
            </a:r>
            <a:r>
              <a:rPr lang="zh-CN" altLang="en-US" dirty="0"/>
              <a:t>边界框指定的内容进行描述。</a:t>
            </a:r>
          </a:p>
          <a:p>
            <a:r>
              <a:rPr lang="zh-CN" altLang="en-US" dirty="0"/>
              <a:t>定位：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Open-X</a:t>
            </a:r>
            <a:r>
              <a:rPr lang="zh-CN" altLang="en-US" dirty="0"/>
              <a:t>数据集上，模型需要定位机器人操作指令中提到的对象。</a:t>
            </a:r>
          </a:p>
          <a:p>
            <a:r>
              <a:rPr lang="zh-CN" altLang="en-US" dirty="0"/>
              <a:t>基线模型：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3D-LLM</a:t>
            </a:r>
            <a:r>
              <a:rPr lang="zh-CN" altLang="en-US" dirty="0"/>
              <a:t>和多个</a:t>
            </a:r>
            <a:r>
              <a:rPr lang="en-US" altLang="zh-CN" dirty="0"/>
              <a:t>2D</a:t>
            </a:r>
            <a:r>
              <a:rPr lang="zh-CN" altLang="en-US" dirty="0"/>
              <a:t>视觉语言模型进行比较，包括</a:t>
            </a:r>
            <a:r>
              <a:rPr lang="en-US" altLang="zh-CN" dirty="0"/>
              <a:t>BLIP2</a:t>
            </a:r>
            <a:r>
              <a:rPr lang="zh-CN" altLang="en-US" dirty="0"/>
              <a:t>、</a:t>
            </a:r>
            <a:r>
              <a:rPr lang="en-US" altLang="zh-CN" dirty="0" err="1"/>
              <a:t>OpenFlamingo</a:t>
            </a:r>
            <a:r>
              <a:rPr lang="zh-CN" altLang="en-US" dirty="0"/>
              <a:t>和</a:t>
            </a:r>
            <a:r>
              <a:rPr lang="en-US" altLang="zh-CN" dirty="0" err="1"/>
              <a:t>LLaVA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结果分析：</a:t>
            </a:r>
          </a:p>
          <a:p>
            <a:r>
              <a:rPr lang="en-US" altLang="zh-CN" dirty="0"/>
              <a:t>3D-VLA</a:t>
            </a:r>
            <a:r>
              <a:rPr lang="zh-CN" altLang="en-US" dirty="0"/>
              <a:t>在语言推理任务上优于所有</a:t>
            </a:r>
            <a:r>
              <a:rPr lang="en-US" altLang="zh-CN" dirty="0"/>
              <a:t>2D VLM</a:t>
            </a:r>
            <a:r>
              <a:rPr lang="zh-CN" altLang="en-US" dirty="0"/>
              <a:t>方法，归因于</a:t>
            </a:r>
            <a:r>
              <a:rPr lang="en-US" altLang="zh-CN" dirty="0"/>
              <a:t>3D</a:t>
            </a:r>
            <a:r>
              <a:rPr lang="zh-CN" altLang="en-US" dirty="0"/>
              <a:t>信息提供的准确空间推理能力。</a:t>
            </a:r>
          </a:p>
          <a:p>
            <a:r>
              <a:rPr lang="zh-CN" altLang="en-US" dirty="0"/>
              <a:t>在定位任务上，</a:t>
            </a:r>
            <a:r>
              <a:rPr lang="en-US" altLang="zh-CN" dirty="0"/>
              <a:t>3D-VLA</a:t>
            </a:r>
            <a:r>
              <a:rPr lang="zh-CN" altLang="en-US" dirty="0"/>
              <a:t>显示出比</a:t>
            </a:r>
            <a:r>
              <a:rPr lang="en-US" altLang="zh-CN" dirty="0"/>
              <a:t>2D</a:t>
            </a:r>
            <a:r>
              <a:rPr lang="zh-CN" altLang="en-US" dirty="0"/>
              <a:t>基线方法更好的性能，证明了</a:t>
            </a:r>
            <a:r>
              <a:rPr lang="en-US" altLang="zh-CN" dirty="0"/>
              <a:t>3D</a:t>
            </a:r>
            <a:r>
              <a:rPr lang="zh-CN" altLang="en-US" dirty="0"/>
              <a:t>注释生成流程的有效性。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94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6D3C9-410F-26F5-3A02-9B9BEFF5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多模态目标生成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768B9-91BC-BC99-549E-02FC681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任务：</a:t>
            </a:r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Open-X</a:t>
            </a:r>
            <a:r>
              <a:rPr lang="zh-CN" altLang="en-US" dirty="0"/>
              <a:t>测试集上评估</a:t>
            </a:r>
            <a:r>
              <a:rPr lang="en-US" altLang="zh-CN" dirty="0"/>
              <a:t>RGB</a:t>
            </a:r>
            <a:r>
              <a:rPr lang="zh-CN" altLang="en-US" dirty="0"/>
              <a:t>目标和点云目标的生成能力。</a:t>
            </a:r>
          </a:p>
          <a:p>
            <a:r>
              <a:rPr lang="zh-CN" altLang="en-US" dirty="0"/>
              <a:t>基线模型：</a:t>
            </a:r>
          </a:p>
          <a:p>
            <a:endParaRPr lang="zh-CN" altLang="en-US" dirty="0"/>
          </a:p>
          <a:p>
            <a:r>
              <a:rPr lang="zh-CN" altLang="en-US" dirty="0"/>
              <a:t>图像生成：与</a:t>
            </a:r>
            <a:r>
              <a:rPr lang="en-US" altLang="zh-CN" dirty="0"/>
              <a:t>Instruct-P2P</a:t>
            </a:r>
            <a:r>
              <a:rPr lang="zh-CN" altLang="en-US" dirty="0"/>
              <a:t>、</a:t>
            </a:r>
            <a:r>
              <a:rPr lang="en-US" altLang="zh-CN" dirty="0" err="1"/>
              <a:t>SuSIE</a:t>
            </a:r>
            <a:r>
              <a:rPr lang="zh-CN" altLang="en-US" dirty="0"/>
              <a:t>和</a:t>
            </a:r>
            <a:r>
              <a:rPr lang="en-US" altLang="zh-CN" dirty="0"/>
              <a:t>NeXT-GPT</a:t>
            </a:r>
            <a:r>
              <a:rPr lang="zh-CN" altLang="en-US" dirty="0"/>
              <a:t>等图像生成方法比较。</a:t>
            </a:r>
          </a:p>
          <a:p>
            <a:r>
              <a:rPr lang="zh-CN" altLang="en-US" dirty="0"/>
              <a:t>点云生成：与</a:t>
            </a:r>
            <a:r>
              <a:rPr lang="en-US" altLang="zh-CN" dirty="0"/>
              <a:t>Point-E</a:t>
            </a:r>
            <a:r>
              <a:rPr lang="zh-CN" altLang="en-US" dirty="0"/>
              <a:t>等文本到</a:t>
            </a:r>
            <a:r>
              <a:rPr lang="en-US" altLang="zh-CN" dirty="0"/>
              <a:t>3D</a:t>
            </a:r>
            <a:r>
              <a:rPr lang="zh-CN" altLang="en-US" dirty="0"/>
              <a:t>扩散模型比较。</a:t>
            </a:r>
          </a:p>
          <a:p>
            <a:r>
              <a:rPr lang="zh-CN" altLang="en-US" dirty="0"/>
              <a:t>定性结果：</a:t>
            </a:r>
          </a:p>
          <a:p>
            <a:endParaRPr lang="zh-CN" altLang="en-US" dirty="0"/>
          </a:p>
          <a:p>
            <a:r>
              <a:rPr lang="en-US" altLang="zh-CN" dirty="0"/>
              <a:t>3D-VLA</a:t>
            </a:r>
            <a:r>
              <a:rPr lang="zh-CN" altLang="en-US" dirty="0"/>
              <a:t>在生成目标图像和点云方面表现出色，尤其是在与特定于机器人应用的数据集训练时。</a:t>
            </a:r>
          </a:p>
          <a:p>
            <a:r>
              <a:rPr lang="zh-CN" altLang="en-US" dirty="0"/>
              <a:t>定量结果：</a:t>
            </a:r>
          </a:p>
          <a:p>
            <a:endParaRPr lang="zh-CN" altLang="en-US" dirty="0"/>
          </a:p>
          <a:p>
            <a:r>
              <a:rPr lang="zh-CN" altLang="en-US" dirty="0"/>
              <a:t>通过可视化生成的</a:t>
            </a:r>
            <a:r>
              <a:rPr lang="en-US" altLang="zh-CN" dirty="0"/>
              <a:t>RGB-D</a:t>
            </a:r>
            <a:r>
              <a:rPr lang="zh-CN" altLang="en-US" dirty="0"/>
              <a:t>目标图像，</a:t>
            </a:r>
            <a:r>
              <a:rPr lang="en-US" altLang="zh-CN" dirty="0"/>
              <a:t>3D-VLA</a:t>
            </a:r>
            <a:r>
              <a:rPr lang="zh-CN" altLang="en-US" dirty="0"/>
              <a:t>能够保持背景元素不变，同时准确识别并正确修改目标对象的状态。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DECFD5-67DA-0F7F-A165-CD2F1BBB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37" y="825711"/>
            <a:ext cx="5200353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E3236-2E83-87BA-528C-4AC9D85C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行动规划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CA685-205A-B7B5-41D2-737F6A1D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任务：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RLBench</a:t>
            </a:r>
            <a:r>
              <a:rPr lang="zh-CN" altLang="en-US" dirty="0"/>
              <a:t>和</a:t>
            </a:r>
            <a:r>
              <a:rPr lang="en-US" altLang="zh-CN" dirty="0"/>
              <a:t>CALVIN</a:t>
            </a:r>
            <a:r>
              <a:rPr lang="zh-CN" altLang="en-US" dirty="0"/>
              <a:t>基准上评估机器人臂行动预测能力。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基线模型：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RLBench</a:t>
            </a:r>
            <a:r>
              <a:rPr lang="zh-CN" altLang="en-US" dirty="0"/>
              <a:t>：与</a:t>
            </a:r>
            <a:r>
              <a:rPr lang="en-US" altLang="zh-CN" dirty="0" err="1"/>
              <a:t>LanCon</a:t>
            </a:r>
            <a:r>
              <a:rPr lang="en-US" altLang="zh-CN" dirty="0"/>
              <a:t>-Learn</a:t>
            </a:r>
            <a:r>
              <a:rPr lang="zh-CN" altLang="en-US" dirty="0"/>
              <a:t>比较，这是一个基于指令条件输入预测动作的多任务方法。</a:t>
            </a:r>
          </a:p>
          <a:p>
            <a:r>
              <a:rPr lang="en-US" altLang="zh-CN" dirty="0"/>
              <a:t>CALVIN</a:t>
            </a:r>
            <a:r>
              <a:rPr lang="zh-CN" altLang="en-US" dirty="0"/>
              <a:t>：与</a:t>
            </a:r>
            <a:r>
              <a:rPr lang="en-US" altLang="zh-CN" dirty="0"/>
              <a:t>MCIL</a:t>
            </a:r>
            <a:r>
              <a:rPr lang="zh-CN" altLang="en-US" dirty="0"/>
              <a:t>比较，这是一个条件序列到序列的变分自编码器。</a:t>
            </a:r>
          </a:p>
          <a:p>
            <a:endParaRPr lang="en-US" altLang="zh-CN" dirty="0"/>
          </a:p>
          <a:p>
            <a:r>
              <a:rPr lang="zh-CN" altLang="en-US" dirty="0"/>
              <a:t>结果分析：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3D-VLA</a:t>
            </a:r>
            <a:r>
              <a:rPr lang="zh-CN" altLang="en-US" dirty="0"/>
              <a:t>在</a:t>
            </a:r>
            <a:r>
              <a:rPr lang="en-US" altLang="zh-CN" dirty="0" err="1"/>
              <a:t>RLBench</a:t>
            </a:r>
            <a:r>
              <a:rPr lang="zh-CN" altLang="en-US" dirty="0"/>
              <a:t>行动预测中的大部分任务中超越或匹配基线性能，证明了其规划能力。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CALVIN</a:t>
            </a:r>
            <a:r>
              <a:rPr lang="zh-CN" altLang="en-US" dirty="0"/>
              <a:t>中，</a:t>
            </a:r>
            <a:r>
              <a:rPr lang="en-US" altLang="zh-CN" dirty="0"/>
              <a:t>3D-VLA</a:t>
            </a:r>
            <a:r>
              <a:rPr lang="zh-CN" altLang="en-US" dirty="0"/>
              <a:t>也取得了有希望的结果，归因于其定位感兴趣对象和想象目标状态的能力。</a:t>
            </a:r>
          </a:p>
        </p:txBody>
      </p:sp>
    </p:spTree>
    <p:extLst>
      <p:ext uri="{BB962C8B-B14F-4D97-AF65-F5344CB8AC3E}">
        <p14:creationId xmlns:p14="http://schemas.microsoft.com/office/powerpoint/2010/main" val="19619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E9A1EF-979D-BD50-BC63-FC8B2F2C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VLM </a:t>
            </a:r>
            <a:r>
              <a:rPr lang="zh-CN" altLang="en-US" sz="5400"/>
              <a:t>视觉语言模型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4C455-C265-0B9F-CEC1-48033A0F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1673913"/>
          </a:xfrm>
        </p:spPr>
        <p:txBody>
          <a:bodyPr anchor="t">
            <a:normAutofit/>
          </a:bodyPr>
          <a:lstStyle/>
          <a:p>
            <a:r>
              <a:rPr lang="zh-CN" altLang="en-US" sz="1700" dirty="0"/>
              <a:t>视觉语言模型（</a:t>
            </a:r>
            <a:r>
              <a:rPr lang="en-US" altLang="zh-CN" sz="1700" dirty="0"/>
              <a:t>Visual Language Models</a:t>
            </a:r>
            <a:r>
              <a:rPr lang="zh-CN" altLang="en-US" sz="1700" dirty="0"/>
              <a:t>）是能够同时从图像和文本中学习的多模态模型。它们是生成式模型，可以接受图像和文本输入并生成文本输出。</a:t>
            </a:r>
            <a:endParaRPr lang="en-US" altLang="zh-CN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27DDE-52E6-D379-A163-74F0A721D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2112A9-3637-8B16-1EFC-1929F4AC5421}"/>
              </a:ext>
            </a:extLst>
          </p:cNvPr>
          <p:cNvSpPr txBox="1"/>
          <p:nvPr/>
        </p:nvSpPr>
        <p:spPr>
          <a:xfrm>
            <a:off x="2606040" y="4745071"/>
            <a:ext cx="188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多模态学习能力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F85AA-7D51-68AA-D53C-66F44E5383CA}"/>
              </a:ext>
            </a:extLst>
          </p:cNvPr>
          <p:cNvSpPr txBox="1"/>
          <p:nvPr/>
        </p:nvSpPr>
        <p:spPr>
          <a:xfrm>
            <a:off x="2951940" y="5484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生成能力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85DB50-3A1C-E518-1699-7DEF11E21B34}"/>
              </a:ext>
            </a:extLst>
          </p:cNvPr>
          <p:cNvSpPr txBox="1"/>
          <p:nvPr/>
        </p:nvSpPr>
        <p:spPr>
          <a:xfrm>
            <a:off x="1101193" y="5115562"/>
            <a:ext cx="11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主要特点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FE7BB5-B7ED-647C-F6B0-4A8AC9D70307}"/>
              </a:ext>
            </a:extLst>
          </p:cNvPr>
          <p:cNvSpPr txBox="1"/>
          <p:nvPr/>
        </p:nvSpPr>
        <p:spPr>
          <a:xfrm>
            <a:off x="6821953" y="6418108"/>
            <a:ext cx="5165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参考</a:t>
            </a:r>
            <a:r>
              <a:rPr lang="en-US" altLang="zh-CN" sz="1400" dirty="0"/>
              <a:t>https://blog.csdn.net/shebao3333/article/details/139065434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433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D0326-40B8-5049-D6CC-0E3AB932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当前模型的局限性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4BCCB-3341-5091-321F-A33DB59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63" y="2307194"/>
            <a:ext cx="6200964" cy="34017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2D</a:t>
            </a:r>
            <a:r>
              <a:rPr lang="zh-CN" altLang="en-US" sz="2400" dirty="0"/>
              <a:t>输入的局限性 数据集的</a:t>
            </a:r>
            <a:r>
              <a:rPr lang="en-US" altLang="zh-CN" sz="2400" dirty="0"/>
              <a:t>2D</a:t>
            </a:r>
            <a:r>
              <a:rPr lang="zh-CN" altLang="en-US" sz="2400" dirty="0"/>
              <a:t>偏见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行动预测的简化 缺乏世界动态理解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语言生成的局限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52D3BAA-EE05-7742-C821-B830A25BE4E4}"/>
              </a:ext>
            </a:extLst>
          </p:cNvPr>
          <p:cNvGrpSpPr/>
          <p:nvPr/>
        </p:nvGrpSpPr>
        <p:grpSpPr>
          <a:xfrm>
            <a:off x="6663219" y="1690688"/>
            <a:ext cx="5318967" cy="3918026"/>
            <a:chOff x="6523939" y="1469987"/>
            <a:chExt cx="5318967" cy="391802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61B4501-D7E4-57D8-3EE9-6F9C88720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3939" y="1469987"/>
              <a:ext cx="5158435" cy="346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9FB8C6-0D92-B827-17CB-ED309E0F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2999" y="4578275"/>
              <a:ext cx="1809907" cy="809738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1100CB1-4641-7C13-F6C8-E34DA59C0942}"/>
              </a:ext>
            </a:extLst>
          </p:cNvPr>
          <p:cNvSpPr txBox="1"/>
          <p:nvPr/>
        </p:nvSpPr>
        <p:spPr>
          <a:xfrm>
            <a:off x="8405213" y="6406855"/>
            <a:ext cx="363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参考</a:t>
            </a:r>
            <a:r>
              <a:rPr lang="en-US" altLang="zh-CN" sz="1400" dirty="0"/>
              <a:t>:</a:t>
            </a:r>
            <a:r>
              <a:rPr lang="en-US" altLang="zh-CN" sz="1400" dirty="0">
                <a:hlinkClick r:id="rId4"/>
              </a:rPr>
              <a:t>VLM</a:t>
            </a:r>
            <a:r>
              <a:rPr lang="zh-CN" altLang="en-US" sz="1400" dirty="0">
                <a:hlinkClick r:id="rId4"/>
              </a:rPr>
              <a:t>（视觉语言模型）综述</a:t>
            </a:r>
            <a:r>
              <a:rPr lang="en-US" altLang="zh-CN" sz="1400" dirty="0">
                <a:hlinkClick r:id="rId4"/>
              </a:rPr>
              <a:t>-CSDN</a:t>
            </a:r>
            <a:r>
              <a:rPr lang="zh-CN" altLang="en-US" sz="1400" dirty="0">
                <a:hlinkClick r:id="rId4"/>
              </a:rPr>
              <a:t>博客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324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BDA2F5-43CD-FA31-6E9F-B6B43C73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zh-CN" altLang="en-US"/>
              <a:t>本文的主要贡献</a:t>
            </a:r>
            <a:endParaRPr lang="zh-CN" altLang="en-US" dirty="0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0AEB6-1AC9-4F80-196D-F7A78E5F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433176"/>
            <a:ext cx="4777381" cy="382190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70411-FA7F-BD61-1A9B-5992EF0D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600" dirty="0"/>
          </a:p>
          <a:p>
            <a:r>
              <a:rPr lang="zh-CN" altLang="en-US" sz="2600" dirty="0"/>
              <a:t>提出了</a:t>
            </a:r>
            <a:r>
              <a:rPr lang="en-US" altLang="zh-CN" sz="2600" dirty="0"/>
              <a:t>3D-VLA</a:t>
            </a:r>
            <a:r>
              <a:rPr lang="zh-CN" altLang="en-US" sz="2600" dirty="0"/>
              <a:t>，一个新的</a:t>
            </a:r>
            <a:r>
              <a:rPr lang="en-US" altLang="zh-CN" sz="2600" dirty="0"/>
              <a:t>3D</a:t>
            </a:r>
            <a:r>
              <a:rPr lang="zh-CN" altLang="en-US" sz="2600" dirty="0"/>
              <a:t>视图</a:t>
            </a:r>
            <a:r>
              <a:rPr lang="en-US" altLang="zh-CN" sz="2600" dirty="0"/>
              <a:t>-</a:t>
            </a:r>
            <a:r>
              <a:rPr lang="zh-CN" altLang="en-US" sz="2600" dirty="0"/>
              <a:t>语言</a:t>
            </a:r>
            <a:r>
              <a:rPr lang="en-US" altLang="zh-CN" sz="2600" dirty="0"/>
              <a:t>-</a:t>
            </a:r>
            <a:r>
              <a:rPr lang="zh-CN" altLang="en-US" sz="2600" dirty="0"/>
              <a:t>行动具身基础模型，统一了</a:t>
            </a:r>
            <a:r>
              <a:rPr lang="en-US" altLang="zh-CN" sz="2600" dirty="0"/>
              <a:t>3D</a:t>
            </a:r>
            <a:r>
              <a:rPr lang="zh-CN" altLang="en-US" sz="2600" dirty="0"/>
              <a:t>感知、推理和行动。</a:t>
            </a:r>
          </a:p>
          <a:p>
            <a:r>
              <a:rPr lang="zh-CN" altLang="en-US" sz="2600" dirty="0"/>
              <a:t>创建了一个大规模的</a:t>
            </a:r>
            <a:r>
              <a:rPr lang="en-US" altLang="zh-CN" sz="2600" dirty="0"/>
              <a:t>3D</a:t>
            </a:r>
            <a:r>
              <a:rPr lang="zh-CN" altLang="en-US" sz="2600" dirty="0"/>
              <a:t>体现指令调整数据集，解决了现有数据集中缺乏</a:t>
            </a:r>
            <a:r>
              <a:rPr lang="en-US" altLang="zh-CN" sz="2600" dirty="0"/>
              <a:t>3D</a:t>
            </a:r>
            <a:r>
              <a:rPr lang="zh-CN" altLang="en-US" sz="2600" dirty="0"/>
              <a:t>相关信息的问题。</a:t>
            </a:r>
          </a:p>
          <a:p>
            <a:r>
              <a:rPr lang="zh-CN" altLang="en-US" sz="2600" dirty="0"/>
              <a:t>通过添加交互标记和训练扩散模型，提高了模型与环境的互动能力和目标生成能力。</a:t>
            </a:r>
          </a:p>
        </p:txBody>
      </p:sp>
    </p:spTree>
    <p:extLst>
      <p:ext uri="{BB962C8B-B14F-4D97-AF65-F5344CB8AC3E}">
        <p14:creationId xmlns:p14="http://schemas.microsoft.com/office/powerpoint/2010/main" val="357739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3A20A-7A9F-674E-2D88-96160494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Embodied Instruction Tuning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DA8D5-6F25-63E0-4765-7B88ABD1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数据源：</a:t>
            </a:r>
          </a:p>
          <a:p>
            <a:endParaRPr lang="zh-CN" altLang="en-US" dirty="0"/>
          </a:p>
          <a:p>
            <a:r>
              <a:rPr lang="zh-CN" altLang="en-US" dirty="0"/>
              <a:t>机器人数据集： 选择了</a:t>
            </a:r>
            <a:r>
              <a:rPr lang="en-US" altLang="zh-CN" dirty="0"/>
              <a:t>12</a:t>
            </a:r>
            <a:r>
              <a:rPr lang="zh-CN" altLang="en-US" dirty="0"/>
              <a:t>个来自</a:t>
            </a:r>
            <a:r>
              <a:rPr lang="en-US" altLang="zh-CN" dirty="0"/>
              <a:t>Open-X Embodiment Dataset</a:t>
            </a:r>
            <a:r>
              <a:rPr lang="zh-CN" altLang="en-US" dirty="0"/>
              <a:t>的高质量图像和真实世界语言指令的数据集，但这些数据集缺乏更深入的</a:t>
            </a:r>
            <a:r>
              <a:rPr lang="en-US" altLang="zh-CN" dirty="0"/>
              <a:t>3D</a:t>
            </a:r>
            <a:r>
              <a:rPr lang="zh-CN" altLang="en-US" dirty="0"/>
              <a:t>注释。同时，也选择了具有深度信息的数据集，包括</a:t>
            </a:r>
            <a:r>
              <a:rPr lang="en-US" altLang="zh-CN" dirty="0"/>
              <a:t>Dobb-E</a:t>
            </a:r>
            <a:r>
              <a:rPr lang="zh-CN" altLang="en-US" dirty="0"/>
              <a:t>和</a:t>
            </a:r>
            <a:r>
              <a:rPr lang="en-US" altLang="zh-CN" dirty="0"/>
              <a:t>RH20T</a:t>
            </a:r>
            <a:r>
              <a:rPr lang="zh-CN" altLang="en-US" dirty="0"/>
              <a:t>，以及来自</a:t>
            </a:r>
            <a:r>
              <a:rPr lang="en-US" altLang="zh-CN" dirty="0" err="1"/>
              <a:t>RLBench</a:t>
            </a:r>
            <a:r>
              <a:rPr lang="zh-CN" altLang="en-US" dirty="0"/>
              <a:t>和</a:t>
            </a:r>
            <a:r>
              <a:rPr lang="en-US" altLang="zh-CN" dirty="0"/>
              <a:t>CALVIN</a:t>
            </a:r>
            <a:r>
              <a:rPr lang="zh-CN" altLang="en-US" dirty="0"/>
              <a:t>模拟器环境的数据集。</a:t>
            </a:r>
          </a:p>
          <a:p>
            <a:r>
              <a:rPr lang="zh-CN" altLang="en-US" dirty="0"/>
              <a:t>人类对象交互数据集： 包括</a:t>
            </a:r>
            <a:r>
              <a:rPr lang="en-US" altLang="zh-CN" dirty="0"/>
              <a:t>Epic-Kitchens</a:t>
            </a:r>
            <a:r>
              <a:rPr lang="zh-CN" altLang="en-US" dirty="0"/>
              <a:t>和</a:t>
            </a:r>
            <a:r>
              <a:rPr lang="en-US" altLang="zh-CN" dirty="0"/>
              <a:t>HOI4D</a:t>
            </a:r>
            <a:r>
              <a:rPr lang="zh-CN" altLang="en-US" dirty="0"/>
              <a:t>等数据集。</a:t>
            </a:r>
          </a:p>
        </p:txBody>
      </p:sp>
    </p:spTree>
    <p:extLst>
      <p:ext uri="{BB962C8B-B14F-4D97-AF65-F5344CB8AC3E}">
        <p14:creationId xmlns:p14="http://schemas.microsoft.com/office/powerpoint/2010/main" val="369507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6CDE7-DAD4-E7E0-4505-BE9FC9772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5DF8F-6287-A395-1D7C-B64258E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109DA-BB67-0023-0BCF-C1C2C9B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深度估计： 使用</a:t>
            </a:r>
            <a:r>
              <a:rPr lang="en-US" altLang="zh-CN" dirty="0" err="1"/>
              <a:t>ZoeDepth</a:t>
            </a:r>
            <a:r>
              <a:rPr lang="zh-CN" altLang="en-US" dirty="0"/>
              <a:t>算法对视频中的每一帧进行深度估计，为缺乏</a:t>
            </a:r>
            <a:r>
              <a:rPr lang="en-US" altLang="zh-CN" dirty="0"/>
              <a:t>3D</a:t>
            </a:r>
            <a:r>
              <a:rPr lang="zh-CN" altLang="en-US" dirty="0"/>
              <a:t>信息的视频数据集生成深度图。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光流估计： 使用</a:t>
            </a:r>
            <a:r>
              <a:rPr lang="en-US" altLang="zh-CN" dirty="0"/>
              <a:t>RAFT</a:t>
            </a:r>
            <a:r>
              <a:rPr lang="zh-CN" altLang="en-US" dirty="0"/>
              <a:t>算法进行光流估计，帮助优化数据生成，尤其是在相机姿态不变的视频段中，通过光流估计背景像素，并将深度图在不同帧间对齐，确保深度一致性。</a:t>
            </a:r>
          </a:p>
        </p:txBody>
      </p:sp>
    </p:spTree>
    <p:extLst>
      <p:ext uri="{BB962C8B-B14F-4D97-AF65-F5344CB8AC3E}">
        <p14:creationId xmlns:p14="http://schemas.microsoft.com/office/powerpoint/2010/main" val="23001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E5F4-F457-8FEB-B545-B926EAEE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ZoeDepth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7D76D-7A2E-8A40-D752-B6D5EBEE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934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ZoeDepth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第一个结合了相对深度和绝对深度的方法，弥补相对和绝对深度估计性能之间的差距，在保持度量尺度的同时，实现了卓越的泛化性能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ZoeDepth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是一个两阶段的工作，在第一阶段，论文使用相对深度数据集对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encoder-decoder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架构进行预训练。在第二阶段，论文基于所提的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Metric bins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模块得到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domain-specific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头，将其添加到解码器中，并在一个或多个数据集上对模型进行微调，用于绝对深度预测。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A542C-07A0-88D0-BDDF-C17E76127167}"/>
              </a:ext>
            </a:extLst>
          </p:cNvPr>
          <p:cNvSpPr txBox="1"/>
          <p:nvPr/>
        </p:nvSpPr>
        <p:spPr>
          <a:xfrm>
            <a:off x="2552823" y="6173836"/>
            <a:ext cx="96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:</a:t>
            </a:r>
            <a:r>
              <a:rPr lang="en-US" altLang="zh-CN" dirty="0">
                <a:hlinkClick r:id="rId2"/>
              </a:rPr>
              <a:t>Intel </a:t>
            </a:r>
            <a:r>
              <a:rPr lang="zh-CN" altLang="en-US" dirty="0">
                <a:hlinkClick r:id="rId2"/>
              </a:rPr>
              <a:t>开源新作 </a:t>
            </a:r>
            <a:r>
              <a:rPr lang="en-US" altLang="zh-CN" dirty="0">
                <a:hlinkClick r:id="rId2"/>
              </a:rPr>
              <a:t>| </a:t>
            </a:r>
            <a:r>
              <a:rPr lang="en-US" altLang="zh-CN" dirty="0" err="1">
                <a:hlinkClick r:id="rId2"/>
              </a:rPr>
              <a:t>ZoeDepth</a:t>
            </a:r>
            <a:r>
              <a:rPr lang="en-US" altLang="zh-CN" dirty="0">
                <a:hlinkClick r:id="rId2"/>
              </a:rPr>
              <a:t>: </a:t>
            </a:r>
            <a:r>
              <a:rPr lang="zh-CN" altLang="en-US" dirty="0">
                <a:hlinkClick r:id="rId2"/>
              </a:rPr>
              <a:t>第一个结合相对和绝对深度的多模态单目深度估计网络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20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B3C37-9774-AEE0-EB56-1C906248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A9921-1929-FDC0-C88C-ECC18A49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61" y="1471518"/>
            <a:ext cx="3437073" cy="3760546"/>
          </a:xfrm>
        </p:spPr>
        <p:txBody>
          <a:bodyPr>
            <a:normAutofit/>
          </a:bodyPr>
          <a:lstStyle/>
          <a:p>
            <a:r>
              <a:rPr lang="zh-CN" altLang="en-US" dirty="0"/>
              <a:t>光流（</a:t>
            </a:r>
            <a:r>
              <a:rPr lang="en-US" altLang="zh-CN" dirty="0"/>
              <a:t>Optical Flow</a:t>
            </a:r>
            <a:r>
              <a:rPr lang="zh-CN" altLang="en-US" dirty="0"/>
              <a:t>）是指描述在图像序列中物体表面上的像素移动的模式。在计算机视觉和图像处理领域，光流是一种用于估计相邻帧之间像素之间位移的技术。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548558-1C30-2168-0862-30B203217906}"/>
              </a:ext>
            </a:extLst>
          </p:cNvPr>
          <p:cNvSpPr txBox="1"/>
          <p:nvPr/>
        </p:nvSpPr>
        <p:spPr>
          <a:xfrm>
            <a:off x="3857436" y="5846544"/>
            <a:ext cx="783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:</a:t>
            </a:r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学习笔记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光流</a:t>
            </a:r>
            <a:r>
              <a:rPr lang="en-US" altLang="zh-CN" dirty="0">
                <a:hlinkClick r:id="rId2"/>
              </a:rPr>
              <a:t>(Optical Flow)</a:t>
            </a:r>
            <a:r>
              <a:rPr lang="zh-CN" altLang="en-US" dirty="0">
                <a:hlinkClick r:id="rId2"/>
              </a:rPr>
              <a:t>的基本知识与光流估计方法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                               一文搞懂</a:t>
            </a:r>
            <a:r>
              <a:rPr lang="en-US" altLang="zh-CN" dirty="0">
                <a:hlinkClick r:id="rId3"/>
              </a:rPr>
              <a:t>RAFT</a:t>
            </a:r>
            <a:r>
              <a:rPr lang="zh-CN" altLang="en-US" dirty="0">
                <a:hlinkClick r:id="rId3"/>
              </a:rPr>
              <a:t>算法，</a:t>
            </a:r>
            <a:r>
              <a:rPr lang="en-US" altLang="zh-CN" dirty="0">
                <a:hlinkClick r:id="rId3"/>
              </a:rPr>
              <a:t>ECCV2020</a:t>
            </a:r>
            <a:r>
              <a:rPr lang="zh-CN" altLang="en-US" dirty="0">
                <a:hlinkClick r:id="rId3"/>
              </a:rPr>
              <a:t>最佳论文全面解析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AB9B7B-0235-2484-0F27-973E32FCE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96" y="1962599"/>
            <a:ext cx="7175921" cy="26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409235-7EBF-5AA2-F673-795145D10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84" y="1137701"/>
            <a:ext cx="765916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279EB-18A6-ED73-E3EA-EF48EEA7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33E51-143C-1A2C-A1ED-C32C6341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注释生成</a:t>
            </a:r>
          </a:p>
          <a:p>
            <a:endParaRPr lang="zh-CN" altLang="en-US" dirty="0"/>
          </a:p>
          <a:p>
            <a:r>
              <a:rPr lang="en-US" altLang="zh-CN" dirty="0"/>
              <a:t>3D</a:t>
            </a:r>
            <a:r>
              <a:rPr lang="zh-CN" altLang="en-US" dirty="0"/>
              <a:t>边界框： 从场景中提取对象的</a:t>
            </a:r>
            <a:r>
              <a:rPr lang="en-US" altLang="zh-CN" dirty="0"/>
              <a:t>3D</a:t>
            </a:r>
            <a:r>
              <a:rPr lang="zh-CN" altLang="en-US" dirty="0"/>
              <a:t>边界框，这些信息有助于</a:t>
            </a:r>
            <a:r>
              <a:rPr lang="en-US" altLang="zh-CN" dirty="0"/>
              <a:t>3D</a:t>
            </a:r>
            <a:r>
              <a:rPr lang="zh-CN" altLang="en-US" dirty="0"/>
              <a:t>模型捕捉对象信息并做出更好的决策。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Spacy</a:t>
            </a:r>
            <a:r>
              <a:rPr lang="zh-CN" altLang="en-US" dirty="0"/>
              <a:t>提取指令</a:t>
            </a:r>
            <a:r>
              <a:rPr lang="en-US" altLang="zh-CN" dirty="0"/>
              <a:t>, Grounded-SAM</a:t>
            </a:r>
            <a:r>
              <a:rPr lang="zh-CN" altLang="en-US" dirty="0"/>
              <a:t>获取</a:t>
            </a:r>
            <a:r>
              <a:rPr lang="en-US" altLang="zh-CN" dirty="0"/>
              <a:t>2D</a:t>
            </a:r>
            <a:r>
              <a:rPr lang="zh-CN" altLang="en-US" dirty="0"/>
              <a:t>图像</a:t>
            </a:r>
            <a:r>
              <a:rPr lang="en-US" altLang="zh-CN" dirty="0"/>
              <a:t>mask </a:t>
            </a:r>
            <a:r>
              <a:rPr lang="zh-CN" altLang="en-US" dirty="0"/>
              <a:t>转成</a:t>
            </a:r>
            <a:r>
              <a:rPr lang="en-US" altLang="zh-CN" dirty="0"/>
              <a:t>3d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30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1442</Words>
  <Application>Microsoft Office PowerPoint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Calibri</vt:lpstr>
      <vt:lpstr>Office 主题​​</vt:lpstr>
      <vt:lpstr>3D-VLA: A 3D Vision-Language-Action Generative World Model</vt:lpstr>
      <vt:lpstr>VLM 视觉语言模型</vt:lpstr>
      <vt:lpstr>当前模型的局限性</vt:lpstr>
      <vt:lpstr>本文的主要贡献</vt:lpstr>
      <vt:lpstr>3D Embodied Instruction Tuning Dataset</vt:lpstr>
      <vt:lpstr>视觉注释</vt:lpstr>
      <vt:lpstr>ZoeDepth</vt:lpstr>
      <vt:lpstr>RAFT</vt:lpstr>
      <vt:lpstr>视觉注释</vt:lpstr>
      <vt:lpstr>语言注释</vt:lpstr>
      <vt:lpstr>3D-VLA</vt:lpstr>
      <vt:lpstr>交互标记（INTERACTION TOKENS）</vt:lpstr>
      <vt:lpstr>目标生成能力</vt:lpstr>
      <vt:lpstr>3D推理和定位</vt:lpstr>
      <vt:lpstr>多模态目标生成</vt:lpstr>
      <vt:lpstr>行动规划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哲 王</dc:creator>
  <cp:lastModifiedBy>哲 王</cp:lastModifiedBy>
  <cp:revision>3</cp:revision>
  <dcterms:created xsi:type="dcterms:W3CDTF">2024-11-25T08:22:48Z</dcterms:created>
  <dcterms:modified xsi:type="dcterms:W3CDTF">2024-11-27T12:32:14Z</dcterms:modified>
</cp:coreProperties>
</file>