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DBF10-8851-2AD2-FC3F-91C0F834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9299A-3172-1175-4D9E-518420F8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C2FD1-AC8E-21B1-AD9A-6A20776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1B3CD-52E0-7752-FB33-433692B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D548D-8C16-6D9A-9840-B9FCED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1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25738-84EA-EDF6-1DE0-97977BF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41425-48F1-F888-DF79-8150D4D0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FDBAA-AF43-DD06-C345-48562BB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2B61F-320E-34F7-5CB3-CB9D7BFE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DAAC3-7C29-1994-8D82-E624A24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5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83CC1-51B7-8455-76A0-4A98BCDB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2B1E2-742A-522D-7603-B8A6C28D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EEB3F-A715-2233-EE98-6F72ABBE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3E36-96C9-1DDE-36FD-A26AF7B6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C2B6-F09F-FFD5-CB74-2A50F7CF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A877D-4600-2C7F-7B19-3A03B494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38570-3FE1-B92A-B7EA-61AC4907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AC994-8344-2CDE-B755-E5B3FA53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254D5-BAE5-9501-6A90-EF64FC52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AC71-AFAD-7E36-4A3E-1D517D17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9062-F9EE-7539-6964-7EFE05ED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A09E9-56B4-5C26-A196-0288B0C2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F1D0-8DDC-3494-3F29-022C30D5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35F3C-BDF3-DDDC-414A-B230707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B1972-AD1C-717E-A01C-848EBCB9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F383F-A846-1E33-0572-4C0E80E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FFA9-8461-8CA2-A19C-40683D71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E38FA-3873-5292-42EA-72ED41BB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78935-5644-E5A0-92B3-EE272A27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4B922-1ECC-CC8A-A92D-87CE3A73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8186B-7D1E-7D3E-A864-88DDA783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E74FE-0D93-931E-E039-FCD5926B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145E-2B5F-6893-5231-24B2C88B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50EB4-AEDE-D7F4-779E-17479604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4D1D3-C0AA-9110-22C3-0D40840B7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5F1680-9930-6BC2-5A64-4A2DCEAD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14C9D5-C148-53E0-FA03-AB53883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AC124-1BDE-00CA-202B-665071E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32C07-4AB5-BBB3-6C89-E300892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6960-DD69-A863-008E-84C1C689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056C8-5B3B-D94C-2C74-D9169DD3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674EC-01A2-292B-437F-E5BC3DA9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980A9-3E5B-7F05-3BDC-B3020879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DC9A7-558F-85E5-1A73-73785C9E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5CAD2-BE61-D7CA-FEBF-5E2DA223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B64A-D079-ECB5-F499-7243398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39CB-3C8C-5AA1-1398-458F0D82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A1298-96B8-5557-8E07-89A8118C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692B4-FFBA-FF55-EC37-8114F2E0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B0E68-46A8-0E9A-69A5-DABBBE76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3F68D-C7FA-793B-1C52-5002F15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150FF-8E9A-141A-63B7-37072392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1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F8C9F-24F7-D5B8-F012-64F43A65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944E4C-4C66-5EE9-10A9-7077D3772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7B4C8-B09A-A8FC-81F2-EBBDA58D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DA9A7-AB43-35E4-FC1B-136BB67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EA20D-698F-746F-4561-B09A8287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FEE41-DC4B-63FE-9E14-CCA2BF1C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C8753-CD02-574E-63EB-69A01FFB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8F6D0-6815-8D38-91C5-E3431EDC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C8C6E-CAC6-F3F1-1C58-01AA5FDA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BEFB0-5666-43E7-AB85-23748895921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CEBF1-3F82-2D24-83C6-DEB5D43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CF70C-D7D7-4D0D-D190-CB14369A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8926-B36A-4B50-1631-F9B0341EF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Message Passing Optimization in Robot Operating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2E39C-B173-B48F-4FB1-1A6B66E87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8056"/>
            <a:ext cx="8096518" cy="1329744"/>
          </a:xfrm>
        </p:spPr>
        <p:txBody>
          <a:bodyPr/>
          <a:lstStyle/>
          <a:p>
            <a:pPr algn="r"/>
            <a:r>
              <a:rPr lang="zh-CN" altLang="en-US" dirty="0"/>
              <a:t>论文汇报</a:t>
            </a:r>
          </a:p>
        </p:txBody>
      </p:sp>
    </p:spTree>
    <p:extLst>
      <p:ext uri="{BB962C8B-B14F-4D97-AF65-F5344CB8AC3E}">
        <p14:creationId xmlns:p14="http://schemas.microsoft.com/office/powerpoint/2010/main" val="21562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CB124-6188-D456-294A-3DC4F25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Threshold </a:t>
            </a:r>
            <a:r>
              <a:rPr lang="zh-CN" altLang="en-US" dirty="0"/>
              <a:t>阈值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4DD961-8338-6762-E8E9-89348AE58314}"/>
              </a:ext>
            </a:extLst>
          </p:cNvPr>
          <p:cNvGrpSpPr/>
          <p:nvPr/>
        </p:nvGrpSpPr>
        <p:grpSpPr>
          <a:xfrm>
            <a:off x="838200" y="1690687"/>
            <a:ext cx="7583905" cy="3482891"/>
            <a:chOff x="1142308" y="1976235"/>
            <a:chExt cx="9907383" cy="43725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F40B8F5-7B5F-3356-4CE0-81BD6035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308" y="1976235"/>
              <a:ext cx="9907383" cy="29055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E5E9E6B-D3C0-E8EE-0D08-507E3999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4081" y="4881765"/>
              <a:ext cx="4858428" cy="1467055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0459B42-A4C3-7F5C-2345-D198B32B3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881" y="5084041"/>
            <a:ext cx="5367224" cy="123532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C86536A-B1A7-AC62-CB80-21B9930E9EE4}"/>
              </a:ext>
            </a:extLst>
          </p:cNvPr>
          <p:cNvGrpSpPr/>
          <p:nvPr/>
        </p:nvGrpSpPr>
        <p:grpSpPr>
          <a:xfrm>
            <a:off x="5517850" y="4141947"/>
            <a:ext cx="3938971" cy="815063"/>
            <a:chOff x="5541913" y="4093821"/>
            <a:chExt cx="4767991" cy="9252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768A348-1864-F627-02F9-C045F92C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6374" y="4142679"/>
              <a:ext cx="2543530" cy="87642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2B828BF-24D8-9F23-8266-D7DDBDF6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1913" y="4093821"/>
              <a:ext cx="1886213" cy="781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7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87162-6A71-F09A-DF11-043A71D2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391E96-DD76-FC41-242D-EED90098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057" y="2767263"/>
            <a:ext cx="5402350" cy="15339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4CCDE3-48F1-EB9B-6739-9A573DFF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3" y="1787888"/>
            <a:ext cx="4086809" cy="39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2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3A1C3-E99B-EAB0-FFD8-041D862E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22672-CB1A-8178-F01B-53A1B7A4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434" y="2566556"/>
            <a:ext cx="4058037" cy="1670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44EDB7-6FCB-5421-3DC5-58388B48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1" y="2051434"/>
            <a:ext cx="7101495" cy="31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30F1-DD86-1D39-FEE2-8D3DA070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Subscriber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61E10-2135-ACF1-33D1-950A80AD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7" y="2072850"/>
            <a:ext cx="6935750" cy="3064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F73D0-3BE9-C822-8073-AA1A45F6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693" y="2623938"/>
            <a:ext cx="4061790" cy="1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40B7A-D217-85CD-D5BE-480B39EB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14E21-1E91-A935-3344-D0BD84D0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164" y="1825625"/>
            <a:ext cx="9567672" cy="1603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基于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ROS2 Bouncy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版本，在配备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Interl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(R) Core(TM) i7-7700K CPU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32GB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内存的服务器上进行，操作系统为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Ubuntu 16.04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，所有发布者和订阅者均使用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实现。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B40371-E6B0-5043-2621-7855FFF37E2D}"/>
              </a:ext>
            </a:extLst>
          </p:cNvPr>
          <p:cNvGrpSpPr/>
          <p:nvPr/>
        </p:nvGrpSpPr>
        <p:grpSpPr>
          <a:xfrm>
            <a:off x="519730" y="3318320"/>
            <a:ext cx="11152539" cy="2712872"/>
            <a:chOff x="344238" y="1690688"/>
            <a:chExt cx="11152539" cy="27128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5947AA-AB1B-76BC-5C7B-158C767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238" y="1690688"/>
              <a:ext cx="3635058" cy="266474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1F458A4-7FF2-BAA6-6208-AAFBAA73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1767" y="1738816"/>
              <a:ext cx="3965010" cy="266474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1ECF3D-E5CB-C202-9637-81F7F3B3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1006" y="1708463"/>
              <a:ext cx="3577007" cy="252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55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8D23-FB26-3CCC-6F58-EDC1162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1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F7B04-5D0B-4098-4C9B-675061C7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569" y="2141495"/>
            <a:ext cx="2189930" cy="2988289"/>
          </a:xfrm>
        </p:spPr>
        <p:txBody>
          <a:bodyPr/>
          <a:lstStyle/>
          <a:p>
            <a:r>
              <a:rPr lang="zh-CN" altLang="en-US" dirty="0"/>
              <a:t>高延迟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低耦合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C1EBE-892C-F808-BFC8-FD871510F884}"/>
              </a:ext>
            </a:extLst>
          </p:cNvPr>
          <p:cNvSpPr txBox="1"/>
          <p:nvPr/>
        </p:nvSpPr>
        <p:spPr>
          <a:xfrm>
            <a:off x="5836868" y="1116051"/>
            <a:ext cx="4910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通信延迟</a:t>
            </a:r>
            <a:r>
              <a:rPr lang="en-US" altLang="zh-CN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TCP/UDP</a:t>
            </a:r>
            <a:r>
              <a:rPr lang="zh-CN" altLang="en-US" dirty="0"/>
              <a:t>进行节点通信导师数据传输过程中引入内存拷贝导致通信延迟增加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序列化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效率低</a:t>
            </a:r>
            <a:r>
              <a:rPr lang="en-US" altLang="zh-CN" dirty="0"/>
              <a:t>,</a:t>
            </a:r>
            <a:r>
              <a:rPr lang="zh-CN" altLang="en-US" dirty="0"/>
              <a:t>增加通信时间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导致</a:t>
            </a:r>
            <a:r>
              <a:rPr lang="en-US" altLang="zh-CN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系统反应慢</a:t>
            </a:r>
            <a:r>
              <a:rPr lang="en-US" altLang="zh-CN" dirty="0"/>
              <a:t>,</a:t>
            </a:r>
            <a:r>
              <a:rPr lang="zh-CN" altLang="en-US" dirty="0"/>
              <a:t>影响性能和安全</a:t>
            </a:r>
            <a:r>
              <a:rPr lang="en-US" altLang="zh-CN" dirty="0"/>
              <a:t>,</a:t>
            </a:r>
            <a:r>
              <a:rPr lang="zh-CN" altLang="en-US" dirty="0"/>
              <a:t>实时性不足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15F189-F828-4099-03DA-46A57D02A4C0}"/>
              </a:ext>
            </a:extLst>
          </p:cNvPr>
          <p:cNvSpPr txBox="1"/>
          <p:nvPr/>
        </p:nvSpPr>
        <p:spPr>
          <a:xfrm>
            <a:off x="5836868" y="3913632"/>
            <a:ext cx="5093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紧耦合度架构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节点之间耦合度高</a:t>
            </a:r>
            <a:r>
              <a:rPr lang="en-US" altLang="zh-CN" dirty="0"/>
              <a:t>,</a:t>
            </a:r>
            <a:r>
              <a:rPr lang="zh-CN" altLang="en-US" dirty="0"/>
              <a:t>系统难以维护和扩展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编程语言限制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主要支持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Python,</a:t>
            </a:r>
            <a:r>
              <a:rPr lang="zh-CN" altLang="en-US" dirty="0"/>
              <a:t>对其他语言支持不友好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由于架构限制</a:t>
            </a:r>
            <a:r>
              <a:rPr lang="en-US" altLang="zh-CN" dirty="0"/>
              <a:t>,</a:t>
            </a:r>
            <a:r>
              <a:rPr lang="zh-CN" altLang="en-US" dirty="0"/>
              <a:t>对于 </a:t>
            </a:r>
            <a:r>
              <a:rPr lang="en-US" altLang="zh-CN" dirty="0"/>
              <a:t>ROS 1</a:t>
            </a:r>
            <a:r>
              <a:rPr lang="zh-CN" altLang="en-US" dirty="0"/>
              <a:t>难以优化</a:t>
            </a:r>
          </a:p>
        </p:txBody>
      </p:sp>
    </p:spTree>
    <p:extLst>
      <p:ext uri="{BB962C8B-B14F-4D97-AF65-F5344CB8AC3E}">
        <p14:creationId xmlns:p14="http://schemas.microsoft.com/office/powerpoint/2010/main" val="24699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25E6-9F19-EB91-8DA2-CB93E261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r>
              <a:rPr lang="zh-CN" altLang="en-US" dirty="0"/>
              <a:t>的改进与新的问题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0B9F-AE5C-656F-D4EB-617837F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270" y="2342157"/>
            <a:ext cx="2715624" cy="4351338"/>
          </a:xfrm>
        </p:spPr>
        <p:txBody>
          <a:bodyPr/>
          <a:lstStyle/>
          <a:p>
            <a:r>
              <a:rPr lang="zh-CN" altLang="en-US" dirty="0"/>
              <a:t>改善耦合度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4CCCB6-EB7B-C97F-2020-910EE7094474}"/>
              </a:ext>
            </a:extLst>
          </p:cNvPr>
          <p:cNvSpPr txBox="1"/>
          <p:nvPr/>
        </p:nvSpPr>
        <p:spPr>
          <a:xfrm>
            <a:off x="1338284" y="1895882"/>
            <a:ext cx="44921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DDS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6C3571-36BB-4E3E-F93A-870C51918861}"/>
              </a:ext>
            </a:extLst>
          </p:cNvPr>
          <p:cNvSpPr txBox="1"/>
          <p:nvPr/>
        </p:nvSpPr>
        <p:spPr>
          <a:xfrm>
            <a:off x="6272784" y="1760559"/>
            <a:ext cx="4288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支持多种编程语言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 2 </a:t>
            </a:r>
            <a:r>
              <a:rPr lang="zh-CN" altLang="en-US" dirty="0"/>
              <a:t>通过</a:t>
            </a:r>
            <a:r>
              <a:rPr lang="en-US" altLang="zh-CN" dirty="0"/>
              <a:t>DDS</a:t>
            </a:r>
            <a:r>
              <a:rPr lang="zh-CN" altLang="en-US" dirty="0"/>
              <a:t>作为中间件</a:t>
            </a:r>
            <a:r>
              <a:rPr lang="en-US" altLang="zh-CN" dirty="0"/>
              <a:t>,</a:t>
            </a:r>
            <a:r>
              <a:rPr lang="zh-CN" altLang="en-US" dirty="0"/>
              <a:t>对多种编程语言实现了支持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可插拔架构</a:t>
            </a:r>
            <a:r>
              <a:rPr lang="en-US" altLang="zh-CN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 2 </a:t>
            </a:r>
            <a:r>
              <a:rPr lang="zh-CN" altLang="en-US" dirty="0"/>
              <a:t>允许用户自定义替换序列化和通信协议</a:t>
            </a:r>
            <a:r>
              <a:rPr lang="en-US" altLang="zh-CN" dirty="0"/>
              <a:t>,</a:t>
            </a:r>
            <a:r>
              <a:rPr lang="zh-CN" altLang="en-US" dirty="0"/>
              <a:t>提高系统扩展性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37D373-7EEF-A7C6-DA26-15F1E812CA1D}"/>
              </a:ext>
            </a:extLst>
          </p:cNvPr>
          <p:cNvSpPr txBox="1"/>
          <p:nvPr/>
        </p:nvSpPr>
        <p:spPr>
          <a:xfrm>
            <a:off x="6272784" y="4194347"/>
            <a:ext cx="382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消息转化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处理复杂消息时</a:t>
            </a:r>
            <a:r>
              <a:rPr lang="en-US" altLang="zh-CN" dirty="0"/>
              <a:t>,</a:t>
            </a:r>
            <a:r>
              <a:rPr lang="zh-CN" altLang="en-US" dirty="0"/>
              <a:t>不同编程语言之间的转换带来额外的性能开销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2A218F-5BEF-EB34-86E7-7678392A6765}"/>
              </a:ext>
            </a:extLst>
          </p:cNvPr>
          <p:cNvSpPr txBox="1"/>
          <p:nvPr/>
        </p:nvSpPr>
        <p:spPr>
          <a:xfrm>
            <a:off x="1338284" y="2265214"/>
            <a:ext cx="449212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DDS</a:t>
            </a:r>
            <a:r>
              <a:rPr lang="zh-CN" altLang="en-US" dirty="0"/>
              <a:t>的全称是</a:t>
            </a:r>
            <a:r>
              <a:rPr lang="en-US" altLang="zh-CN" dirty="0"/>
              <a:t>Data Distribution Service</a:t>
            </a:r>
            <a:r>
              <a:rPr lang="zh-CN" altLang="en-US" dirty="0"/>
              <a:t>，也就是数据分发服务，</a:t>
            </a:r>
            <a:r>
              <a:rPr lang="en-US" altLang="zh-CN" dirty="0"/>
              <a:t>2004</a:t>
            </a:r>
            <a:r>
              <a:rPr lang="zh-CN" altLang="en-US" dirty="0"/>
              <a:t>年由对象管理组织</a:t>
            </a:r>
            <a:r>
              <a:rPr lang="en-US" altLang="zh-CN" dirty="0"/>
              <a:t>OMG</a:t>
            </a:r>
            <a:r>
              <a:rPr lang="zh-CN" altLang="en-US" dirty="0"/>
              <a:t>发布和维护，是一套专门为实时系统设计的数据分发</a:t>
            </a:r>
            <a:r>
              <a:rPr lang="en-US" altLang="zh-CN" dirty="0"/>
              <a:t>/</a:t>
            </a:r>
            <a:r>
              <a:rPr lang="zh-CN" altLang="en-US" dirty="0"/>
              <a:t>订阅标准，最早应用于美国海军， 解决舰船复杂网络环境中大量软件升级的兼容性问题，现在已经成为强制标准。</a:t>
            </a:r>
            <a:r>
              <a:rPr lang="en-US" altLang="zh-CN" dirty="0"/>
              <a:t>DDS</a:t>
            </a:r>
            <a:r>
              <a:rPr lang="zh-CN" altLang="en-US" dirty="0"/>
              <a:t>强调以数据为中心，可以提供丰富的服务质量策略，以保障数据进行实时、高效、灵活地分发，可满足各种分布式实时通信应用需求。</a:t>
            </a:r>
          </a:p>
        </p:txBody>
      </p:sp>
    </p:spTree>
    <p:extLst>
      <p:ext uri="{BB962C8B-B14F-4D97-AF65-F5344CB8AC3E}">
        <p14:creationId xmlns:p14="http://schemas.microsoft.com/office/powerpoint/2010/main" val="37078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20DAE-D731-A49F-5BE8-CBCB85D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 </a:t>
            </a:r>
            <a:r>
              <a:rPr lang="zh-CN" altLang="en-US" dirty="0"/>
              <a:t>的架构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FB2F9D-76C9-EE7E-901C-AF0CFCD8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0" y="1676282"/>
            <a:ext cx="4763165" cy="43916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8F446D-6D4C-5620-7A5F-34EEDC62A2FF}"/>
              </a:ext>
            </a:extLst>
          </p:cNvPr>
          <p:cNvSpPr txBox="1"/>
          <p:nvPr/>
        </p:nvSpPr>
        <p:spPr>
          <a:xfrm>
            <a:off x="6732756" y="1758782"/>
            <a:ext cx="4062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编程语言接口层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提供包括 </a:t>
            </a:r>
            <a:r>
              <a:rPr lang="en-US" altLang="zh-CN" dirty="0"/>
              <a:t>C++, Python, Java</a:t>
            </a:r>
            <a:r>
              <a:rPr lang="zh-CN" altLang="en-US" dirty="0"/>
              <a:t>等语言的接口</a:t>
            </a:r>
            <a:r>
              <a:rPr lang="en-US" altLang="zh-CN" dirty="0"/>
              <a:t>,</a:t>
            </a:r>
            <a:r>
              <a:rPr lang="zh-CN" altLang="en-US" dirty="0"/>
              <a:t>满足跨语言编程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通过接口封装了底层通信细节</a:t>
            </a:r>
            <a:r>
              <a:rPr lang="en-US" altLang="zh-CN" dirty="0"/>
              <a:t>,</a:t>
            </a:r>
            <a:r>
              <a:rPr lang="zh-CN" altLang="en-US" dirty="0"/>
              <a:t>减少开发成本</a:t>
            </a:r>
            <a:r>
              <a:rPr lang="en-US" altLang="zh-CN" dirty="0"/>
              <a:t>,</a:t>
            </a:r>
            <a:r>
              <a:rPr lang="zh-CN" altLang="en-US" dirty="0"/>
              <a:t>保证跨语言开发的一致性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ROS 2</a:t>
            </a:r>
            <a:r>
              <a:rPr lang="zh-CN" altLang="en-US" b="1" dirty="0"/>
              <a:t>中间层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处理消息的序列化</a:t>
            </a:r>
            <a:r>
              <a:rPr lang="en-US" altLang="zh-CN" dirty="0"/>
              <a:t>,</a:t>
            </a:r>
            <a:r>
              <a:rPr lang="zh-CN" altLang="en-US" dirty="0"/>
              <a:t>传输和分发任务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设计为可插拔的中间层</a:t>
            </a:r>
            <a:r>
              <a:rPr lang="en-US" altLang="zh-CN" dirty="0"/>
              <a:t>,</a:t>
            </a:r>
            <a:r>
              <a:rPr lang="zh-CN" altLang="en-US" dirty="0"/>
              <a:t>赋予了系统极高的灵活性</a:t>
            </a:r>
          </a:p>
        </p:txBody>
      </p:sp>
    </p:spTree>
    <p:extLst>
      <p:ext uri="{BB962C8B-B14F-4D97-AF65-F5344CB8AC3E}">
        <p14:creationId xmlns:p14="http://schemas.microsoft.com/office/powerpoint/2010/main" val="23803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7212-CB16-3A7E-58A1-1A91F128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722DA-1089-48CF-2CC9-32E93B6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6" y="625642"/>
            <a:ext cx="4024640" cy="4979027"/>
          </a:xfrm>
        </p:spPr>
        <p:txBody>
          <a:bodyPr/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话题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F7000-9672-AB6F-4F59-1911689E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9" y="1805042"/>
            <a:ext cx="4382534" cy="2670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C3E98E-661A-DFDD-A939-B489A775F77B}"/>
              </a:ext>
            </a:extLst>
          </p:cNvPr>
          <p:cNvSpPr txBox="1"/>
          <p:nvPr/>
        </p:nvSpPr>
        <p:spPr>
          <a:xfrm>
            <a:off x="5175375" y="1317499"/>
            <a:ext cx="6593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在通信时，不论采用何种方式，通信对象的构建都依赖于节点</a:t>
            </a:r>
            <a:r>
              <a:rPr lang="en-US" altLang="zh-CN" dirty="0"/>
              <a:t>(Node)</a:t>
            </a:r>
            <a:r>
              <a:rPr lang="zh-CN" altLang="en-US" dirty="0"/>
              <a:t>，在</a:t>
            </a:r>
            <a:r>
              <a:rPr lang="en-US" altLang="zh-CN" dirty="0"/>
              <a:t>ROS2</a:t>
            </a:r>
            <a:r>
              <a:rPr lang="zh-CN" altLang="en-US" dirty="0"/>
              <a:t>中，一般情况下每个节点都对应某一单一的功能模块。一个完整的机器人系统可能由许多协同工作的节点组成，</a:t>
            </a:r>
            <a:r>
              <a:rPr lang="en-US" altLang="zh-CN" dirty="0"/>
              <a:t>ROS2</a:t>
            </a:r>
            <a:r>
              <a:rPr lang="zh-CN" altLang="en-US" dirty="0"/>
              <a:t>中的单个可执行文件可以包含一个或多个节点。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E600C-7366-3D6D-964F-707F2C2F0787}"/>
              </a:ext>
            </a:extLst>
          </p:cNvPr>
          <p:cNvSpPr txBox="1"/>
          <p:nvPr/>
        </p:nvSpPr>
        <p:spPr>
          <a:xfrm>
            <a:off x="5175375" y="43557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具有相同话题的节点可以关联在一起，而这正是通信的前提。并且</a:t>
            </a:r>
            <a:r>
              <a:rPr lang="en-US" altLang="zh-CN" dirty="0"/>
              <a:t>ROS2</a:t>
            </a:r>
            <a:r>
              <a:rPr lang="zh-CN" altLang="en-US" dirty="0"/>
              <a:t>是跨语言的，有的节点可能是使用</a:t>
            </a:r>
            <a:r>
              <a:rPr lang="en-US" altLang="zh-CN" dirty="0"/>
              <a:t>C++</a:t>
            </a:r>
            <a:r>
              <a:rPr lang="zh-CN" altLang="en-US" dirty="0"/>
              <a:t>实现，有的节点可能是使用</a:t>
            </a:r>
            <a:r>
              <a:rPr lang="en-US" altLang="zh-CN" dirty="0"/>
              <a:t>Python</a:t>
            </a:r>
            <a:r>
              <a:rPr lang="zh-CN" altLang="en-US" dirty="0"/>
              <a:t>实现的，但是只要二者使用了相同的话题，就可以实现数据的交互。</a:t>
            </a:r>
          </a:p>
        </p:txBody>
      </p:sp>
    </p:spTree>
    <p:extLst>
      <p:ext uri="{BB962C8B-B14F-4D97-AF65-F5344CB8AC3E}">
        <p14:creationId xmlns:p14="http://schemas.microsoft.com/office/powerpoint/2010/main" val="28744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98B8-CD4F-B87E-238C-B1762C4C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通信成本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26AB4-835F-928C-05CD-426FBE96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97" y="2324620"/>
            <a:ext cx="4281424" cy="30500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8EA6BF-6D77-D590-DE6C-746AF6629641}"/>
              </a:ext>
            </a:extLst>
          </p:cNvPr>
          <p:cNvSpPr txBox="1"/>
          <p:nvPr/>
        </p:nvSpPr>
        <p:spPr>
          <a:xfrm>
            <a:off x="1483614" y="2131698"/>
            <a:ext cx="4612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通信成本主要包括消息的序列化</a:t>
            </a:r>
            <a:r>
              <a:rPr lang="en-US" altLang="zh-CN" dirty="0"/>
              <a:t>,</a:t>
            </a:r>
            <a:r>
              <a:rPr lang="zh-CN" altLang="en-US" dirty="0"/>
              <a:t>传输以及不同节点间的处理时间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C3D20-3392-F91B-85F7-C11DA470A0D4}"/>
              </a:ext>
            </a:extLst>
          </p:cNvPr>
          <p:cNvSpPr txBox="1"/>
          <p:nvPr/>
        </p:nvSpPr>
        <p:spPr>
          <a:xfrm>
            <a:off x="1483614" y="3064309"/>
            <a:ext cx="401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消息的复杂度</a:t>
            </a:r>
            <a:endParaRPr lang="en-US" altLang="zh-CN" b="1" dirty="0"/>
          </a:p>
          <a:p>
            <a:r>
              <a:rPr lang="zh-CN" altLang="en-US" dirty="0"/>
              <a:t>消息的结构复杂度会影响序列化和反序列化的时间</a:t>
            </a:r>
            <a:r>
              <a:rPr lang="en-US" altLang="zh-CN" dirty="0"/>
              <a:t>,</a:t>
            </a:r>
            <a:r>
              <a:rPr lang="zh-CN" altLang="en-US" dirty="0"/>
              <a:t>提高通信成本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编程语言的差异</a:t>
            </a:r>
            <a:endParaRPr lang="en-US" altLang="zh-CN" b="1" dirty="0"/>
          </a:p>
          <a:p>
            <a:r>
              <a:rPr lang="zh-CN" altLang="en-US" dirty="0"/>
              <a:t>不同编程语言对数据结构的支持和处理方式不同</a:t>
            </a:r>
            <a:r>
              <a:rPr lang="en-US" altLang="zh-CN" dirty="0"/>
              <a:t>,</a:t>
            </a:r>
            <a:r>
              <a:rPr lang="zh-CN" altLang="en-US" dirty="0"/>
              <a:t>导致跨语言通信需要额外的成本</a:t>
            </a:r>
          </a:p>
        </p:txBody>
      </p:sp>
    </p:spTree>
    <p:extLst>
      <p:ext uri="{BB962C8B-B14F-4D97-AF65-F5344CB8AC3E}">
        <p14:creationId xmlns:p14="http://schemas.microsoft.com/office/powerpoint/2010/main" val="388454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1B334-744D-F74E-F1C6-07F14DA6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Two-Layer Serialization Algorithm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44EEEF-4D9A-F715-E39E-2FBA10E0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9" y="2032999"/>
            <a:ext cx="4039164" cy="676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56AB0C-8083-A755-54A1-FDF57ED6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98" y="2662134"/>
            <a:ext cx="3801005" cy="1343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1C5D9-BFBF-FE92-6BBD-D79456033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8" y="3796164"/>
            <a:ext cx="2657846" cy="838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43A7CE-7170-7A6E-226E-527A73EF0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797" y="2441448"/>
            <a:ext cx="6106377" cy="1076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37D0FA-77D1-2235-9334-BCABCF882379}"/>
              </a:ext>
            </a:extLst>
          </p:cNvPr>
          <p:cNvSpPr txBox="1"/>
          <p:nvPr/>
        </p:nvSpPr>
        <p:spPr>
          <a:xfrm>
            <a:off x="838199" y="1623233"/>
            <a:ext cx="4602481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Low-Layer Serialization Algorithm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49E369-D7B8-D5D6-04FC-B085815993FF}"/>
              </a:ext>
            </a:extLst>
          </p:cNvPr>
          <p:cNvSpPr txBox="1"/>
          <p:nvPr/>
        </p:nvSpPr>
        <p:spPr>
          <a:xfrm>
            <a:off x="6388233" y="1630276"/>
            <a:ext cx="423545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High-Layer Serialization Algorithm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6CB72-DD63-4A6B-C8CD-69B010BF64EF}"/>
              </a:ext>
            </a:extLst>
          </p:cNvPr>
          <p:cNvSpPr txBox="1"/>
          <p:nvPr/>
        </p:nvSpPr>
        <p:spPr>
          <a:xfrm>
            <a:off x="584071" y="4752415"/>
            <a:ext cx="49297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位置：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LSA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通常在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ROS 2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的中间件层进行，接近于数据传输层（例如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DDS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层）。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目的：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它的目的是在发送消息之前，将数据结构统一序列化为一种中间数据格式，以便可以在网络中传输。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4FFFCB-F2B5-882E-8543-676FCF7C9868}"/>
              </a:ext>
            </a:extLst>
          </p:cNvPr>
          <p:cNvSpPr txBox="1"/>
          <p:nvPr/>
        </p:nvSpPr>
        <p:spPr>
          <a:xfrm>
            <a:off x="5909797" y="4743405"/>
            <a:ext cx="5090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位置：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HSA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在编程语言接口层进行，更接近于应用层。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目的：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它的目的是减少在中间件层进行数据转换和序列化的开销，通过提前在应用层完成序列化来降低复杂性。</a:t>
            </a:r>
          </a:p>
        </p:txBody>
      </p:sp>
    </p:spTree>
    <p:extLst>
      <p:ext uri="{BB962C8B-B14F-4D97-AF65-F5344CB8AC3E}">
        <p14:creationId xmlns:p14="http://schemas.microsoft.com/office/powerpoint/2010/main" val="73474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5C81-6329-8BCB-7810-8C05553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Low-layer Serialization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C8D5C-1364-7D5A-9BAA-9638CBB5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289"/>
            <a:ext cx="4039164" cy="6763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C1394-205F-4207-DE38-5630D348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9" y="2757424"/>
            <a:ext cx="3801005" cy="1343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74C293-4A24-9BEF-12E3-B9E740C7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59" y="3891454"/>
            <a:ext cx="2657846" cy="8383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E818AD-5449-FBAE-B716-FA5A9C11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530" y="1690688"/>
            <a:ext cx="2728366" cy="1197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B0BFC2-7067-D383-DE27-6E83DE41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530" y="2887718"/>
            <a:ext cx="3574489" cy="1325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66CA8E-9981-8552-0150-2B686A7E8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530" y="4213281"/>
            <a:ext cx="4366219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3415E-CEA4-E51E-E10D-89F6DBD4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High-layer Serialization Algorithm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94808-FE67-F54B-1CCD-F8F3FAD2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1" y="2995863"/>
            <a:ext cx="6106377" cy="1076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E0756C-DF64-7B71-8FC4-6E57572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97" y="2819625"/>
            <a:ext cx="3753375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686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Message Passing Optimization in Robot Operating System</vt:lpstr>
      <vt:lpstr>ROS 1遇到的问题</vt:lpstr>
      <vt:lpstr>ROS 2的改进与新的问题</vt:lpstr>
      <vt:lpstr>ROS 2 的架构</vt:lpstr>
      <vt:lpstr>通信机制</vt:lpstr>
      <vt:lpstr>通信成本</vt:lpstr>
      <vt:lpstr>Adaptive Two-Layer Serialization Algorithm</vt:lpstr>
      <vt:lpstr>Low-layer Serialization Algorithm</vt:lpstr>
      <vt:lpstr>High-layer Serialization Algorithm </vt:lpstr>
      <vt:lpstr>Threshold 阈值</vt:lpstr>
      <vt:lpstr>算法设计</vt:lpstr>
      <vt:lpstr>Publisher</vt:lpstr>
      <vt:lpstr>Subscriber</vt:lpstr>
      <vt:lpstr>实验设计与结果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 王</dc:creator>
  <cp:lastModifiedBy>哲 王</cp:lastModifiedBy>
  <cp:revision>7</cp:revision>
  <dcterms:created xsi:type="dcterms:W3CDTF">2024-09-02T03:39:16Z</dcterms:created>
  <dcterms:modified xsi:type="dcterms:W3CDTF">2024-09-29T08:32:47Z</dcterms:modified>
</cp:coreProperties>
</file>