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1"/>
  </p:notesMasterIdLst>
  <p:handoutMasterIdLst>
    <p:handoutMasterId r:id="rId82"/>
  </p:handoutMasterIdLst>
  <p:sldIdLst>
    <p:sldId id="356" r:id="rId2"/>
    <p:sldId id="828" r:id="rId3"/>
    <p:sldId id="698" r:id="rId4"/>
    <p:sldId id="699" r:id="rId5"/>
    <p:sldId id="700" r:id="rId6"/>
    <p:sldId id="701" r:id="rId7"/>
    <p:sldId id="702" r:id="rId8"/>
    <p:sldId id="703" r:id="rId9"/>
    <p:sldId id="704" r:id="rId10"/>
    <p:sldId id="705" r:id="rId11"/>
    <p:sldId id="707" r:id="rId12"/>
    <p:sldId id="718" r:id="rId13"/>
    <p:sldId id="719" r:id="rId14"/>
    <p:sldId id="720" r:id="rId15"/>
    <p:sldId id="721" r:id="rId16"/>
    <p:sldId id="723" r:id="rId17"/>
    <p:sldId id="724" r:id="rId18"/>
    <p:sldId id="725" r:id="rId19"/>
    <p:sldId id="726" r:id="rId20"/>
    <p:sldId id="830" r:id="rId21"/>
    <p:sldId id="829" r:id="rId22"/>
    <p:sldId id="728" r:id="rId23"/>
    <p:sldId id="729" r:id="rId24"/>
    <p:sldId id="731" r:id="rId25"/>
    <p:sldId id="733" r:id="rId26"/>
    <p:sldId id="734" r:id="rId27"/>
    <p:sldId id="735" r:id="rId28"/>
    <p:sldId id="736" r:id="rId29"/>
    <p:sldId id="737" r:id="rId30"/>
    <p:sldId id="738" r:id="rId31"/>
    <p:sldId id="739" r:id="rId32"/>
    <p:sldId id="740" r:id="rId33"/>
    <p:sldId id="741" r:id="rId34"/>
    <p:sldId id="742" r:id="rId35"/>
    <p:sldId id="743" r:id="rId36"/>
    <p:sldId id="744" r:id="rId37"/>
    <p:sldId id="745" r:id="rId38"/>
    <p:sldId id="746" r:id="rId39"/>
    <p:sldId id="747" r:id="rId40"/>
    <p:sldId id="748" r:id="rId41"/>
    <p:sldId id="749" r:id="rId42"/>
    <p:sldId id="750" r:id="rId43"/>
    <p:sldId id="751" r:id="rId44"/>
    <p:sldId id="752" r:id="rId45"/>
    <p:sldId id="753" r:id="rId46"/>
    <p:sldId id="754" r:id="rId47"/>
    <p:sldId id="755" r:id="rId48"/>
    <p:sldId id="756" r:id="rId49"/>
    <p:sldId id="758" r:id="rId50"/>
    <p:sldId id="759" r:id="rId51"/>
    <p:sldId id="764" r:id="rId52"/>
    <p:sldId id="765" r:id="rId53"/>
    <p:sldId id="767" r:id="rId54"/>
    <p:sldId id="769" r:id="rId55"/>
    <p:sldId id="831" r:id="rId56"/>
    <p:sldId id="772" r:id="rId57"/>
    <p:sldId id="836" r:id="rId58"/>
    <p:sldId id="782" r:id="rId59"/>
    <p:sldId id="783" r:id="rId60"/>
    <p:sldId id="784" r:id="rId61"/>
    <p:sldId id="785" r:id="rId62"/>
    <p:sldId id="786" r:id="rId63"/>
    <p:sldId id="787" r:id="rId64"/>
    <p:sldId id="789" r:id="rId65"/>
    <p:sldId id="791" r:id="rId66"/>
    <p:sldId id="792" r:id="rId67"/>
    <p:sldId id="802" r:id="rId68"/>
    <p:sldId id="809" r:id="rId69"/>
    <p:sldId id="810" r:id="rId70"/>
    <p:sldId id="811" r:id="rId71"/>
    <p:sldId id="812" r:id="rId72"/>
    <p:sldId id="813" r:id="rId73"/>
    <p:sldId id="814" r:id="rId74"/>
    <p:sldId id="815" r:id="rId75"/>
    <p:sldId id="816" r:id="rId76"/>
    <p:sldId id="822" r:id="rId77"/>
    <p:sldId id="832" r:id="rId78"/>
    <p:sldId id="833" r:id="rId79"/>
    <p:sldId id="824" r:id="rId8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73A9"/>
    <a:srgbClr val="151F37"/>
    <a:srgbClr val="66FFFF"/>
    <a:srgbClr val="999999"/>
    <a:srgbClr val="B3B3B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1" autoAdjust="0"/>
    <p:restoredTop sz="95806" autoAdjust="0"/>
  </p:normalViewPr>
  <p:slideViewPr>
    <p:cSldViewPr snapToObjects="1">
      <p:cViewPr varScale="1">
        <p:scale>
          <a:sx n="111" d="100"/>
          <a:sy n="111" d="100"/>
        </p:scale>
        <p:origin x="690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54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448E8-F839-074E-A1D0-D2FB87DD67C2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2CCB9-CDEA-A44A-BB8F-F4EE7CF0173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554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116D5-7367-0B47-9125-E5A43145A8C9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66752-9E73-7842-9287-04A4EDD5DE5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343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5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Instructor note: If you think this topic is</a:t>
            </a:r>
            <a:r>
              <a:rPr lang="en-US" baseline="0" dirty="0"/>
              <a:t> worth going into further detail on, there is an example available with Chapter 8 called drop-</a:t>
            </a:r>
            <a:r>
              <a:rPr lang="en-US" baseline="0" dirty="0" err="1"/>
              <a:t>in.c</a:t>
            </a:r>
            <a:r>
              <a:rPr lang="en-US" baseline="0" dirty="0"/>
              <a:t> that can be used to demonstrate Drop-In Libraries using the C BLAS library and NVBLAS.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70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GPUs have developed from graphics cards into a platform for high performance computing and perhaps the most important development in HPC for many years.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66752-9E73-7842-9287-04A4EDD5DE57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28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Instructor</a:t>
            </a:r>
            <a:r>
              <a:rPr lang="en-US" baseline="0" dirty="0"/>
              <a:t> note: At this point, it is useful to run through the hands-on </a:t>
            </a:r>
            <a:r>
              <a:rPr lang="en-US" baseline="0" dirty="0" err="1"/>
              <a:t>cuda-gdb</a:t>
            </a:r>
            <a:r>
              <a:rPr lang="en-US" baseline="0" dirty="0"/>
              <a:t> example provided in Chapter 10 under the section “Hands-On with CUDA-GDB”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74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74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74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74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74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74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5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5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5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5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5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5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5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GPUs have developed from graphics cards into a platform for high performance computing and perhaps the most important development in HPC for many years.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66752-9E73-7842-9287-04A4EDD5DE5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28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74787"/>
            <a:ext cx="7772400" cy="1470025"/>
          </a:xfrm>
        </p:spPr>
        <p:txBody>
          <a:bodyPr>
            <a:normAutofit/>
          </a:bodyPr>
          <a:lstStyle>
            <a:lvl1pPr algn="ctr"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6417" y="36576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28600" y="992188"/>
            <a:ext cx="8763000" cy="0"/>
          </a:xfrm>
          <a:prstGeom prst="line">
            <a:avLst/>
          </a:prstGeom>
          <a:ln w="5715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28600" y="6019800"/>
            <a:ext cx="8763000" cy="0"/>
          </a:xfrm>
          <a:prstGeom prst="line">
            <a:avLst/>
          </a:prstGeom>
          <a:ln w="5715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1148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9900" y="152400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534400" cy="521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51F37"/>
                </a:solidFill>
              </a:defRPr>
            </a:lvl1pPr>
          </a:lstStyle>
          <a:p>
            <a:fld id="{7B14E791-165F-344E-BF0E-59CD826800BF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28600" y="992188"/>
            <a:ext cx="8763000" cy="0"/>
          </a:xfrm>
          <a:prstGeom prst="line">
            <a:avLst/>
          </a:prstGeom>
          <a:ln w="57150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34290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Arial Rounded MT Bold"/>
        </a:defRPr>
      </a:lvl1pPr>
    </p:titleStyle>
    <p:bodyStyle>
      <a:lvl1pPr marL="320040" indent="-320040" algn="l" defTabSz="457200" rtl="0" eaLnBrk="1" latinLnBrk="0" hangingPunct="1">
        <a:spcBef>
          <a:spcPts val="600"/>
        </a:spcBef>
        <a:buClr>
          <a:srgbClr val="151F37"/>
        </a:buClr>
        <a:buSzPct val="120000"/>
        <a:buFont typeface="Arial"/>
        <a:buChar char="•"/>
        <a:tabLst/>
        <a:defRPr sz="2600" b="0" kern="1200">
          <a:solidFill>
            <a:schemeClr val="tx1"/>
          </a:solidFill>
          <a:latin typeface="+mn-lt"/>
          <a:ea typeface="+mn-ea"/>
          <a:cs typeface="Arial Rounded MT Bold"/>
        </a:defRPr>
      </a:lvl1pPr>
      <a:lvl2pPr marL="571500" indent="-320040" algn="l" defTabSz="457200" rtl="0" eaLnBrk="1" latinLnBrk="0" hangingPunct="1">
        <a:spcBef>
          <a:spcPts val="300"/>
        </a:spcBef>
        <a:buClr>
          <a:srgbClr val="151F37"/>
        </a:buClr>
        <a:buFont typeface="Arial"/>
        <a:buChar char="–"/>
        <a:defRPr sz="2400" b="0" kern="1200">
          <a:solidFill>
            <a:srgbClr val="0000FF"/>
          </a:solidFill>
          <a:latin typeface="+mn-lt"/>
          <a:ea typeface="+mn-ea"/>
          <a:cs typeface="Arial Rounded MT Bold"/>
        </a:defRPr>
      </a:lvl2pPr>
      <a:lvl3pPr marL="801688" indent="-228600" algn="l" defTabSz="457200" rtl="0" eaLnBrk="1" latinLnBrk="0" hangingPunct="1">
        <a:spcBef>
          <a:spcPts val="300"/>
        </a:spcBef>
        <a:buClr>
          <a:srgbClr val="151F37"/>
        </a:buClr>
        <a:buFont typeface="Arial"/>
        <a:buChar char="•"/>
        <a:defRPr sz="2400" b="0" kern="1200">
          <a:solidFill>
            <a:srgbClr val="FF0000"/>
          </a:solidFill>
          <a:latin typeface="+mn-lt"/>
          <a:ea typeface="+mn-ea"/>
          <a:cs typeface="Arial Rounded MT Bold"/>
        </a:defRPr>
      </a:lvl3pPr>
      <a:lvl4pPr marL="1022350" indent="-228600" algn="l" defTabSz="457200" rtl="0" eaLnBrk="1" latinLnBrk="0" hangingPunct="1">
        <a:spcBef>
          <a:spcPts val="300"/>
        </a:spcBef>
        <a:buClr>
          <a:srgbClr val="151F37"/>
        </a:buClr>
        <a:buFont typeface="Arial"/>
        <a:buChar char="–"/>
        <a:defRPr sz="2000" b="0" kern="1200">
          <a:solidFill>
            <a:schemeClr val="tx1"/>
          </a:solidFill>
          <a:latin typeface="+mn-lt"/>
          <a:ea typeface="+mn-ea"/>
          <a:cs typeface="Arial Rounded MT Bold"/>
        </a:defRPr>
      </a:lvl4pPr>
      <a:lvl5pPr marL="1252538" indent="-228600" algn="l" defTabSz="339725" rtl="0" eaLnBrk="1" latinLnBrk="0" hangingPunct="1">
        <a:spcBef>
          <a:spcPts val="300"/>
        </a:spcBef>
        <a:buClr>
          <a:srgbClr val="151F37"/>
        </a:buClr>
        <a:buFont typeface="Arial"/>
        <a:buChar char="»"/>
        <a:defRPr sz="2000" b="0" kern="1200">
          <a:solidFill>
            <a:schemeClr val="tx1"/>
          </a:solidFill>
          <a:latin typeface="+mn-lt"/>
          <a:ea typeface="+mn-ea"/>
          <a:cs typeface="Arial Rounded MT Bol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se.sc.edu/~yanyh" TargetMode="External"/><Relationship Id="rId2" Type="http://schemas.openxmlformats.org/officeDocument/2006/relationships/hyperlink" Target="mailto:yanyh@cse.s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13: </a:t>
            </a:r>
            <a:r>
              <a:rPr lang="en-US" dirty="0" err="1"/>
              <a:t>Manycore</a:t>
            </a:r>
            <a:r>
              <a:rPr lang="en-US" dirty="0"/>
              <a:t> GPU Architectures and Programming, Part 3</a:t>
            </a:r>
            <a:br>
              <a:rPr lang="en-US" dirty="0"/>
            </a:br>
            <a:r>
              <a:rPr lang="en-US" sz="3100" b="0" dirty="0"/>
              <a:t>-- Streaming, Library and Tuning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86417" y="3276600"/>
            <a:ext cx="6400800" cy="2133600"/>
          </a:xfrm>
        </p:spPr>
        <p:txBody>
          <a:bodyPr>
            <a:normAutofit fontScale="62500" lnSpcReduction="20000"/>
          </a:bodyPr>
          <a:lstStyle/>
          <a:p>
            <a:r>
              <a:rPr lang="en-US" sz="3800" b="1" dirty="0"/>
              <a:t>CSCE 790: Parallel Programming Models for Multicore and </a:t>
            </a:r>
            <a:r>
              <a:rPr lang="en-US" sz="3800" b="1" dirty="0" err="1"/>
              <a:t>Manycore</a:t>
            </a:r>
            <a:r>
              <a:rPr lang="en-US" sz="3800" b="1" dirty="0"/>
              <a:t> Processors</a:t>
            </a:r>
          </a:p>
          <a:p>
            <a:endParaRPr lang="en-US" dirty="0"/>
          </a:p>
          <a:p>
            <a:r>
              <a:rPr lang="en-US" dirty="0"/>
              <a:t>Department of Computer Science and Engineering</a:t>
            </a:r>
          </a:p>
          <a:p>
            <a:r>
              <a:rPr lang="en-US" dirty="0" err="1"/>
              <a:t>Yonghong</a:t>
            </a:r>
            <a:r>
              <a:rPr lang="en-US" dirty="0"/>
              <a:t> Yan</a:t>
            </a:r>
          </a:p>
          <a:p>
            <a:r>
              <a:rPr lang="en-US" dirty="0">
                <a:hlinkClick r:id="rId2"/>
              </a:rPr>
              <a:t>yanyh@cse.sc.edu</a:t>
            </a:r>
            <a:endParaRPr lang="en-US" dirty="0"/>
          </a:p>
          <a:p>
            <a:r>
              <a:rPr lang="en-US" dirty="0">
                <a:hlinkClick r:id="rId3"/>
              </a:rPr>
              <a:t>http://cse.sc.edu/~yanyh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24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Vector sum example, A + B = C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Partition the vectors and use CUDA streams to overlap copy and compute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159121" y="2314577"/>
            <a:ext cx="750083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CUDA Streams</a:t>
            </a:r>
          </a:p>
        </p:txBody>
      </p:sp>
      <p:sp>
        <p:nvSpPr>
          <p:cNvPr id="5" name="Rectangle 4"/>
          <p:cNvSpPr/>
          <p:nvPr/>
        </p:nvSpPr>
        <p:spPr>
          <a:xfrm>
            <a:off x="1346642" y="2064550"/>
            <a:ext cx="1350150" cy="45005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A</a:t>
            </a:r>
          </a:p>
        </p:txBody>
      </p:sp>
      <p:sp>
        <p:nvSpPr>
          <p:cNvPr id="6" name="Rectangle 5"/>
          <p:cNvSpPr/>
          <p:nvPr/>
        </p:nvSpPr>
        <p:spPr>
          <a:xfrm>
            <a:off x="2734296" y="2064550"/>
            <a:ext cx="1350150" cy="45005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B</a:t>
            </a:r>
          </a:p>
        </p:txBody>
      </p:sp>
      <p:sp>
        <p:nvSpPr>
          <p:cNvPr id="7" name="Rectangle 6"/>
          <p:cNvSpPr/>
          <p:nvPr/>
        </p:nvSpPr>
        <p:spPr>
          <a:xfrm>
            <a:off x="4121950" y="2064550"/>
            <a:ext cx="2887821" cy="450050"/>
          </a:xfrm>
          <a:prstGeom prst="rect">
            <a:avLst/>
          </a:prstGeom>
          <a:solidFill>
            <a:srgbClr val="76B9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vector_sum</a:t>
            </a:r>
            <a:r>
              <a:rPr lang="en-US" dirty="0"/>
              <a:t>&lt;&lt;&lt;...&gt;&gt;&gt;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7047275" y="2064550"/>
            <a:ext cx="1350150" cy="45005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1981200"/>
            <a:ext cx="123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NULL stream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44459" y="5864993"/>
            <a:ext cx="345038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44459" y="5354613"/>
            <a:ext cx="345038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44459" y="4864882"/>
            <a:ext cx="345038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44459" y="4364827"/>
            <a:ext cx="345038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34237" y="4114800"/>
            <a:ext cx="335280" cy="45005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09278" y="4114800"/>
            <a:ext cx="335280" cy="45005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84320" y="4114800"/>
            <a:ext cx="716280" cy="450050"/>
          </a:xfrm>
          <a:prstGeom prst="rect">
            <a:avLst/>
          </a:prstGeom>
          <a:solidFill>
            <a:srgbClr val="76B9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v_s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834403" y="4114800"/>
            <a:ext cx="335280" cy="45005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09278" y="4614855"/>
            <a:ext cx="335280" cy="45005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084320" y="4614855"/>
            <a:ext cx="335280" cy="45005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59362" y="4614855"/>
            <a:ext cx="716280" cy="450050"/>
          </a:xfrm>
          <a:prstGeom prst="rect">
            <a:avLst/>
          </a:prstGeom>
          <a:solidFill>
            <a:srgbClr val="76B9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v_s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209445" y="4614855"/>
            <a:ext cx="335280" cy="45005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84320" y="5114911"/>
            <a:ext cx="335280" cy="45005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459362" y="5114911"/>
            <a:ext cx="335280" cy="45005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834403" y="5114911"/>
            <a:ext cx="716280" cy="450050"/>
          </a:xfrm>
          <a:prstGeom prst="rect">
            <a:avLst/>
          </a:prstGeom>
          <a:solidFill>
            <a:srgbClr val="76B9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v_s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584487" y="5114911"/>
            <a:ext cx="335280" cy="45005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59362" y="5614966"/>
            <a:ext cx="335280" cy="45005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834403" y="5614966"/>
            <a:ext cx="335280" cy="45005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209445" y="5614966"/>
            <a:ext cx="716280" cy="450050"/>
          </a:xfrm>
          <a:prstGeom prst="rect">
            <a:avLst/>
          </a:prstGeom>
          <a:solidFill>
            <a:srgbClr val="76B9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v_s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959528" y="5614966"/>
            <a:ext cx="335280" cy="45005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28800" y="4164804"/>
            <a:ext cx="139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Stream 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28800" y="4664860"/>
            <a:ext cx="139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Stream 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28800" y="5154591"/>
            <a:ext cx="139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Stream 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28800" y="5664971"/>
            <a:ext cx="1390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Stream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26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How can this be implemented in code?</a:t>
            </a:r>
          </a:p>
          <a:p>
            <a:pPr marL="0" indent="0">
              <a:buNone/>
            </a:pPr>
            <a:endParaRPr lang="en-GB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1600" b="1" dirty="0">
                <a:latin typeface="Courier New"/>
                <a:cs typeface="Courier New"/>
              </a:rPr>
              <a:t>for (</a:t>
            </a:r>
            <a:r>
              <a:rPr lang="en-GB" sz="1600" b="1" dirty="0" err="1">
                <a:latin typeface="Courier New"/>
                <a:cs typeface="Courier New"/>
              </a:rPr>
              <a:t>int</a:t>
            </a:r>
            <a:r>
              <a:rPr lang="en-GB" sz="1600" b="1" dirty="0">
                <a:latin typeface="Courier New"/>
                <a:cs typeface="Courier New"/>
              </a:rPr>
              <a:t> </a:t>
            </a:r>
            <a:r>
              <a:rPr lang="en-GB" sz="1600" b="1" dirty="0" err="1">
                <a:latin typeface="Courier New"/>
                <a:cs typeface="Courier New"/>
              </a:rPr>
              <a:t>i</a:t>
            </a:r>
            <a:r>
              <a:rPr lang="en-GB" sz="1600" b="1" dirty="0">
                <a:latin typeface="Courier New"/>
                <a:cs typeface="Courier New"/>
              </a:rPr>
              <a:t> = 0; </a:t>
            </a:r>
            <a:r>
              <a:rPr lang="en-GB" sz="1600" b="1" dirty="0" err="1">
                <a:latin typeface="Courier New"/>
                <a:cs typeface="Courier New"/>
              </a:rPr>
              <a:t>i</a:t>
            </a:r>
            <a:r>
              <a:rPr lang="en-GB" sz="1600" b="1" dirty="0">
                <a:latin typeface="Courier New"/>
                <a:cs typeface="Courier New"/>
              </a:rPr>
              <a:t> &lt; </a:t>
            </a:r>
            <a:r>
              <a:rPr lang="en-GB" sz="1600" b="1" dirty="0" err="1">
                <a:latin typeface="Courier New"/>
                <a:cs typeface="Courier New"/>
              </a:rPr>
              <a:t>nstreams</a:t>
            </a:r>
            <a:r>
              <a:rPr lang="en-GB" sz="1600" b="1" dirty="0">
                <a:latin typeface="Courier New"/>
                <a:cs typeface="Courier New"/>
              </a:rPr>
              <a:t>; </a:t>
            </a:r>
            <a:r>
              <a:rPr lang="en-GB" sz="1600" b="1" dirty="0" err="1">
                <a:latin typeface="Courier New"/>
                <a:cs typeface="Courier New"/>
              </a:rPr>
              <a:t>i</a:t>
            </a:r>
            <a:r>
              <a:rPr lang="en-GB" sz="1600" b="1" dirty="0">
                <a:latin typeface="Courier New"/>
                <a:cs typeface="Courier New"/>
              </a:rPr>
              <a:t>++) {</a:t>
            </a:r>
          </a:p>
          <a:p>
            <a:pPr marL="0" indent="0">
              <a:buNone/>
            </a:pPr>
            <a:r>
              <a:rPr lang="en-GB" sz="1600" b="1" dirty="0">
                <a:latin typeface="Courier New"/>
                <a:cs typeface="Courier New"/>
              </a:rPr>
              <a:t>  </a:t>
            </a:r>
            <a:r>
              <a:rPr lang="en-GB" sz="1600" b="1" dirty="0" err="1">
                <a:latin typeface="Courier New"/>
                <a:cs typeface="Courier New"/>
              </a:rPr>
              <a:t>int</a:t>
            </a:r>
            <a:r>
              <a:rPr lang="en-GB" sz="1600" b="1" dirty="0">
                <a:latin typeface="Courier New"/>
                <a:cs typeface="Courier New"/>
              </a:rPr>
              <a:t> offset = </a:t>
            </a:r>
            <a:r>
              <a:rPr lang="en-GB" sz="1600" b="1" dirty="0" err="1">
                <a:latin typeface="Courier New"/>
                <a:cs typeface="Courier New"/>
              </a:rPr>
              <a:t>i</a:t>
            </a:r>
            <a:r>
              <a:rPr lang="en-GB" sz="1600" b="1" dirty="0">
                <a:latin typeface="Courier New"/>
                <a:cs typeface="Courier New"/>
              </a:rPr>
              <a:t> * </a:t>
            </a:r>
            <a:r>
              <a:rPr lang="en-GB" sz="1600" b="1" dirty="0" err="1">
                <a:latin typeface="Courier New"/>
                <a:cs typeface="Courier New"/>
              </a:rPr>
              <a:t>eles_per_stream</a:t>
            </a:r>
            <a:r>
              <a:rPr lang="en-GB" sz="1600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GB" sz="1600" b="1" dirty="0">
                <a:latin typeface="Courier New"/>
                <a:cs typeface="Courier New"/>
              </a:rPr>
              <a:t>  </a:t>
            </a:r>
            <a:r>
              <a:rPr lang="en-GB" sz="1600" b="1" dirty="0" err="1">
                <a:solidFill>
                  <a:srgbClr val="76B900"/>
                </a:solidFill>
                <a:latin typeface="Courier New"/>
                <a:cs typeface="Courier New"/>
              </a:rPr>
              <a:t>cudaMemcpyAsync</a:t>
            </a:r>
            <a:r>
              <a:rPr lang="en-GB" sz="1600" b="1" dirty="0">
                <a:latin typeface="Courier New"/>
                <a:cs typeface="Courier New"/>
              </a:rPr>
              <a:t>(&amp;</a:t>
            </a:r>
            <a:r>
              <a:rPr lang="en-GB" sz="1600" b="1" dirty="0" err="1">
                <a:latin typeface="Courier New"/>
                <a:cs typeface="Courier New"/>
              </a:rPr>
              <a:t>d_A</a:t>
            </a:r>
            <a:r>
              <a:rPr lang="en-GB" sz="1600" b="1" dirty="0">
                <a:latin typeface="Courier New"/>
                <a:cs typeface="Courier New"/>
              </a:rPr>
              <a:t>[offset], &amp;</a:t>
            </a:r>
            <a:r>
              <a:rPr lang="en-GB" sz="1600" b="1" dirty="0" err="1">
                <a:latin typeface="Courier New"/>
                <a:cs typeface="Courier New"/>
              </a:rPr>
              <a:t>h_A</a:t>
            </a:r>
            <a:r>
              <a:rPr lang="en-GB" sz="1600" b="1" dirty="0">
                <a:latin typeface="Courier New"/>
                <a:cs typeface="Courier New"/>
              </a:rPr>
              <a:t>[offset], </a:t>
            </a:r>
            <a:r>
              <a:rPr lang="en-GB" sz="1600" b="1" dirty="0" err="1">
                <a:latin typeface="Courier New"/>
                <a:cs typeface="Courier New"/>
              </a:rPr>
              <a:t>eles_per_stream</a:t>
            </a:r>
            <a:r>
              <a:rPr lang="en-GB" sz="1600" b="1" dirty="0">
                <a:latin typeface="Courier New"/>
                <a:cs typeface="Courier New"/>
              </a:rPr>
              <a:t> *</a:t>
            </a:r>
          </a:p>
          <a:p>
            <a:pPr marL="0" indent="0">
              <a:buNone/>
            </a:pPr>
            <a:r>
              <a:rPr lang="en-GB" sz="1600" b="1" dirty="0">
                <a:latin typeface="Courier New"/>
                <a:cs typeface="Courier New"/>
              </a:rPr>
              <a:t>     </a:t>
            </a:r>
            <a:r>
              <a:rPr lang="en-GB" sz="1600" b="1" dirty="0" err="1">
                <a:latin typeface="Courier New"/>
                <a:cs typeface="Courier New"/>
              </a:rPr>
              <a:t>sizeof</a:t>
            </a:r>
            <a:r>
              <a:rPr lang="en-GB" sz="1600" b="1" dirty="0">
                <a:latin typeface="Courier New"/>
                <a:cs typeface="Courier New"/>
              </a:rPr>
              <a:t>(</a:t>
            </a:r>
            <a:r>
              <a:rPr lang="en-GB" sz="1600" b="1" dirty="0" err="1">
                <a:latin typeface="Courier New"/>
                <a:cs typeface="Courier New"/>
              </a:rPr>
              <a:t>int</a:t>
            </a:r>
            <a:r>
              <a:rPr lang="en-GB" sz="1600" b="1" dirty="0">
                <a:latin typeface="Courier New"/>
                <a:cs typeface="Courier New"/>
              </a:rPr>
              <a:t>), </a:t>
            </a:r>
            <a:r>
              <a:rPr lang="en-GB" sz="1600" b="1" dirty="0" err="1">
                <a:latin typeface="Courier New"/>
                <a:cs typeface="Courier New"/>
              </a:rPr>
              <a:t>cudaMemcpyHostToDevice</a:t>
            </a:r>
            <a:r>
              <a:rPr lang="en-GB" sz="1600" b="1" dirty="0">
                <a:latin typeface="Courier New"/>
                <a:cs typeface="Courier New"/>
              </a:rPr>
              <a:t>, </a:t>
            </a:r>
            <a:r>
              <a:rPr lang="en-GB" sz="1600" b="1" dirty="0">
                <a:solidFill>
                  <a:srgbClr val="76B900"/>
                </a:solidFill>
                <a:latin typeface="Courier New"/>
                <a:cs typeface="Courier New"/>
              </a:rPr>
              <a:t>streams[</a:t>
            </a:r>
            <a:r>
              <a:rPr lang="en-GB" sz="1600" b="1" dirty="0" err="1">
                <a:solidFill>
                  <a:srgbClr val="76B900"/>
                </a:solidFill>
                <a:latin typeface="Courier New"/>
                <a:cs typeface="Courier New"/>
              </a:rPr>
              <a:t>i</a:t>
            </a:r>
            <a:r>
              <a:rPr lang="en-GB" sz="1600" b="1" dirty="0">
                <a:solidFill>
                  <a:srgbClr val="76B900"/>
                </a:solidFill>
                <a:latin typeface="Courier New"/>
                <a:cs typeface="Courier New"/>
              </a:rPr>
              <a:t>]</a:t>
            </a:r>
            <a:r>
              <a:rPr lang="en-GB" sz="16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sz="1600" b="1" dirty="0">
                <a:latin typeface="Courier New"/>
                <a:cs typeface="Courier New"/>
              </a:rPr>
              <a:t>  </a:t>
            </a:r>
            <a:r>
              <a:rPr lang="en-GB" sz="1600" b="1" dirty="0" err="1">
                <a:solidFill>
                  <a:srgbClr val="76B900"/>
                </a:solidFill>
                <a:latin typeface="Courier New"/>
                <a:cs typeface="Courier New"/>
              </a:rPr>
              <a:t>cudaMemcpyAsync</a:t>
            </a:r>
            <a:r>
              <a:rPr lang="en-GB" sz="1600" b="1" dirty="0">
                <a:latin typeface="Courier New"/>
                <a:cs typeface="Courier New"/>
              </a:rPr>
              <a:t>(&amp;</a:t>
            </a:r>
            <a:r>
              <a:rPr lang="en-GB" sz="1600" b="1" dirty="0" err="1">
                <a:latin typeface="Courier New"/>
                <a:cs typeface="Courier New"/>
              </a:rPr>
              <a:t>d_B</a:t>
            </a:r>
            <a:r>
              <a:rPr lang="en-GB" sz="1600" b="1" dirty="0">
                <a:latin typeface="Courier New"/>
                <a:cs typeface="Courier New"/>
              </a:rPr>
              <a:t>[offset], &amp;</a:t>
            </a:r>
            <a:r>
              <a:rPr lang="en-GB" sz="1600" b="1" dirty="0" err="1">
                <a:latin typeface="Courier New"/>
                <a:cs typeface="Courier New"/>
              </a:rPr>
              <a:t>h_B</a:t>
            </a:r>
            <a:r>
              <a:rPr lang="en-GB" sz="1600" b="1" dirty="0">
                <a:latin typeface="Courier New"/>
                <a:cs typeface="Courier New"/>
              </a:rPr>
              <a:t>[offset], </a:t>
            </a:r>
            <a:r>
              <a:rPr lang="en-GB" sz="1600" b="1" dirty="0" err="1">
                <a:latin typeface="Courier New"/>
                <a:cs typeface="Courier New"/>
              </a:rPr>
              <a:t>eles_per_stream</a:t>
            </a:r>
            <a:r>
              <a:rPr lang="en-GB" sz="1600" b="1" dirty="0">
                <a:latin typeface="Courier New"/>
                <a:cs typeface="Courier New"/>
              </a:rPr>
              <a:t> *</a:t>
            </a:r>
          </a:p>
          <a:p>
            <a:pPr marL="0" indent="0">
              <a:buNone/>
            </a:pPr>
            <a:r>
              <a:rPr lang="en-GB" sz="1600" b="1" dirty="0">
                <a:latin typeface="Courier New"/>
                <a:cs typeface="Courier New"/>
              </a:rPr>
              <a:t>     </a:t>
            </a:r>
            <a:r>
              <a:rPr lang="en-GB" sz="1600" b="1" dirty="0" err="1">
                <a:latin typeface="Courier New"/>
                <a:cs typeface="Courier New"/>
              </a:rPr>
              <a:t>sizeof</a:t>
            </a:r>
            <a:r>
              <a:rPr lang="en-GB" sz="1600" b="1" dirty="0">
                <a:latin typeface="Courier New"/>
                <a:cs typeface="Courier New"/>
              </a:rPr>
              <a:t>(</a:t>
            </a:r>
            <a:r>
              <a:rPr lang="en-GB" sz="1600" b="1" dirty="0" err="1">
                <a:latin typeface="Courier New"/>
                <a:cs typeface="Courier New"/>
              </a:rPr>
              <a:t>int</a:t>
            </a:r>
            <a:r>
              <a:rPr lang="en-GB" sz="1600" b="1" dirty="0">
                <a:latin typeface="Courier New"/>
                <a:cs typeface="Courier New"/>
              </a:rPr>
              <a:t>), </a:t>
            </a:r>
            <a:r>
              <a:rPr lang="en-GB" sz="1600" b="1" dirty="0" err="1">
                <a:latin typeface="Courier New"/>
                <a:cs typeface="Courier New"/>
              </a:rPr>
              <a:t>cudaMemcpyHostToDevice</a:t>
            </a:r>
            <a:r>
              <a:rPr lang="en-GB" sz="1600" b="1" dirty="0">
                <a:latin typeface="Courier New"/>
                <a:cs typeface="Courier New"/>
              </a:rPr>
              <a:t>, </a:t>
            </a:r>
            <a:r>
              <a:rPr lang="en-GB" sz="1600" b="1" dirty="0">
                <a:solidFill>
                  <a:srgbClr val="76B900"/>
                </a:solidFill>
                <a:latin typeface="Courier New"/>
                <a:cs typeface="Courier New"/>
              </a:rPr>
              <a:t>streams[</a:t>
            </a:r>
            <a:r>
              <a:rPr lang="en-GB" sz="1600" b="1" dirty="0" err="1">
                <a:solidFill>
                  <a:srgbClr val="76B900"/>
                </a:solidFill>
                <a:latin typeface="Courier New"/>
                <a:cs typeface="Courier New"/>
              </a:rPr>
              <a:t>i</a:t>
            </a:r>
            <a:r>
              <a:rPr lang="en-GB" sz="1600" b="1" dirty="0">
                <a:solidFill>
                  <a:srgbClr val="76B900"/>
                </a:solidFill>
                <a:latin typeface="Courier New"/>
                <a:cs typeface="Courier New"/>
              </a:rPr>
              <a:t>]</a:t>
            </a:r>
            <a:r>
              <a:rPr lang="en-GB" sz="16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sz="1600" b="1" dirty="0">
                <a:latin typeface="Courier New"/>
                <a:cs typeface="Courier New"/>
              </a:rPr>
              <a:t>   ……</a:t>
            </a:r>
          </a:p>
          <a:p>
            <a:pPr marL="0" indent="0">
              <a:buNone/>
            </a:pPr>
            <a:r>
              <a:rPr lang="en-GB" sz="1600" b="1" dirty="0">
                <a:latin typeface="Courier New"/>
                <a:cs typeface="Courier New"/>
              </a:rPr>
              <a:t>  </a:t>
            </a:r>
            <a:r>
              <a:rPr lang="en-GB" sz="1600" b="1" dirty="0" err="1">
                <a:latin typeface="Courier New"/>
                <a:cs typeface="Courier New"/>
              </a:rPr>
              <a:t>vector_sum</a:t>
            </a:r>
            <a:r>
              <a:rPr lang="en-GB" sz="1600" b="1" dirty="0">
                <a:latin typeface="Courier New"/>
                <a:cs typeface="Courier New"/>
              </a:rPr>
              <a:t>&lt;&lt;&lt;..., </a:t>
            </a:r>
            <a:r>
              <a:rPr lang="en-GB" sz="1600" b="1" dirty="0">
                <a:solidFill>
                  <a:srgbClr val="76B900"/>
                </a:solidFill>
                <a:latin typeface="Courier New"/>
                <a:cs typeface="Courier New"/>
              </a:rPr>
              <a:t>streams[</a:t>
            </a:r>
            <a:r>
              <a:rPr lang="en-GB" sz="1600" b="1" dirty="0" err="1">
                <a:solidFill>
                  <a:srgbClr val="76B900"/>
                </a:solidFill>
                <a:latin typeface="Courier New"/>
                <a:cs typeface="Courier New"/>
              </a:rPr>
              <a:t>i</a:t>
            </a:r>
            <a:r>
              <a:rPr lang="en-GB" sz="1600" b="1" dirty="0">
                <a:solidFill>
                  <a:srgbClr val="76B900"/>
                </a:solidFill>
                <a:latin typeface="Courier New"/>
                <a:cs typeface="Courier New"/>
              </a:rPr>
              <a:t>]</a:t>
            </a:r>
            <a:r>
              <a:rPr lang="en-GB" sz="1600" b="1" dirty="0">
                <a:latin typeface="Courier New"/>
                <a:cs typeface="Courier New"/>
              </a:rPr>
              <a:t>&gt;&gt;&gt;(</a:t>
            </a:r>
            <a:r>
              <a:rPr lang="en-GB" sz="1600" b="1" dirty="0" err="1">
                <a:latin typeface="Courier New"/>
                <a:cs typeface="Courier New"/>
              </a:rPr>
              <a:t>d_A</a:t>
            </a:r>
            <a:r>
              <a:rPr lang="en-GB" sz="1600" b="1" dirty="0">
                <a:latin typeface="Courier New"/>
                <a:cs typeface="Courier New"/>
              </a:rPr>
              <a:t> + offset, </a:t>
            </a:r>
          </a:p>
          <a:p>
            <a:pPr marL="0" indent="0">
              <a:buNone/>
            </a:pPr>
            <a:r>
              <a:rPr lang="en-GB" sz="1600" b="1" dirty="0">
                <a:latin typeface="Courier New"/>
                <a:cs typeface="Courier New"/>
              </a:rPr>
              <a:t>     </a:t>
            </a:r>
            <a:r>
              <a:rPr lang="en-GB" sz="1600" b="1" dirty="0" err="1">
                <a:latin typeface="Courier New"/>
                <a:cs typeface="Courier New"/>
              </a:rPr>
              <a:t>d_B</a:t>
            </a:r>
            <a:r>
              <a:rPr lang="en-GB" sz="1600" b="1" dirty="0">
                <a:latin typeface="Courier New"/>
                <a:cs typeface="Courier New"/>
              </a:rPr>
              <a:t> + offset, </a:t>
            </a:r>
            <a:r>
              <a:rPr lang="en-GB" sz="1600" b="1" dirty="0" err="1">
                <a:latin typeface="Courier New"/>
                <a:cs typeface="Courier New"/>
              </a:rPr>
              <a:t>d_C</a:t>
            </a:r>
            <a:r>
              <a:rPr lang="en-GB" sz="1600" b="1" dirty="0">
                <a:latin typeface="Courier New"/>
                <a:cs typeface="Courier New"/>
              </a:rPr>
              <a:t> + offset);</a:t>
            </a:r>
          </a:p>
          <a:p>
            <a:pPr marL="0" indent="0">
              <a:buNone/>
            </a:pPr>
            <a:r>
              <a:rPr lang="en-GB" sz="1600" b="1" dirty="0">
                <a:latin typeface="Courier New"/>
                <a:cs typeface="Courier New"/>
              </a:rPr>
              <a:t>  </a:t>
            </a:r>
            <a:r>
              <a:rPr lang="en-GB" sz="1600" b="1" dirty="0" err="1">
                <a:solidFill>
                  <a:srgbClr val="76B900"/>
                </a:solidFill>
                <a:latin typeface="Courier New"/>
                <a:cs typeface="Courier New"/>
              </a:rPr>
              <a:t>cudaMemcpyAsync</a:t>
            </a:r>
            <a:r>
              <a:rPr lang="en-GB" sz="1600" b="1" dirty="0">
                <a:latin typeface="Courier New"/>
                <a:cs typeface="Courier New"/>
              </a:rPr>
              <a:t>(&amp;</a:t>
            </a:r>
            <a:r>
              <a:rPr lang="en-GB" sz="1600" b="1" dirty="0" err="1">
                <a:latin typeface="Courier New"/>
                <a:cs typeface="Courier New"/>
              </a:rPr>
              <a:t>h_C</a:t>
            </a:r>
            <a:r>
              <a:rPr lang="en-GB" sz="1600" b="1" dirty="0">
                <a:latin typeface="Courier New"/>
                <a:cs typeface="Courier New"/>
              </a:rPr>
              <a:t>[offset], &amp;</a:t>
            </a:r>
            <a:r>
              <a:rPr lang="en-GB" sz="1600" b="1" dirty="0" err="1">
                <a:latin typeface="Courier New"/>
                <a:cs typeface="Courier New"/>
              </a:rPr>
              <a:t>d_C</a:t>
            </a:r>
            <a:r>
              <a:rPr lang="en-GB" sz="1600" b="1" dirty="0">
                <a:latin typeface="Courier New"/>
                <a:cs typeface="Courier New"/>
              </a:rPr>
              <a:t>[offset], </a:t>
            </a:r>
            <a:r>
              <a:rPr lang="en-GB" sz="1600" b="1" dirty="0" err="1">
                <a:latin typeface="Courier New"/>
                <a:cs typeface="Courier New"/>
              </a:rPr>
              <a:t>eles_per_stream</a:t>
            </a:r>
            <a:r>
              <a:rPr lang="en-GB" sz="1600" b="1" dirty="0">
                <a:latin typeface="Courier New"/>
                <a:cs typeface="Courier New"/>
              </a:rPr>
              <a:t> *</a:t>
            </a:r>
          </a:p>
          <a:p>
            <a:pPr marL="0" indent="0">
              <a:buNone/>
            </a:pPr>
            <a:r>
              <a:rPr lang="en-GB" sz="1600" b="1" dirty="0">
                <a:latin typeface="Courier New"/>
                <a:cs typeface="Courier New"/>
              </a:rPr>
              <a:t>     </a:t>
            </a:r>
            <a:r>
              <a:rPr lang="en-GB" sz="1600" b="1" dirty="0" err="1">
                <a:latin typeface="Courier New"/>
                <a:cs typeface="Courier New"/>
              </a:rPr>
              <a:t>sizeof</a:t>
            </a:r>
            <a:r>
              <a:rPr lang="en-GB" sz="1600" b="1" dirty="0">
                <a:latin typeface="Courier New"/>
                <a:cs typeface="Courier New"/>
              </a:rPr>
              <a:t>(</a:t>
            </a:r>
            <a:r>
              <a:rPr lang="en-GB" sz="1600" b="1" dirty="0" err="1">
                <a:latin typeface="Courier New"/>
                <a:cs typeface="Courier New"/>
              </a:rPr>
              <a:t>int</a:t>
            </a:r>
            <a:r>
              <a:rPr lang="en-GB" sz="1600" b="1" dirty="0">
                <a:latin typeface="Courier New"/>
                <a:cs typeface="Courier New"/>
              </a:rPr>
              <a:t>), </a:t>
            </a:r>
            <a:r>
              <a:rPr lang="en-GB" sz="1600" b="1" dirty="0" err="1">
                <a:latin typeface="Courier New"/>
                <a:cs typeface="Courier New"/>
              </a:rPr>
              <a:t>cudaMemcpyDeviceToHost</a:t>
            </a:r>
            <a:r>
              <a:rPr lang="en-GB" sz="1600" b="1" dirty="0">
                <a:latin typeface="Courier New"/>
                <a:cs typeface="Courier New"/>
              </a:rPr>
              <a:t>, </a:t>
            </a:r>
            <a:r>
              <a:rPr lang="en-GB" sz="1600" b="1" dirty="0">
                <a:solidFill>
                  <a:srgbClr val="76B900"/>
                </a:solidFill>
                <a:latin typeface="Courier New"/>
                <a:cs typeface="Courier New"/>
              </a:rPr>
              <a:t>streams[</a:t>
            </a:r>
            <a:r>
              <a:rPr lang="en-GB" sz="1600" b="1" dirty="0" err="1">
                <a:solidFill>
                  <a:srgbClr val="76B900"/>
                </a:solidFill>
                <a:latin typeface="Courier New"/>
                <a:cs typeface="Courier New"/>
              </a:rPr>
              <a:t>i</a:t>
            </a:r>
            <a:r>
              <a:rPr lang="en-GB" sz="1600" b="1" dirty="0">
                <a:solidFill>
                  <a:srgbClr val="76B900"/>
                </a:solidFill>
                <a:latin typeface="Courier New"/>
                <a:cs typeface="Courier New"/>
              </a:rPr>
              <a:t>]</a:t>
            </a:r>
            <a:r>
              <a:rPr lang="en-GB" sz="16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sz="1600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1600" b="1" dirty="0">
                <a:latin typeface="Courier New"/>
                <a:cs typeface="Courier New"/>
              </a:rPr>
              <a:t>for (</a:t>
            </a:r>
            <a:r>
              <a:rPr lang="en-GB" sz="1600" b="1" dirty="0" err="1">
                <a:latin typeface="Courier New"/>
                <a:cs typeface="Courier New"/>
              </a:rPr>
              <a:t>int</a:t>
            </a:r>
            <a:r>
              <a:rPr lang="en-GB" sz="1600" b="1" dirty="0">
                <a:latin typeface="Courier New"/>
                <a:cs typeface="Courier New"/>
              </a:rPr>
              <a:t> </a:t>
            </a:r>
            <a:r>
              <a:rPr lang="en-GB" sz="1600" b="1" dirty="0" err="1">
                <a:latin typeface="Courier New"/>
                <a:cs typeface="Courier New"/>
              </a:rPr>
              <a:t>i</a:t>
            </a:r>
            <a:r>
              <a:rPr lang="en-GB" sz="1600" b="1" dirty="0">
                <a:latin typeface="Courier New"/>
                <a:cs typeface="Courier New"/>
              </a:rPr>
              <a:t> = 0; </a:t>
            </a:r>
            <a:r>
              <a:rPr lang="en-GB" sz="1600" b="1" dirty="0" err="1">
                <a:latin typeface="Courier New"/>
                <a:cs typeface="Courier New"/>
              </a:rPr>
              <a:t>i</a:t>
            </a:r>
            <a:r>
              <a:rPr lang="en-GB" sz="1600" b="1" dirty="0">
                <a:latin typeface="Courier New"/>
                <a:cs typeface="Courier New"/>
              </a:rPr>
              <a:t> &lt; </a:t>
            </a:r>
            <a:r>
              <a:rPr lang="en-GB" sz="1600" b="1" dirty="0" err="1">
                <a:latin typeface="Courier New"/>
                <a:cs typeface="Courier New"/>
              </a:rPr>
              <a:t>nstreams</a:t>
            </a:r>
            <a:r>
              <a:rPr lang="en-GB" sz="1600" b="1" dirty="0">
                <a:latin typeface="Courier New"/>
                <a:cs typeface="Courier New"/>
              </a:rPr>
              <a:t>; </a:t>
            </a:r>
            <a:r>
              <a:rPr lang="en-GB" sz="1600" b="1" dirty="0" err="1">
                <a:latin typeface="Courier New"/>
                <a:cs typeface="Courier New"/>
              </a:rPr>
              <a:t>i</a:t>
            </a:r>
            <a:r>
              <a:rPr lang="en-GB" sz="1600" b="1" dirty="0">
                <a:latin typeface="Courier New"/>
                <a:cs typeface="Courier New"/>
              </a:rPr>
              <a:t>++)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76B900"/>
                </a:solidFill>
                <a:latin typeface="Courier New"/>
                <a:cs typeface="Courier New"/>
              </a:rPr>
              <a:t>  </a:t>
            </a:r>
            <a:r>
              <a:rPr lang="en-GB" sz="1600" b="1" dirty="0" err="1">
                <a:solidFill>
                  <a:srgbClr val="76B900"/>
                </a:solidFill>
                <a:latin typeface="Courier New"/>
                <a:cs typeface="Courier New"/>
              </a:rPr>
              <a:t>cudaStreamSynchronize</a:t>
            </a:r>
            <a:r>
              <a:rPr lang="en-GB" sz="1600" b="1" dirty="0">
                <a:latin typeface="Courier New"/>
                <a:cs typeface="Courier New"/>
              </a:rPr>
              <a:t>(streams[</a:t>
            </a:r>
            <a:r>
              <a:rPr lang="en-GB" sz="1600" b="1" dirty="0" err="1">
                <a:latin typeface="Courier New"/>
                <a:cs typeface="Courier New"/>
              </a:rPr>
              <a:t>i</a:t>
            </a:r>
            <a:r>
              <a:rPr lang="en-GB" sz="1600" b="1" dirty="0">
                <a:latin typeface="Courier New"/>
                <a:cs typeface="Courier New"/>
              </a:rPr>
              <a:t>]);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CUDA Streams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Timing asynchronous operations</a:t>
            </a:r>
          </a:p>
          <a:p>
            <a:pPr lvl="1"/>
            <a:r>
              <a:rPr lang="en-GB" dirty="0"/>
              <a:t>Host-side timer: only measure the time for the call, not the actual time for the data movement or kernel execution</a:t>
            </a:r>
          </a:p>
          <a:p>
            <a:pPr lvl="1"/>
            <a:endParaRPr lang="en-GB" dirty="0"/>
          </a:p>
          <a:p>
            <a:r>
              <a:rPr lang="en-GB" dirty="0"/>
              <a:t>Events to streams, which mark specific points in stream execution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Events are manually created and destroyed:</a:t>
            </a:r>
          </a:p>
          <a:p>
            <a:pPr marL="0" indent="0">
              <a:buNone/>
            </a:pPr>
            <a:r>
              <a:rPr lang="en-GB" dirty="0">
                <a:solidFill>
                  <a:srgbClr val="76B900"/>
                </a:solidFill>
                <a:latin typeface="Courier New"/>
                <a:cs typeface="Courier New"/>
              </a:rPr>
              <a:t> 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cudaError_t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cudaEventCreate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(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cudaEvent_t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 *event);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 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cudaError_t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cudaEventDestroy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(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cudaEvent_t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 *event);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CUDA Events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21584" y="3369461"/>
            <a:ext cx="750083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009105" y="3119434"/>
            <a:ext cx="1350150" cy="45005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A</a:t>
            </a:r>
          </a:p>
        </p:txBody>
      </p:sp>
      <p:sp>
        <p:nvSpPr>
          <p:cNvPr id="7" name="Rectangle 6"/>
          <p:cNvSpPr/>
          <p:nvPr/>
        </p:nvSpPr>
        <p:spPr>
          <a:xfrm>
            <a:off x="2396759" y="3119434"/>
            <a:ext cx="1350150" cy="45005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B</a:t>
            </a:r>
          </a:p>
        </p:txBody>
      </p:sp>
      <p:sp>
        <p:nvSpPr>
          <p:cNvPr id="8" name="Rectangle 7"/>
          <p:cNvSpPr/>
          <p:nvPr/>
        </p:nvSpPr>
        <p:spPr>
          <a:xfrm>
            <a:off x="3896925" y="3119434"/>
            <a:ext cx="2887821" cy="450050"/>
          </a:xfrm>
          <a:prstGeom prst="rect">
            <a:avLst/>
          </a:prstGeom>
          <a:solidFill>
            <a:srgbClr val="76B9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vector_sum</a:t>
            </a:r>
            <a:r>
              <a:rPr lang="en-US" dirty="0"/>
              <a:t>&lt;&lt;&lt;...&gt;&gt;&gt;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6822250" y="3119434"/>
            <a:ext cx="1350150" cy="45005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C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821917" y="2836083"/>
            <a:ext cx="0" cy="1050117"/>
          </a:xfrm>
          <a:prstGeom prst="line">
            <a:avLst/>
          </a:prstGeom>
          <a:ln w="76200">
            <a:solidFill>
              <a:srgbClr val="817CB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09371" y="3821668"/>
            <a:ext cx="82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Event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528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To add an event to a CUDA stream: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76B900"/>
                </a:solidFill>
                <a:latin typeface="Courier New"/>
                <a:cs typeface="Courier New"/>
              </a:rPr>
              <a:t>	</a:t>
            </a:r>
            <a:r>
              <a:rPr lang="en-GB" sz="2000" b="1" dirty="0" err="1">
                <a:solidFill>
                  <a:srgbClr val="76B900"/>
                </a:solidFill>
                <a:latin typeface="Courier New"/>
                <a:cs typeface="Courier New"/>
              </a:rPr>
              <a:t>cudaError_t</a:t>
            </a:r>
            <a:r>
              <a:rPr lang="en-GB" sz="2000" b="1" dirty="0">
                <a:solidFill>
                  <a:srgbClr val="76B900"/>
                </a:solidFill>
                <a:latin typeface="Courier New"/>
                <a:cs typeface="Courier New"/>
              </a:rPr>
              <a:t> </a:t>
            </a:r>
            <a:r>
              <a:rPr lang="en-GB" sz="2000" b="1" dirty="0" err="1">
                <a:solidFill>
                  <a:srgbClr val="76B900"/>
                </a:solidFill>
                <a:latin typeface="Courier New"/>
                <a:cs typeface="Courier New"/>
              </a:rPr>
              <a:t>cudaEventRecord</a:t>
            </a:r>
            <a:r>
              <a:rPr lang="en-GB" sz="2000" b="1" dirty="0">
                <a:solidFill>
                  <a:srgbClr val="76B900"/>
                </a:solidFill>
                <a:latin typeface="Courier New"/>
                <a:cs typeface="Courier New"/>
              </a:rPr>
              <a:t>(</a:t>
            </a:r>
            <a:r>
              <a:rPr lang="en-GB" sz="2000" b="1" dirty="0" err="1">
                <a:solidFill>
                  <a:srgbClr val="76B900"/>
                </a:solidFill>
                <a:latin typeface="Courier New"/>
                <a:cs typeface="Courier New"/>
              </a:rPr>
              <a:t>cudaEvent_t</a:t>
            </a:r>
            <a:r>
              <a:rPr lang="en-GB" sz="2000" b="1" dirty="0">
                <a:solidFill>
                  <a:srgbClr val="76B900"/>
                </a:solidFill>
                <a:latin typeface="Courier New"/>
                <a:cs typeface="Courier New"/>
              </a:rPr>
              <a:t> event, </a:t>
            </a:r>
            <a:r>
              <a:rPr lang="en-GB" sz="2000" b="1" dirty="0" err="1">
                <a:solidFill>
                  <a:srgbClr val="76B900"/>
                </a:solidFill>
                <a:latin typeface="Courier New"/>
                <a:cs typeface="Courier New"/>
              </a:rPr>
              <a:t>cudaStream_t</a:t>
            </a:r>
            <a:r>
              <a:rPr lang="en-GB" sz="2000" b="1" dirty="0">
                <a:solidFill>
                  <a:srgbClr val="76B900"/>
                </a:solidFill>
                <a:latin typeface="Courier New"/>
                <a:cs typeface="Courier New"/>
              </a:rPr>
              <a:t> stream);</a:t>
            </a:r>
          </a:p>
          <a:p>
            <a:pPr lvl="1"/>
            <a:endParaRPr lang="en-GB" sz="1600" dirty="0">
              <a:latin typeface="Courier New"/>
              <a:cs typeface="Courier New"/>
            </a:endParaRPr>
          </a:p>
          <a:p>
            <a:pPr lvl="1"/>
            <a:endParaRPr lang="en-GB" sz="1600" dirty="0">
              <a:latin typeface="Courier New"/>
              <a:cs typeface="Courier New"/>
            </a:endParaRPr>
          </a:p>
          <a:p>
            <a:pPr lvl="1"/>
            <a:endParaRPr lang="en-GB" sz="1600" dirty="0">
              <a:latin typeface="Courier New"/>
              <a:cs typeface="Courier New"/>
            </a:endParaRPr>
          </a:p>
          <a:p>
            <a:pPr lvl="1"/>
            <a:endParaRPr lang="en-GB" sz="1600" dirty="0">
              <a:latin typeface="Courier New"/>
              <a:cs typeface="Courier New"/>
            </a:endParaRPr>
          </a:p>
          <a:p>
            <a:pPr lvl="1"/>
            <a:endParaRPr lang="en-GB" sz="1600" dirty="0">
              <a:latin typeface="Courier New"/>
              <a:cs typeface="Courier New"/>
            </a:endParaRPr>
          </a:p>
          <a:p>
            <a:pPr lvl="1"/>
            <a:endParaRPr lang="en-GB" sz="1600" dirty="0">
              <a:latin typeface="Courier New"/>
              <a:cs typeface="Courier New"/>
            </a:endParaRPr>
          </a:p>
          <a:p>
            <a:pPr lvl="1"/>
            <a:r>
              <a:rPr lang="en-GB" dirty="0">
                <a:latin typeface="Courier New"/>
                <a:cs typeface="Courier New"/>
              </a:rPr>
              <a:t>Event</a:t>
            </a:r>
            <a:r>
              <a:rPr lang="en-GB" dirty="0"/>
              <a:t> marks the point-in-time after all preceding actions in </a:t>
            </a:r>
            <a:r>
              <a:rPr lang="en-GB" dirty="0">
                <a:latin typeface="Courier New"/>
                <a:cs typeface="Courier New"/>
              </a:rPr>
              <a:t>stream</a:t>
            </a:r>
            <a:r>
              <a:rPr lang="en-GB" dirty="0"/>
              <a:t> complete, and before any actions added after </a:t>
            </a:r>
            <a:r>
              <a:rPr lang="en-GB" dirty="0" err="1">
                <a:latin typeface="Courier New"/>
                <a:cs typeface="Courier New"/>
              </a:rPr>
              <a:t>cudaEventRecord</a:t>
            </a:r>
            <a:r>
              <a:rPr lang="en-GB" dirty="0"/>
              <a:t> run</a:t>
            </a:r>
          </a:p>
          <a:p>
            <a:endParaRPr lang="en-GB" dirty="0"/>
          </a:p>
          <a:p>
            <a:r>
              <a:rPr lang="en-GB" dirty="0"/>
              <a:t>Host to wait for some CUDA actions to finish</a:t>
            </a:r>
            <a:endParaRPr lang="en-GB" dirty="0">
              <a:solidFill>
                <a:srgbClr val="76B9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b="1" dirty="0" err="1">
                <a:solidFill>
                  <a:srgbClr val="76B900"/>
                </a:solidFill>
                <a:latin typeface="Courier New"/>
                <a:cs typeface="Courier New"/>
              </a:rPr>
              <a:t>cudaError_t</a:t>
            </a:r>
            <a:r>
              <a:rPr lang="en-GB" sz="2000" b="1" dirty="0">
                <a:solidFill>
                  <a:srgbClr val="76B900"/>
                </a:solidFill>
                <a:latin typeface="Courier New"/>
                <a:cs typeface="Courier New"/>
              </a:rPr>
              <a:t> </a:t>
            </a:r>
            <a:r>
              <a:rPr lang="en-GB" sz="2000" b="1" dirty="0" err="1">
                <a:solidFill>
                  <a:srgbClr val="76B900"/>
                </a:solidFill>
                <a:latin typeface="Courier New"/>
                <a:cs typeface="Courier New"/>
              </a:rPr>
              <a:t>cudaEventSynchronize</a:t>
            </a:r>
            <a:r>
              <a:rPr lang="en-GB" sz="2000" b="1" dirty="0">
                <a:solidFill>
                  <a:srgbClr val="76B900"/>
                </a:solidFill>
                <a:latin typeface="Courier New"/>
                <a:cs typeface="Courier New"/>
              </a:rPr>
              <a:t>(</a:t>
            </a:r>
            <a:r>
              <a:rPr lang="en-GB" sz="2000" b="1" dirty="0" err="1">
                <a:solidFill>
                  <a:srgbClr val="76B900"/>
                </a:solidFill>
                <a:latin typeface="Courier New"/>
                <a:cs typeface="Courier New"/>
              </a:rPr>
              <a:t>cudaEvent_t</a:t>
            </a:r>
            <a:r>
              <a:rPr lang="en-GB" sz="2000" b="1" dirty="0">
                <a:solidFill>
                  <a:srgbClr val="76B900"/>
                </a:solidFill>
                <a:latin typeface="Courier New"/>
                <a:cs typeface="Courier New"/>
              </a:rPr>
              <a:t> event);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Wait for all the operations before this events to complete, but not those after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CUDA Events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6963" y="240646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84080" y="2575771"/>
            <a:ext cx="750083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71601" y="2325744"/>
            <a:ext cx="1350150" cy="45005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59255" y="2325744"/>
            <a:ext cx="1350150" cy="45005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B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59421" y="2325744"/>
            <a:ext cx="2887821" cy="450050"/>
          </a:xfrm>
          <a:prstGeom prst="rect">
            <a:avLst/>
          </a:prstGeom>
          <a:solidFill>
            <a:srgbClr val="76B9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vector_sum</a:t>
            </a:r>
            <a:r>
              <a:rPr lang="en-US" dirty="0"/>
              <a:t>&lt;&lt;&lt;...&gt;&gt;&gt;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84746" y="2325744"/>
            <a:ext cx="1350150" cy="45005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C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84413" y="2042393"/>
            <a:ext cx="0" cy="1050117"/>
          </a:xfrm>
          <a:prstGeom prst="line">
            <a:avLst/>
          </a:prstGeom>
          <a:ln w="76200">
            <a:solidFill>
              <a:srgbClr val="817CB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71867" y="3027978"/>
            <a:ext cx="82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Event</a:t>
            </a:r>
          </a:p>
        </p:txBody>
      </p:sp>
      <p:cxnSp>
        <p:nvCxnSpPr>
          <p:cNvPr id="22" name="Curved Connector 21"/>
          <p:cNvCxnSpPr/>
          <p:nvPr/>
        </p:nvCxnSpPr>
        <p:spPr>
          <a:xfrm rot="10800000" flipV="1">
            <a:off x="3859422" y="1905000"/>
            <a:ext cx="636379" cy="3048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32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Check if an event has been reached without waiting for it:</a:t>
            </a:r>
          </a:p>
          <a:p>
            <a:pPr marL="0" indent="0">
              <a:buNone/>
            </a:pPr>
            <a:endParaRPr lang="en-GB" sz="1800" b="1" dirty="0">
              <a:solidFill>
                <a:srgbClr val="76B9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cudaError_t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cudaEventQuery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(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cudaEvent_t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 event);</a:t>
            </a:r>
          </a:p>
          <a:p>
            <a:endParaRPr lang="en-GB" dirty="0"/>
          </a:p>
          <a:p>
            <a:r>
              <a:rPr lang="en-GB" dirty="0"/>
              <a:t>Get the elapsed milliseconds between two events: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cudaError_t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cudaEventElapsedTime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(float *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ms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,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cudaEvent_t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 start,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cudaEvent_t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 stop);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CUDA Events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55" y="54909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09072" y="5660227"/>
            <a:ext cx="7749128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96593" y="5410200"/>
            <a:ext cx="1350150" cy="45005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A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4247" y="5410200"/>
            <a:ext cx="1350150" cy="45005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B</a:t>
            </a:r>
          </a:p>
        </p:txBody>
      </p:sp>
      <p:sp>
        <p:nvSpPr>
          <p:cNvPr id="8" name="Rectangle 7"/>
          <p:cNvSpPr/>
          <p:nvPr/>
        </p:nvSpPr>
        <p:spPr>
          <a:xfrm>
            <a:off x="3784413" y="5410200"/>
            <a:ext cx="2887821" cy="450050"/>
          </a:xfrm>
          <a:prstGeom prst="rect">
            <a:avLst/>
          </a:prstGeom>
          <a:solidFill>
            <a:srgbClr val="76B9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vector_sum</a:t>
            </a:r>
            <a:r>
              <a:rPr lang="en-US" dirty="0"/>
              <a:t>&lt;&lt;&lt;...&gt;&gt;&gt;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250" y="5410200"/>
            <a:ext cx="1350150" cy="450050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C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709405" y="5126849"/>
            <a:ext cx="0" cy="1050117"/>
          </a:xfrm>
          <a:prstGeom prst="line">
            <a:avLst/>
          </a:prstGeom>
          <a:ln w="76200">
            <a:solidFill>
              <a:srgbClr val="817CB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96859" y="6112434"/>
            <a:ext cx="82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start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739018" y="5126849"/>
            <a:ext cx="0" cy="1050117"/>
          </a:xfrm>
          <a:prstGeom prst="line">
            <a:avLst/>
          </a:prstGeom>
          <a:ln w="76200">
            <a:solidFill>
              <a:srgbClr val="817CB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59688" y="6116168"/>
            <a:ext cx="82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stop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612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codes:</a:t>
            </a:r>
          </a:p>
          <a:p>
            <a:pPr marL="0" indent="0">
              <a:buNone/>
            </a:pPr>
            <a:endParaRPr lang="en-GB" sz="1600" dirty="0">
              <a:latin typeface="Courier New"/>
              <a:cs typeface="Courier New"/>
            </a:endParaRPr>
          </a:p>
          <a:p>
            <a:pPr marL="969963" lvl="4" indent="0">
              <a:buNone/>
            </a:pPr>
            <a:r>
              <a:rPr lang="en-GB" sz="1800" b="1" dirty="0">
                <a:solidFill>
                  <a:schemeClr val="tx1"/>
                </a:solidFill>
                <a:latin typeface="Courier New"/>
                <a:cs typeface="Courier New"/>
              </a:rPr>
              <a:t>float time;</a:t>
            </a:r>
          </a:p>
          <a:p>
            <a:pPr marL="969963" lvl="4" indent="0">
              <a:buNone/>
            </a:pPr>
            <a:r>
              <a:rPr lang="en-GB" sz="1800" b="1" dirty="0" err="1">
                <a:solidFill>
                  <a:schemeClr val="tx1"/>
                </a:solidFill>
                <a:latin typeface="Courier New"/>
                <a:cs typeface="Courier New"/>
              </a:rPr>
              <a:t>cudaEvent_t</a:t>
            </a:r>
            <a:r>
              <a:rPr lang="en-GB" sz="1800" b="1" dirty="0">
                <a:solidFill>
                  <a:schemeClr val="tx1"/>
                </a:solidFill>
                <a:latin typeface="Courier New"/>
                <a:cs typeface="Courier New"/>
              </a:rPr>
              <a:t> start, stop;</a:t>
            </a:r>
          </a:p>
          <a:p>
            <a:pPr marL="969963" lvl="4" indent="0">
              <a:buNone/>
            </a:pPr>
            <a:r>
              <a:rPr lang="en-GB" sz="1800" b="1" dirty="0" err="1">
                <a:solidFill>
                  <a:srgbClr val="76B900"/>
                </a:solidFill>
                <a:latin typeface="Courier New"/>
                <a:cs typeface="Courier New"/>
              </a:rPr>
              <a:t>cudaEventCreate</a:t>
            </a:r>
            <a:r>
              <a:rPr lang="en-GB" sz="1800" b="1" dirty="0">
                <a:solidFill>
                  <a:schemeClr val="tx1"/>
                </a:solidFill>
                <a:latin typeface="Courier New"/>
                <a:cs typeface="Courier New"/>
              </a:rPr>
              <a:t>(&amp;start); </a:t>
            </a:r>
            <a:r>
              <a:rPr lang="en-GB" sz="1800" b="1" dirty="0" err="1">
                <a:solidFill>
                  <a:srgbClr val="76B900"/>
                </a:solidFill>
                <a:latin typeface="Courier New"/>
                <a:cs typeface="Courier New"/>
              </a:rPr>
              <a:t>cudaEventCreate</a:t>
            </a:r>
            <a:r>
              <a:rPr lang="en-GB" sz="1800" b="1" dirty="0">
                <a:solidFill>
                  <a:schemeClr val="tx1"/>
                </a:solidFill>
                <a:latin typeface="Courier New"/>
                <a:cs typeface="Courier New"/>
              </a:rPr>
              <a:t>(&amp;stop); </a:t>
            </a:r>
          </a:p>
          <a:p>
            <a:pPr marL="969963" lvl="4" indent="0">
              <a:buNone/>
            </a:pPr>
            <a:endParaRPr lang="en-GB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969963" lvl="4" indent="0">
              <a:buNone/>
            </a:pPr>
            <a:r>
              <a:rPr lang="en-GB" sz="1800" b="1" dirty="0" err="1">
                <a:solidFill>
                  <a:srgbClr val="76B900"/>
                </a:solidFill>
                <a:latin typeface="Courier New"/>
                <a:cs typeface="Courier New"/>
              </a:rPr>
              <a:t>cudaEventRecord</a:t>
            </a:r>
            <a:r>
              <a:rPr lang="en-GB" sz="1800" b="1" dirty="0">
                <a:solidFill>
                  <a:schemeClr val="tx1"/>
                </a:solidFill>
                <a:latin typeface="Courier New"/>
                <a:cs typeface="Courier New"/>
              </a:rPr>
              <a:t>(start); </a:t>
            </a:r>
          </a:p>
          <a:p>
            <a:pPr marL="969963" lvl="4" indent="0">
              <a:buNone/>
            </a:pPr>
            <a:r>
              <a:rPr lang="en-GB" sz="1800" b="1" dirty="0">
                <a:solidFill>
                  <a:schemeClr val="tx1"/>
                </a:solidFill>
                <a:latin typeface="Courier New"/>
                <a:cs typeface="Courier New"/>
              </a:rPr>
              <a:t>kernel&lt;&lt;&lt;grid, block&gt;&gt;&gt;(arguments); </a:t>
            </a:r>
          </a:p>
          <a:p>
            <a:pPr marL="969963" lvl="4" indent="0">
              <a:buNone/>
            </a:pPr>
            <a:r>
              <a:rPr lang="en-GB" sz="1800" b="1" dirty="0" err="1">
                <a:solidFill>
                  <a:srgbClr val="76B900"/>
                </a:solidFill>
                <a:latin typeface="Courier New"/>
                <a:cs typeface="Courier New"/>
              </a:rPr>
              <a:t>cudaEventRecord</a:t>
            </a:r>
            <a:r>
              <a:rPr lang="en-GB" sz="1800" b="1" dirty="0">
                <a:solidFill>
                  <a:schemeClr val="tx1"/>
                </a:solidFill>
                <a:latin typeface="Courier New"/>
                <a:cs typeface="Courier New"/>
              </a:rPr>
              <a:t>(stop); </a:t>
            </a:r>
          </a:p>
          <a:p>
            <a:pPr marL="969963" lvl="4" indent="0">
              <a:buNone/>
            </a:pPr>
            <a:r>
              <a:rPr lang="en-GB" sz="1800" b="1" dirty="0" err="1">
                <a:solidFill>
                  <a:srgbClr val="76B900"/>
                </a:solidFill>
                <a:latin typeface="Courier New"/>
                <a:cs typeface="Courier New"/>
              </a:rPr>
              <a:t>cudaEventSynchronize</a:t>
            </a:r>
            <a:r>
              <a:rPr lang="en-GB" sz="1800" b="1" dirty="0">
                <a:solidFill>
                  <a:schemeClr val="tx1"/>
                </a:solidFill>
                <a:latin typeface="Courier New"/>
                <a:cs typeface="Courier New"/>
              </a:rPr>
              <a:t>(stop); </a:t>
            </a:r>
          </a:p>
          <a:p>
            <a:pPr marL="969963" lvl="4" indent="0">
              <a:buNone/>
            </a:pPr>
            <a:endParaRPr lang="en-GB" sz="1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 marL="969963" lvl="4" indent="0">
              <a:buNone/>
            </a:pPr>
            <a:r>
              <a:rPr lang="en-GB" sz="1800" b="1" dirty="0" err="1">
                <a:solidFill>
                  <a:srgbClr val="76B900"/>
                </a:solidFill>
                <a:latin typeface="Courier New"/>
                <a:cs typeface="Courier New"/>
              </a:rPr>
              <a:t>cudaEventElapsedTime</a:t>
            </a:r>
            <a:r>
              <a:rPr lang="en-GB" sz="1800" b="1" dirty="0">
                <a:solidFill>
                  <a:schemeClr val="tx1"/>
                </a:solidFill>
                <a:latin typeface="Courier New"/>
                <a:cs typeface="Courier New"/>
              </a:rPr>
              <a:t>(&amp;time, start, stop); </a:t>
            </a:r>
          </a:p>
          <a:p>
            <a:pPr marL="969963" lvl="4" indent="0">
              <a:buNone/>
            </a:pPr>
            <a:r>
              <a:rPr lang="en-GB" sz="1800" b="1" dirty="0" err="1">
                <a:solidFill>
                  <a:srgbClr val="76B900"/>
                </a:solidFill>
                <a:latin typeface="Courier New"/>
                <a:cs typeface="Courier New"/>
              </a:rPr>
              <a:t>cudaEventDestroy</a:t>
            </a:r>
            <a:r>
              <a:rPr lang="en-GB" sz="1800" b="1" dirty="0">
                <a:solidFill>
                  <a:schemeClr val="tx1"/>
                </a:solidFill>
                <a:latin typeface="Courier New"/>
                <a:cs typeface="Courier New"/>
              </a:rPr>
              <a:t>(start);</a:t>
            </a:r>
          </a:p>
          <a:p>
            <a:pPr marL="969963" lvl="4" indent="0">
              <a:buNone/>
            </a:pPr>
            <a:r>
              <a:rPr lang="en-GB" sz="1800" b="1" dirty="0" err="1">
                <a:solidFill>
                  <a:srgbClr val="76B900"/>
                </a:solidFill>
                <a:latin typeface="Courier New"/>
                <a:cs typeface="Courier New"/>
              </a:rPr>
              <a:t>cudaEventDestroy</a:t>
            </a:r>
            <a:r>
              <a:rPr lang="en-GB" sz="1800" b="1" dirty="0">
                <a:solidFill>
                  <a:schemeClr val="tx1"/>
                </a:solidFill>
                <a:latin typeface="Courier New"/>
                <a:cs typeface="Courier New"/>
              </a:rPr>
              <a:t>(stop); 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CUDA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59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Implicit and Explicit Synchronization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of host-device synchronization:</a:t>
            </a:r>
          </a:p>
          <a:p>
            <a:pPr lvl="1"/>
            <a:r>
              <a:rPr lang="en-US" b="1" dirty="0"/>
              <a:t>Implicit synchronization </a:t>
            </a:r>
            <a:r>
              <a:rPr lang="en-US" dirty="0"/>
              <a:t>causes the host to wait on the GPU, but as a side effect of other CUDA actions</a:t>
            </a:r>
          </a:p>
          <a:p>
            <a:pPr lvl="1"/>
            <a:r>
              <a:rPr lang="en-US" b="1" dirty="0"/>
              <a:t>Explicit synchronization </a:t>
            </a:r>
            <a:r>
              <a:rPr lang="en-US" dirty="0"/>
              <a:t>causes the host to wait on the GPU because the programmer has asked for that behavior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44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Five CUDA operations that include implicit synchronization: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GB" dirty="0"/>
              <a:t>A pinned host memory allocation (</a:t>
            </a:r>
            <a:r>
              <a:rPr lang="en-GB" dirty="0" err="1">
                <a:solidFill>
                  <a:srgbClr val="76B900"/>
                </a:solidFill>
                <a:latin typeface="Courier New"/>
                <a:cs typeface="Courier New"/>
              </a:rPr>
              <a:t>cudaMallocHost</a:t>
            </a:r>
            <a:r>
              <a:rPr lang="en-GB" dirty="0">
                <a:latin typeface="Trebuchet MS"/>
                <a:cs typeface="Trebuchet MS"/>
              </a:rPr>
              <a:t>, </a:t>
            </a:r>
            <a:r>
              <a:rPr lang="en-GB" dirty="0" err="1">
                <a:solidFill>
                  <a:srgbClr val="76B900"/>
                </a:solidFill>
                <a:latin typeface="Courier New"/>
                <a:cs typeface="Courier New"/>
              </a:rPr>
              <a:t>cudaHostAlloc</a:t>
            </a:r>
            <a:r>
              <a:rPr lang="en-GB" dirty="0"/>
              <a:t>)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GB" dirty="0"/>
              <a:t>A device memory allocation (</a:t>
            </a:r>
            <a:r>
              <a:rPr lang="en-GB" dirty="0" err="1">
                <a:solidFill>
                  <a:srgbClr val="76B900"/>
                </a:solidFill>
                <a:latin typeface="Courier New"/>
                <a:cs typeface="Courier New"/>
              </a:rPr>
              <a:t>cudaMalloc</a:t>
            </a:r>
            <a:r>
              <a:rPr lang="en-GB" dirty="0"/>
              <a:t>)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GB" dirty="0"/>
              <a:t>A device </a:t>
            </a:r>
            <a:r>
              <a:rPr lang="en-GB" dirty="0" err="1"/>
              <a:t>memset</a:t>
            </a:r>
            <a:r>
              <a:rPr lang="en-GB" dirty="0"/>
              <a:t> (</a:t>
            </a:r>
            <a:r>
              <a:rPr lang="en-GB" dirty="0" err="1">
                <a:solidFill>
                  <a:srgbClr val="76B900"/>
                </a:solidFill>
                <a:latin typeface="Courier New"/>
                <a:cs typeface="Courier New"/>
              </a:rPr>
              <a:t>cudaMemset</a:t>
            </a:r>
            <a:r>
              <a:rPr lang="en-GB" dirty="0"/>
              <a:t>)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GB" dirty="0"/>
              <a:t>A memory copy between two addresses on the same device (</a:t>
            </a:r>
            <a:r>
              <a:rPr lang="en-GB" dirty="0" err="1">
                <a:solidFill>
                  <a:srgbClr val="76B900"/>
                </a:solidFill>
                <a:latin typeface="Courier New"/>
                <a:cs typeface="Courier New"/>
              </a:rPr>
              <a:t>cudaMemcpy</a:t>
            </a:r>
            <a:r>
              <a:rPr lang="en-GB" dirty="0">
                <a:solidFill>
                  <a:srgbClr val="76B900"/>
                </a:solidFill>
                <a:latin typeface="Courier New"/>
                <a:cs typeface="Courier New"/>
              </a:rPr>
              <a:t>(..., </a:t>
            </a:r>
            <a:r>
              <a:rPr lang="en-GB" dirty="0" err="1">
                <a:solidFill>
                  <a:srgbClr val="76B900"/>
                </a:solidFill>
                <a:latin typeface="Courier New"/>
                <a:cs typeface="Courier New"/>
              </a:rPr>
              <a:t>cudaMemcpyDeviceToDevice</a:t>
            </a:r>
            <a:r>
              <a:rPr lang="en-GB" dirty="0">
                <a:solidFill>
                  <a:srgbClr val="76B900"/>
                </a:solidFill>
                <a:latin typeface="Courier New"/>
                <a:cs typeface="Courier New"/>
              </a:rPr>
              <a:t>)</a:t>
            </a:r>
            <a:r>
              <a:rPr lang="en-GB" dirty="0"/>
              <a:t>)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GB" dirty="0"/>
              <a:t>A modification to the L1/shared memory configuration (</a:t>
            </a:r>
            <a:r>
              <a:rPr lang="en-GB" dirty="0" err="1">
                <a:solidFill>
                  <a:srgbClr val="76B900"/>
                </a:solidFill>
                <a:latin typeface="Courier New"/>
                <a:cs typeface="Courier New"/>
              </a:rPr>
              <a:t>cudaThreadSetCacheConfig</a:t>
            </a:r>
            <a:r>
              <a:rPr lang="en-GB" dirty="0">
                <a:latin typeface="Trebuchet MS"/>
                <a:cs typeface="Trebuchet MS"/>
              </a:rPr>
              <a:t>, </a:t>
            </a:r>
            <a:r>
              <a:rPr lang="en-GB" dirty="0" err="1">
                <a:solidFill>
                  <a:srgbClr val="76B900"/>
                </a:solidFill>
                <a:latin typeface="Courier New"/>
                <a:cs typeface="Courier New"/>
              </a:rPr>
              <a:t>cudaDeviceSetCacheConfig</a:t>
            </a:r>
            <a:r>
              <a:rPr lang="en-GB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Implicit and Explicit Synchronization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66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Four ways to explicitly synchronize in CUDA: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GB" dirty="0"/>
              <a:t>Synchronize on a device</a:t>
            </a:r>
          </a:p>
          <a:p>
            <a:pPr marL="1431925" lvl="3" indent="0">
              <a:buNone/>
            </a:pP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cudaError_t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cudaDeviceSynchronize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();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GB" dirty="0"/>
              <a:t>Synchronize on a stream</a:t>
            </a:r>
          </a:p>
          <a:p>
            <a:pPr marL="1431925" lvl="3" indent="0">
              <a:buNone/>
            </a:pP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cudaError_t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cudaStreamSynchronize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();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GB" dirty="0"/>
              <a:t>Synchronize on an event</a:t>
            </a:r>
          </a:p>
          <a:p>
            <a:pPr marL="1431925" lvl="3" indent="0">
              <a:buNone/>
            </a:pP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cudaError_t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cudaEventSynchronize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();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GB" dirty="0"/>
              <a:t>Synchronize across streams using an event</a:t>
            </a:r>
          </a:p>
          <a:p>
            <a:pPr marL="1431925" lvl="3" indent="0">
              <a:buNone/>
            </a:pP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cudaError_t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cudaStreamWaitEvent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(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cudaStream_t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 stream,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cudaEvent_t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 event);</a:t>
            </a:r>
          </a:p>
          <a:p>
            <a:pPr marL="1028700" lvl="1" indent="-457200">
              <a:buFont typeface="+mj-lt"/>
              <a:buAutoNum type="arabicPeriod"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Implicit and Explicit Synchronization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38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err="1">
                <a:latin typeface="Courier New"/>
                <a:cs typeface="Courier New"/>
              </a:rPr>
              <a:t>cudaStreamWaitEvent</a:t>
            </a:r>
            <a:r>
              <a:rPr lang="en-GB" dirty="0"/>
              <a:t> adds inter-stream dependencies</a:t>
            </a:r>
          </a:p>
          <a:p>
            <a:pPr lvl="1"/>
            <a:r>
              <a:rPr lang="en-GB" dirty="0"/>
              <a:t>Causes the specified </a:t>
            </a:r>
            <a:r>
              <a:rPr lang="en-GB" dirty="0">
                <a:latin typeface="Courier New"/>
                <a:cs typeface="Courier New"/>
              </a:rPr>
              <a:t>stream</a:t>
            </a:r>
            <a:r>
              <a:rPr lang="en-GB" dirty="0"/>
              <a:t> to wait on the specified </a:t>
            </a:r>
            <a:r>
              <a:rPr lang="en-GB" dirty="0">
                <a:latin typeface="Courier New"/>
                <a:cs typeface="Courier New"/>
              </a:rPr>
              <a:t>event</a:t>
            </a:r>
            <a:r>
              <a:rPr lang="en-GB" dirty="0"/>
              <a:t> before executing any further actions</a:t>
            </a:r>
          </a:p>
          <a:p>
            <a:pPr lvl="1"/>
            <a:r>
              <a:rPr lang="en-GB" dirty="0">
                <a:latin typeface="Courier New"/>
                <a:cs typeface="Courier New"/>
              </a:rPr>
              <a:t>event</a:t>
            </a:r>
            <a:r>
              <a:rPr lang="en-GB" dirty="0"/>
              <a:t> does not need to be an event recorded in </a:t>
            </a:r>
            <a:r>
              <a:rPr lang="en-GB" dirty="0">
                <a:latin typeface="Courier New"/>
                <a:cs typeface="Courier New"/>
              </a:rPr>
              <a:t>stream</a:t>
            </a:r>
            <a:endParaRPr lang="en-GB" dirty="0">
              <a:latin typeface="Trebuchet MS"/>
              <a:cs typeface="Trebuchet MS"/>
            </a:endParaRPr>
          </a:p>
          <a:p>
            <a:pPr lvl="1"/>
            <a:endParaRPr lang="en-GB" sz="1600" dirty="0">
              <a:latin typeface="Trebuchet MS"/>
              <a:cs typeface="Trebuchet MS"/>
            </a:endParaRPr>
          </a:p>
          <a:p>
            <a:pPr marL="1431925" lvl="3" indent="0">
              <a:buNone/>
            </a:pP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cudaEventRecord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(event, stream1);</a:t>
            </a:r>
          </a:p>
          <a:p>
            <a:pPr marL="1431925" lvl="3" indent="0">
              <a:buNone/>
            </a:pP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...</a:t>
            </a:r>
          </a:p>
          <a:p>
            <a:pPr marL="1431925" lvl="3" indent="0">
              <a:buNone/>
            </a:pP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cudaStreamWaitEvent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(stream2, event);</a:t>
            </a:r>
          </a:p>
          <a:p>
            <a:pPr marL="1431925" lvl="3" indent="0">
              <a:buNone/>
            </a:pPr>
            <a:r>
              <a:rPr lang="en-GB" sz="2400" b="1" dirty="0">
                <a:solidFill>
                  <a:srgbClr val="76B900"/>
                </a:solidFill>
                <a:latin typeface="Courier New"/>
                <a:cs typeface="Courier New"/>
              </a:rPr>
              <a:t>...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No actions added to stream2 after the call to </a:t>
            </a:r>
            <a:r>
              <a:rPr lang="en-GB" dirty="0" err="1">
                <a:latin typeface="Courier New"/>
                <a:cs typeface="Courier New"/>
              </a:rPr>
              <a:t>cudaStreamWaitEvent</a:t>
            </a:r>
            <a:r>
              <a:rPr lang="en-GB" dirty="0"/>
              <a:t> will execute until event is satisfied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Implicit and Explicit Synchronization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48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Overlapping Communication and Computation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70903" y="4210045"/>
            <a:ext cx="780086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" y="3810000"/>
            <a:ext cx="637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rebuchet MS"/>
                <a:cs typeface="Trebuchet MS"/>
              </a:rPr>
              <a:t>GPU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0903" y="5010134"/>
            <a:ext cx="780086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800" y="4614446"/>
            <a:ext cx="1318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Trebuchet MS"/>
                <a:cs typeface="Trebuchet MS"/>
              </a:rPr>
              <a:t>PCIe</a:t>
            </a:r>
            <a:r>
              <a:rPr lang="en-US" sz="1600" dirty="0">
                <a:latin typeface="Trebuchet MS"/>
                <a:cs typeface="Trebuchet MS"/>
              </a:rPr>
              <a:t> Bus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71004" y="4710100"/>
            <a:ext cx="1200133" cy="600067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/>
                <a:cs typeface="Trebuchet MS"/>
              </a:rPr>
              <a:t>Copy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21154" y="4710100"/>
            <a:ext cx="1200133" cy="600067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/>
                <a:cs typeface="Trebuchet MS"/>
              </a:rPr>
              <a:t>Copy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71304" y="4710100"/>
            <a:ext cx="1200133" cy="600067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/>
                <a:cs typeface="Trebuchet MS"/>
              </a:rPr>
              <a:t>Copy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58958" y="4710100"/>
            <a:ext cx="1200133" cy="600067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/>
                <a:cs typeface="Trebuchet MS"/>
              </a:rPr>
              <a:t>Copy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09108" y="4710100"/>
            <a:ext cx="1200133" cy="600067"/>
          </a:xfrm>
          <a:prstGeom prst="rect">
            <a:avLst/>
          </a:prstGeom>
          <a:solidFill>
            <a:srgbClr val="FF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/>
                <a:cs typeface="Trebuchet MS"/>
              </a:rPr>
              <a:t>Copy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21154" y="3910011"/>
            <a:ext cx="1200133" cy="600067"/>
          </a:xfrm>
          <a:prstGeom prst="rect">
            <a:avLst/>
          </a:prstGeom>
          <a:solidFill>
            <a:srgbClr val="76B9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/>
                <a:cs typeface="Trebuchet MS"/>
              </a:rPr>
              <a:t>Compute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71304" y="3910011"/>
            <a:ext cx="1200133" cy="600067"/>
          </a:xfrm>
          <a:prstGeom prst="rect">
            <a:avLst/>
          </a:prstGeom>
          <a:solidFill>
            <a:srgbClr val="76B9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/>
                <a:cs typeface="Trebuchet MS"/>
              </a:rPr>
              <a:t>Compute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58958" y="3910011"/>
            <a:ext cx="1200133" cy="600067"/>
          </a:xfrm>
          <a:prstGeom prst="rect">
            <a:avLst/>
          </a:prstGeom>
          <a:solidFill>
            <a:srgbClr val="76B9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/>
                <a:cs typeface="Trebuchet MS"/>
              </a:rPr>
              <a:t>Compute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09108" y="3910011"/>
            <a:ext cx="1200133" cy="600067"/>
          </a:xfrm>
          <a:prstGeom prst="rect">
            <a:avLst/>
          </a:prstGeom>
          <a:solidFill>
            <a:srgbClr val="76B9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rebuchet MS"/>
                <a:cs typeface="Trebuchet MS"/>
              </a:rPr>
              <a:t>Compute</a:t>
            </a:r>
          </a:p>
        </p:txBody>
      </p:sp>
      <p:cxnSp>
        <p:nvCxnSpPr>
          <p:cNvPr id="5" name="Straight Arrow Connector 4"/>
          <p:cNvCxnSpPr>
            <a:stCxn id="13" idx="3"/>
            <a:endCxn id="18" idx="1"/>
          </p:cNvCxnSpPr>
          <p:nvPr/>
        </p:nvCxnSpPr>
        <p:spPr>
          <a:xfrm flipV="1">
            <a:off x="2671137" y="4210045"/>
            <a:ext cx="150017" cy="8000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3"/>
            <a:endCxn id="19" idx="1"/>
          </p:cNvCxnSpPr>
          <p:nvPr/>
        </p:nvCxnSpPr>
        <p:spPr>
          <a:xfrm flipV="1">
            <a:off x="4021287" y="4210045"/>
            <a:ext cx="150017" cy="8000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3"/>
            <a:endCxn id="20" idx="1"/>
          </p:cNvCxnSpPr>
          <p:nvPr/>
        </p:nvCxnSpPr>
        <p:spPr>
          <a:xfrm flipV="1">
            <a:off x="5371437" y="4210045"/>
            <a:ext cx="187521" cy="8000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3"/>
            <a:endCxn id="21" idx="1"/>
          </p:cNvCxnSpPr>
          <p:nvPr/>
        </p:nvCxnSpPr>
        <p:spPr>
          <a:xfrm flipV="1">
            <a:off x="6759091" y="4210045"/>
            <a:ext cx="150017" cy="8000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sequential steps for a single kernel execution</a:t>
            </a:r>
          </a:p>
          <a:p>
            <a:r>
              <a:rPr lang="en-US" dirty="0"/>
              <a:t>Multiple kernels</a:t>
            </a:r>
          </a:p>
          <a:p>
            <a:pPr lvl="1"/>
            <a:r>
              <a:rPr lang="en-US" dirty="0"/>
              <a:t>Asynchrony is a first-class citizen of most GPU programming frameworks</a:t>
            </a:r>
          </a:p>
          <a:p>
            <a:pPr lvl="1"/>
            <a:r>
              <a:rPr lang="en-US" dirty="0"/>
              <a:t>Computation-communication overlap is a common technique in GPU programming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00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Suggested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Chapter 6 in </a:t>
            </a:r>
            <a:r>
              <a:rPr lang="en-US" i="1" dirty="0"/>
              <a:t>Professional CUDA C Programming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Justin </a:t>
            </a:r>
            <a:r>
              <a:rPr lang="en-US" dirty="0" err="1"/>
              <a:t>Luitjens</a:t>
            </a:r>
            <a:r>
              <a:rPr lang="en-US" dirty="0"/>
              <a:t>. </a:t>
            </a:r>
            <a:r>
              <a:rPr lang="en-US" i="1" dirty="0"/>
              <a:t>CUDA Streams: Best Practices and Common Pitfalls</a:t>
            </a:r>
            <a:r>
              <a:rPr lang="en-US" dirty="0"/>
              <a:t>. GTC 2014. http://on-</a:t>
            </a:r>
            <a:r>
              <a:rPr lang="en-US" dirty="0" err="1"/>
              <a:t>demand.gputechconf.com</a:t>
            </a:r>
            <a:r>
              <a:rPr lang="en-US" dirty="0"/>
              <a:t>/</a:t>
            </a:r>
            <a:r>
              <a:rPr lang="en-US" dirty="0" err="1"/>
              <a:t>gtc</a:t>
            </a:r>
            <a:r>
              <a:rPr lang="en-US" dirty="0"/>
              <a:t>/2014/presentations/S4158-cuda-streams-best- practices-common-</a:t>
            </a:r>
            <a:r>
              <a:rPr lang="en-US" dirty="0" err="1"/>
              <a:t>pitfalls.pdf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Steve </a:t>
            </a:r>
            <a:r>
              <a:rPr lang="en-US" dirty="0" err="1"/>
              <a:t>Rennich</a:t>
            </a:r>
            <a:r>
              <a:rPr lang="en-US" dirty="0"/>
              <a:t>. </a:t>
            </a:r>
            <a:r>
              <a:rPr lang="en-US" i="1" dirty="0"/>
              <a:t>CUDA C/C++ Streams and Concurrency. </a:t>
            </a:r>
            <a:r>
              <a:rPr lang="en-US" dirty="0"/>
              <a:t>2011. http://on-</a:t>
            </a:r>
            <a:r>
              <a:rPr lang="en-US" dirty="0" err="1"/>
              <a:t>demand.gputechconf</a:t>
            </a:r>
            <a:r>
              <a:rPr lang="en-US" dirty="0"/>
              <a:t> .com/</a:t>
            </a:r>
            <a:r>
              <a:rPr lang="en-US" dirty="0" err="1"/>
              <a:t>gtc</a:t>
            </a:r>
            <a:r>
              <a:rPr lang="en-US" dirty="0"/>
              <a:t>-express/2011/presentations/</a:t>
            </a:r>
            <a:r>
              <a:rPr lang="en-US" dirty="0" err="1"/>
              <a:t>StreamsAndConcurrencyWebinar.pdf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922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Manycore</a:t>
            </a:r>
            <a:r>
              <a:rPr lang="en-US" dirty="0"/>
              <a:t> GPU Architectures and Programming: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GPU architectures, GPGPUs, and CUDA</a:t>
            </a:r>
          </a:p>
          <a:p>
            <a:r>
              <a:rPr lang="en-US" dirty="0"/>
              <a:t>GPU Execution model</a:t>
            </a:r>
          </a:p>
          <a:p>
            <a:r>
              <a:rPr lang="en-US" dirty="0"/>
              <a:t>CUDA Programming model</a:t>
            </a:r>
          </a:p>
          <a:p>
            <a:r>
              <a:rPr lang="en-US" dirty="0"/>
              <a:t>Working with Memory in CUDA</a:t>
            </a:r>
          </a:p>
          <a:p>
            <a:pPr lvl="1"/>
            <a:r>
              <a:rPr lang="en-US" dirty="0"/>
              <a:t>Global memory, shared and constant memory</a:t>
            </a:r>
          </a:p>
          <a:p>
            <a:r>
              <a:rPr lang="en-US" dirty="0"/>
              <a:t>Streams and concurrency</a:t>
            </a:r>
          </a:p>
          <a:p>
            <a:r>
              <a:rPr lang="en-US" b="1" dirty="0"/>
              <a:t>CUDA </a:t>
            </a:r>
            <a:r>
              <a:rPr lang="en-US" b="1" strike="sngStrike" dirty="0"/>
              <a:t>instruction intrinsic </a:t>
            </a:r>
            <a:r>
              <a:rPr lang="en-US" b="1" dirty="0"/>
              <a:t>and library</a:t>
            </a:r>
          </a:p>
          <a:p>
            <a:r>
              <a:rPr lang="en-US" dirty="0"/>
              <a:t>Performance, profiling, debugging, and error handling</a:t>
            </a:r>
          </a:p>
          <a:p>
            <a:r>
              <a:rPr lang="en-US" dirty="0"/>
              <a:t>Directive-based high-level programming model</a:t>
            </a:r>
          </a:p>
          <a:p>
            <a:pPr lvl="1"/>
            <a:r>
              <a:rPr lang="en-US" dirty="0" err="1"/>
              <a:t>OpenACC</a:t>
            </a:r>
            <a:r>
              <a:rPr lang="en-US" dirty="0"/>
              <a:t> and OpenMP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16" y="4419600"/>
            <a:ext cx="469900" cy="31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25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CUDA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CUDA Libraries offer pre-packaged and expertly-optimized functions that implement commonly useful operations.</a:t>
            </a:r>
          </a:p>
          <a:p>
            <a:pPr lvl="1"/>
            <a:r>
              <a:rPr lang="en-GB" dirty="0"/>
              <a:t>Vector addition, matrix vector, matrix matrix, FFT, </a:t>
            </a:r>
            <a:r>
              <a:rPr lang="en-GB" dirty="0" err="1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736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CUDA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the advantages of CUDA Libraries?</a:t>
            </a:r>
          </a:p>
          <a:p>
            <a:pPr lvl="1"/>
            <a:r>
              <a:rPr lang="en-GB" dirty="0"/>
              <a:t>Support a wide range of application domains</a:t>
            </a:r>
          </a:p>
          <a:p>
            <a:pPr lvl="1"/>
            <a:r>
              <a:rPr lang="en-GB" dirty="0"/>
              <a:t>Highly usable, high-level APIs that are familiar to domain experts</a:t>
            </a:r>
          </a:p>
          <a:p>
            <a:pPr lvl="1"/>
            <a:r>
              <a:rPr lang="en-GB" dirty="0"/>
              <a:t>Tuned by CUDA experts to perform well across platforms and datasets</a:t>
            </a:r>
          </a:p>
          <a:p>
            <a:pPr lvl="1"/>
            <a:r>
              <a:rPr lang="en-GB" dirty="0"/>
              <a:t>Often offer the quickest route for porting, simply swap out API calls</a:t>
            </a:r>
          </a:p>
          <a:p>
            <a:pPr lvl="1"/>
            <a:r>
              <a:rPr lang="en-GB" dirty="0"/>
              <a:t>Low maintenance, developer of the library takes on responsibility of bug fixes and feature requests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10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CUDA Libraries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700" y="1078739"/>
            <a:ext cx="5588121" cy="26194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700" y="3679028"/>
            <a:ext cx="5588121" cy="30268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52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 to Use CUDA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0" dirty="0"/>
              <a:t>Create a library-specific handle that manages contextual information useful for the library’s operation. </a:t>
            </a:r>
          </a:p>
          <a:p>
            <a:pPr lvl="1"/>
            <a:r>
              <a:rPr lang="en-US" b="0" dirty="0"/>
              <a:t>Many CUDA Libraries have the concept of a handle which stores opaque library-specific information on the host which many library functions access</a:t>
            </a:r>
          </a:p>
          <a:p>
            <a:pPr lvl="1"/>
            <a:r>
              <a:rPr lang="en-US" b="0" dirty="0"/>
              <a:t>Programmer’s responsibility to manage this handle</a:t>
            </a:r>
          </a:p>
          <a:p>
            <a:pPr lvl="1"/>
            <a:r>
              <a:rPr lang="en-US" dirty="0">
                <a:latin typeface="Trebuchet MS"/>
                <a:cs typeface="Trebuchet MS"/>
              </a:rPr>
              <a:t>For example: </a:t>
            </a:r>
            <a:r>
              <a:rPr lang="en-US" dirty="0" err="1">
                <a:solidFill>
                  <a:srgbClr val="76B900"/>
                </a:solidFill>
                <a:latin typeface="Courier New"/>
                <a:cs typeface="Courier New"/>
              </a:rPr>
              <a:t>cublasHandle_t</a:t>
            </a:r>
            <a:r>
              <a:rPr lang="en-US" b="0" dirty="0"/>
              <a:t>, </a:t>
            </a:r>
            <a:r>
              <a:rPr lang="en-US" dirty="0" err="1">
                <a:solidFill>
                  <a:srgbClr val="76B900"/>
                </a:solidFill>
                <a:latin typeface="Courier New"/>
                <a:cs typeface="Courier New"/>
              </a:rPr>
              <a:t>cufftHandle</a:t>
            </a:r>
            <a:r>
              <a:rPr lang="en-US" b="0" dirty="0"/>
              <a:t>, </a:t>
            </a:r>
            <a:r>
              <a:rPr lang="en-US" dirty="0" err="1">
                <a:solidFill>
                  <a:srgbClr val="76B900"/>
                </a:solidFill>
                <a:latin typeface="Courier New"/>
                <a:cs typeface="Courier New"/>
              </a:rPr>
              <a:t>cusparseHandle_t</a:t>
            </a:r>
            <a:r>
              <a:rPr lang="en-US" b="0" dirty="0"/>
              <a:t>, </a:t>
            </a:r>
            <a:r>
              <a:rPr lang="en-US" dirty="0" err="1">
                <a:solidFill>
                  <a:srgbClr val="76B900"/>
                </a:solidFill>
                <a:latin typeface="Courier New"/>
                <a:cs typeface="Courier New"/>
              </a:rPr>
              <a:t>curandGenerator_t</a:t>
            </a:r>
            <a:endParaRPr lang="en-US" dirty="0">
              <a:solidFill>
                <a:srgbClr val="76B900"/>
              </a:solidFill>
              <a:latin typeface="Courier New"/>
              <a:cs typeface="Courier New"/>
            </a:endParaRPr>
          </a:p>
          <a:p>
            <a:endParaRPr lang="en-US" b="0" dirty="0"/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Allocate device memory for inputs and outputs to the library function.</a:t>
            </a:r>
          </a:p>
          <a:p>
            <a:pPr lvl="1"/>
            <a:r>
              <a:rPr lang="en-US" b="0" dirty="0">
                <a:latin typeface="Trebuchet MS"/>
                <a:cs typeface="Trebuchet MS"/>
              </a:rPr>
              <a:t>Use </a:t>
            </a:r>
            <a:r>
              <a:rPr lang="en-US" dirty="0" err="1">
                <a:latin typeface="Courier New"/>
                <a:cs typeface="Courier New"/>
              </a:rPr>
              <a:t>cudaMalloc</a:t>
            </a:r>
            <a:r>
              <a:rPr lang="en-US" b="0" dirty="0">
                <a:latin typeface="Trebuchet MS"/>
                <a:cs typeface="Trebuchet MS"/>
              </a:rPr>
              <a:t> as usual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62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Library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b="0" dirty="0"/>
              <a:t>If inputs are not already in a library-supported format, convert them to be accessible by the library. </a:t>
            </a:r>
          </a:p>
          <a:p>
            <a:pPr lvl="1"/>
            <a:r>
              <a:rPr lang="en-US" b="0" dirty="0"/>
              <a:t>Many CUDA Libraries only accept data in a specific format </a:t>
            </a:r>
          </a:p>
          <a:p>
            <a:pPr lvl="1"/>
            <a:r>
              <a:rPr lang="en-US" b="0" dirty="0"/>
              <a:t>For example: column-major vs. row-major arrays</a:t>
            </a:r>
          </a:p>
          <a:p>
            <a:pPr lvl="1"/>
            <a:endParaRPr lang="en-US" b="0" dirty="0"/>
          </a:p>
          <a:p>
            <a:pPr marL="457200" indent="-457200">
              <a:buFont typeface="+mj-lt"/>
              <a:buAutoNum type="arabicPeriod" startAt="4"/>
            </a:pPr>
            <a:r>
              <a:rPr lang="en-US" b="0" dirty="0"/>
              <a:t>Populate the pre-allocated device memory with inputs in a supported format. </a:t>
            </a:r>
          </a:p>
          <a:p>
            <a:pPr lvl="1"/>
            <a:r>
              <a:rPr lang="en-US" b="0" dirty="0"/>
              <a:t>In many cases, this step simply implies a </a:t>
            </a:r>
            <a:r>
              <a:rPr lang="en-US" dirty="0" err="1">
                <a:solidFill>
                  <a:srgbClr val="76B900"/>
                </a:solidFill>
                <a:latin typeface="Courier New"/>
                <a:cs typeface="Courier New"/>
              </a:rPr>
              <a:t>cudaMemcpy</a:t>
            </a:r>
            <a:r>
              <a:rPr lang="en-US" b="0" dirty="0"/>
              <a:t> or one of its variants to make the data accessible on the GPU</a:t>
            </a:r>
          </a:p>
          <a:p>
            <a:pPr lvl="1"/>
            <a:r>
              <a:rPr lang="en-US" b="0" dirty="0"/>
              <a:t>Some libraries provide custom transfer functions, for example: </a:t>
            </a:r>
            <a:r>
              <a:rPr lang="en-US" dirty="0" err="1">
                <a:solidFill>
                  <a:srgbClr val="76B900"/>
                </a:solidFill>
                <a:latin typeface="Courier New"/>
                <a:cs typeface="Courier New"/>
              </a:rPr>
              <a:t>cublasSetVector</a:t>
            </a:r>
            <a:r>
              <a:rPr lang="en-US" b="0" dirty="0"/>
              <a:t> optimizes </a:t>
            </a:r>
            <a:r>
              <a:rPr lang="en-US" b="0" dirty="0" err="1"/>
              <a:t>strided</a:t>
            </a:r>
            <a:r>
              <a:rPr lang="en-US" b="0" dirty="0"/>
              <a:t> copies for the CUBLAS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67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Library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b="0" dirty="0"/>
              <a:t>Configure the library computation to be executed. </a:t>
            </a:r>
          </a:p>
          <a:p>
            <a:pPr lvl="1"/>
            <a:r>
              <a:rPr lang="en-US" b="0" dirty="0"/>
              <a:t>In some libraries, this is a no-op</a:t>
            </a:r>
          </a:p>
          <a:p>
            <a:pPr lvl="1"/>
            <a:r>
              <a:rPr lang="en-US" b="0" dirty="0"/>
              <a:t>Others require additional metadata to execute library computation correctly</a:t>
            </a:r>
          </a:p>
          <a:p>
            <a:pPr lvl="1"/>
            <a:r>
              <a:rPr lang="en-US" b="0" dirty="0"/>
              <a:t>In some cases this configuration takes the form of extra parameters passed to library functions, others set fields in the library handle</a:t>
            </a:r>
          </a:p>
          <a:p>
            <a:pPr marL="571500" lvl="1" indent="0">
              <a:buNone/>
            </a:pPr>
            <a:endParaRPr lang="en-US" b="0" dirty="0"/>
          </a:p>
          <a:p>
            <a:pPr marL="457200" indent="-457200">
              <a:buFont typeface="+mj-lt"/>
              <a:buAutoNum type="arabicPeriod" startAt="6"/>
            </a:pPr>
            <a:r>
              <a:rPr lang="en-US" b="0" dirty="0"/>
              <a:t>Execute a library call that offloads the desired computation to the GPU. </a:t>
            </a:r>
          </a:p>
          <a:p>
            <a:pPr lvl="1"/>
            <a:r>
              <a:rPr lang="en-US" b="0" dirty="0"/>
              <a:t>No GPU-specific knowledge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49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Library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7"/>
            </a:pPr>
            <a:r>
              <a:rPr lang="en-US" b="0" dirty="0"/>
              <a:t>Retrieve the results of that computation from device memory, possibly in a library-determined format. </a:t>
            </a:r>
          </a:p>
          <a:p>
            <a:pPr lvl="1"/>
            <a:r>
              <a:rPr lang="en-US" b="0" dirty="0"/>
              <a:t>Again, this may be as simple as a </a:t>
            </a:r>
            <a:r>
              <a:rPr lang="en-US" dirty="0" err="1">
                <a:solidFill>
                  <a:srgbClr val="76B900"/>
                </a:solidFill>
                <a:latin typeface="Courier New"/>
                <a:cs typeface="Courier New"/>
              </a:rPr>
              <a:t>cudaMemcpy</a:t>
            </a:r>
            <a:r>
              <a:rPr lang="en-US" b="0" dirty="0"/>
              <a:t> or require a library-specific function</a:t>
            </a:r>
          </a:p>
          <a:p>
            <a:endParaRPr lang="en-US" b="0" dirty="0"/>
          </a:p>
          <a:p>
            <a:pPr marL="457200" indent="-457200">
              <a:buFont typeface="+mj-lt"/>
              <a:buAutoNum type="arabicPeriod" startAt="8"/>
            </a:pPr>
            <a:r>
              <a:rPr lang="en-US" b="0" dirty="0"/>
              <a:t>If necessary, convert the retrieved data to the application’s native format. </a:t>
            </a:r>
          </a:p>
          <a:p>
            <a:pPr lvl="1"/>
            <a:r>
              <a:rPr lang="en-US" b="0" dirty="0"/>
              <a:t>If a conversion to a library-specific format was necessary, this step ensures the application can now use the calculated data</a:t>
            </a:r>
          </a:p>
          <a:p>
            <a:pPr lvl="1"/>
            <a:r>
              <a:rPr lang="en-US" b="0" dirty="0"/>
              <a:t>In general, it is best to keep the application format and library format the same, reducing overhead from repeated conversions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43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Library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9"/>
            </a:pPr>
            <a:r>
              <a:rPr lang="en-US" b="0" dirty="0"/>
              <a:t>Release CUDA resources. </a:t>
            </a:r>
          </a:p>
          <a:p>
            <a:pPr lvl="1"/>
            <a:r>
              <a:rPr lang="en-US" b="0" dirty="0"/>
              <a:t>Includes the usual CUDA cleanup (</a:t>
            </a:r>
            <a:r>
              <a:rPr lang="en-US" dirty="0" err="1">
                <a:latin typeface="Courier New"/>
                <a:cs typeface="Courier New"/>
              </a:rPr>
              <a:t>cudaFree</a:t>
            </a:r>
            <a:r>
              <a:rPr lang="en-US" b="0" dirty="0"/>
              <a:t>, </a:t>
            </a:r>
            <a:r>
              <a:rPr lang="en-US" dirty="0" err="1">
                <a:latin typeface="Courier New"/>
                <a:cs typeface="Courier New"/>
              </a:rPr>
              <a:t>cudaStreamDestroy</a:t>
            </a:r>
            <a:r>
              <a:rPr lang="en-US" b="0" dirty="0"/>
              <a:t>, </a:t>
            </a:r>
            <a:r>
              <a:rPr lang="en-US" b="0" dirty="0" err="1"/>
              <a:t>etc</a:t>
            </a:r>
            <a:r>
              <a:rPr lang="en-US" b="0" dirty="0"/>
              <a:t>) plus any library-specific cleanup</a:t>
            </a:r>
          </a:p>
          <a:p>
            <a:pPr lvl="1"/>
            <a:endParaRPr lang="en-US" b="0" dirty="0"/>
          </a:p>
          <a:p>
            <a:pPr marL="457200" indent="-457200">
              <a:buFont typeface="+mj-lt"/>
              <a:buAutoNum type="arabicPeriod" startAt="10"/>
            </a:pPr>
            <a:r>
              <a:rPr lang="en-US" b="0" dirty="0"/>
              <a:t>Continue with the remainder of the application.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3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Different kinds of action overlap are possible in CUDA?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GB" dirty="0"/>
              <a:t>Overlapped host computation and device computation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GB" dirty="0"/>
              <a:t>Overlapped host computation and host-device data transfer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GB" dirty="0"/>
              <a:t>Overlapped host-device data transfer and device computation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GB" dirty="0"/>
              <a:t>Concurrent device computation</a:t>
            </a:r>
          </a:p>
          <a:p>
            <a:endParaRPr lang="en-GB" dirty="0"/>
          </a:p>
          <a:p>
            <a:r>
              <a:rPr lang="en-GB" dirty="0"/>
              <a:t>CUDA Streams to achieve each of these types of overlap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3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Library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all libraries follow this workflow, and not all libraries require every step in this workflow</a:t>
            </a:r>
          </a:p>
          <a:p>
            <a:pPr lvl="1"/>
            <a:r>
              <a:rPr lang="en-GB" dirty="0"/>
              <a:t>In fact, for many libraries many steps are skipped</a:t>
            </a:r>
          </a:p>
          <a:p>
            <a:pPr lvl="1"/>
            <a:r>
              <a:rPr lang="en-GB" dirty="0"/>
              <a:t>Keeping this workflow in mind will help give you context on what the library might be doing behind the scenes and where you are in the process</a:t>
            </a:r>
          </a:p>
          <a:p>
            <a:pPr lvl="1"/>
            <a:endParaRPr lang="en-GB" dirty="0"/>
          </a:p>
          <a:p>
            <a:r>
              <a:rPr lang="en-GB" dirty="0"/>
              <a:t>Next, we’ll take a look at two commonly useful libraries</a:t>
            </a:r>
          </a:p>
          <a:p>
            <a:pPr lvl="1"/>
            <a:r>
              <a:rPr lang="en-GB" dirty="0"/>
              <a:t>Try to keep the common workflow in mind while we work with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121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cuBLAS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cuBLAS</a:t>
            </a:r>
            <a:r>
              <a:rPr lang="en-GB" dirty="0"/>
              <a:t> is a port of a popular linear algebra library, BLAS</a:t>
            </a:r>
          </a:p>
          <a:p>
            <a:endParaRPr lang="en-GB" dirty="0"/>
          </a:p>
          <a:p>
            <a:r>
              <a:rPr lang="en-GB" dirty="0" err="1"/>
              <a:t>cuBLAS</a:t>
            </a:r>
            <a:r>
              <a:rPr lang="en-GB" dirty="0"/>
              <a:t> (like BLAS) splits its subroutines into multiple levels based on data types processed:</a:t>
            </a:r>
          </a:p>
          <a:p>
            <a:pPr lvl="1"/>
            <a:r>
              <a:rPr lang="en-GB" dirty="0"/>
              <a:t>Level 1: vector-only operations (e.g. vector addition)</a:t>
            </a:r>
          </a:p>
          <a:p>
            <a:pPr lvl="1"/>
            <a:r>
              <a:rPr lang="en-GB" dirty="0"/>
              <a:t>Level 2: matrix-vector operations (e.g. matrix-vector multiplication)</a:t>
            </a:r>
          </a:p>
          <a:p>
            <a:pPr lvl="1"/>
            <a:r>
              <a:rPr lang="en-GB" dirty="0"/>
              <a:t>Level 3: matrix-matrix operations (e.g. matrix multiplication)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67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cuBLAS</a:t>
            </a:r>
            <a:r>
              <a:rPr lang="en-GB" dirty="0"/>
              <a:t> </a:t>
            </a:r>
            <a:r>
              <a:rPr lang="en-GB" dirty="0" err="1"/>
              <a:t>Idiosyncracies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legacy compatibility, </a:t>
            </a:r>
            <a:r>
              <a:rPr lang="en-GB" dirty="0" err="1"/>
              <a:t>cuBLAS</a:t>
            </a:r>
            <a:r>
              <a:rPr lang="en-GB" dirty="0"/>
              <a:t> operates on column-major matrices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cuBLAS</a:t>
            </a:r>
            <a:r>
              <a:rPr lang="en-GB" dirty="0"/>
              <a:t> also has a legacy API which was </a:t>
            </a:r>
            <a:r>
              <a:rPr lang="en-GB"/>
              <a:t>dropped since </a:t>
            </a:r>
            <a:r>
              <a:rPr lang="en-GB" dirty="0"/>
              <a:t>CUDA 4.0, this lecture will use the new </a:t>
            </a:r>
            <a:r>
              <a:rPr lang="en-GB" dirty="0" err="1"/>
              <a:t>cuBLAS</a:t>
            </a:r>
            <a:r>
              <a:rPr lang="en-GB" dirty="0"/>
              <a:t> API</a:t>
            </a:r>
          </a:p>
          <a:p>
            <a:pPr lvl="1"/>
            <a:r>
              <a:rPr lang="en-GB" dirty="0"/>
              <a:t>If you find </a:t>
            </a:r>
            <a:r>
              <a:rPr lang="en-GB" dirty="0" err="1"/>
              <a:t>cuBLAS</a:t>
            </a:r>
            <a:r>
              <a:rPr lang="en-GB" dirty="0"/>
              <a:t> code that doesn’t quite match up, you may be looking at the old </a:t>
            </a:r>
            <a:r>
              <a:rPr lang="en-GB" dirty="0" err="1"/>
              <a:t>cuBLAS</a:t>
            </a:r>
            <a:r>
              <a:rPr lang="en-GB" dirty="0"/>
              <a:t> API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4709" y="2228672"/>
            <a:ext cx="1520491" cy="12003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2400" b="1" dirty="0">
                <a:latin typeface="Courier New"/>
                <a:cs typeface="Courier New"/>
              </a:rPr>
              <a:t>3 0 0</a:t>
            </a:r>
          </a:p>
          <a:p>
            <a:pPr algn="ctr"/>
            <a:r>
              <a:rPr lang="en-US" sz="2400" b="1" dirty="0">
                <a:latin typeface="Courier New"/>
                <a:cs typeface="Courier New"/>
              </a:rPr>
              <a:t>6 0 0</a:t>
            </a:r>
          </a:p>
          <a:p>
            <a:pPr algn="ctr"/>
            <a:r>
              <a:rPr lang="en-US" sz="2400" b="1" dirty="0">
                <a:latin typeface="Courier New"/>
                <a:cs typeface="Courier New"/>
              </a:rPr>
              <a:t>0 2 1</a:t>
            </a:r>
          </a:p>
        </p:txBody>
      </p:sp>
      <p:sp>
        <p:nvSpPr>
          <p:cNvPr id="6" name="Left Bracket 5"/>
          <p:cNvSpPr/>
          <p:nvPr/>
        </p:nvSpPr>
        <p:spPr>
          <a:xfrm>
            <a:off x="2184279" y="2252484"/>
            <a:ext cx="112513" cy="1150128"/>
          </a:xfrm>
          <a:prstGeom prst="leftBracket">
            <a:avLst/>
          </a:prstGeom>
          <a:ln>
            <a:solidFill>
              <a:srgbClr val="76B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>
            <a:off x="3121883" y="2252484"/>
            <a:ext cx="114300" cy="1150128"/>
          </a:xfrm>
          <a:prstGeom prst="rightBracket">
            <a:avLst/>
          </a:prstGeom>
          <a:ln>
            <a:solidFill>
              <a:srgbClr val="76B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59487" y="2552517"/>
            <a:ext cx="412546" cy="550061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72033" y="2552517"/>
            <a:ext cx="412546" cy="550061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84579" y="2552517"/>
            <a:ext cx="412546" cy="550061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97125" y="2552517"/>
            <a:ext cx="412546" cy="550061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09671" y="2552517"/>
            <a:ext cx="412546" cy="550061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22216" y="2552517"/>
            <a:ext cx="412546" cy="550061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34762" y="2552517"/>
            <a:ext cx="412546" cy="550061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47308" y="2552517"/>
            <a:ext cx="412546" cy="550061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59854" y="2552517"/>
            <a:ext cx="412546" cy="550061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/>
                <a:cs typeface="Courier New"/>
              </a:rPr>
              <a:t>1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3384412" y="2652528"/>
            <a:ext cx="562563" cy="400044"/>
          </a:xfrm>
          <a:prstGeom prst="rightArrow">
            <a:avLst/>
          </a:prstGeom>
          <a:solidFill>
            <a:srgbClr val="FF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76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cuBLAS</a:t>
            </a:r>
            <a:r>
              <a:rPr lang="en-GB" dirty="0"/>
              <a:t> Data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Device memory in </a:t>
            </a:r>
            <a:r>
              <a:rPr lang="en-GB" dirty="0" err="1"/>
              <a:t>cuBLAS</a:t>
            </a:r>
            <a:r>
              <a:rPr lang="en-GB" dirty="0"/>
              <a:t> is allocated as you’re used to: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cudaMalloc</a:t>
            </a:r>
            <a:endParaRPr lang="en-GB" b="1" dirty="0">
              <a:solidFill>
                <a:srgbClr val="76B900"/>
              </a:solidFill>
              <a:latin typeface="Courier New"/>
              <a:cs typeface="Courier New"/>
            </a:endParaRPr>
          </a:p>
          <a:p>
            <a:endParaRPr lang="en-GB" dirty="0"/>
          </a:p>
          <a:p>
            <a:r>
              <a:rPr lang="en-GB" dirty="0"/>
              <a:t>Transferring data to/from the device uses </a:t>
            </a:r>
            <a:r>
              <a:rPr lang="en-GB" dirty="0" err="1"/>
              <a:t>cuBLAS</a:t>
            </a:r>
            <a:r>
              <a:rPr lang="en-GB" dirty="0"/>
              <a:t>-specific functions: </a:t>
            </a:r>
          </a:p>
          <a:p>
            <a:pPr lvl="1"/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cublasGetVector</a:t>
            </a:r>
            <a:r>
              <a:rPr lang="en-GB" b="1" dirty="0"/>
              <a:t>/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cublasSetVector</a:t>
            </a:r>
            <a:r>
              <a:rPr lang="en-GB" b="1" dirty="0"/>
              <a:t> </a:t>
            </a:r>
          </a:p>
          <a:p>
            <a:pPr lvl="1"/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cublasGetMatrix</a:t>
            </a:r>
            <a:r>
              <a:rPr lang="en-GB" b="1" dirty="0"/>
              <a:t>/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cublasSetMatrix</a:t>
            </a:r>
            <a:endParaRPr lang="en-GB" b="1" dirty="0">
              <a:solidFill>
                <a:srgbClr val="76B900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23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cuBLAS</a:t>
            </a:r>
            <a:r>
              <a:rPr lang="en-GB" dirty="0"/>
              <a:t> Data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Example:</a:t>
            </a:r>
          </a:p>
          <a:p>
            <a:pPr marL="1028700" lvl="2" indent="0">
              <a:buNone/>
            </a:pP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cublasStatus_t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cublasSetVector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(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int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 n,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int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elemSize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,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 void *x,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int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incx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, void *y,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int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incy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);</a:t>
            </a:r>
          </a:p>
          <a:p>
            <a:pPr marL="571500" lvl="1" indent="0">
              <a:buNone/>
            </a:pPr>
            <a:r>
              <a:rPr lang="en-GB" dirty="0"/>
              <a:t>where:</a:t>
            </a:r>
          </a:p>
          <a:p>
            <a:pPr lvl="2"/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n</a:t>
            </a:r>
            <a:r>
              <a:rPr lang="en-GB" dirty="0"/>
              <a:t> is the number of elements to transfer to the GPU</a:t>
            </a:r>
          </a:p>
          <a:p>
            <a:pPr lvl="2"/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elemSize</a:t>
            </a:r>
            <a:r>
              <a:rPr lang="en-GB" dirty="0"/>
              <a:t> is the size of each element (e.g. </a:t>
            </a:r>
            <a:r>
              <a:rPr lang="en-GB" dirty="0" err="1">
                <a:cs typeface="Courier New"/>
              </a:rPr>
              <a:t>sizeof</a:t>
            </a:r>
            <a:r>
              <a:rPr lang="en-GB" dirty="0">
                <a:cs typeface="Courier New"/>
              </a:rPr>
              <a:t>(</a:t>
            </a:r>
            <a:r>
              <a:rPr lang="en-GB" dirty="0" err="1">
                <a:cs typeface="Courier New"/>
              </a:rPr>
              <a:t>int</a:t>
            </a:r>
            <a:r>
              <a:rPr lang="en-GB" dirty="0">
                <a:cs typeface="Courier New"/>
              </a:rPr>
              <a:t>)</a:t>
            </a:r>
            <a:r>
              <a:rPr lang="en-GB" dirty="0"/>
              <a:t>)</a:t>
            </a:r>
          </a:p>
          <a:p>
            <a:pPr lvl="2"/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x </a:t>
            </a:r>
            <a:r>
              <a:rPr lang="en-GB" dirty="0"/>
              <a:t>is the vector on the host to copy from</a:t>
            </a:r>
          </a:p>
          <a:p>
            <a:pPr lvl="2"/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incx</a:t>
            </a:r>
            <a:r>
              <a:rPr lang="en-GB" dirty="0"/>
              <a:t> is a stride in 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x</a:t>
            </a:r>
            <a:r>
              <a:rPr lang="en-GB" dirty="0"/>
              <a:t> of the array cells to transfer to</a:t>
            </a:r>
          </a:p>
          <a:p>
            <a:pPr lvl="2"/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y </a:t>
            </a:r>
            <a:r>
              <a:rPr lang="en-GB" dirty="0"/>
              <a:t>is the vector on the GPU to copy to</a:t>
            </a:r>
          </a:p>
          <a:p>
            <a:pPr lvl="2"/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incy</a:t>
            </a:r>
            <a:r>
              <a:rPr lang="en-GB" dirty="0"/>
              <a:t> is a stride in 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y</a:t>
            </a:r>
            <a:r>
              <a:rPr lang="en-GB" dirty="0"/>
              <a:t> of the array cells to transfer 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770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cuBLAS</a:t>
            </a:r>
            <a:r>
              <a:rPr lang="en-GB" dirty="0"/>
              <a:t> Data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Example:</a:t>
            </a:r>
          </a:p>
          <a:p>
            <a:pPr marL="1028700" lvl="2" indent="0">
              <a:buNone/>
            </a:pP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cublasSetVector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(5,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sizeof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(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int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),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h_x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, 3,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d_x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, 2);</a:t>
            </a:r>
          </a:p>
        </p:txBody>
      </p:sp>
      <p:sp>
        <p:nvSpPr>
          <p:cNvPr id="5" name="Rectangle 4"/>
          <p:cNvSpPr/>
          <p:nvPr/>
        </p:nvSpPr>
        <p:spPr>
          <a:xfrm>
            <a:off x="2959321" y="3268659"/>
            <a:ext cx="225025" cy="300033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84346" y="3268659"/>
            <a:ext cx="225025" cy="300033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09371" y="3268659"/>
            <a:ext cx="225025" cy="300033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34396" y="3268659"/>
            <a:ext cx="225025" cy="300033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59421" y="3268659"/>
            <a:ext cx="225025" cy="300033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84446" y="3268659"/>
            <a:ext cx="225025" cy="300033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09471" y="3268659"/>
            <a:ext cx="225025" cy="300033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34496" y="3268659"/>
            <a:ext cx="225025" cy="300033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59521" y="3268659"/>
            <a:ext cx="225025" cy="300033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84546" y="3268659"/>
            <a:ext cx="225025" cy="300033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09571" y="3268659"/>
            <a:ext cx="225025" cy="300033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34596" y="3268659"/>
            <a:ext cx="225025" cy="300033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659621" y="3268659"/>
            <a:ext cx="225025" cy="300033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84646" y="3268659"/>
            <a:ext cx="225025" cy="300033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09671" y="3268659"/>
            <a:ext cx="225025" cy="300033"/>
          </a:xfrm>
          <a:prstGeom prst="rect">
            <a:avLst/>
          </a:prstGeom>
          <a:noFill/>
          <a:ln w="25400">
            <a:solidFill>
              <a:srgbClr val="76B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59321" y="4418787"/>
            <a:ext cx="225025" cy="300033"/>
          </a:xfrm>
          <a:prstGeom prst="rect">
            <a:avLst/>
          </a:prstGeom>
          <a:noFill/>
          <a:ln w="25400"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184346" y="4418787"/>
            <a:ext cx="225025" cy="300033"/>
          </a:xfrm>
          <a:prstGeom prst="rect">
            <a:avLst/>
          </a:prstGeom>
          <a:noFill/>
          <a:ln w="25400"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409371" y="4418787"/>
            <a:ext cx="225025" cy="300033"/>
          </a:xfrm>
          <a:prstGeom prst="rect">
            <a:avLst/>
          </a:prstGeom>
          <a:noFill/>
          <a:ln w="25400"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634396" y="4418787"/>
            <a:ext cx="225025" cy="300033"/>
          </a:xfrm>
          <a:prstGeom prst="rect">
            <a:avLst/>
          </a:prstGeom>
          <a:noFill/>
          <a:ln w="25400"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859421" y="4418787"/>
            <a:ext cx="225025" cy="300033"/>
          </a:xfrm>
          <a:prstGeom prst="rect">
            <a:avLst/>
          </a:prstGeom>
          <a:noFill/>
          <a:ln w="25400"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084446" y="4418787"/>
            <a:ext cx="225025" cy="300033"/>
          </a:xfrm>
          <a:prstGeom prst="rect">
            <a:avLst/>
          </a:prstGeom>
          <a:noFill/>
          <a:ln w="25400"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309471" y="4418787"/>
            <a:ext cx="225025" cy="300033"/>
          </a:xfrm>
          <a:prstGeom prst="rect">
            <a:avLst/>
          </a:prstGeom>
          <a:noFill/>
          <a:ln w="25400"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534496" y="4418787"/>
            <a:ext cx="225025" cy="300033"/>
          </a:xfrm>
          <a:prstGeom prst="rect">
            <a:avLst/>
          </a:prstGeom>
          <a:noFill/>
          <a:ln w="25400"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759521" y="4418787"/>
            <a:ext cx="225025" cy="300033"/>
          </a:xfrm>
          <a:prstGeom prst="rect">
            <a:avLst/>
          </a:prstGeom>
          <a:noFill/>
          <a:ln w="25400"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984546" y="4418787"/>
            <a:ext cx="225025" cy="300033"/>
          </a:xfrm>
          <a:prstGeom prst="rect">
            <a:avLst/>
          </a:prstGeom>
          <a:noFill/>
          <a:ln w="25400">
            <a:solidFill>
              <a:srgbClr val="FF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071833" y="3418676"/>
            <a:ext cx="0" cy="115012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521883" y="3418676"/>
            <a:ext cx="225025" cy="115012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971933" y="3418676"/>
            <a:ext cx="450052" cy="115012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421983" y="3418676"/>
            <a:ext cx="675075" cy="115012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872033" y="3418676"/>
            <a:ext cx="900100" cy="115012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134229" y="3168648"/>
            <a:ext cx="78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latin typeface="Courier New"/>
                <a:cs typeface="Courier New"/>
              </a:rPr>
              <a:t>h_x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34229" y="4329100"/>
            <a:ext cx="78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latin typeface="Courier New"/>
                <a:cs typeface="Courier New"/>
              </a:rPr>
              <a:t>d_x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13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cuBLAS</a:t>
            </a:r>
            <a:r>
              <a:rPr lang="en-GB" dirty="0"/>
              <a:t> Data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Similarly:</a:t>
            </a:r>
          </a:p>
          <a:p>
            <a:pPr marL="1028700" lvl="2" indent="0">
              <a:buNone/>
            </a:pP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cublasStatus_t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cublasSetMatrix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(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int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 rows,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int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 cols,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int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elemSize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,</a:t>
            </a:r>
          </a:p>
          <a:p>
            <a:pPr marL="1028700" lvl="2" indent="0">
              <a:buNone/>
            </a:pP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   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 void *A,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int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lda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, void *B,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int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ldb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);</a:t>
            </a:r>
          </a:p>
          <a:p>
            <a:pPr marL="571500" lvl="1" indent="0">
              <a:buNone/>
            </a:pPr>
            <a:r>
              <a:rPr lang="en-GB" dirty="0">
                <a:cs typeface="Trebuchet MS"/>
              </a:rPr>
              <a:t>where:</a:t>
            </a:r>
          </a:p>
          <a:p>
            <a:pPr lvl="2"/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rows</a:t>
            </a:r>
            <a:r>
              <a:rPr lang="en-GB" dirty="0">
                <a:cs typeface="Trebuchet MS"/>
              </a:rPr>
              <a:t> is the number of rows in a matrix to copy</a:t>
            </a:r>
          </a:p>
          <a:p>
            <a:pPr lvl="2"/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cols</a:t>
            </a:r>
            <a:r>
              <a:rPr lang="en-GB" dirty="0">
                <a:cs typeface="Trebuchet MS"/>
              </a:rPr>
              <a:t> is the number of cols in a matrix to copy</a:t>
            </a:r>
          </a:p>
          <a:p>
            <a:pPr lvl="2"/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elemSize</a:t>
            </a:r>
            <a:r>
              <a:rPr lang="en-GB" dirty="0">
                <a:cs typeface="Trebuchet MS"/>
              </a:rPr>
              <a:t> is the size of each cell in the matrix (e.g. </a:t>
            </a:r>
            <a:r>
              <a:rPr lang="en-GB" dirty="0" err="1">
                <a:cs typeface="Courier New"/>
              </a:rPr>
              <a:t>sizeof</a:t>
            </a:r>
            <a:r>
              <a:rPr lang="en-GB" dirty="0">
                <a:cs typeface="Courier New"/>
              </a:rPr>
              <a:t>(</a:t>
            </a:r>
            <a:r>
              <a:rPr lang="en-GB" dirty="0" err="1">
                <a:cs typeface="Courier New"/>
              </a:rPr>
              <a:t>int</a:t>
            </a:r>
            <a:r>
              <a:rPr lang="en-GB" dirty="0">
                <a:cs typeface="Courier New"/>
              </a:rPr>
              <a:t>)</a:t>
            </a:r>
            <a:r>
              <a:rPr lang="en-GB" dirty="0">
                <a:cs typeface="Trebuchet MS"/>
              </a:rPr>
              <a:t>)</a:t>
            </a:r>
          </a:p>
          <a:p>
            <a:pPr lvl="2"/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A </a:t>
            </a:r>
            <a:r>
              <a:rPr lang="en-GB" dirty="0">
                <a:cs typeface="Trebuchet MS"/>
              </a:rPr>
              <a:t>is the source matrix on the host</a:t>
            </a:r>
          </a:p>
          <a:p>
            <a:pPr lvl="2"/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lda</a:t>
            </a:r>
            <a:r>
              <a:rPr lang="en-GB" dirty="0">
                <a:cs typeface="Trebuchet MS"/>
              </a:rPr>
              <a:t> is the number of rows in the underlying array for 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A</a:t>
            </a:r>
          </a:p>
          <a:p>
            <a:pPr lvl="2"/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B</a:t>
            </a:r>
            <a:r>
              <a:rPr lang="en-GB" dirty="0">
                <a:cs typeface="Trebuchet MS"/>
              </a:rPr>
              <a:t> is the destination matrix on the GPU</a:t>
            </a:r>
          </a:p>
          <a:p>
            <a:pPr lvl="2"/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ldb</a:t>
            </a:r>
            <a:r>
              <a:rPr lang="en-GB" dirty="0">
                <a:cs typeface="Trebuchet MS"/>
              </a:rPr>
              <a:t> is the number of rows in the underlying array for 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B</a:t>
            </a:r>
          </a:p>
          <a:p>
            <a:pPr lvl="2"/>
            <a:endParaRPr lang="en-GB" dirty="0">
              <a:latin typeface="Trebuchet MS"/>
              <a:cs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7109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cuBLAS</a:t>
            </a:r>
            <a:r>
              <a:rPr lang="en-GB" dirty="0"/>
              <a:t> Data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Similarly:</a:t>
            </a:r>
          </a:p>
          <a:p>
            <a:pPr marL="1028700" lvl="2" indent="0">
              <a:buNone/>
            </a:pP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cublasSetMatrix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(3, 3,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sizeof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(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int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),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h_A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, 4,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d_A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, 5);</a:t>
            </a:r>
          </a:p>
        </p:txBody>
      </p:sp>
      <p:sp>
        <p:nvSpPr>
          <p:cNvPr id="5" name="Rectangle 4"/>
          <p:cNvSpPr/>
          <p:nvPr/>
        </p:nvSpPr>
        <p:spPr>
          <a:xfrm>
            <a:off x="2884313" y="3178972"/>
            <a:ext cx="225025" cy="300033"/>
          </a:xfrm>
          <a:prstGeom prst="rect">
            <a:avLst/>
          </a:prstGeom>
          <a:solidFill>
            <a:srgbClr val="76B900"/>
          </a:solidFill>
          <a:ln w="25400">
            <a:solidFill>
              <a:srgbClr val="76B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09338" y="3178972"/>
            <a:ext cx="225025" cy="300033"/>
          </a:xfrm>
          <a:prstGeom prst="rect">
            <a:avLst/>
          </a:prstGeom>
          <a:solidFill>
            <a:srgbClr val="76B900"/>
          </a:solidFill>
          <a:ln w="25400">
            <a:solidFill>
              <a:srgbClr val="76B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34363" y="3178972"/>
            <a:ext cx="225025" cy="300033"/>
          </a:xfrm>
          <a:prstGeom prst="rect">
            <a:avLst/>
          </a:prstGeom>
          <a:solidFill>
            <a:srgbClr val="76B900"/>
          </a:solidFill>
          <a:ln w="25400">
            <a:solidFill>
              <a:srgbClr val="76B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59388" y="3178972"/>
            <a:ext cx="225025" cy="300033"/>
          </a:xfrm>
          <a:prstGeom prst="rect">
            <a:avLst/>
          </a:prstGeom>
          <a:noFill/>
          <a:ln w="25400">
            <a:solidFill>
              <a:srgbClr val="76B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84313" y="3489330"/>
            <a:ext cx="225025" cy="300033"/>
          </a:xfrm>
          <a:prstGeom prst="rect">
            <a:avLst/>
          </a:prstGeom>
          <a:solidFill>
            <a:srgbClr val="76B900"/>
          </a:solidFill>
          <a:ln w="25400">
            <a:solidFill>
              <a:srgbClr val="76B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109338" y="3489330"/>
            <a:ext cx="225025" cy="300033"/>
          </a:xfrm>
          <a:prstGeom prst="rect">
            <a:avLst/>
          </a:prstGeom>
          <a:solidFill>
            <a:srgbClr val="76B900"/>
          </a:solidFill>
          <a:ln w="25400">
            <a:solidFill>
              <a:srgbClr val="76B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334363" y="3489330"/>
            <a:ext cx="225025" cy="300033"/>
          </a:xfrm>
          <a:prstGeom prst="rect">
            <a:avLst/>
          </a:prstGeom>
          <a:solidFill>
            <a:srgbClr val="76B900"/>
          </a:solidFill>
          <a:ln w="25400">
            <a:solidFill>
              <a:srgbClr val="76B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559388" y="3489330"/>
            <a:ext cx="225025" cy="300033"/>
          </a:xfrm>
          <a:prstGeom prst="rect">
            <a:avLst/>
          </a:prstGeom>
          <a:noFill/>
          <a:ln w="25400">
            <a:solidFill>
              <a:srgbClr val="76B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84313" y="3789364"/>
            <a:ext cx="225025" cy="300033"/>
          </a:xfrm>
          <a:prstGeom prst="rect">
            <a:avLst/>
          </a:prstGeom>
          <a:solidFill>
            <a:srgbClr val="76B900"/>
          </a:solidFill>
          <a:ln w="25400">
            <a:solidFill>
              <a:srgbClr val="76B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109338" y="3789364"/>
            <a:ext cx="225025" cy="300033"/>
          </a:xfrm>
          <a:prstGeom prst="rect">
            <a:avLst/>
          </a:prstGeom>
          <a:solidFill>
            <a:srgbClr val="76B900"/>
          </a:solidFill>
          <a:ln w="25400">
            <a:solidFill>
              <a:srgbClr val="76B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34363" y="3789364"/>
            <a:ext cx="225025" cy="300033"/>
          </a:xfrm>
          <a:prstGeom prst="rect">
            <a:avLst/>
          </a:prstGeom>
          <a:solidFill>
            <a:srgbClr val="76B900"/>
          </a:solidFill>
          <a:ln w="25400">
            <a:solidFill>
              <a:srgbClr val="76B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59388" y="3789364"/>
            <a:ext cx="225025" cy="300033"/>
          </a:xfrm>
          <a:prstGeom prst="rect">
            <a:avLst/>
          </a:prstGeom>
          <a:noFill/>
          <a:ln w="25400">
            <a:solidFill>
              <a:srgbClr val="76B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884313" y="4089397"/>
            <a:ext cx="225025" cy="300033"/>
          </a:xfrm>
          <a:prstGeom prst="rect">
            <a:avLst/>
          </a:prstGeom>
          <a:noFill/>
          <a:ln w="25400">
            <a:solidFill>
              <a:srgbClr val="76B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109338" y="4089397"/>
            <a:ext cx="225025" cy="300033"/>
          </a:xfrm>
          <a:prstGeom prst="rect">
            <a:avLst/>
          </a:prstGeom>
          <a:noFill/>
          <a:ln w="25400">
            <a:solidFill>
              <a:srgbClr val="76B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334363" y="4089397"/>
            <a:ext cx="225025" cy="300033"/>
          </a:xfrm>
          <a:prstGeom prst="rect">
            <a:avLst/>
          </a:prstGeom>
          <a:noFill/>
          <a:ln w="25400">
            <a:solidFill>
              <a:srgbClr val="76B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559388" y="4089397"/>
            <a:ext cx="225025" cy="300033"/>
          </a:xfrm>
          <a:prstGeom prst="rect">
            <a:avLst/>
          </a:prstGeom>
          <a:noFill/>
          <a:ln w="25400">
            <a:solidFill>
              <a:srgbClr val="76B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022050" y="3729033"/>
            <a:ext cx="225025" cy="300033"/>
          </a:xfrm>
          <a:prstGeom prst="rect">
            <a:avLst/>
          </a:prstGeom>
          <a:solidFill>
            <a:srgbClr val="FF8000"/>
          </a:solidFill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247075" y="3729033"/>
            <a:ext cx="225025" cy="300033"/>
          </a:xfrm>
          <a:prstGeom prst="rect">
            <a:avLst/>
          </a:prstGeom>
          <a:solidFill>
            <a:srgbClr val="FF8000"/>
          </a:solidFill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472100" y="3729033"/>
            <a:ext cx="225025" cy="300033"/>
          </a:xfrm>
          <a:prstGeom prst="rect">
            <a:avLst/>
          </a:prstGeom>
          <a:solidFill>
            <a:srgbClr val="FF8000"/>
          </a:solidFill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697125" y="3729033"/>
            <a:ext cx="225025" cy="300033"/>
          </a:xfrm>
          <a:prstGeom prst="rect">
            <a:avLst/>
          </a:prstGeom>
          <a:noFill/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922150" y="3729033"/>
            <a:ext cx="225025" cy="300033"/>
          </a:xfrm>
          <a:prstGeom prst="rect">
            <a:avLst/>
          </a:prstGeom>
          <a:noFill/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022050" y="4029067"/>
            <a:ext cx="225025" cy="300033"/>
          </a:xfrm>
          <a:prstGeom prst="rect">
            <a:avLst/>
          </a:prstGeom>
          <a:solidFill>
            <a:srgbClr val="FF8000"/>
          </a:solidFill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247075" y="4029067"/>
            <a:ext cx="225025" cy="300033"/>
          </a:xfrm>
          <a:prstGeom prst="rect">
            <a:avLst/>
          </a:prstGeom>
          <a:solidFill>
            <a:srgbClr val="FF8000"/>
          </a:solidFill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472100" y="4029067"/>
            <a:ext cx="225025" cy="300033"/>
          </a:xfrm>
          <a:prstGeom prst="rect">
            <a:avLst/>
          </a:prstGeom>
          <a:solidFill>
            <a:srgbClr val="FF8000"/>
          </a:solidFill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697125" y="4029067"/>
            <a:ext cx="225025" cy="300033"/>
          </a:xfrm>
          <a:prstGeom prst="rect">
            <a:avLst/>
          </a:prstGeom>
          <a:noFill/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922150" y="4029067"/>
            <a:ext cx="225025" cy="300033"/>
          </a:xfrm>
          <a:prstGeom prst="rect">
            <a:avLst/>
          </a:prstGeom>
          <a:noFill/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022050" y="4329100"/>
            <a:ext cx="225025" cy="300033"/>
          </a:xfrm>
          <a:prstGeom prst="rect">
            <a:avLst/>
          </a:prstGeom>
          <a:solidFill>
            <a:srgbClr val="FF8000"/>
          </a:solidFill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247075" y="4329100"/>
            <a:ext cx="225025" cy="300033"/>
          </a:xfrm>
          <a:prstGeom prst="rect">
            <a:avLst/>
          </a:prstGeom>
          <a:solidFill>
            <a:srgbClr val="FF8000"/>
          </a:solidFill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472100" y="4329100"/>
            <a:ext cx="225025" cy="300033"/>
          </a:xfrm>
          <a:prstGeom prst="rect">
            <a:avLst/>
          </a:prstGeom>
          <a:solidFill>
            <a:srgbClr val="FF8000"/>
          </a:solidFill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697125" y="4329100"/>
            <a:ext cx="225025" cy="300033"/>
          </a:xfrm>
          <a:prstGeom prst="rect">
            <a:avLst/>
          </a:prstGeom>
          <a:noFill/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922150" y="4329100"/>
            <a:ext cx="225025" cy="300033"/>
          </a:xfrm>
          <a:prstGeom prst="rect">
            <a:avLst/>
          </a:prstGeom>
          <a:noFill/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022050" y="4629134"/>
            <a:ext cx="225025" cy="300033"/>
          </a:xfrm>
          <a:prstGeom prst="rect">
            <a:avLst/>
          </a:prstGeom>
          <a:noFill/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247075" y="4629134"/>
            <a:ext cx="225025" cy="300033"/>
          </a:xfrm>
          <a:prstGeom prst="rect">
            <a:avLst/>
          </a:prstGeom>
          <a:noFill/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472100" y="4629134"/>
            <a:ext cx="225025" cy="300033"/>
          </a:xfrm>
          <a:prstGeom prst="rect">
            <a:avLst/>
          </a:prstGeom>
          <a:noFill/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697125" y="4629134"/>
            <a:ext cx="225025" cy="300033"/>
          </a:xfrm>
          <a:prstGeom prst="rect">
            <a:avLst/>
          </a:prstGeom>
          <a:noFill/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922150" y="4629134"/>
            <a:ext cx="225025" cy="300033"/>
          </a:xfrm>
          <a:prstGeom prst="rect">
            <a:avLst/>
          </a:prstGeom>
          <a:noFill/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022050" y="4929167"/>
            <a:ext cx="225025" cy="300033"/>
          </a:xfrm>
          <a:prstGeom prst="rect">
            <a:avLst/>
          </a:prstGeom>
          <a:noFill/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247075" y="4929167"/>
            <a:ext cx="225025" cy="300033"/>
          </a:xfrm>
          <a:prstGeom prst="rect">
            <a:avLst/>
          </a:prstGeom>
          <a:noFill/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472100" y="4929167"/>
            <a:ext cx="225025" cy="300033"/>
          </a:xfrm>
          <a:prstGeom prst="rect">
            <a:avLst/>
          </a:prstGeom>
          <a:noFill/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697125" y="4929167"/>
            <a:ext cx="225025" cy="300033"/>
          </a:xfrm>
          <a:prstGeom prst="rect">
            <a:avLst/>
          </a:prstGeom>
          <a:noFill/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922150" y="4929167"/>
            <a:ext cx="225025" cy="300033"/>
          </a:xfrm>
          <a:prstGeom prst="rect">
            <a:avLst/>
          </a:prstGeom>
          <a:noFill/>
          <a:ln w="254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221850" y="3629023"/>
            <a:ext cx="2137738" cy="55006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884313" y="2928944"/>
            <a:ext cx="9001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777481" y="2915920"/>
            <a:ext cx="0" cy="1625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2893561" y="2928944"/>
            <a:ext cx="0" cy="1625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146842" y="2602779"/>
            <a:ext cx="375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rebuchet MS"/>
                <a:cs typeface="Trebuchet MS"/>
              </a:rPr>
              <a:t>4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5022050" y="3479006"/>
            <a:ext cx="112512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6147175" y="3479006"/>
            <a:ext cx="0" cy="1625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5031298" y="3479006"/>
            <a:ext cx="0" cy="16256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397092" y="3128967"/>
            <a:ext cx="375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rebuchet MS"/>
                <a:cs typeface="Trebuchet MS"/>
              </a:rPr>
              <a:t>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52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cuBLAS</a:t>
            </a:r>
            <a:r>
              <a:rPr lang="en-GB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Matrix-vector multiplication</a:t>
            </a:r>
          </a:p>
          <a:p>
            <a:pPr lvl="1"/>
            <a:r>
              <a:rPr lang="en-GB" dirty="0"/>
              <a:t>Uses 6 of the 10 steps in the common library workflow:</a:t>
            </a:r>
          </a:p>
          <a:p>
            <a:pPr marL="1028700" lvl="1" indent="-457200">
              <a:buFont typeface="+mj-lt"/>
              <a:buAutoNum type="arabicPeriod"/>
            </a:pPr>
            <a:endParaRPr lang="en-GB" dirty="0">
              <a:cs typeface="Trebuchet MS"/>
            </a:endParaRPr>
          </a:p>
          <a:p>
            <a:pPr marL="1028700" lvl="1" indent="-457200">
              <a:buFont typeface="+mj-lt"/>
              <a:buAutoNum type="arabicPeriod"/>
            </a:pPr>
            <a:r>
              <a:rPr lang="en-GB" dirty="0">
                <a:cs typeface="Trebuchet MS"/>
              </a:rPr>
              <a:t>Create a </a:t>
            </a:r>
            <a:r>
              <a:rPr lang="en-GB" dirty="0" err="1">
                <a:cs typeface="Trebuchet MS"/>
              </a:rPr>
              <a:t>cuBLAS</a:t>
            </a:r>
            <a:r>
              <a:rPr lang="en-GB" dirty="0">
                <a:cs typeface="Trebuchet MS"/>
              </a:rPr>
              <a:t> handle using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cublasCreateHandle</a:t>
            </a:r>
            <a:endParaRPr lang="en-GB" b="1" dirty="0">
              <a:solidFill>
                <a:srgbClr val="76B900"/>
              </a:solidFill>
              <a:latin typeface="Courier New"/>
              <a:cs typeface="Courier New"/>
            </a:endParaRPr>
          </a:p>
          <a:p>
            <a:pPr marL="1028700" lvl="1" indent="-457200">
              <a:buFont typeface="+mj-lt"/>
              <a:buAutoNum type="arabicPeriod"/>
            </a:pPr>
            <a:r>
              <a:rPr lang="en-GB" dirty="0">
                <a:cs typeface="Trebuchet MS"/>
              </a:rPr>
              <a:t>Allocate device memory for inputs and outputs using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cudaMalloc</a:t>
            </a:r>
            <a:endParaRPr lang="en-GB" b="1" dirty="0">
              <a:solidFill>
                <a:srgbClr val="76B900"/>
              </a:solidFill>
              <a:latin typeface="Courier New"/>
              <a:cs typeface="Courier New"/>
            </a:endParaRPr>
          </a:p>
          <a:p>
            <a:pPr marL="1028700" lvl="1" indent="-457200">
              <a:buFont typeface="+mj-lt"/>
              <a:buAutoNum type="arabicPeriod"/>
            </a:pPr>
            <a:r>
              <a:rPr lang="en-GB" dirty="0">
                <a:cs typeface="Trebuchet MS"/>
              </a:rPr>
              <a:t>Populate device memory using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cublasSetVector</a:t>
            </a:r>
            <a:r>
              <a:rPr lang="en-GB" dirty="0">
                <a:cs typeface="Trebuchet MS"/>
              </a:rPr>
              <a:t>,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cublasSetMatrix</a:t>
            </a:r>
            <a:endParaRPr lang="en-GB" b="1" dirty="0">
              <a:solidFill>
                <a:srgbClr val="76B900"/>
              </a:solidFill>
              <a:latin typeface="Courier New"/>
              <a:cs typeface="Courier New"/>
            </a:endParaRPr>
          </a:p>
          <a:p>
            <a:pPr marL="1028700" lvl="1" indent="-457200">
              <a:buFont typeface="+mj-lt"/>
              <a:buAutoNum type="arabicPeriod"/>
            </a:pPr>
            <a:r>
              <a:rPr lang="en-GB" dirty="0">
                <a:cs typeface="Trebuchet MS"/>
              </a:rPr>
              <a:t>Call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cublasSgemv</a:t>
            </a:r>
            <a:r>
              <a:rPr lang="en-GB" dirty="0">
                <a:cs typeface="Trebuchet MS"/>
              </a:rPr>
              <a:t> to run matrix-vector multiplication on the GPU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GB" dirty="0">
                <a:cs typeface="Trebuchet MS"/>
              </a:rPr>
              <a:t>Retrieve results from the GPU using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cublasGetVector</a:t>
            </a:r>
            <a:endParaRPr lang="en-GB" b="1" dirty="0">
              <a:solidFill>
                <a:srgbClr val="76B900"/>
              </a:solidFill>
              <a:latin typeface="Courier New"/>
              <a:cs typeface="Courier New"/>
            </a:endParaRPr>
          </a:p>
          <a:p>
            <a:pPr marL="1028700" lvl="1" indent="-457200">
              <a:buFont typeface="+mj-lt"/>
              <a:buAutoNum type="arabicPeriod"/>
            </a:pPr>
            <a:r>
              <a:rPr lang="en-GB" dirty="0">
                <a:cs typeface="Trebuchet MS"/>
              </a:rPr>
              <a:t>Release CUDA and </a:t>
            </a:r>
            <a:r>
              <a:rPr lang="en-GB" dirty="0" err="1">
                <a:cs typeface="Trebuchet MS"/>
              </a:rPr>
              <a:t>cuBLAS</a:t>
            </a:r>
            <a:r>
              <a:rPr lang="en-GB" dirty="0">
                <a:cs typeface="Trebuchet MS"/>
              </a:rPr>
              <a:t> resources using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cudaFree</a:t>
            </a:r>
            <a:r>
              <a:rPr lang="en-GB" dirty="0">
                <a:cs typeface="Trebuchet MS"/>
              </a:rPr>
              <a:t>,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cublasDestroy</a:t>
            </a:r>
            <a:endParaRPr lang="en-GB" b="1" dirty="0">
              <a:solidFill>
                <a:srgbClr val="76B900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236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cuBLAS</a:t>
            </a:r>
            <a:r>
              <a:rPr lang="en-GB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41020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You can build and run the example </a:t>
            </a:r>
            <a:r>
              <a:rPr lang="en-GB" dirty="0" err="1">
                <a:latin typeface="Courier New"/>
                <a:cs typeface="Courier New"/>
              </a:rPr>
              <a:t>cublas.cu</a:t>
            </a:r>
            <a:r>
              <a:rPr lang="en-GB" dirty="0"/>
              <a:t>:</a:t>
            </a:r>
          </a:p>
          <a:p>
            <a:pPr marL="0" indent="0">
              <a:buNone/>
            </a:pPr>
            <a:endParaRPr lang="en-GB" sz="1600" dirty="0">
              <a:latin typeface="Courier New"/>
              <a:cs typeface="Courier New"/>
            </a:endParaRPr>
          </a:p>
          <a:p>
            <a:pPr marL="571500" lvl="1" indent="0">
              <a:buNone/>
            </a:pPr>
            <a:r>
              <a:rPr lang="en-GB" sz="1800" b="1" dirty="0" err="1">
                <a:solidFill>
                  <a:srgbClr val="76B900"/>
                </a:solidFill>
                <a:latin typeface="Courier New"/>
                <a:cs typeface="Courier New"/>
              </a:rPr>
              <a:t>cublasCreate</a:t>
            </a:r>
            <a:r>
              <a:rPr lang="en-GB" sz="1800" b="1" dirty="0">
                <a:latin typeface="Courier New"/>
                <a:cs typeface="Courier New"/>
              </a:rPr>
              <a:t>(&amp;handle);</a:t>
            </a:r>
          </a:p>
          <a:p>
            <a:pPr marL="571500" lvl="1" indent="0">
              <a:buNone/>
            </a:pPr>
            <a:r>
              <a:rPr lang="en-GB" sz="1800" b="1" dirty="0" err="1">
                <a:latin typeface="Courier New"/>
                <a:cs typeface="Courier New"/>
              </a:rPr>
              <a:t>cudaMalloc</a:t>
            </a:r>
            <a:r>
              <a:rPr lang="en-GB" sz="1800" b="1" dirty="0">
                <a:latin typeface="Courier New"/>
                <a:cs typeface="Courier New"/>
              </a:rPr>
              <a:t>((void **)&amp;</a:t>
            </a:r>
            <a:r>
              <a:rPr lang="en-GB" sz="1800" b="1" dirty="0" err="1">
                <a:latin typeface="Courier New"/>
                <a:cs typeface="Courier New"/>
              </a:rPr>
              <a:t>dA</a:t>
            </a:r>
            <a:r>
              <a:rPr lang="en-GB" sz="1800" b="1" dirty="0">
                <a:latin typeface="Courier New"/>
                <a:cs typeface="Courier New"/>
              </a:rPr>
              <a:t>, </a:t>
            </a:r>
            <a:r>
              <a:rPr lang="en-GB" sz="1800" b="1" dirty="0" err="1">
                <a:latin typeface="Courier New"/>
                <a:cs typeface="Courier New"/>
              </a:rPr>
              <a:t>sizeof</a:t>
            </a:r>
            <a:r>
              <a:rPr lang="en-GB" sz="1800" b="1" dirty="0">
                <a:latin typeface="Courier New"/>
                <a:cs typeface="Courier New"/>
              </a:rPr>
              <a:t>(float) * M * N);</a:t>
            </a:r>
          </a:p>
          <a:p>
            <a:pPr marL="571500" lvl="1" indent="0">
              <a:buNone/>
            </a:pPr>
            <a:r>
              <a:rPr lang="en-GB" sz="1800" b="1" dirty="0" err="1">
                <a:latin typeface="Courier New"/>
                <a:cs typeface="Courier New"/>
              </a:rPr>
              <a:t>cudaMalloc</a:t>
            </a:r>
            <a:r>
              <a:rPr lang="en-GB" sz="1800" b="1" dirty="0">
                <a:latin typeface="Courier New"/>
                <a:cs typeface="Courier New"/>
              </a:rPr>
              <a:t>((void **)&amp;</a:t>
            </a:r>
            <a:r>
              <a:rPr lang="en-GB" sz="1800" b="1" dirty="0" err="1">
                <a:latin typeface="Courier New"/>
                <a:cs typeface="Courier New"/>
              </a:rPr>
              <a:t>dX</a:t>
            </a:r>
            <a:r>
              <a:rPr lang="en-GB" sz="1800" b="1" dirty="0">
                <a:latin typeface="Courier New"/>
                <a:cs typeface="Courier New"/>
              </a:rPr>
              <a:t>, </a:t>
            </a:r>
            <a:r>
              <a:rPr lang="en-GB" sz="1800" b="1" dirty="0" err="1">
                <a:latin typeface="Courier New"/>
                <a:cs typeface="Courier New"/>
              </a:rPr>
              <a:t>sizeof</a:t>
            </a:r>
            <a:r>
              <a:rPr lang="en-GB" sz="1800" b="1" dirty="0">
                <a:latin typeface="Courier New"/>
                <a:cs typeface="Courier New"/>
              </a:rPr>
              <a:t>(float) * N);</a:t>
            </a:r>
          </a:p>
          <a:p>
            <a:pPr marL="571500" lvl="1" indent="0">
              <a:buNone/>
            </a:pPr>
            <a:r>
              <a:rPr lang="en-GB" sz="1800" b="1" dirty="0" err="1">
                <a:latin typeface="Courier New"/>
                <a:cs typeface="Courier New"/>
              </a:rPr>
              <a:t>cudaMalloc</a:t>
            </a:r>
            <a:r>
              <a:rPr lang="en-GB" sz="1800" b="1" dirty="0">
                <a:latin typeface="Courier New"/>
                <a:cs typeface="Courier New"/>
              </a:rPr>
              <a:t>((void **)&amp;</a:t>
            </a:r>
            <a:r>
              <a:rPr lang="en-GB" sz="1800" b="1" dirty="0" err="1">
                <a:latin typeface="Courier New"/>
                <a:cs typeface="Courier New"/>
              </a:rPr>
              <a:t>dY</a:t>
            </a:r>
            <a:r>
              <a:rPr lang="en-GB" sz="1800" b="1" dirty="0">
                <a:latin typeface="Courier New"/>
                <a:cs typeface="Courier New"/>
              </a:rPr>
              <a:t>, </a:t>
            </a:r>
            <a:r>
              <a:rPr lang="en-GB" sz="1800" b="1" dirty="0" err="1">
                <a:latin typeface="Courier New"/>
                <a:cs typeface="Courier New"/>
              </a:rPr>
              <a:t>sizeof</a:t>
            </a:r>
            <a:r>
              <a:rPr lang="en-GB" sz="1800" b="1" dirty="0">
                <a:latin typeface="Courier New"/>
                <a:cs typeface="Courier New"/>
              </a:rPr>
              <a:t>(float) * M);</a:t>
            </a:r>
          </a:p>
          <a:p>
            <a:pPr marL="571500" lvl="1" indent="0">
              <a:buNone/>
            </a:pPr>
            <a:endParaRPr lang="en-GB" sz="1800" b="1" dirty="0">
              <a:latin typeface="Courier New"/>
              <a:cs typeface="Courier New"/>
            </a:endParaRPr>
          </a:p>
          <a:p>
            <a:pPr marL="571500" lvl="1" indent="0">
              <a:buNone/>
            </a:pPr>
            <a:r>
              <a:rPr lang="en-GB" sz="1800" b="1" dirty="0" err="1">
                <a:solidFill>
                  <a:srgbClr val="76B900"/>
                </a:solidFill>
                <a:latin typeface="Courier New"/>
                <a:cs typeface="Courier New"/>
              </a:rPr>
              <a:t>cublasSetVector</a:t>
            </a:r>
            <a:r>
              <a:rPr lang="en-GB" sz="1800" b="1" dirty="0">
                <a:latin typeface="Courier New"/>
                <a:cs typeface="Courier New"/>
              </a:rPr>
              <a:t>(N, </a:t>
            </a:r>
            <a:r>
              <a:rPr lang="en-GB" sz="1800" b="1" dirty="0" err="1">
                <a:latin typeface="Courier New"/>
                <a:cs typeface="Courier New"/>
              </a:rPr>
              <a:t>sizeof</a:t>
            </a:r>
            <a:r>
              <a:rPr lang="en-GB" sz="1800" b="1" dirty="0">
                <a:latin typeface="Courier New"/>
                <a:cs typeface="Courier New"/>
              </a:rPr>
              <a:t>(float), X, 1, </a:t>
            </a:r>
            <a:r>
              <a:rPr lang="en-GB" sz="1800" b="1" dirty="0" err="1">
                <a:latin typeface="Courier New"/>
                <a:cs typeface="Courier New"/>
              </a:rPr>
              <a:t>dX</a:t>
            </a:r>
            <a:r>
              <a:rPr lang="en-GB" sz="1800" b="1" dirty="0">
                <a:latin typeface="Courier New"/>
                <a:cs typeface="Courier New"/>
              </a:rPr>
              <a:t>, 1);</a:t>
            </a:r>
          </a:p>
          <a:p>
            <a:pPr marL="571500" lvl="1" indent="0">
              <a:buNone/>
            </a:pPr>
            <a:r>
              <a:rPr lang="en-GB" sz="1800" b="1" dirty="0" err="1">
                <a:solidFill>
                  <a:srgbClr val="76B900"/>
                </a:solidFill>
                <a:latin typeface="Courier New"/>
                <a:cs typeface="Courier New"/>
              </a:rPr>
              <a:t>cublasSetVector</a:t>
            </a:r>
            <a:r>
              <a:rPr lang="en-GB" sz="1800" b="1" dirty="0">
                <a:latin typeface="Courier New"/>
                <a:cs typeface="Courier New"/>
              </a:rPr>
              <a:t>(M, </a:t>
            </a:r>
            <a:r>
              <a:rPr lang="en-GB" sz="1800" b="1" dirty="0" err="1">
                <a:latin typeface="Courier New"/>
                <a:cs typeface="Courier New"/>
              </a:rPr>
              <a:t>sizeof</a:t>
            </a:r>
            <a:r>
              <a:rPr lang="en-GB" sz="1800" b="1" dirty="0">
                <a:latin typeface="Courier New"/>
                <a:cs typeface="Courier New"/>
              </a:rPr>
              <a:t>(float), Y, 1, </a:t>
            </a:r>
            <a:r>
              <a:rPr lang="en-GB" sz="1800" b="1" dirty="0" err="1">
                <a:latin typeface="Courier New"/>
                <a:cs typeface="Courier New"/>
              </a:rPr>
              <a:t>dY</a:t>
            </a:r>
            <a:r>
              <a:rPr lang="en-GB" sz="1800" b="1" dirty="0">
                <a:latin typeface="Courier New"/>
                <a:cs typeface="Courier New"/>
              </a:rPr>
              <a:t>, 1);</a:t>
            </a:r>
          </a:p>
          <a:p>
            <a:pPr marL="571500" lvl="1" indent="0">
              <a:buNone/>
            </a:pPr>
            <a:r>
              <a:rPr lang="en-GB" sz="1800" b="1" dirty="0" err="1">
                <a:solidFill>
                  <a:srgbClr val="76B900"/>
                </a:solidFill>
                <a:latin typeface="Courier New"/>
                <a:cs typeface="Courier New"/>
              </a:rPr>
              <a:t>cublasSetMatrix</a:t>
            </a:r>
            <a:r>
              <a:rPr lang="en-GB" sz="1800" b="1" dirty="0">
                <a:latin typeface="Courier New"/>
                <a:cs typeface="Courier New"/>
              </a:rPr>
              <a:t>(M, N, </a:t>
            </a:r>
            <a:r>
              <a:rPr lang="en-GB" sz="1800" b="1" dirty="0" err="1">
                <a:latin typeface="Courier New"/>
                <a:cs typeface="Courier New"/>
              </a:rPr>
              <a:t>sizeof</a:t>
            </a:r>
            <a:r>
              <a:rPr lang="en-GB" sz="1800" b="1" dirty="0">
                <a:latin typeface="Courier New"/>
                <a:cs typeface="Courier New"/>
              </a:rPr>
              <a:t>(float), A, M, </a:t>
            </a:r>
            <a:r>
              <a:rPr lang="en-GB" sz="1800" b="1" dirty="0" err="1">
                <a:latin typeface="Courier New"/>
                <a:cs typeface="Courier New"/>
              </a:rPr>
              <a:t>dA</a:t>
            </a:r>
            <a:r>
              <a:rPr lang="en-GB" sz="1800" b="1" dirty="0">
                <a:latin typeface="Courier New"/>
                <a:cs typeface="Courier New"/>
              </a:rPr>
              <a:t>, M);</a:t>
            </a:r>
          </a:p>
          <a:p>
            <a:pPr marL="571500" lvl="1" indent="0">
              <a:buNone/>
            </a:pPr>
            <a:endParaRPr lang="en-GB" sz="1800" b="1" dirty="0">
              <a:latin typeface="Courier New"/>
              <a:cs typeface="Courier New"/>
            </a:endParaRPr>
          </a:p>
          <a:p>
            <a:pPr marL="571500" lvl="1" indent="0">
              <a:buNone/>
            </a:pPr>
            <a:r>
              <a:rPr lang="en-GB" sz="1800" b="1" dirty="0" err="1">
                <a:solidFill>
                  <a:srgbClr val="76B900"/>
                </a:solidFill>
                <a:latin typeface="Courier New"/>
                <a:cs typeface="Courier New"/>
              </a:rPr>
              <a:t>cublasSgemv</a:t>
            </a:r>
            <a:r>
              <a:rPr lang="en-GB" sz="1800" b="1" dirty="0">
                <a:latin typeface="Courier New"/>
                <a:cs typeface="Courier New"/>
              </a:rPr>
              <a:t>(handle, CUBLAS_OP_N, M, N, &amp;alpha, </a:t>
            </a:r>
            <a:r>
              <a:rPr lang="en-GB" sz="1800" b="1" dirty="0" err="1">
                <a:latin typeface="Courier New"/>
                <a:cs typeface="Courier New"/>
              </a:rPr>
              <a:t>dA</a:t>
            </a:r>
            <a:r>
              <a:rPr lang="en-GB" sz="1800" b="1" dirty="0">
                <a:latin typeface="Courier New"/>
                <a:cs typeface="Courier New"/>
              </a:rPr>
              <a:t>, M, </a:t>
            </a:r>
            <a:r>
              <a:rPr lang="en-GB" sz="1800" b="1" dirty="0" err="1">
                <a:latin typeface="Courier New"/>
                <a:cs typeface="Courier New"/>
              </a:rPr>
              <a:t>dX</a:t>
            </a:r>
            <a:r>
              <a:rPr lang="en-GB" sz="1800" b="1" dirty="0">
                <a:latin typeface="Courier New"/>
                <a:cs typeface="Courier New"/>
              </a:rPr>
              <a:t>, 1, &amp;beta, </a:t>
            </a:r>
            <a:r>
              <a:rPr lang="en-GB" sz="1800" b="1" dirty="0" err="1">
                <a:latin typeface="Courier New"/>
                <a:cs typeface="Courier New"/>
              </a:rPr>
              <a:t>dY</a:t>
            </a:r>
            <a:r>
              <a:rPr lang="en-GB" sz="1800" b="1" dirty="0">
                <a:latin typeface="Courier New"/>
                <a:cs typeface="Courier New"/>
              </a:rPr>
              <a:t>, 1);</a:t>
            </a:r>
          </a:p>
          <a:p>
            <a:pPr marL="571500" lvl="1" indent="0">
              <a:buNone/>
            </a:pPr>
            <a:endParaRPr lang="en-GB" sz="1800" b="1" dirty="0">
              <a:latin typeface="Courier New"/>
              <a:cs typeface="Courier New"/>
            </a:endParaRPr>
          </a:p>
          <a:p>
            <a:pPr marL="571500" lvl="1" indent="0">
              <a:buNone/>
            </a:pPr>
            <a:r>
              <a:rPr lang="en-GB" sz="1800" b="1" dirty="0" err="1">
                <a:solidFill>
                  <a:srgbClr val="76B900"/>
                </a:solidFill>
                <a:latin typeface="Courier New"/>
                <a:cs typeface="Courier New"/>
              </a:rPr>
              <a:t>cublasGetVector</a:t>
            </a:r>
            <a:r>
              <a:rPr lang="en-GB" sz="1800" b="1" dirty="0">
                <a:latin typeface="Courier New"/>
                <a:cs typeface="Courier New"/>
              </a:rPr>
              <a:t>(M, </a:t>
            </a:r>
            <a:r>
              <a:rPr lang="en-GB" sz="1800" b="1" dirty="0" err="1">
                <a:latin typeface="Courier New"/>
                <a:cs typeface="Courier New"/>
              </a:rPr>
              <a:t>sizeof</a:t>
            </a:r>
            <a:r>
              <a:rPr lang="en-GB" sz="1800" b="1" dirty="0">
                <a:latin typeface="Courier New"/>
                <a:cs typeface="Courier New"/>
              </a:rPr>
              <a:t>(float), </a:t>
            </a:r>
            <a:r>
              <a:rPr lang="en-GB" sz="1800" b="1" dirty="0" err="1">
                <a:latin typeface="Courier New"/>
                <a:cs typeface="Courier New"/>
              </a:rPr>
              <a:t>dY</a:t>
            </a:r>
            <a:r>
              <a:rPr lang="en-GB" sz="1800" b="1" dirty="0">
                <a:latin typeface="Courier New"/>
                <a:cs typeface="Courier New"/>
              </a:rPr>
              <a:t>, 1, Y, 1);</a:t>
            </a:r>
          </a:p>
          <a:p>
            <a:pPr marL="571500" lvl="1" indent="0">
              <a:buNone/>
            </a:pPr>
            <a:endParaRPr lang="en-GB" sz="1800" b="1" dirty="0">
              <a:latin typeface="Courier New"/>
              <a:cs typeface="Courier New"/>
            </a:endParaRPr>
          </a:p>
          <a:p>
            <a:pPr marL="571500" lvl="1" indent="0">
              <a:buNone/>
            </a:pPr>
            <a:r>
              <a:rPr lang="en-GB" sz="1800" b="1" dirty="0">
                <a:latin typeface="Courier New"/>
                <a:cs typeface="Courier New"/>
              </a:rPr>
              <a:t>/* for </a:t>
            </a:r>
            <a:r>
              <a:rPr lang="en-GB" sz="1800" b="1" dirty="0" err="1">
                <a:latin typeface="Courier New"/>
                <a:cs typeface="Courier New"/>
              </a:rPr>
              <a:t>sgemm</a:t>
            </a:r>
            <a:r>
              <a:rPr lang="en-GB" sz="1800" b="1" dirty="0">
                <a:latin typeface="Courier New"/>
                <a:cs typeface="Courier New"/>
              </a:rPr>
              <a:t> */</a:t>
            </a:r>
          </a:p>
          <a:p>
            <a:pPr lvl="1" indent="0">
              <a:buNone/>
            </a:pPr>
            <a:r>
              <a:rPr lang="en-US" sz="1800" dirty="0" err="1"/>
              <a:t>cublasSgemm</a:t>
            </a:r>
            <a:r>
              <a:rPr lang="en-US" sz="1800" dirty="0"/>
              <a:t>(handle, CUBLAS_OP_N, CUBLAS_OP_N, </a:t>
            </a:r>
            <a:r>
              <a:rPr lang="en-US" sz="1800" dirty="0" err="1"/>
              <a:t>matrix_size.uiWB</a:t>
            </a:r>
            <a:r>
              <a:rPr lang="en-US" sz="1800" dirty="0"/>
              <a:t>, </a:t>
            </a:r>
            <a:r>
              <a:rPr lang="en-US" sz="1800" dirty="0" err="1"/>
              <a:t>matrix_size.uiHA</a:t>
            </a:r>
            <a:r>
              <a:rPr lang="en-US" sz="1800" dirty="0"/>
              <a:t>, </a:t>
            </a:r>
            <a:r>
              <a:rPr lang="en-US" sz="1800" dirty="0" err="1"/>
              <a:t>matrix_size.uiWA</a:t>
            </a:r>
            <a:r>
              <a:rPr lang="en-US" sz="1800" dirty="0"/>
              <a:t>, &amp;alpha, </a:t>
            </a:r>
            <a:r>
              <a:rPr lang="en-US" sz="1800" dirty="0" err="1"/>
              <a:t>d_B</a:t>
            </a:r>
            <a:r>
              <a:rPr lang="en-US" sz="1800" dirty="0"/>
              <a:t>, </a:t>
            </a:r>
            <a:r>
              <a:rPr lang="en-US" sz="1800" dirty="0" err="1"/>
              <a:t>matrix_size.uiWB</a:t>
            </a:r>
            <a:r>
              <a:rPr lang="en-US" sz="1800" dirty="0"/>
              <a:t>, </a:t>
            </a:r>
            <a:r>
              <a:rPr lang="en-US" sz="1800" dirty="0" err="1"/>
              <a:t>d_A</a:t>
            </a:r>
            <a:r>
              <a:rPr lang="en-US" sz="1800" dirty="0"/>
              <a:t>, </a:t>
            </a:r>
            <a:r>
              <a:rPr lang="en-US" sz="1800" dirty="0" err="1"/>
              <a:t>matrix_size.uiWA</a:t>
            </a:r>
            <a:r>
              <a:rPr lang="en-US" sz="1800" dirty="0"/>
              <a:t>, &amp;beta, </a:t>
            </a:r>
            <a:r>
              <a:rPr lang="en-US" sz="1800" dirty="0" err="1"/>
              <a:t>d_C</a:t>
            </a:r>
            <a:r>
              <a:rPr lang="en-US" sz="1800" dirty="0"/>
              <a:t>, </a:t>
            </a:r>
            <a:r>
              <a:rPr lang="en-US" sz="1800" dirty="0" err="1"/>
              <a:t>matrix_size.uiWA</a:t>
            </a:r>
            <a:r>
              <a:rPr lang="en-US" sz="1800" dirty="0"/>
              <a:t>)</a:t>
            </a:r>
            <a:endParaRPr lang="en-GB" sz="1800" b="1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3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CUDA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CUDA Streams: a FIFO queue of CUDA actions to be performed</a:t>
            </a:r>
          </a:p>
          <a:p>
            <a:pPr lvl="1"/>
            <a:r>
              <a:rPr lang="en-GB" dirty="0"/>
              <a:t>Placing a new action at the head of a stream is </a:t>
            </a:r>
            <a:r>
              <a:rPr lang="en-GB" b="1" dirty="0"/>
              <a:t>asynchronous</a:t>
            </a:r>
          </a:p>
          <a:p>
            <a:pPr lvl="1"/>
            <a:r>
              <a:rPr lang="en-GB" dirty="0"/>
              <a:t>Executing actions from the tail as CUDA resources allow</a:t>
            </a:r>
          </a:p>
          <a:p>
            <a:pPr lvl="1"/>
            <a:r>
              <a:rPr lang="en-GB" dirty="0"/>
              <a:t>Every action (kernel launch, </a:t>
            </a:r>
            <a:r>
              <a:rPr lang="en-GB" dirty="0" err="1">
                <a:latin typeface="Courier New"/>
                <a:cs typeface="Courier New"/>
              </a:rPr>
              <a:t>cudaMemcpy</a:t>
            </a:r>
            <a:r>
              <a:rPr lang="en-GB" dirty="0"/>
              <a:t>, </a:t>
            </a:r>
            <a:r>
              <a:rPr lang="en-GB" dirty="0" err="1"/>
              <a:t>etc</a:t>
            </a:r>
            <a:r>
              <a:rPr lang="en-GB" dirty="0"/>
              <a:t>) runs in an implicit or explicit stream</a:t>
            </a:r>
          </a:p>
          <a:p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215900" y="4114800"/>
            <a:ext cx="8699500" cy="1572657"/>
            <a:chOff x="0" y="4114800"/>
            <a:chExt cx="8699500" cy="1572657"/>
          </a:xfrm>
        </p:grpSpPr>
        <p:sp>
          <p:nvSpPr>
            <p:cNvPr id="5" name="Rectangle 4"/>
            <p:cNvSpPr/>
            <p:nvPr/>
          </p:nvSpPr>
          <p:spPr>
            <a:xfrm>
              <a:off x="1677658" y="4587335"/>
              <a:ext cx="4875542" cy="1100122"/>
            </a:xfrm>
            <a:prstGeom prst="rect">
              <a:avLst/>
            </a:prstGeom>
            <a:noFill/>
            <a:ln w="25400">
              <a:solidFill>
                <a:srgbClr val="76B9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24200" y="4226972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cs typeface="Trebuchet MS"/>
                </a:rPr>
                <a:t>CUDA Stream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324000" y="5137396"/>
              <a:ext cx="558812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0" y="4848255"/>
              <a:ext cx="1425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cs typeface="Trebuchet MS"/>
                </a:rPr>
                <a:t>CUDA Application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12121" y="4787358"/>
              <a:ext cx="17873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cs typeface="Trebuchet MS"/>
                </a:rPr>
                <a:t>CUDA Runtime &amp; GPU</a:t>
              </a:r>
            </a:p>
          </p:txBody>
        </p:sp>
        <p:sp useBgFill="1">
          <p:nvSpPr>
            <p:cNvPr id="11" name="Rectangle 10"/>
            <p:cNvSpPr/>
            <p:nvPr/>
          </p:nvSpPr>
          <p:spPr>
            <a:xfrm>
              <a:off x="1847866" y="4787357"/>
              <a:ext cx="971533" cy="700078"/>
            </a:xfrm>
            <a:prstGeom prst="rect">
              <a:avLst/>
            </a:prstGeom>
            <a:ln w="25400">
              <a:solidFill>
                <a:srgbClr val="FF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cs typeface="Trebuchet MS"/>
                </a:rPr>
                <a:t>Kernel</a:t>
              </a:r>
            </a:p>
          </p:txBody>
        </p:sp>
        <p:sp useBgFill="1">
          <p:nvSpPr>
            <p:cNvPr id="12" name="Rectangle 11"/>
            <p:cNvSpPr/>
            <p:nvPr/>
          </p:nvSpPr>
          <p:spPr>
            <a:xfrm>
              <a:off x="3048000" y="4787357"/>
              <a:ext cx="1524000" cy="700078"/>
            </a:xfrm>
            <a:prstGeom prst="rect">
              <a:avLst/>
            </a:prstGeom>
            <a:ln w="25400">
              <a:solidFill>
                <a:srgbClr val="FF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cs typeface="Courier New"/>
                </a:rPr>
                <a:t>cudaMemcpy</a:t>
              </a:r>
              <a:endParaRPr lang="en-US" b="1" dirty="0">
                <a:solidFill>
                  <a:schemeClr val="tx1"/>
                </a:solidFill>
                <a:cs typeface="Courier New"/>
              </a:endParaRPr>
            </a:p>
          </p:txBody>
        </p:sp>
        <p:sp useBgFill="1">
          <p:nvSpPr>
            <p:cNvPr id="13" name="Rectangle 12"/>
            <p:cNvSpPr/>
            <p:nvPr/>
          </p:nvSpPr>
          <p:spPr>
            <a:xfrm>
              <a:off x="4810696" y="4787357"/>
              <a:ext cx="1513904" cy="700078"/>
            </a:xfrm>
            <a:prstGeom prst="rect">
              <a:avLst/>
            </a:prstGeom>
            <a:ln w="25400">
              <a:solidFill>
                <a:srgbClr val="FF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  <a:cs typeface="Courier New"/>
                </a:rPr>
                <a:t>cudaMemcpy</a:t>
              </a:r>
              <a:endParaRPr lang="en-US" b="1" dirty="0">
                <a:solidFill>
                  <a:schemeClr val="tx1"/>
                </a:solidFill>
                <a:cs typeface="Courier New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515179" y="4162455"/>
              <a:ext cx="116452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000" dirty="0"/>
                <a:t>head </a:t>
              </a:r>
              <a:endParaRPr lang="en-US" sz="2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39579" y="4114800"/>
              <a:ext cx="116452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000" dirty="0"/>
                <a:t>tail</a:t>
              </a:r>
              <a:endParaRPr lang="en-US" sz="2000" dirty="0"/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294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cuBLAS</a:t>
            </a:r>
            <a:r>
              <a:rPr lang="en-GB" dirty="0"/>
              <a:t> Portability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Porting to </a:t>
            </a:r>
            <a:r>
              <a:rPr lang="en-GB" dirty="0" err="1"/>
              <a:t>cuBLAS</a:t>
            </a:r>
            <a:r>
              <a:rPr lang="en-GB" dirty="0"/>
              <a:t> from BLAS is a straightforward process. In general, it requires:</a:t>
            </a:r>
            <a:endParaRPr lang="en-GB" sz="1200" dirty="0">
              <a:cs typeface="Courier New"/>
            </a:endParaRPr>
          </a:p>
          <a:p>
            <a:pPr lvl="1"/>
            <a:r>
              <a:rPr lang="en-GB" dirty="0">
                <a:cs typeface="Trebuchet MS"/>
              </a:rPr>
              <a:t>Adding device memory allocation/freeing (</a:t>
            </a:r>
            <a:r>
              <a:rPr lang="en-GB" dirty="0" err="1">
                <a:latin typeface="Courier New"/>
                <a:cs typeface="Courier New"/>
              </a:rPr>
              <a:t>cudaMalloc</a:t>
            </a:r>
            <a:r>
              <a:rPr lang="en-GB" dirty="0">
                <a:cs typeface="Trebuchet MS"/>
              </a:rPr>
              <a:t>, </a:t>
            </a:r>
            <a:r>
              <a:rPr lang="en-GB" dirty="0" err="1">
                <a:latin typeface="Courier New"/>
                <a:cs typeface="Courier New"/>
              </a:rPr>
              <a:t>cudaFree</a:t>
            </a:r>
            <a:r>
              <a:rPr lang="en-GB" dirty="0">
                <a:cs typeface="Trebuchet MS"/>
              </a:rPr>
              <a:t>)</a:t>
            </a:r>
          </a:p>
          <a:p>
            <a:pPr lvl="1"/>
            <a:r>
              <a:rPr lang="en-GB" dirty="0">
                <a:cs typeface="Trebuchet MS"/>
              </a:rPr>
              <a:t>Adding device transfer functions (</a:t>
            </a:r>
            <a:r>
              <a:rPr lang="en-GB" dirty="0" err="1">
                <a:latin typeface="Courier New"/>
                <a:cs typeface="Courier New"/>
              </a:rPr>
              <a:t>cublasSetVector</a:t>
            </a:r>
            <a:r>
              <a:rPr lang="en-GB" dirty="0">
                <a:cs typeface="Trebuchet MS"/>
              </a:rPr>
              <a:t>, </a:t>
            </a:r>
            <a:r>
              <a:rPr lang="en-GB" dirty="0" err="1">
                <a:latin typeface="Courier New"/>
                <a:cs typeface="Courier New"/>
              </a:rPr>
              <a:t>cublasSetMatrix</a:t>
            </a:r>
            <a:r>
              <a:rPr lang="en-GB" dirty="0">
                <a:cs typeface="Trebuchet MS"/>
              </a:rPr>
              <a:t>, </a:t>
            </a:r>
            <a:r>
              <a:rPr lang="en-GB" dirty="0" err="1">
                <a:cs typeface="Trebuchet MS"/>
              </a:rPr>
              <a:t>etc</a:t>
            </a:r>
            <a:r>
              <a:rPr lang="en-GB" dirty="0">
                <a:cs typeface="Trebuchet MS"/>
              </a:rPr>
              <a:t>)</a:t>
            </a:r>
          </a:p>
          <a:p>
            <a:pPr lvl="1"/>
            <a:r>
              <a:rPr lang="en-GB" dirty="0">
                <a:cs typeface="Trebuchet MS"/>
              </a:rPr>
              <a:t>Transform library routine calls from BLAS to </a:t>
            </a:r>
            <a:r>
              <a:rPr lang="en-GB" dirty="0" err="1">
                <a:cs typeface="Trebuchet MS"/>
              </a:rPr>
              <a:t>cuBLAS</a:t>
            </a:r>
            <a:r>
              <a:rPr lang="en-GB" dirty="0">
                <a:cs typeface="Trebuchet MS"/>
              </a:rPr>
              <a:t> (e.g. </a:t>
            </a:r>
            <a:r>
              <a:rPr lang="en-GB" dirty="0" err="1">
                <a:latin typeface="Courier New"/>
                <a:cs typeface="Courier New"/>
              </a:rPr>
              <a:t>cblas_sgemv</a:t>
            </a:r>
            <a:r>
              <a:rPr lang="en-GB" dirty="0">
                <a:cs typeface="Trebuchet MS"/>
              </a:rPr>
              <a:t> </a:t>
            </a:r>
            <a:r>
              <a:rPr lang="en-GB" dirty="0">
                <a:ea typeface="Wingdings"/>
                <a:cs typeface="Wingdings"/>
                <a:sym typeface="Wingdings"/>
              </a:rPr>
              <a:t></a:t>
            </a:r>
            <a:r>
              <a:rPr lang="en-GB" dirty="0">
                <a:ea typeface="Wingdings"/>
                <a:cs typeface="Trebuchet MS"/>
                <a:sym typeface="Wingdings"/>
              </a:rPr>
              <a:t> </a:t>
            </a:r>
            <a:r>
              <a:rPr lang="en-GB" dirty="0" err="1">
                <a:latin typeface="Courier New"/>
                <a:cs typeface="Courier New"/>
                <a:sym typeface="Wingdings"/>
              </a:rPr>
              <a:t>cublasSgemv</a:t>
            </a:r>
            <a:r>
              <a:rPr lang="en-GB" dirty="0">
                <a:ea typeface="Wingdings"/>
                <a:cs typeface="Trebuchet MS"/>
                <a:sym typeface="Wingding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6248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cuBLAS</a:t>
            </a:r>
            <a:r>
              <a:rPr lang="en-GB" dirty="0"/>
              <a:t> Portability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 common optimizations following a naive BLAS </a:t>
            </a:r>
            <a:r>
              <a:rPr lang="en-GB" dirty="0">
                <a:ea typeface="Wingdings"/>
                <a:cs typeface="Wingdings"/>
                <a:sym typeface="Wingdings"/>
              </a:rPr>
              <a:t></a:t>
            </a:r>
            <a:r>
              <a:rPr lang="en-GB" dirty="0"/>
              <a:t> </a:t>
            </a:r>
            <a:r>
              <a:rPr lang="en-GB" dirty="0" err="1"/>
              <a:t>cuBLAS</a:t>
            </a:r>
            <a:r>
              <a:rPr lang="en-GB" dirty="0"/>
              <a:t> port are:</a:t>
            </a:r>
          </a:p>
          <a:p>
            <a:pPr lvl="1"/>
            <a:r>
              <a:rPr lang="en-GB" dirty="0">
                <a:ea typeface="Wingdings"/>
                <a:cs typeface="Trebuchet MS"/>
                <a:sym typeface="Wingdings"/>
              </a:rPr>
              <a:t>Reusing device memory allocations</a:t>
            </a:r>
          </a:p>
          <a:p>
            <a:pPr lvl="1"/>
            <a:r>
              <a:rPr lang="en-GB" dirty="0">
                <a:ea typeface="Wingdings"/>
                <a:cs typeface="Trebuchet MS"/>
                <a:sym typeface="Wingdings"/>
              </a:rPr>
              <a:t>Removing redundant data transfers from and to the device</a:t>
            </a:r>
          </a:p>
          <a:p>
            <a:pPr lvl="1"/>
            <a:r>
              <a:rPr lang="en-GB" dirty="0">
                <a:ea typeface="Wingdings"/>
                <a:cs typeface="Trebuchet MS"/>
                <a:sym typeface="Wingdings"/>
              </a:rPr>
              <a:t>Adding streamed execution using </a:t>
            </a:r>
            <a:r>
              <a:rPr lang="en-GB" dirty="0" err="1">
                <a:latin typeface="Courier New"/>
                <a:ea typeface="Wingdings"/>
                <a:cs typeface="Courier New"/>
                <a:sym typeface="Wingdings"/>
              </a:rPr>
              <a:t>cublasSetStream</a:t>
            </a:r>
            <a:endParaRPr lang="en-GB" dirty="0">
              <a:latin typeface="Courier New"/>
              <a:ea typeface="Wingdings"/>
              <a:cs typeface="Courier New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272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cuBLAS</a:t>
            </a:r>
            <a:r>
              <a:rPr lang="en-GB" dirty="0"/>
              <a:t>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cuBLAS</a:t>
            </a:r>
            <a:r>
              <a:rPr lang="en-GB" dirty="0"/>
              <a:t> makes accelerating legacy BLAS applications simple and easy</a:t>
            </a:r>
          </a:p>
          <a:p>
            <a:pPr lvl="1"/>
            <a:r>
              <a:rPr lang="en-GB" dirty="0">
                <a:ea typeface="Wingdings"/>
                <a:cs typeface="Trebuchet MS"/>
                <a:sym typeface="Wingdings"/>
              </a:rPr>
              <a:t>Very little added code</a:t>
            </a:r>
          </a:p>
          <a:p>
            <a:pPr lvl="1"/>
            <a:r>
              <a:rPr lang="en-GB" dirty="0">
                <a:ea typeface="Wingdings"/>
                <a:cs typeface="Trebuchet MS"/>
                <a:sym typeface="Wingdings"/>
              </a:rPr>
              <a:t>Straightforward mapping from BLAS routines to </a:t>
            </a:r>
            <a:r>
              <a:rPr lang="en-GB" dirty="0" err="1">
                <a:ea typeface="Wingdings"/>
                <a:cs typeface="Trebuchet MS"/>
                <a:sym typeface="Wingdings"/>
              </a:rPr>
              <a:t>cuBLAS</a:t>
            </a:r>
            <a:r>
              <a:rPr lang="en-GB" dirty="0">
                <a:ea typeface="Wingdings"/>
                <a:cs typeface="Trebuchet MS"/>
                <a:sym typeface="Wingdings"/>
              </a:rPr>
              <a:t> routines</a:t>
            </a:r>
          </a:p>
          <a:p>
            <a:pPr lvl="1"/>
            <a:r>
              <a:rPr lang="en-GB" dirty="0">
                <a:ea typeface="Wingdings"/>
                <a:cs typeface="Trebuchet MS"/>
                <a:sym typeface="Wingdings"/>
              </a:rPr>
              <a:t>Flexible API improves portability</a:t>
            </a:r>
          </a:p>
          <a:p>
            <a:endParaRPr lang="en-GB" dirty="0">
              <a:ea typeface="Wingdings"/>
              <a:cs typeface="Trebuchet MS"/>
              <a:sym typeface="Wingdings"/>
            </a:endParaRPr>
          </a:p>
          <a:p>
            <a:r>
              <a:rPr lang="en-GB" dirty="0">
                <a:ea typeface="Wingdings"/>
                <a:cs typeface="Trebuchet MS"/>
                <a:sym typeface="Wingdings"/>
              </a:rPr>
              <a:t>For new linear algebra applications, </a:t>
            </a:r>
            <a:r>
              <a:rPr lang="en-GB" dirty="0" err="1">
                <a:ea typeface="Wingdings"/>
                <a:cs typeface="Trebuchet MS"/>
                <a:sym typeface="Wingdings"/>
              </a:rPr>
              <a:t>cuBLAS</a:t>
            </a:r>
            <a:r>
              <a:rPr lang="en-GB" dirty="0">
                <a:ea typeface="Wingdings"/>
                <a:cs typeface="Trebuchet MS"/>
                <a:sym typeface="Wingdings"/>
              </a:rPr>
              <a:t> offers a high-performance alternative to BLAS</a:t>
            </a:r>
          </a:p>
          <a:p>
            <a:pPr lvl="1"/>
            <a:r>
              <a:rPr lang="en-GB" dirty="0">
                <a:ea typeface="Wingdings"/>
                <a:cs typeface="Trebuchet MS"/>
                <a:sym typeface="Wingdings"/>
              </a:rPr>
              <a:t>High-performance kernels with very little programmer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866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cuFFT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cuFFT</a:t>
            </a:r>
            <a:r>
              <a:rPr lang="en-GB" dirty="0"/>
              <a:t> offers an optimized implementation of the fast Fourier transform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057400"/>
            <a:ext cx="4800600" cy="452789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2020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cuFFT</a:t>
            </a:r>
            <a:r>
              <a:rPr lang="en-GB" dirty="0"/>
              <a:t>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In </a:t>
            </a:r>
            <a:r>
              <a:rPr lang="en-GB" dirty="0" err="1"/>
              <a:t>cuFFT</a:t>
            </a:r>
            <a:r>
              <a:rPr lang="en-GB" dirty="0"/>
              <a:t> terminology, plans == handles</a:t>
            </a:r>
          </a:p>
          <a:p>
            <a:pPr lvl="1"/>
            <a:r>
              <a:rPr lang="en-GB" dirty="0" err="1"/>
              <a:t>cuFFT</a:t>
            </a:r>
            <a:r>
              <a:rPr lang="en-GB" dirty="0"/>
              <a:t> plans define a single FFT transformation to be performed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cuFFT</a:t>
            </a:r>
            <a:r>
              <a:rPr lang="en-GB" dirty="0"/>
              <a:t> uses plans to derive the internal memory allocations, transfers, kernels required to implement the desired transform</a:t>
            </a:r>
          </a:p>
          <a:p>
            <a:endParaRPr lang="en-GB" dirty="0"/>
          </a:p>
          <a:p>
            <a:r>
              <a:rPr lang="en-GB" dirty="0"/>
              <a:t>Plans are created with:</a:t>
            </a:r>
          </a:p>
          <a:p>
            <a:pPr marL="0" indent="0">
              <a:buNone/>
            </a:pPr>
            <a:r>
              <a:rPr lang="en-GB" sz="1800" b="1" dirty="0" err="1">
                <a:solidFill>
                  <a:srgbClr val="76B900"/>
                </a:solidFill>
                <a:latin typeface="Courier New"/>
                <a:cs typeface="Courier New"/>
              </a:rPr>
              <a:t>cufftResult</a:t>
            </a:r>
            <a:r>
              <a:rPr lang="en-GB" sz="1800" b="1" dirty="0">
                <a:solidFill>
                  <a:srgbClr val="76B900"/>
                </a:solidFill>
                <a:latin typeface="Courier New"/>
                <a:cs typeface="Courier New"/>
              </a:rPr>
              <a:t> cufftPlan1d(</a:t>
            </a:r>
            <a:r>
              <a:rPr lang="en-GB" sz="1800" b="1" dirty="0" err="1">
                <a:solidFill>
                  <a:srgbClr val="76B900"/>
                </a:solidFill>
                <a:latin typeface="Courier New"/>
                <a:cs typeface="Courier New"/>
              </a:rPr>
              <a:t>cufftHandle</a:t>
            </a:r>
            <a:r>
              <a:rPr lang="en-GB" sz="1800" b="1" dirty="0">
                <a:solidFill>
                  <a:srgbClr val="76B900"/>
                </a:solidFill>
                <a:latin typeface="Courier New"/>
                <a:cs typeface="Courier New"/>
              </a:rPr>
              <a:t> *plan, </a:t>
            </a:r>
            <a:r>
              <a:rPr lang="en-GB" sz="1800" b="1" dirty="0" err="1">
                <a:solidFill>
                  <a:srgbClr val="76B900"/>
                </a:solidFill>
                <a:latin typeface="Courier New"/>
                <a:cs typeface="Courier New"/>
              </a:rPr>
              <a:t>int</a:t>
            </a:r>
            <a:r>
              <a:rPr lang="en-GB" sz="1800" b="1" dirty="0">
                <a:solidFill>
                  <a:srgbClr val="76B900"/>
                </a:solidFill>
                <a:latin typeface="Courier New"/>
                <a:cs typeface="Courier New"/>
              </a:rPr>
              <a:t> </a:t>
            </a:r>
            <a:r>
              <a:rPr lang="en-GB" sz="1800" b="1" dirty="0" err="1">
                <a:solidFill>
                  <a:srgbClr val="76B900"/>
                </a:solidFill>
                <a:latin typeface="Courier New"/>
                <a:cs typeface="Courier New"/>
              </a:rPr>
              <a:t>nx</a:t>
            </a:r>
            <a:r>
              <a:rPr lang="en-GB" sz="1800" b="1" dirty="0">
                <a:solidFill>
                  <a:srgbClr val="76B900"/>
                </a:solidFill>
                <a:latin typeface="Courier New"/>
                <a:cs typeface="Courier New"/>
              </a:rPr>
              <a:t>, </a:t>
            </a:r>
            <a:r>
              <a:rPr lang="en-GB" sz="1800" b="1" dirty="0" err="1">
                <a:solidFill>
                  <a:srgbClr val="76B900"/>
                </a:solidFill>
                <a:latin typeface="Courier New"/>
                <a:cs typeface="Courier New"/>
              </a:rPr>
              <a:t>cufftType</a:t>
            </a:r>
            <a:r>
              <a:rPr lang="en-GB" sz="1800" b="1" dirty="0">
                <a:solidFill>
                  <a:srgbClr val="76B900"/>
                </a:solidFill>
                <a:latin typeface="Courier New"/>
                <a:cs typeface="Courier New"/>
              </a:rPr>
              <a:t> type, </a:t>
            </a:r>
            <a:r>
              <a:rPr lang="en-GB" sz="1800" b="1" dirty="0" err="1">
                <a:solidFill>
                  <a:srgbClr val="76B900"/>
                </a:solidFill>
                <a:latin typeface="Courier New"/>
                <a:cs typeface="Courier New"/>
              </a:rPr>
              <a:t>int</a:t>
            </a:r>
            <a:r>
              <a:rPr lang="en-GB" sz="1800" b="1" dirty="0">
                <a:solidFill>
                  <a:srgbClr val="76B900"/>
                </a:solidFill>
                <a:latin typeface="Courier New"/>
                <a:cs typeface="Courier New"/>
              </a:rPr>
              <a:t> batch);</a:t>
            </a:r>
          </a:p>
          <a:p>
            <a:pPr marL="0" indent="0">
              <a:buNone/>
            </a:pPr>
            <a:r>
              <a:rPr lang="en-GB" sz="1800" b="1" dirty="0" err="1">
                <a:solidFill>
                  <a:srgbClr val="76B900"/>
                </a:solidFill>
                <a:latin typeface="Courier New"/>
                <a:cs typeface="Courier New"/>
              </a:rPr>
              <a:t>cufftResult</a:t>
            </a:r>
            <a:r>
              <a:rPr lang="en-GB" sz="1800" b="1" dirty="0">
                <a:solidFill>
                  <a:srgbClr val="76B900"/>
                </a:solidFill>
                <a:latin typeface="Courier New"/>
                <a:cs typeface="Courier New"/>
              </a:rPr>
              <a:t> cufftPlan2d(</a:t>
            </a:r>
            <a:r>
              <a:rPr lang="en-GB" sz="1800" b="1" dirty="0" err="1">
                <a:solidFill>
                  <a:srgbClr val="76B900"/>
                </a:solidFill>
                <a:latin typeface="Courier New"/>
                <a:cs typeface="Courier New"/>
              </a:rPr>
              <a:t>cufftHandle</a:t>
            </a:r>
            <a:r>
              <a:rPr lang="en-GB" sz="1800" b="1" dirty="0">
                <a:solidFill>
                  <a:srgbClr val="76B900"/>
                </a:solidFill>
                <a:latin typeface="Courier New"/>
                <a:cs typeface="Courier New"/>
              </a:rPr>
              <a:t> *plan, </a:t>
            </a:r>
            <a:r>
              <a:rPr lang="en-GB" sz="1800" b="1" dirty="0" err="1">
                <a:solidFill>
                  <a:srgbClr val="76B900"/>
                </a:solidFill>
                <a:latin typeface="Courier New"/>
                <a:cs typeface="Courier New"/>
              </a:rPr>
              <a:t>int</a:t>
            </a:r>
            <a:r>
              <a:rPr lang="en-GB" sz="1800" b="1" dirty="0">
                <a:solidFill>
                  <a:srgbClr val="76B900"/>
                </a:solidFill>
                <a:latin typeface="Courier New"/>
                <a:cs typeface="Courier New"/>
              </a:rPr>
              <a:t> </a:t>
            </a:r>
            <a:r>
              <a:rPr lang="en-GB" sz="1800" b="1" dirty="0" err="1">
                <a:solidFill>
                  <a:srgbClr val="76B900"/>
                </a:solidFill>
                <a:latin typeface="Courier New"/>
                <a:cs typeface="Courier New"/>
              </a:rPr>
              <a:t>nx</a:t>
            </a:r>
            <a:r>
              <a:rPr lang="en-GB" sz="1800" b="1" dirty="0">
                <a:solidFill>
                  <a:srgbClr val="76B900"/>
                </a:solidFill>
                <a:latin typeface="Courier New"/>
                <a:cs typeface="Courier New"/>
              </a:rPr>
              <a:t>, </a:t>
            </a:r>
            <a:r>
              <a:rPr lang="en-GB" sz="1800" b="1" dirty="0" err="1">
                <a:solidFill>
                  <a:srgbClr val="76B900"/>
                </a:solidFill>
                <a:latin typeface="Courier New"/>
                <a:cs typeface="Courier New"/>
              </a:rPr>
              <a:t>int</a:t>
            </a:r>
            <a:r>
              <a:rPr lang="en-GB" sz="1800" b="1" dirty="0">
                <a:solidFill>
                  <a:srgbClr val="76B900"/>
                </a:solidFill>
                <a:latin typeface="Courier New"/>
                <a:cs typeface="Courier New"/>
              </a:rPr>
              <a:t> </a:t>
            </a:r>
            <a:r>
              <a:rPr lang="en-GB" sz="1800" b="1" dirty="0" err="1">
                <a:solidFill>
                  <a:srgbClr val="76B900"/>
                </a:solidFill>
                <a:latin typeface="Courier New"/>
                <a:cs typeface="Courier New"/>
              </a:rPr>
              <a:t>ny</a:t>
            </a:r>
            <a:r>
              <a:rPr lang="en-GB" sz="1800" b="1" dirty="0">
                <a:solidFill>
                  <a:srgbClr val="76B900"/>
                </a:solidFill>
                <a:latin typeface="Courier New"/>
                <a:cs typeface="Courier New"/>
              </a:rPr>
              <a:t>, </a:t>
            </a:r>
            <a:r>
              <a:rPr lang="en-GB" sz="1800" b="1" dirty="0" err="1">
                <a:solidFill>
                  <a:srgbClr val="76B900"/>
                </a:solidFill>
                <a:latin typeface="Courier New"/>
                <a:cs typeface="Courier New"/>
              </a:rPr>
              <a:t>cufftType</a:t>
            </a:r>
            <a:r>
              <a:rPr lang="en-GB" sz="1800" b="1" dirty="0">
                <a:solidFill>
                  <a:srgbClr val="76B900"/>
                </a:solidFill>
                <a:latin typeface="Courier New"/>
                <a:cs typeface="Courier New"/>
              </a:rPr>
              <a:t> type);</a:t>
            </a:r>
          </a:p>
          <a:p>
            <a:pPr marL="0" indent="0">
              <a:buNone/>
            </a:pPr>
            <a:r>
              <a:rPr lang="en-GB" sz="1800" b="1" dirty="0" err="1">
                <a:solidFill>
                  <a:srgbClr val="76B900"/>
                </a:solidFill>
                <a:latin typeface="Courier New"/>
                <a:cs typeface="Courier New"/>
              </a:rPr>
              <a:t>cufftResult</a:t>
            </a:r>
            <a:r>
              <a:rPr lang="en-GB" sz="1800" b="1" dirty="0">
                <a:solidFill>
                  <a:srgbClr val="76B900"/>
                </a:solidFill>
                <a:latin typeface="Courier New"/>
                <a:cs typeface="Courier New"/>
              </a:rPr>
              <a:t> cufftPlan3d(</a:t>
            </a:r>
            <a:r>
              <a:rPr lang="en-GB" sz="1800" b="1" dirty="0" err="1">
                <a:solidFill>
                  <a:srgbClr val="76B900"/>
                </a:solidFill>
                <a:latin typeface="Courier New"/>
                <a:cs typeface="Courier New"/>
              </a:rPr>
              <a:t>cufftHandle</a:t>
            </a:r>
            <a:r>
              <a:rPr lang="en-GB" sz="1800" b="1" dirty="0">
                <a:solidFill>
                  <a:srgbClr val="76B900"/>
                </a:solidFill>
                <a:latin typeface="Courier New"/>
                <a:cs typeface="Courier New"/>
              </a:rPr>
              <a:t> *plan, </a:t>
            </a:r>
            <a:r>
              <a:rPr lang="en-GB" sz="1800" b="1" dirty="0" err="1">
                <a:solidFill>
                  <a:srgbClr val="76B900"/>
                </a:solidFill>
                <a:latin typeface="Courier New"/>
                <a:cs typeface="Courier New"/>
              </a:rPr>
              <a:t>int</a:t>
            </a:r>
            <a:r>
              <a:rPr lang="en-GB" sz="1800" b="1" dirty="0">
                <a:solidFill>
                  <a:srgbClr val="76B900"/>
                </a:solidFill>
                <a:latin typeface="Courier New"/>
                <a:cs typeface="Courier New"/>
              </a:rPr>
              <a:t> </a:t>
            </a:r>
            <a:r>
              <a:rPr lang="en-GB" sz="1800" b="1" dirty="0" err="1">
                <a:solidFill>
                  <a:srgbClr val="76B900"/>
                </a:solidFill>
                <a:latin typeface="Courier New"/>
                <a:cs typeface="Courier New"/>
              </a:rPr>
              <a:t>nx</a:t>
            </a:r>
            <a:r>
              <a:rPr lang="en-GB" sz="1800" b="1" dirty="0">
                <a:solidFill>
                  <a:srgbClr val="76B900"/>
                </a:solidFill>
                <a:latin typeface="Courier New"/>
                <a:cs typeface="Courier New"/>
              </a:rPr>
              <a:t>, </a:t>
            </a:r>
            <a:r>
              <a:rPr lang="en-GB" sz="1800" b="1" dirty="0" err="1">
                <a:solidFill>
                  <a:srgbClr val="76B900"/>
                </a:solidFill>
                <a:latin typeface="Courier New"/>
                <a:cs typeface="Courier New"/>
              </a:rPr>
              <a:t>int</a:t>
            </a:r>
            <a:r>
              <a:rPr lang="en-GB" sz="1800" b="1" dirty="0">
                <a:solidFill>
                  <a:srgbClr val="76B900"/>
                </a:solidFill>
                <a:latin typeface="Courier New"/>
                <a:cs typeface="Courier New"/>
              </a:rPr>
              <a:t> </a:t>
            </a:r>
            <a:r>
              <a:rPr lang="en-GB" sz="1800" b="1" dirty="0" err="1">
                <a:solidFill>
                  <a:srgbClr val="76B900"/>
                </a:solidFill>
                <a:latin typeface="Courier New"/>
                <a:cs typeface="Courier New"/>
              </a:rPr>
              <a:t>ny</a:t>
            </a:r>
            <a:r>
              <a:rPr lang="en-GB" sz="1800" b="1" dirty="0">
                <a:solidFill>
                  <a:srgbClr val="76B900"/>
                </a:solidFill>
                <a:latin typeface="Courier New"/>
                <a:cs typeface="Courier New"/>
              </a:rPr>
              <a:t>, </a:t>
            </a:r>
            <a:r>
              <a:rPr lang="en-GB" sz="1800" b="1" dirty="0" err="1">
                <a:solidFill>
                  <a:srgbClr val="76B900"/>
                </a:solidFill>
                <a:latin typeface="Courier New"/>
                <a:cs typeface="Courier New"/>
              </a:rPr>
              <a:t>int</a:t>
            </a:r>
            <a:r>
              <a:rPr lang="en-GB" sz="1800" b="1" dirty="0">
                <a:solidFill>
                  <a:srgbClr val="76B900"/>
                </a:solidFill>
                <a:latin typeface="Courier New"/>
                <a:cs typeface="Courier New"/>
              </a:rPr>
              <a:t> </a:t>
            </a:r>
            <a:r>
              <a:rPr lang="en-GB" sz="1800" b="1" dirty="0" err="1">
                <a:solidFill>
                  <a:srgbClr val="76B900"/>
                </a:solidFill>
                <a:latin typeface="Courier New"/>
                <a:cs typeface="Courier New"/>
              </a:rPr>
              <a:t>nz</a:t>
            </a:r>
            <a:r>
              <a:rPr lang="en-GB" sz="1800" b="1" dirty="0">
                <a:solidFill>
                  <a:srgbClr val="76B900"/>
                </a:solidFill>
                <a:latin typeface="Courier New"/>
                <a:cs typeface="Courier New"/>
              </a:rPr>
              <a:t>, </a:t>
            </a:r>
            <a:r>
              <a:rPr lang="en-GB" sz="1800" b="1" dirty="0" err="1">
                <a:solidFill>
                  <a:srgbClr val="76B900"/>
                </a:solidFill>
                <a:latin typeface="Courier New"/>
                <a:cs typeface="Courier New"/>
              </a:rPr>
              <a:t>cufftType</a:t>
            </a:r>
            <a:r>
              <a:rPr lang="en-GB" sz="1800" b="1" dirty="0">
                <a:solidFill>
                  <a:srgbClr val="76B900"/>
                </a:solidFill>
                <a:latin typeface="Courier New"/>
                <a:cs typeface="Courier New"/>
              </a:rPr>
              <a:t> type);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0050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cuFFT</a:t>
            </a:r>
            <a:r>
              <a:rPr lang="en-GB" dirty="0"/>
              <a:t>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/>
                <a:cs typeface="Courier New"/>
              </a:rPr>
              <a:t>cufftType</a:t>
            </a:r>
            <a:r>
              <a:rPr lang="en-GB" dirty="0"/>
              <a:t> refers to the data types of a transformation, for example:</a:t>
            </a:r>
          </a:p>
          <a:p>
            <a:pPr lvl="1"/>
            <a:r>
              <a:rPr lang="en-GB" dirty="0"/>
              <a:t>Complex-to-complex: </a:t>
            </a:r>
            <a:r>
              <a:rPr lang="en-GB" dirty="0">
                <a:latin typeface="Courier New"/>
                <a:cs typeface="Courier New"/>
              </a:rPr>
              <a:t>CUFFT_C2C</a:t>
            </a:r>
          </a:p>
          <a:p>
            <a:pPr lvl="1"/>
            <a:r>
              <a:rPr lang="en-GB" dirty="0"/>
              <a:t>Real-to-complex: </a:t>
            </a:r>
            <a:r>
              <a:rPr lang="en-GB" dirty="0">
                <a:latin typeface="Courier New"/>
                <a:cs typeface="Courier New"/>
              </a:rPr>
              <a:t>CUFFT_R2C</a:t>
            </a:r>
          </a:p>
          <a:p>
            <a:pPr lvl="1"/>
            <a:r>
              <a:rPr lang="en-GB" dirty="0"/>
              <a:t>Complex-to-real: </a:t>
            </a:r>
            <a:r>
              <a:rPr lang="en-GB" dirty="0">
                <a:latin typeface="Courier New"/>
                <a:cs typeface="Courier New"/>
              </a:rPr>
              <a:t>CUFFT_C2R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64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cuFFT</a:t>
            </a:r>
            <a:r>
              <a:rPr lang="en-GB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cs typeface="Trebuchet MS"/>
              </a:rPr>
              <a:t>A complex-to-complex 1D </a:t>
            </a:r>
            <a:r>
              <a:rPr lang="en-GB" dirty="0" err="1">
                <a:cs typeface="Trebuchet MS"/>
              </a:rPr>
              <a:t>cuFFT</a:t>
            </a:r>
            <a:r>
              <a:rPr lang="en-GB" dirty="0">
                <a:cs typeface="Trebuchet MS"/>
              </a:rPr>
              <a:t> plan and executing it</a:t>
            </a:r>
            <a:r>
              <a:rPr lang="en-GB" dirty="0"/>
              <a:t>, using 6 of the 10 steps in the common library workflow:</a:t>
            </a:r>
          </a:p>
          <a:p>
            <a:pPr marL="1028700" lvl="1" indent="-457200">
              <a:buFont typeface="+mj-lt"/>
              <a:buAutoNum type="arabicPeriod"/>
            </a:pPr>
            <a:endParaRPr lang="en-GB" dirty="0">
              <a:cs typeface="Trebuchet MS"/>
            </a:endParaRPr>
          </a:p>
          <a:p>
            <a:pPr marL="1028700" lvl="1" indent="-457200">
              <a:buFont typeface="+mj-lt"/>
              <a:buAutoNum type="arabicPeriod"/>
            </a:pPr>
            <a:r>
              <a:rPr lang="en-GB" dirty="0">
                <a:cs typeface="Trebuchet MS"/>
              </a:rPr>
              <a:t>Create and configure a </a:t>
            </a:r>
            <a:r>
              <a:rPr lang="en-GB" dirty="0" err="1">
                <a:cs typeface="Trebuchet MS"/>
              </a:rPr>
              <a:t>cuFFT</a:t>
            </a:r>
            <a:r>
              <a:rPr lang="en-GB" dirty="0">
                <a:cs typeface="Trebuchet MS"/>
              </a:rPr>
              <a:t> plan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GB" dirty="0">
                <a:cs typeface="Trebuchet MS"/>
              </a:rPr>
              <a:t>Allocate GPU memory for the input samples and output frequencies using </a:t>
            </a:r>
            <a:r>
              <a:rPr lang="en-GB" dirty="0" err="1">
                <a:latin typeface="Courier New"/>
                <a:cs typeface="Courier New"/>
              </a:rPr>
              <a:t>cudaMalloc</a:t>
            </a:r>
            <a:endParaRPr lang="en-GB" dirty="0">
              <a:latin typeface="Courier New"/>
              <a:cs typeface="Courier New"/>
            </a:endParaRPr>
          </a:p>
          <a:p>
            <a:pPr marL="1028700" lvl="1" indent="-457200">
              <a:buFont typeface="+mj-lt"/>
              <a:buAutoNum type="arabicPeriod"/>
            </a:pPr>
            <a:r>
              <a:rPr lang="en-GB" dirty="0">
                <a:cs typeface="Trebuchet MS"/>
              </a:rPr>
              <a:t>Populate GPU memory with input samples using </a:t>
            </a:r>
            <a:r>
              <a:rPr lang="en-GB" dirty="0" err="1">
                <a:latin typeface="Courier New"/>
                <a:cs typeface="Courier New"/>
              </a:rPr>
              <a:t>cudaMemcpy</a:t>
            </a:r>
            <a:endParaRPr lang="en-GB" dirty="0">
              <a:latin typeface="Courier New"/>
              <a:cs typeface="Courier New"/>
            </a:endParaRPr>
          </a:p>
          <a:p>
            <a:pPr marL="1028700" lvl="1" indent="-457200">
              <a:buFont typeface="+mj-lt"/>
              <a:buAutoNum type="arabicPeriod"/>
            </a:pPr>
            <a:r>
              <a:rPr lang="en-GB" dirty="0">
                <a:cs typeface="Trebuchet MS"/>
              </a:rPr>
              <a:t>Execute the plan using a </a:t>
            </a:r>
            <a:r>
              <a:rPr lang="en-GB" dirty="0" err="1">
                <a:latin typeface="Courier New"/>
                <a:cs typeface="Courier New"/>
              </a:rPr>
              <a:t>cufftExec</a:t>
            </a:r>
            <a:r>
              <a:rPr lang="en-GB" dirty="0">
                <a:cs typeface="Courier New"/>
              </a:rPr>
              <a:t>*</a:t>
            </a:r>
            <a:r>
              <a:rPr lang="en-GB" dirty="0">
                <a:cs typeface="Trebuchet MS"/>
              </a:rPr>
              <a:t> function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GB" dirty="0">
                <a:cs typeface="Trebuchet MS"/>
              </a:rPr>
              <a:t>Retrieve the calculated frequencies from GPU memory using </a:t>
            </a:r>
            <a:r>
              <a:rPr lang="en-GB" dirty="0" err="1">
                <a:latin typeface="Courier New"/>
                <a:cs typeface="Courier New"/>
              </a:rPr>
              <a:t>cudaMemcpy</a:t>
            </a:r>
            <a:endParaRPr lang="en-GB" dirty="0">
              <a:latin typeface="Courier New"/>
              <a:cs typeface="Courier New"/>
            </a:endParaRPr>
          </a:p>
          <a:p>
            <a:pPr marL="1028700" lvl="1" indent="-457200">
              <a:buFont typeface="+mj-lt"/>
              <a:buAutoNum type="arabicPeriod"/>
            </a:pPr>
            <a:r>
              <a:rPr lang="en-GB" dirty="0">
                <a:cs typeface="Trebuchet MS"/>
              </a:rPr>
              <a:t>Release CUDA and </a:t>
            </a:r>
            <a:r>
              <a:rPr lang="en-GB" dirty="0" err="1">
                <a:cs typeface="Trebuchet MS"/>
              </a:rPr>
              <a:t>cuFFT</a:t>
            </a:r>
            <a:r>
              <a:rPr lang="en-GB" dirty="0">
                <a:cs typeface="Trebuchet MS"/>
              </a:rPr>
              <a:t> resources using </a:t>
            </a:r>
            <a:r>
              <a:rPr lang="en-GB" dirty="0" err="1">
                <a:latin typeface="Courier New"/>
                <a:cs typeface="Courier New"/>
              </a:rPr>
              <a:t>cudaFree</a:t>
            </a:r>
            <a:r>
              <a:rPr lang="en-GB" dirty="0">
                <a:cs typeface="Trebuchet MS"/>
              </a:rPr>
              <a:t>, </a:t>
            </a:r>
            <a:r>
              <a:rPr lang="en-GB" dirty="0" err="1">
                <a:latin typeface="Courier New"/>
                <a:cs typeface="Courier New"/>
              </a:rPr>
              <a:t>cufftDestroy</a:t>
            </a:r>
            <a:endParaRPr lang="en-GB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582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cuFFT</a:t>
            </a:r>
            <a:r>
              <a:rPr lang="en-GB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build and run an example </a:t>
            </a:r>
            <a:r>
              <a:rPr lang="en-GB" dirty="0" err="1">
                <a:latin typeface="Courier New"/>
                <a:cs typeface="Courier New"/>
              </a:rPr>
              <a:t>cufft.cu</a:t>
            </a:r>
            <a:r>
              <a:rPr lang="en-GB" dirty="0"/>
              <a:t>:</a:t>
            </a:r>
          </a:p>
          <a:p>
            <a:pPr marL="0" indent="0">
              <a:buNone/>
            </a:pPr>
            <a:endParaRPr lang="en-GB" sz="1600" dirty="0">
              <a:latin typeface="Courier New"/>
              <a:cs typeface="Courier New"/>
            </a:endParaRPr>
          </a:p>
          <a:p>
            <a:pPr marL="571500" lvl="1" indent="0">
              <a:buNone/>
            </a:pPr>
            <a:r>
              <a:rPr lang="en-GB" sz="1600" b="1" dirty="0">
                <a:solidFill>
                  <a:srgbClr val="76B900"/>
                </a:solidFill>
                <a:latin typeface="Courier New"/>
                <a:cs typeface="Courier New"/>
              </a:rPr>
              <a:t>cufftPlan1d</a:t>
            </a:r>
            <a:r>
              <a:rPr lang="en-GB" sz="1600" b="1" dirty="0">
                <a:latin typeface="Courier New"/>
                <a:cs typeface="Courier New"/>
              </a:rPr>
              <a:t>(&amp;plan, N, CUFFT_C2C, 1); </a:t>
            </a:r>
          </a:p>
          <a:p>
            <a:pPr marL="571500" lvl="1" indent="0">
              <a:buNone/>
            </a:pPr>
            <a:endParaRPr lang="en-GB" sz="1600" b="1" dirty="0">
              <a:latin typeface="Courier New"/>
              <a:cs typeface="Courier New"/>
            </a:endParaRPr>
          </a:p>
          <a:p>
            <a:pPr marL="571500" lvl="1" indent="0">
              <a:buNone/>
            </a:pPr>
            <a:r>
              <a:rPr lang="en-GB" sz="1600" b="1" dirty="0" err="1">
                <a:latin typeface="Courier New"/>
                <a:cs typeface="Courier New"/>
              </a:rPr>
              <a:t>cudaMalloc</a:t>
            </a:r>
            <a:r>
              <a:rPr lang="en-GB" sz="1600" b="1" dirty="0">
                <a:latin typeface="Courier New"/>
                <a:cs typeface="Courier New"/>
              </a:rPr>
              <a:t>((void **)&amp;</a:t>
            </a:r>
            <a:r>
              <a:rPr lang="en-GB" sz="1600" b="1" dirty="0" err="1">
                <a:latin typeface="Courier New"/>
                <a:cs typeface="Courier New"/>
              </a:rPr>
              <a:t>dComplexSamples</a:t>
            </a:r>
            <a:r>
              <a:rPr lang="en-GB" sz="1600" b="1" dirty="0">
                <a:latin typeface="Courier New"/>
                <a:cs typeface="Courier New"/>
              </a:rPr>
              <a:t>, </a:t>
            </a:r>
            <a:r>
              <a:rPr lang="en-GB" sz="1600" b="1" dirty="0" err="1">
                <a:latin typeface="Courier New"/>
                <a:cs typeface="Courier New"/>
              </a:rPr>
              <a:t>sizeof</a:t>
            </a:r>
            <a:r>
              <a:rPr lang="en-GB" sz="1600" b="1" dirty="0">
                <a:latin typeface="Courier New"/>
                <a:cs typeface="Courier New"/>
              </a:rPr>
              <a:t>(</a:t>
            </a:r>
            <a:r>
              <a:rPr lang="en-GB" sz="1600" b="1" dirty="0" err="1">
                <a:latin typeface="Courier New"/>
                <a:cs typeface="Courier New"/>
              </a:rPr>
              <a:t>cufftComplex</a:t>
            </a:r>
            <a:r>
              <a:rPr lang="en-GB" sz="1600" b="1" dirty="0">
                <a:latin typeface="Courier New"/>
                <a:cs typeface="Courier New"/>
              </a:rPr>
              <a:t>) * N); </a:t>
            </a:r>
          </a:p>
          <a:p>
            <a:pPr marL="571500" lvl="1" indent="0">
              <a:buNone/>
            </a:pPr>
            <a:endParaRPr lang="en-GB" sz="1600" b="1" dirty="0">
              <a:latin typeface="Courier New"/>
              <a:cs typeface="Courier New"/>
            </a:endParaRPr>
          </a:p>
          <a:p>
            <a:pPr marL="571500" lvl="1" indent="0">
              <a:buNone/>
            </a:pPr>
            <a:r>
              <a:rPr lang="en-GB" sz="1600" b="1" dirty="0" err="1">
                <a:latin typeface="Courier New"/>
                <a:cs typeface="Courier New"/>
              </a:rPr>
              <a:t>cudaMemcpy</a:t>
            </a:r>
            <a:r>
              <a:rPr lang="en-GB" sz="1600" b="1" dirty="0">
                <a:latin typeface="Courier New"/>
                <a:cs typeface="Courier New"/>
              </a:rPr>
              <a:t>(</a:t>
            </a:r>
            <a:r>
              <a:rPr lang="en-GB" sz="1600" b="1" dirty="0" err="1">
                <a:latin typeface="Courier New"/>
                <a:cs typeface="Courier New"/>
              </a:rPr>
              <a:t>dComplexSamples</a:t>
            </a:r>
            <a:r>
              <a:rPr lang="en-GB" sz="1600" b="1" dirty="0">
                <a:latin typeface="Courier New"/>
                <a:cs typeface="Courier New"/>
              </a:rPr>
              <a:t>, </a:t>
            </a:r>
            <a:r>
              <a:rPr lang="en-GB" sz="1600" b="1" dirty="0" err="1">
                <a:latin typeface="Courier New"/>
                <a:cs typeface="Courier New"/>
              </a:rPr>
              <a:t>complexSamples</a:t>
            </a:r>
            <a:r>
              <a:rPr lang="en-GB" sz="1600" b="1" dirty="0">
                <a:latin typeface="Courier New"/>
                <a:cs typeface="Courier New"/>
              </a:rPr>
              <a:t>, </a:t>
            </a:r>
            <a:r>
              <a:rPr lang="en-GB" sz="1600" b="1" dirty="0" err="1">
                <a:latin typeface="Courier New"/>
                <a:cs typeface="Courier New"/>
              </a:rPr>
              <a:t>sizeof</a:t>
            </a:r>
            <a:r>
              <a:rPr lang="en-GB" sz="1600" b="1" dirty="0">
                <a:latin typeface="Courier New"/>
                <a:cs typeface="Courier New"/>
              </a:rPr>
              <a:t>(</a:t>
            </a:r>
            <a:r>
              <a:rPr lang="en-GB" sz="1600" b="1" dirty="0" err="1">
                <a:latin typeface="Courier New"/>
                <a:cs typeface="Courier New"/>
              </a:rPr>
              <a:t>cufftComplex</a:t>
            </a:r>
            <a:r>
              <a:rPr lang="en-GB" sz="1600" b="1" dirty="0">
                <a:latin typeface="Courier New"/>
                <a:cs typeface="Courier New"/>
              </a:rPr>
              <a:t>) * N, </a:t>
            </a:r>
            <a:r>
              <a:rPr lang="en-GB" sz="1600" b="1" dirty="0" err="1">
                <a:latin typeface="Courier New"/>
                <a:cs typeface="Courier New"/>
              </a:rPr>
              <a:t>cudaMemcpyHostToDevice</a:t>
            </a:r>
            <a:r>
              <a:rPr lang="en-GB" sz="1600" b="1" dirty="0">
                <a:latin typeface="Courier New"/>
                <a:cs typeface="Courier New"/>
              </a:rPr>
              <a:t>); </a:t>
            </a:r>
          </a:p>
          <a:p>
            <a:pPr marL="571500" lvl="1" indent="0">
              <a:buNone/>
            </a:pPr>
            <a:endParaRPr lang="en-GB" sz="1600" b="1" dirty="0">
              <a:latin typeface="Courier New"/>
              <a:cs typeface="Courier New"/>
            </a:endParaRPr>
          </a:p>
          <a:p>
            <a:pPr marL="571500" lvl="1" indent="0">
              <a:buNone/>
            </a:pPr>
            <a:r>
              <a:rPr lang="en-GB" sz="1600" b="1" dirty="0">
                <a:solidFill>
                  <a:srgbClr val="76B900"/>
                </a:solidFill>
                <a:latin typeface="Courier New"/>
                <a:cs typeface="Courier New"/>
              </a:rPr>
              <a:t>cufftExecC2C</a:t>
            </a:r>
            <a:r>
              <a:rPr lang="en-GB" sz="1600" b="1" dirty="0">
                <a:latin typeface="Courier New"/>
                <a:cs typeface="Courier New"/>
              </a:rPr>
              <a:t>(plan, </a:t>
            </a:r>
            <a:r>
              <a:rPr lang="en-GB" sz="1600" b="1" dirty="0" err="1">
                <a:latin typeface="Courier New"/>
                <a:cs typeface="Courier New"/>
              </a:rPr>
              <a:t>dComplexSamples</a:t>
            </a:r>
            <a:r>
              <a:rPr lang="en-GB" sz="1600" b="1" dirty="0">
                <a:latin typeface="Courier New"/>
                <a:cs typeface="Courier New"/>
              </a:rPr>
              <a:t>, </a:t>
            </a:r>
            <a:r>
              <a:rPr lang="en-GB" sz="1600" b="1" dirty="0" err="1">
                <a:latin typeface="Courier New"/>
                <a:cs typeface="Courier New"/>
              </a:rPr>
              <a:t>dComplexSamples</a:t>
            </a:r>
            <a:r>
              <a:rPr lang="en-GB" sz="1600" b="1" dirty="0">
                <a:latin typeface="Courier New"/>
                <a:cs typeface="Courier New"/>
              </a:rPr>
              <a:t>, CUFFT_FORWARD); </a:t>
            </a:r>
          </a:p>
          <a:p>
            <a:pPr marL="571500" lvl="1" indent="0">
              <a:buNone/>
            </a:pPr>
            <a:br>
              <a:rPr lang="en-GB" sz="1600" b="1" dirty="0">
                <a:latin typeface="Courier New"/>
                <a:cs typeface="Courier New"/>
              </a:rPr>
            </a:br>
            <a:r>
              <a:rPr lang="en-GB" sz="1600" b="1" dirty="0" err="1">
                <a:latin typeface="Courier New"/>
                <a:cs typeface="Courier New"/>
              </a:rPr>
              <a:t>cudaMemcpy</a:t>
            </a:r>
            <a:r>
              <a:rPr lang="en-GB" sz="1600" b="1" dirty="0">
                <a:latin typeface="Courier New"/>
                <a:cs typeface="Courier New"/>
              </a:rPr>
              <a:t>(</a:t>
            </a:r>
            <a:r>
              <a:rPr lang="en-GB" sz="1600" b="1" dirty="0" err="1">
                <a:latin typeface="Courier New"/>
                <a:cs typeface="Courier New"/>
              </a:rPr>
              <a:t>complexFreq</a:t>
            </a:r>
            <a:r>
              <a:rPr lang="en-GB" sz="1600" b="1" dirty="0">
                <a:latin typeface="Courier New"/>
                <a:cs typeface="Courier New"/>
              </a:rPr>
              <a:t>, </a:t>
            </a:r>
            <a:r>
              <a:rPr lang="en-GB" sz="1600" b="1" dirty="0" err="1">
                <a:latin typeface="Courier New"/>
                <a:cs typeface="Courier New"/>
              </a:rPr>
              <a:t>dComplexSamples</a:t>
            </a:r>
            <a:r>
              <a:rPr lang="en-GB" sz="1600" b="1" dirty="0">
                <a:latin typeface="Courier New"/>
                <a:cs typeface="Courier New"/>
              </a:rPr>
              <a:t>, </a:t>
            </a:r>
            <a:r>
              <a:rPr lang="en-GB" sz="1600" b="1" dirty="0" err="1">
                <a:latin typeface="Courier New"/>
                <a:cs typeface="Courier New"/>
              </a:rPr>
              <a:t>sizeof</a:t>
            </a:r>
            <a:r>
              <a:rPr lang="en-GB" sz="1600" b="1" dirty="0">
                <a:latin typeface="Courier New"/>
                <a:cs typeface="Courier New"/>
              </a:rPr>
              <a:t>(</a:t>
            </a:r>
            <a:r>
              <a:rPr lang="en-GB" sz="1600" b="1" dirty="0" err="1">
                <a:latin typeface="Courier New"/>
                <a:cs typeface="Courier New"/>
              </a:rPr>
              <a:t>cufftComplex</a:t>
            </a:r>
            <a:r>
              <a:rPr lang="en-GB" sz="1600" b="1" dirty="0">
                <a:latin typeface="Courier New"/>
                <a:cs typeface="Courier New"/>
              </a:rPr>
              <a:t>) * N, </a:t>
            </a:r>
            <a:r>
              <a:rPr lang="en-GB" sz="1600" b="1" dirty="0" err="1">
                <a:latin typeface="Courier New"/>
                <a:cs typeface="Courier New"/>
              </a:rPr>
              <a:t>cudaMemcpyDeviceToHost</a:t>
            </a:r>
            <a:r>
              <a:rPr lang="en-GB" sz="1600" b="1" dirty="0">
                <a:latin typeface="Courier New"/>
                <a:cs typeface="Courier New"/>
              </a:rPr>
              <a:t>);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077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cuFFT</a:t>
            </a:r>
            <a:r>
              <a:rPr lang="en-GB" dirty="0"/>
              <a:t>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Like </a:t>
            </a:r>
            <a:r>
              <a:rPr lang="en-GB" dirty="0" err="1"/>
              <a:t>cuBLAS</a:t>
            </a:r>
            <a:r>
              <a:rPr lang="en-GB" dirty="0"/>
              <a:t>, </a:t>
            </a:r>
            <a:r>
              <a:rPr lang="en-GB" dirty="0" err="1"/>
              <a:t>cuFFT</a:t>
            </a:r>
            <a:r>
              <a:rPr lang="en-GB" dirty="0"/>
              <a:t> offers a high-level and usable API for porting legacy FFT applications or writing new ones</a:t>
            </a:r>
          </a:p>
          <a:p>
            <a:pPr lvl="1"/>
            <a:r>
              <a:rPr lang="en-GB" dirty="0" err="1"/>
              <a:t>cuFFT’s</a:t>
            </a:r>
            <a:r>
              <a:rPr lang="en-GB" dirty="0"/>
              <a:t> API is deliberately similar to industry-standard library FFTW to improve programmability</a:t>
            </a:r>
          </a:p>
          <a:p>
            <a:pPr lvl="1"/>
            <a:r>
              <a:rPr lang="en-GB" dirty="0"/>
              <a:t>Offers higher performance for little developer effort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0395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Drop-In CUDA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Drop-In CUDA Libraries allow seamless integration of CUDA performance with existing code bases</a:t>
            </a:r>
          </a:p>
          <a:p>
            <a:pPr lvl="1"/>
            <a:r>
              <a:rPr lang="en-GB" dirty="0"/>
              <a:t>Full compatibility with industry-standard libraries, expose the same external APIs</a:t>
            </a:r>
          </a:p>
          <a:p>
            <a:pPr lvl="1"/>
            <a:r>
              <a:rPr lang="en-GB" dirty="0"/>
              <a:t>BLAS </a:t>
            </a:r>
            <a:r>
              <a:rPr lang="en-GB" dirty="0">
                <a:ea typeface="Wingdings"/>
                <a:cs typeface="Wingdings"/>
                <a:sym typeface="Wingdings"/>
              </a:rPr>
              <a:t> NVBLAS</a:t>
            </a:r>
          </a:p>
          <a:p>
            <a:pPr lvl="1"/>
            <a:r>
              <a:rPr lang="en-GB" dirty="0">
                <a:ea typeface="Wingdings"/>
                <a:cs typeface="Wingdings"/>
                <a:sym typeface="Wingdings"/>
              </a:rPr>
              <a:t>FFTW </a:t>
            </a:r>
            <a:r>
              <a:rPr lang="en-GB" dirty="0">
                <a:ea typeface="Wingdings"/>
                <a:cs typeface="Trebuchet MS"/>
                <a:sym typeface="Wingdings"/>
              </a:rPr>
              <a:t> </a:t>
            </a:r>
            <a:r>
              <a:rPr lang="en-GB" dirty="0" err="1">
                <a:ea typeface="Wingdings"/>
                <a:cs typeface="Trebuchet MS"/>
                <a:sym typeface="Wingdings"/>
              </a:rPr>
              <a:t>cuFFTW</a:t>
            </a:r>
            <a:endParaRPr lang="en-GB" dirty="0">
              <a:ea typeface="Wingdings"/>
              <a:cs typeface="Trebuchet MS"/>
              <a:sym typeface="Wingdings"/>
            </a:endParaRPr>
          </a:p>
          <a:p>
            <a:endParaRPr lang="en-GB" dirty="0">
              <a:ea typeface="Wingdings"/>
              <a:cs typeface="Trebuchet MS"/>
              <a:sym typeface="Wingdings"/>
            </a:endParaRPr>
          </a:p>
          <a:p>
            <a:r>
              <a:rPr lang="en-GB" dirty="0">
                <a:cs typeface="Trebuchet MS"/>
              </a:rPr>
              <a:t>Two ways to use Drop-In Libraries:</a:t>
            </a:r>
          </a:p>
          <a:p>
            <a:pPr lvl="1"/>
            <a:r>
              <a:rPr lang="en-GB" dirty="0">
                <a:cs typeface="Trebuchet MS"/>
              </a:rPr>
              <a:t>Re-link to CUDA Libraries</a:t>
            </a:r>
          </a:p>
          <a:p>
            <a:pPr lvl="1"/>
            <a:r>
              <a:rPr lang="en-GB" dirty="0">
                <a:cs typeface="Courier New"/>
              </a:rPr>
              <a:t>LD_PRELOAD</a:t>
            </a:r>
            <a:r>
              <a:rPr lang="en-GB" dirty="0">
                <a:cs typeface="Trebuchet MS"/>
              </a:rPr>
              <a:t> CUDA Libraries before their host equivalents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073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CUDA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types of streams in a CUDA program</a:t>
            </a:r>
          </a:p>
          <a:p>
            <a:pPr lvl="1"/>
            <a:r>
              <a:rPr lang="en-GB" dirty="0"/>
              <a:t>The </a:t>
            </a:r>
            <a:r>
              <a:rPr lang="en-GB" b="1" dirty="0"/>
              <a:t>implicitly</a:t>
            </a:r>
            <a:r>
              <a:rPr lang="en-GB" dirty="0"/>
              <a:t> declared stream (</a:t>
            </a:r>
            <a:r>
              <a:rPr lang="en-GB" b="1" dirty="0"/>
              <a:t>NULL stream</a:t>
            </a:r>
            <a:r>
              <a:rPr lang="en-GB" dirty="0"/>
              <a:t>)</a:t>
            </a:r>
          </a:p>
          <a:p>
            <a:pPr lvl="1"/>
            <a:r>
              <a:rPr lang="en-GB" b="1" dirty="0"/>
              <a:t>Explicitly</a:t>
            </a:r>
            <a:r>
              <a:rPr lang="en-GB" dirty="0"/>
              <a:t> declared streams (</a:t>
            </a:r>
            <a:r>
              <a:rPr lang="en-GB" b="1" dirty="0"/>
              <a:t>non-NULL streams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Up until now, all code has been using the NULL stream by default</a:t>
            </a:r>
          </a:p>
          <a:p>
            <a:pPr marL="2689225" lvl="6" indent="0">
              <a:buNone/>
            </a:pP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cudaMemcpy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(...);</a:t>
            </a:r>
          </a:p>
          <a:p>
            <a:pPr marL="2689225" lvl="6" indent="0">
              <a:buNone/>
            </a:pP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kernel&lt;&lt;&lt;...&gt;&gt;&gt;(...);</a:t>
            </a:r>
          </a:p>
          <a:p>
            <a:pPr marL="2689225" lvl="6" indent="0">
              <a:buNone/>
            </a:pP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cudaMemcpy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(...);</a:t>
            </a:r>
          </a:p>
          <a:p>
            <a:pPr marL="2689225" lvl="6" indent="0">
              <a:buNone/>
            </a:pPr>
            <a:endParaRPr lang="en-GB" dirty="0"/>
          </a:p>
          <a:p>
            <a:r>
              <a:rPr lang="en-GB" dirty="0"/>
              <a:t>Non-NULL streams require manual allocation and management by the CUDA programmer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781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Drop-In CUDA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Re-linking legacy applications to CUDA Libraries:</a:t>
            </a:r>
          </a:p>
          <a:p>
            <a:pPr lvl="1"/>
            <a:r>
              <a:rPr lang="en-GB" dirty="0"/>
              <a:t>Suppose you have a legacy application that relies on BLAS:</a:t>
            </a:r>
          </a:p>
          <a:p>
            <a:pPr marL="1089025" lvl="2" indent="0">
              <a:buNone/>
            </a:pPr>
            <a:r>
              <a:rPr lang="en-GB" dirty="0">
                <a:solidFill>
                  <a:srgbClr val="76B900"/>
                </a:solidFill>
                <a:latin typeface="Courier New"/>
                <a:cs typeface="Courier New"/>
              </a:rPr>
              <a:t>$ </a:t>
            </a:r>
            <a:r>
              <a:rPr lang="en-GB" dirty="0" err="1">
                <a:solidFill>
                  <a:srgbClr val="76B900"/>
                </a:solidFill>
                <a:latin typeface="Courier New"/>
                <a:cs typeface="Courier New"/>
              </a:rPr>
              <a:t>gcc</a:t>
            </a:r>
            <a:r>
              <a:rPr lang="en-GB" dirty="0">
                <a:solidFill>
                  <a:srgbClr val="76B900"/>
                </a:solidFill>
                <a:latin typeface="Courier New"/>
                <a:cs typeface="Courier New"/>
              </a:rPr>
              <a:t> </a:t>
            </a:r>
            <a:r>
              <a:rPr lang="en-GB" dirty="0" err="1">
                <a:solidFill>
                  <a:srgbClr val="76B900"/>
                </a:solidFill>
                <a:latin typeface="Courier New"/>
                <a:cs typeface="Courier New"/>
              </a:rPr>
              <a:t>app.c</a:t>
            </a:r>
            <a:r>
              <a:rPr lang="en-GB" dirty="0">
                <a:solidFill>
                  <a:srgbClr val="76B900"/>
                </a:solidFill>
                <a:latin typeface="Courier New"/>
                <a:cs typeface="Courier New"/>
              </a:rPr>
              <a:t> –</a:t>
            </a:r>
            <a:r>
              <a:rPr lang="en-GB" dirty="0" err="1">
                <a:solidFill>
                  <a:srgbClr val="76B900"/>
                </a:solidFill>
                <a:latin typeface="Courier New"/>
                <a:cs typeface="Courier New"/>
              </a:rPr>
              <a:t>lblas</a:t>
            </a:r>
            <a:r>
              <a:rPr lang="en-GB" dirty="0">
                <a:solidFill>
                  <a:srgbClr val="76B900"/>
                </a:solidFill>
                <a:latin typeface="Courier New"/>
                <a:cs typeface="Courier New"/>
              </a:rPr>
              <a:t> –o app</a:t>
            </a:r>
          </a:p>
          <a:p>
            <a:pPr lvl="1"/>
            <a:r>
              <a:rPr lang="en-GB" dirty="0"/>
              <a:t>Recompiling with NVBLAS linked will automatically accelerate all BLAS calls</a:t>
            </a:r>
          </a:p>
          <a:p>
            <a:pPr marL="1089025" lvl="2" indent="0">
              <a:buNone/>
            </a:pPr>
            <a:r>
              <a:rPr lang="en-GB" dirty="0">
                <a:solidFill>
                  <a:srgbClr val="76B900"/>
                </a:solidFill>
                <a:latin typeface="Courier New"/>
                <a:cs typeface="Courier New"/>
              </a:rPr>
              <a:t>$ </a:t>
            </a:r>
            <a:r>
              <a:rPr lang="en-GB" dirty="0" err="1">
                <a:solidFill>
                  <a:srgbClr val="76B900"/>
                </a:solidFill>
                <a:latin typeface="Courier New"/>
                <a:cs typeface="Courier New"/>
              </a:rPr>
              <a:t>gcc</a:t>
            </a:r>
            <a:r>
              <a:rPr lang="en-GB" dirty="0">
                <a:solidFill>
                  <a:srgbClr val="76B900"/>
                </a:solidFill>
                <a:latin typeface="Courier New"/>
                <a:cs typeface="Courier New"/>
              </a:rPr>
              <a:t> </a:t>
            </a:r>
            <a:r>
              <a:rPr lang="en-GB" dirty="0" err="1">
                <a:solidFill>
                  <a:srgbClr val="76B900"/>
                </a:solidFill>
                <a:latin typeface="Courier New"/>
                <a:cs typeface="Courier New"/>
              </a:rPr>
              <a:t>app.c</a:t>
            </a:r>
            <a:r>
              <a:rPr lang="en-GB" dirty="0">
                <a:solidFill>
                  <a:srgbClr val="76B900"/>
                </a:solidFill>
                <a:latin typeface="Courier New"/>
                <a:cs typeface="Courier New"/>
              </a:rPr>
              <a:t> –</a:t>
            </a:r>
            <a:r>
              <a:rPr lang="en-GB" dirty="0" err="1">
                <a:solidFill>
                  <a:srgbClr val="76B900"/>
                </a:solidFill>
                <a:latin typeface="Courier New"/>
                <a:cs typeface="Courier New"/>
              </a:rPr>
              <a:t>lnvblas</a:t>
            </a:r>
            <a:r>
              <a:rPr lang="en-GB" dirty="0">
                <a:solidFill>
                  <a:srgbClr val="76B900"/>
                </a:solidFill>
                <a:latin typeface="Courier New"/>
                <a:cs typeface="Courier New"/>
              </a:rPr>
              <a:t> –o app</a:t>
            </a:r>
          </a:p>
          <a:p>
            <a:endParaRPr lang="en-GB" dirty="0"/>
          </a:p>
          <a:p>
            <a:r>
              <a:rPr lang="en-GB" dirty="0"/>
              <a:t>Alternatively, simply set </a:t>
            </a:r>
            <a:r>
              <a:rPr lang="en-GB" dirty="0">
                <a:latin typeface="Courier New"/>
                <a:cs typeface="Courier New"/>
              </a:rPr>
              <a:t>LD_PRELOAD</a:t>
            </a:r>
            <a:r>
              <a:rPr lang="en-GB" dirty="0"/>
              <a:t> when executing the application:</a:t>
            </a:r>
          </a:p>
          <a:p>
            <a:pPr marL="1028700" lvl="2" indent="0">
              <a:buNone/>
            </a:pPr>
            <a:r>
              <a:rPr lang="en-GB" dirty="0">
                <a:solidFill>
                  <a:srgbClr val="76B900"/>
                </a:solidFill>
                <a:latin typeface="Courier New"/>
                <a:cs typeface="Courier New"/>
              </a:rPr>
              <a:t>$ </a:t>
            </a:r>
            <a:r>
              <a:rPr lang="en-GB" dirty="0" err="1">
                <a:solidFill>
                  <a:srgbClr val="76B900"/>
                </a:solidFill>
                <a:latin typeface="Courier New"/>
                <a:cs typeface="Courier New"/>
              </a:rPr>
              <a:t>env</a:t>
            </a:r>
            <a:r>
              <a:rPr lang="en-GB" dirty="0">
                <a:solidFill>
                  <a:srgbClr val="76B900"/>
                </a:solidFill>
                <a:latin typeface="Courier New"/>
                <a:cs typeface="Courier New"/>
              </a:rPr>
              <a:t> LD_PRELOAD=</a:t>
            </a:r>
            <a:r>
              <a:rPr lang="en-GB" dirty="0" err="1">
                <a:solidFill>
                  <a:srgbClr val="76B900"/>
                </a:solidFill>
                <a:latin typeface="Courier New"/>
                <a:cs typeface="Courier New"/>
              </a:rPr>
              <a:t>libnvblas.so</a:t>
            </a:r>
            <a:r>
              <a:rPr lang="en-GB" dirty="0">
                <a:solidFill>
                  <a:srgbClr val="76B900"/>
                </a:solidFill>
                <a:latin typeface="Courier New"/>
                <a:cs typeface="Courier New"/>
              </a:rPr>
              <a:t> ./app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550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Survey of CUDA Library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Trebuchet MS"/>
              </a:rPr>
              <a:t>We’ve seen that </a:t>
            </a:r>
            <a:r>
              <a:rPr lang="en-GB" dirty="0" err="1">
                <a:cs typeface="Trebuchet MS"/>
              </a:rPr>
              <a:t>cuBLAS</a:t>
            </a:r>
            <a:r>
              <a:rPr lang="en-GB" dirty="0">
                <a:cs typeface="Trebuchet MS"/>
              </a:rPr>
              <a:t> and </a:t>
            </a:r>
            <a:r>
              <a:rPr lang="en-GB" dirty="0" err="1">
                <a:cs typeface="Trebuchet MS"/>
              </a:rPr>
              <a:t>cuFFT</a:t>
            </a:r>
            <a:r>
              <a:rPr lang="en-GB" dirty="0">
                <a:cs typeface="Trebuchet MS"/>
              </a:rPr>
              <a:t> are high-level, programmable libraries (like their host counterparts)</a:t>
            </a:r>
          </a:p>
          <a:p>
            <a:pPr lvl="1"/>
            <a:r>
              <a:rPr lang="en-GB" dirty="0">
                <a:cs typeface="Trebuchet MS"/>
              </a:rPr>
              <a:t>No CUDA-specific concepts (e.g. thread blocks, pinned memory, </a:t>
            </a:r>
            <a:r>
              <a:rPr lang="en-GB" dirty="0" err="1">
                <a:cs typeface="Trebuchet MS"/>
              </a:rPr>
              <a:t>etc</a:t>
            </a:r>
            <a:r>
              <a:rPr lang="en-GB" dirty="0">
                <a:cs typeface="Trebuchet MS"/>
              </a:rPr>
              <a:t>)</a:t>
            </a:r>
          </a:p>
          <a:p>
            <a:endParaRPr lang="en-GB" dirty="0">
              <a:cs typeface="Trebuchet MS"/>
            </a:endParaRPr>
          </a:p>
          <a:p>
            <a:r>
              <a:rPr lang="en-GB" dirty="0">
                <a:cs typeface="Trebuchet MS"/>
              </a:rPr>
              <a:t>Let’s do a brief survey of CUDA Library performance to see the performance improvements possible</a:t>
            </a:r>
          </a:p>
          <a:p>
            <a:pPr lvl="1"/>
            <a:r>
              <a:rPr lang="en-GB" dirty="0">
                <a:cs typeface="Trebuchet MS"/>
              </a:rPr>
              <a:t>Focus on the same libraries (</a:t>
            </a:r>
            <a:r>
              <a:rPr lang="en-GB" dirty="0" err="1">
                <a:cs typeface="Trebuchet MS"/>
              </a:rPr>
              <a:t>cuBLAS</a:t>
            </a:r>
            <a:r>
              <a:rPr lang="en-GB" dirty="0">
                <a:cs typeface="Trebuchet MS"/>
              </a:rPr>
              <a:t> and </a:t>
            </a:r>
            <a:r>
              <a:rPr lang="en-GB" dirty="0" err="1">
                <a:cs typeface="Trebuchet MS"/>
              </a:rPr>
              <a:t>cuFFT</a:t>
            </a:r>
            <a:r>
              <a:rPr lang="en-GB" dirty="0">
                <a:cs typeface="Trebuchet MS"/>
              </a:rPr>
              <a:t>) but similar data on other libraries is available in the book and online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436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Survey of CUDA Library Performance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5" y="1578795"/>
            <a:ext cx="6752838" cy="475052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388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Survey of CUDA Library Performance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219200"/>
            <a:ext cx="8101934" cy="50292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842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Suggested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All sections in Chapter 8 of </a:t>
            </a:r>
            <a:r>
              <a:rPr lang="en-US" sz="2200" i="1" dirty="0"/>
              <a:t>Professional CUDA C Programming</a:t>
            </a:r>
            <a:r>
              <a:rPr lang="en-US" sz="2200" dirty="0"/>
              <a:t> except </a:t>
            </a:r>
            <a:r>
              <a:rPr lang="en-US" sz="2200" i="1" dirty="0"/>
              <a:t>Using </a:t>
            </a:r>
            <a:r>
              <a:rPr lang="en-US" sz="2200" i="1" dirty="0" err="1"/>
              <a:t>OpenACC</a:t>
            </a:r>
            <a:endParaRPr lang="en-US" sz="2200" i="1" dirty="0"/>
          </a:p>
          <a:p>
            <a:pPr marL="457200" indent="-457200">
              <a:buFont typeface="+mj-lt"/>
              <a:buAutoNum type="arabicPeriod"/>
            </a:pPr>
            <a:r>
              <a:rPr lang="en-US" sz="2200" i="1" dirty="0" err="1"/>
              <a:t>cuSPARSE</a:t>
            </a:r>
            <a:r>
              <a:rPr lang="en-US" sz="2200" i="1" dirty="0"/>
              <a:t> User Guide</a:t>
            </a:r>
            <a:r>
              <a:rPr lang="en-US" sz="2200" dirty="0"/>
              <a:t>. 2014. http://</a:t>
            </a:r>
            <a:r>
              <a:rPr lang="en-US" sz="2200" dirty="0" err="1"/>
              <a:t>docs.nvidia.com</a:t>
            </a:r>
            <a:r>
              <a:rPr lang="en-US" sz="2200" dirty="0"/>
              <a:t>/</a:t>
            </a:r>
            <a:r>
              <a:rPr lang="en-US" sz="2200" dirty="0" err="1"/>
              <a:t>cuda</a:t>
            </a:r>
            <a:r>
              <a:rPr lang="en-US" sz="2200" dirty="0"/>
              <a:t>/</a:t>
            </a:r>
            <a:r>
              <a:rPr lang="en-US" sz="2200" dirty="0" err="1"/>
              <a:t>cusparse</a:t>
            </a:r>
            <a:r>
              <a:rPr lang="en-US" sz="2200" dirty="0"/>
              <a:t>/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 err="1"/>
              <a:t>cuBLAS</a:t>
            </a:r>
            <a:r>
              <a:rPr lang="en-US" sz="2200" i="1" dirty="0"/>
              <a:t> User Guide</a:t>
            </a:r>
            <a:r>
              <a:rPr lang="en-US" sz="2200" dirty="0"/>
              <a:t>. 2014. http://</a:t>
            </a:r>
            <a:r>
              <a:rPr lang="en-US" sz="2200" dirty="0" err="1"/>
              <a:t>docs.nvidia.com</a:t>
            </a:r>
            <a:r>
              <a:rPr lang="en-US" sz="2200" dirty="0"/>
              <a:t>/</a:t>
            </a:r>
            <a:r>
              <a:rPr lang="en-US" sz="2200" dirty="0" err="1"/>
              <a:t>cuda</a:t>
            </a:r>
            <a:r>
              <a:rPr lang="en-US" sz="2200" dirty="0"/>
              <a:t>/</a:t>
            </a:r>
            <a:r>
              <a:rPr lang="en-US" sz="2200" dirty="0" err="1"/>
              <a:t>cublas</a:t>
            </a:r>
            <a:r>
              <a:rPr lang="en-US" sz="2200" dirty="0"/>
              <a:t>/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 err="1"/>
              <a:t>cuRAND</a:t>
            </a:r>
            <a:r>
              <a:rPr lang="en-US" sz="2200" i="1" dirty="0"/>
              <a:t> User Guide</a:t>
            </a:r>
            <a:r>
              <a:rPr lang="en-US" sz="2200" dirty="0"/>
              <a:t>. 2014. http://</a:t>
            </a:r>
            <a:r>
              <a:rPr lang="en-US" sz="2200" dirty="0" err="1"/>
              <a:t>docs.nvidia.com</a:t>
            </a:r>
            <a:r>
              <a:rPr lang="en-US" sz="2200" dirty="0"/>
              <a:t>/</a:t>
            </a:r>
            <a:r>
              <a:rPr lang="en-US" sz="2200" dirty="0" err="1"/>
              <a:t>cuda</a:t>
            </a:r>
            <a:r>
              <a:rPr lang="en-US" sz="2200" dirty="0"/>
              <a:t>/</a:t>
            </a:r>
            <a:r>
              <a:rPr lang="en-US" sz="2200" dirty="0" err="1"/>
              <a:t>curand</a:t>
            </a:r>
            <a:r>
              <a:rPr lang="en-US" sz="2200" dirty="0"/>
              <a:t>/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 err="1"/>
              <a:t>cuFFT</a:t>
            </a:r>
            <a:r>
              <a:rPr lang="en-US" sz="2200" i="1" dirty="0"/>
              <a:t> User Guide</a:t>
            </a:r>
            <a:r>
              <a:rPr lang="en-US" sz="2200" dirty="0"/>
              <a:t>. 2014. http://</a:t>
            </a:r>
            <a:r>
              <a:rPr lang="en-US" sz="2200" dirty="0" err="1"/>
              <a:t>docs.nvidia.com</a:t>
            </a:r>
            <a:r>
              <a:rPr lang="en-US" sz="2200" dirty="0"/>
              <a:t>/</a:t>
            </a:r>
            <a:r>
              <a:rPr lang="en-US" sz="2200" dirty="0" err="1"/>
              <a:t>cuda</a:t>
            </a:r>
            <a:r>
              <a:rPr lang="en-US" sz="2200" dirty="0"/>
              <a:t>/</a:t>
            </a:r>
            <a:r>
              <a:rPr lang="en-US" sz="2200" dirty="0" err="1"/>
              <a:t>cufft</a:t>
            </a:r>
            <a:r>
              <a:rPr lang="en-US" sz="2200" dirty="0"/>
              <a:t>/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i="1" dirty="0"/>
              <a:t>CUDA Toolkit 5.0 Performance Report</a:t>
            </a:r>
            <a:r>
              <a:rPr lang="en-US" sz="2200" dirty="0"/>
              <a:t>. 2013. http://on-</a:t>
            </a:r>
            <a:r>
              <a:rPr lang="en-US" sz="2200" dirty="0" err="1"/>
              <a:t>demand.gputechconf.com</a:t>
            </a:r>
            <a:r>
              <a:rPr lang="en-US" sz="2200" dirty="0"/>
              <a:t>/ </a:t>
            </a:r>
            <a:r>
              <a:rPr lang="en-US" sz="2200" dirty="0" err="1"/>
              <a:t>gtc</a:t>
            </a:r>
            <a:r>
              <a:rPr lang="en-US" sz="2200" dirty="0"/>
              <a:t>-express/2013/presentations/</a:t>
            </a:r>
            <a:r>
              <a:rPr lang="en-US" sz="2200" dirty="0" err="1"/>
              <a:t>cuda</a:t>
            </a:r>
            <a:r>
              <a:rPr lang="en-US" sz="2200" dirty="0"/>
              <a:t>--5.0-math-libraries-performance.pdf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670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Manycore</a:t>
            </a:r>
            <a:r>
              <a:rPr lang="en-US" dirty="0"/>
              <a:t> GPU Architectures and Programming: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GPU architectures, GPGPUs, and CUDA</a:t>
            </a:r>
          </a:p>
          <a:p>
            <a:r>
              <a:rPr lang="en-US" dirty="0"/>
              <a:t>GPU Execution model</a:t>
            </a:r>
          </a:p>
          <a:p>
            <a:r>
              <a:rPr lang="en-US" dirty="0"/>
              <a:t>CUDA Programming model</a:t>
            </a:r>
          </a:p>
          <a:p>
            <a:r>
              <a:rPr lang="en-US" dirty="0"/>
              <a:t>Working with Memory in CUDA</a:t>
            </a:r>
          </a:p>
          <a:p>
            <a:pPr lvl="1"/>
            <a:r>
              <a:rPr lang="en-US" dirty="0"/>
              <a:t>Global memory, shared and constant memory</a:t>
            </a:r>
          </a:p>
          <a:p>
            <a:r>
              <a:rPr lang="en-US" dirty="0"/>
              <a:t>Streams and concurrency</a:t>
            </a:r>
          </a:p>
          <a:p>
            <a:r>
              <a:rPr lang="en-US" dirty="0"/>
              <a:t>CUDA </a:t>
            </a:r>
            <a:r>
              <a:rPr lang="en-US" strike="sngStrike" dirty="0"/>
              <a:t>instruction intrinsic </a:t>
            </a:r>
            <a:r>
              <a:rPr lang="en-US" dirty="0"/>
              <a:t>and library</a:t>
            </a:r>
          </a:p>
          <a:p>
            <a:r>
              <a:rPr lang="en-US" b="1" dirty="0"/>
              <a:t>Performance, profiling, debugging, and error handling</a:t>
            </a:r>
          </a:p>
          <a:p>
            <a:r>
              <a:rPr lang="en-US" dirty="0"/>
              <a:t>Directive-based high-level programming model</a:t>
            </a:r>
          </a:p>
          <a:p>
            <a:pPr lvl="1"/>
            <a:r>
              <a:rPr lang="en-US" dirty="0" err="1"/>
              <a:t>OpenACC</a:t>
            </a:r>
            <a:r>
              <a:rPr lang="en-US" dirty="0"/>
              <a:t> and OpenMP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16" y="4871466"/>
            <a:ext cx="469900" cy="31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74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GPU Parallelization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99"/>
            <a:ext cx="8534400" cy="557847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 many-faceted process</a:t>
            </a:r>
          </a:p>
          <a:p>
            <a:pPr lvl="1"/>
            <a:r>
              <a:rPr lang="en-GB" dirty="0"/>
              <a:t>Performance varies dramatically depending on the implementation of the same algorithms</a:t>
            </a:r>
          </a:p>
          <a:p>
            <a:pPr lvl="2"/>
            <a:r>
              <a:rPr lang="en-GB" dirty="0"/>
              <a:t>Naïve to highly optimized version</a:t>
            </a:r>
          </a:p>
          <a:p>
            <a:endParaRPr lang="en-GB" dirty="0"/>
          </a:p>
          <a:p>
            <a:r>
              <a:rPr lang="en-GB" dirty="0"/>
              <a:t>Many types of optimizations for GPUs</a:t>
            </a:r>
          </a:p>
          <a:p>
            <a:pPr lvl="1"/>
            <a:r>
              <a:rPr lang="en-GB" dirty="0"/>
              <a:t>Shared memory</a:t>
            </a:r>
          </a:p>
          <a:p>
            <a:pPr lvl="1"/>
            <a:r>
              <a:rPr lang="en-GB" dirty="0"/>
              <a:t>Constant memory</a:t>
            </a:r>
          </a:p>
          <a:p>
            <a:pPr lvl="1"/>
            <a:r>
              <a:rPr lang="en-GB" dirty="0"/>
              <a:t>Global memory access patterns</a:t>
            </a:r>
          </a:p>
          <a:p>
            <a:pPr lvl="1"/>
            <a:r>
              <a:rPr lang="en-GB" dirty="0"/>
              <a:t>Warp shuffle instructions</a:t>
            </a:r>
          </a:p>
          <a:p>
            <a:pPr lvl="1"/>
            <a:r>
              <a:rPr lang="en-GB" dirty="0"/>
              <a:t>Computation-communication overlap</a:t>
            </a:r>
          </a:p>
          <a:p>
            <a:pPr lvl="1"/>
            <a:r>
              <a:rPr lang="en-GB" dirty="0"/>
              <a:t>CUDA compiler flags, e.g. loop unrolling, </a:t>
            </a:r>
            <a:r>
              <a:rPr lang="en-GB" dirty="0" err="1"/>
              <a:t>etc</a:t>
            </a:r>
            <a:endParaRPr lang="en-GB" dirty="0"/>
          </a:p>
          <a:p>
            <a:pPr lvl="1"/>
            <a:r>
              <a:rPr lang="en-GB" dirty="0"/>
              <a:t>Increasing parallelism</a:t>
            </a:r>
          </a:p>
          <a:p>
            <a:pPr lvl="1"/>
            <a:r>
              <a:rPr lang="en-GB" dirty="0"/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3995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Optimization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Kernel-level optimization:</a:t>
            </a:r>
          </a:p>
          <a:p>
            <a:pPr lvl="1"/>
            <a:r>
              <a:rPr lang="en-GB" dirty="0"/>
              <a:t>Exposing Sufficient Parallelism</a:t>
            </a:r>
          </a:p>
          <a:p>
            <a:pPr lvl="1"/>
            <a:r>
              <a:rPr lang="en-GB" dirty="0"/>
              <a:t>Optimizing Memory Access</a:t>
            </a:r>
          </a:p>
          <a:p>
            <a:pPr lvl="1"/>
            <a:r>
              <a:rPr lang="en-GB" dirty="0"/>
              <a:t>Optimizing Instruction Execution</a:t>
            </a:r>
          </a:p>
          <a:p>
            <a:endParaRPr lang="en-GB" dirty="0"/>
          </a:p>
          <a:p>
            <a:r>
              <a:rPr lang="en-GB" dirty="0"/>
              <a:t>Host-GPU optimization</a:t>
            </a:r>
          </a:p>
          <a:p>
            <a:pPr lvl="1"/>
            <a:r>
              <a:rPr lang="en-GB" dirty="0"/>
              <a:t>E.g. kernel and data transfer overlap using CUDA streams</a:t>
            </a:r>
          </a:p>
          <a:p>
            <a:endParaRPr lang="en-GB" dirty="0"/>
          </a:p>
          <a:p>
            <a:r>
              <a:rPr lang="en-GB" dirty="0"/>
              <a:t>Profile-driven optimization improves optimizations selection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968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Kernel-Level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Exposing Sufficient Parallelism</a:t>
            </a:r>
          </a:p>
          <a:p>
            <a:pPr lvl="1"/>
            <a:r>
              <a:rPr lang="en-GB" dirty="0"/>
              <a:t>Increase the amount of concurrent work on the GPU so as to saturate instruction and memory bandwidth</a:t>
            </a:r>
          </a:p>
          <a:p>
            <a:endParaRPr lang="en-GB" dirty="0"/>
          </a:p>
          <a:p>
            <a:r>
              <a:rPr lang="en-GB" dirty="0"/>
              <a:t>Can be accomplished by:</a:t>
            </a:r>
          </a:p>
          <a:p>
            <a:pPr marL="974725" lvl="1">
              <a:buFont typeface="+mj-lt"/>
              <a:buAutoNum type="arabicPeriod"/>
            </a:pPr>
            <a:r>
              <a:rPr lang="en-GB" dirty="0"/>
              <a:t>More concurrently active warps per SM</a:t>
            </a:r>
          </a:p>
          <a:p>
            <a:pPr marL="974725" lvl="1">
              <a:buFont typeface="+mj-lt"/>
              <a:buAutoNum type="arabicPeriod"/>
            </a:pPr>
            <a:r>
              <a:rPr lang="en-GB" dirty="0"/>
              <a:t>More independent work assigned to each thread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447800" y="4567233"/>
            <a:ext cx="0" cy="1000112"/>
          </a:xfrm>
          <a:prstGeom prst="straightConnector1">
            <a:avLst/>
          </a:prstGeom>
          <a:ln w="12700">
            <a:solidFill>
              <a:srgbClr val="76B9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635321" y="4567233"/>
            <a:ext cx="0" cy="1000112"/>
          </a:xfrm>
          <a:prstGeom prst="straightConnector1">
            <a:avLst/>
          </a:prstGeom>
          <a:ln w="12700">
            <a:solidFill>
              <a:srgbClr val="76B9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822842" y="4567233"/>
            <a:ext cx="0" cy="1000112"/>
          </a:xfrm>
          <a:prstGeom prst="straightConnector1">
            <a:avLst/>
          </a:prstGeom>
          <a:ln w="12700">
            <a:solidFill>
              <a:srgbClr val="76B9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010363" y="4567233"/>
            <a:ext cx="0" cy="1000112"/>
          </a:xfrm>
          <a:prstGeom prst="straightConnector1">
            <a:avLst/>
          </a:prstGeom>
          <a:ln w="12700">
            <a:solidFill>
              <a:srgbClr val="76B9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197884" y="4567233"/>
            <a:ext cx="0" cy="1000112"/>
          </a:xfrm>
          <a:prstGeom prst="straightConnector1">
            <a:avLst/>
          </a:prstGeom>
          <a:ln w="12700">
            <a:solidFill>
              <a:srgbClr val="FF80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385404" y="4567233"/>
            <a:ext cx="0" cy="1000112"/>
          </a:xfrm>
          <a:prstGeom prst="straightConnector1">
            <a:avLst/>
          </a:prstGeom>
          <a:ln w="12700">
            <a:solidFill>
              <a:srgbClr val="FF80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72925" y="4567233"/>
            <a:ext cx="0" cy="1000112"/>
          </a:xfrm>
          <a:prstGeom prst="straightConnector1">
            <a:avLst/>
          </a:prstGeom>
          <a:ln w="12700">
            <a:solidFill>
              <a:srgbClr val="FF80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760446" y="4567233"/>
            <a:ext cx="0" cy="1000112"/>
          </a:xfrm>
          <a:prstGeom prst="straightConnector1">
            <a:avLst/>
          </a:prstGeom>
          <a:ln w="12700">
            <a:solidFill>
              <a:srgbClr val="FF80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947967" y="4567233"/>
            <a:ext cx="0" cy="1000112"/>
          </a:xfrm>
          <a:prstGeom prst="straightConnector1">
            <a:avLst/>
          </a:prstGeom>
          <a:ln w="12700">
            <a:solidFill>
              <a:srgbClr val="817CBE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135488" y="4567233"/>
            <a:ext cx="0" cy="1000112"/>
          </a:xfrm>
          <a:prstGeom prst="straightConnector1">
            <a:avLst/>
          </a:prstGeom>
          <a:ln w="12700">
            <a:solidFill>
              <a:srgbClr val="817CBE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323009" y="4567233"/>
            <a:ext cx="0" cy="1000112"/>
          </a:xfrm>
          <a:prstGeom prst="straightConnector1">
            <a:avLst/>
          </a:prstGeom>
          <a:ln w="12700">
            <a:solidFill>
              <a:srgbClr val="817CBE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510529" y="4567233"/>
            <a:ext cx="0" cy="1000112"/>
          </a:xfrm>
          <a:prstGeom prst="straightConnector1">
            <a:avLst/>
          </a:prstGeom>
          <a:ln w="12700">
            <a:solidFill>
              <a:srgbClr val="817CBE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698050" y="4567233"/>
            <a:ext cx="0" cy="1000112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885571" y="4567233"/>
            <a:ext cx="0" cy="1000112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073092" y="4567233"/>
            <a:ext cx="0" cy="1000112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260613" y="4567233"/>
            <a:ext cx="0" cy="1000112"/>
          </a:xfrm>
          <a:prstGeom prst="straightConnector1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47834" y="5567343"/>
            <a:ext cx="2212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Trebuchet MS"/>
              </a:rPr>
              <a:t>Warp-Level Parallelism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723275" y="4617239"/>
            <a:ext cx="0" cy="1000112"/>
          </a:xfrm>
          <a:prstGeom prst="straightConnector1">
            <a:avLst/>
          </a:prstGeom>
          <a:ln w="12700">
            <a:solidFill>
              <a:srgbClr val="76B9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910796" y="4617239"/>
            <a:ext cx="0" cy="1000112"/>
          </a:xfrm>
          <a:prstGeom prst="straightConnector1">
            <a:avLst/>
          </a:prstGeom>
          <a:ln w="12700">
            <a:solidFill>
              <a:srgbClr val="76B9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098317" y="4617239"/>
            <a:ext cx="0" cy="1000112"/>
          </a:xfrm>
          <a:prstGeom prst="straightConnector1">
            <a:avLst/>
          </a:prstGeom>
          <a:ln w="12700">
            <a:solidFill>
              <a:srgbClr val="76B9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285838" y="4617239"/>
            <a:ext cx="0" cy="1000112"/>
          </a:xfrm>
          <a:prstGeom prst="straightConnector1">
            <a:avLst/>
          </a:prstGeom>
          <a:ln w="12700">
            <a:solidFill>
              <a:srgbClr val="76B9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6473359" y="4617239"/>
            <a:ext cx="0" cy="1000112"/>
          </a:xfrm>
          <a:prstGeom prst="straightConnector1">
            <a:avLst/>
          </a:prstGeom>
          <a:ln w="12700">
            <a:solidFill>
              <a:srgbClr val="FF80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660879" y="4617239"/>
            <a:ext cx="0" cy="1000112"/>
          </a:xfrm>
          <a:prstGeom prst="straightConnector1">
            <a:avLst/>
          </a:prstGeom>
          <a:ln w="12700">
            <a:solidFill>
              <a:srgbClr val="FF80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848400" y="4617239"/>
            <a:ext cx="0" cy="1000112"/>
          </a:xfrm>
          <a:prstGeom prst="straightConnector1">
            <a:avLst/>
          </a:prstGeom>
          <a:ln w="12700">
            <a:solidFill>
              <a:srgbClr val="FF80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035921" y="4617239"/>
            <a:ext cx="0" cy="1000112"/>
          </a:xfrm>
          <a:prstGeom prst="straightConnector1">
            <a:avLst/>
          </a:prstGeom>
          <a:ln w="12700">
            <a:solidFill>
              <a:srgbClr val="FF80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723275" y="4267200"/>
            <a:ext cx="0" cy="1000112"/>
          </a:xfrm>
          <a:prstGeom prst="straightConnector1">
            <a:avLst/>
          </a:prstGeom>
          <a:ln w="12700">
            <a:solidFill>
              <a:srgbClr val="76B9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910796" y="4267200"/>
            <a:ext cx="0" cy="1000112"/>
          </a:xfrm>
          <a:prstGeom prst="straightConnector1">
            <a:avLst/>
          </a:prstGeom>
          <a:ln w="12700">
            <a:solidFill>
              <a:srgbClr val="76B9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098317" y="4267200"/>
            <a:ext cx="0" cy="1000112"/>
          </a:xfrm>
          <a:prstGeom prst="straightConnector1">
            <a:avLst/>
          </a:prstGeom>
          <a:ln w="12700">
            <a:solidFill>
              <a:srgbClr val="76B9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285838" y="4267200"/>
            <a:ext cx="0" cy="1000112"/>
          </a:xfrm>
          <a:prstGeom prst="straightConnector1">
            <a:avLst/>
          </a:prstGeom>
          <a:ln w="12700">
            <a:solidFill>
              <a:srgbClr val="76B9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473359" y="4267200"/>
            <a:ext cx="0" cy="1000112"/>
          </a:xfrm>
          <a:prstGeom prst="straightConnector1">
            <a:avLst/>
          </a:prstGeom>
          <a:ln w="12700">
            <a:solidFill>
              <a:srgbClr val="FF80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660879" y="4267200"/>
            <a:ext cx="0" cy="1000112"/>
          </a:xfrm>
          <a:prstGeom prst="straightConnector1">
            <a:avLst/>
          </a:prstGeom>
          <a:ln w="12700">
            <a:solidFill>
              <a:srgbClr val="FF80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848400" y="4267200"/>
            <a:ext cx="0" cy="1000112"/>
          </a:xfrm>
          <a:prstGeom prst="straightConnector1">
            <a:avLst/>
          </a:prstGeom>
          <a:ln w="12700">
            <a:solidFill>
              <a:srgbClr val="FF80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035921" y="4267200"/>
            <a:ext cx="0" cy="1000112"/>
          </a:xfrm>
          <a:prstGeom prst="straightConnector1">
            <a:avLst/>
          </a:prstGeom>
          <a:ln w="12700">
            <a:solidFill>
              <a:srgbClr val="FF80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85704" y="5617349"/>
            <a:ext cx="262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Trebuchet MS"/>
              </a:rPr>
              <a:t>Instruction-Level Parallelism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5723275" y="4977601"/>
            <a:ext cx="0" cy="700077"/>
          </a:xfrm>
          <a:prstGeom prst="straightConnector1">
            <a:avLst/>
          </a:prstGeom>
          <a:ln w="12700">
            <a:solidFill>
              <a:srgbClr val="76B9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910796" y="4977601"/>
            <a:ext cx="0" cy="700077"/>
          </a:xfrm>
          <a:prstGeom prst="straightConnector1">
            <a:avLst/>
          </a:prstGeom>
          <a:ln w="12700">
            <a:solidFill>
              <a:srgbClr val="76B9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098317" y="4977601"/>
            <a:ext cx="0" cy="700076"/>
          </a:xfrm>
          <a:prstGeom prst="straightConnector1">
            <a:avLst/>
          </a:prstGeom>
          <a:ln w="12700">
            <a:solidFill>
              <a:srgbClr val="76B9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285838" y="4977601"/>
            <a:ext cx="0" cy="700077"/>
          </a:xfrm>
          <a:prstGeom prst="straightConnector1">
            <a:avLst/>
          </a:prstGeom>
          <a:ln w="12700">
            <a:solidFill>
              <a:srgbClr val="76B9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6473359" y="4977601"/>
            <a:ext cx="1" cy="700076"/>
          </a:xfrm>
          <a:prstGeom prst="straightConnector1">
            <a:avLst/>
          </a:prstGeom>
          <a:ln w="12700">
            <a:solidFill>
              <a:srgbClr val="FF80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660879" y="4977601"/>
            <a:ext cx="0" cy="700077"/>
          </a:xfrm>
          <a:prstGeom prst="straightConnector1">
            <a:avLst/>
          </a:prstGeom>
          <a:ln w="12700">
            <a:solidFill>
              <a:srgbClr val="FF80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848400" y="4977601"/>
            <a:ext cx="0" cy="700077"/>
          </a:xfrm>
          <a:prstGeom prst="straightConnector1">
            <a:avLst/>
          </a:prstGeom>
          <a:ln w="12700">
            <a:solidFill>
              <a:srgbClr val="FF80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7035921" y="4977601"/>
            <a:ext cx="0" cy="700077"/>
          </a:xfrm>
          <a:prstGeom prst="straightConnector1">
            <a:avLst/>
          </a:prstGeom>
          <a:ln w="12700">
            <a:solidFill>
              <a:srgbClr val="FF80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918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Kernel-Level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Increasing the number of warps per SM/thread block does not guarantee performance improvement</a:t>
            </a:r>
          </a:p>
          <a:p>
            <a:pPr lvl="1"/>
            <a:r>
              <a:rPr lang="en-GB" dirty="0"/>
              <a:t>Result in fewer per-SM resources assigned to each thread (e.g. registers, shared memory)</a:t>
            </a:r>
          </a:p>
        </p:txBody>
      </p:sp>
      <p:sp>
        <p:nvSpPr>
          <p:cNvPr id="5" name="Rectangle 4"/>
          <p:cNvSpPr/>
          <p:nvPr/>
        </p:nvSpPr>
        <p:spPr>
          <a:xfrm>
            <a:off x="709071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9071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9071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21584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1584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1584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34096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34096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34096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6609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6609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6609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71634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71634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71634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84146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384146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384146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96659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496659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496659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609171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609171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09171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09071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09071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09071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21584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821584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821584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934096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34096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34096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046609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046609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046609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271634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271634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271634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384146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384146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384146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496659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496659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496659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609171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609171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609171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1834196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1834196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1834196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1946709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1946709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1946709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2059221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2059221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2059221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2171734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2171734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2171734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2396759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2396759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2396759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2509271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2509271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2509271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2621784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2621784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2621784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2734296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2734296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2734296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1834196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1834196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1834196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1946709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1946709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1946709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2059221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2059221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2059221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2171734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2171734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2171734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2396759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2396759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2396759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2509271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2509271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2509271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2621784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2621784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2621784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2734296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/>
          <p:cNvSpPr/>
          <p:nvPr/>
        </p:nvSpPr>
        <p:spPr>
          <a:xfrm>
            <a:off x="2734296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2734296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2959321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2959321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2959321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3071834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3071834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3071834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3184346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3184346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3184346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3296858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3296858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>
            <a:off x="3296858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3521884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3521884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3521884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3634396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3634396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3634396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3746909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3746909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3746909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3859421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3859421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3859421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2959321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2959321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2959321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3071834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/>
          <p:cNvSpPr/>
          <p:nvPr/>
        </p:nvSpPr>
        <p:spPr>
          <a:xfrm>
            <a:off x="3071834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3071834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3184346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3184346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3184346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3296858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3296858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3296858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/>
          <p:cNvSpPr/>
          <p:nvPr/>
        </p:nvSpPr>
        <p:spPr>
          <a:xfrm>
            <a:off x="3521884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/>
          <p:cNvSpPr/>
          <p:nvPr/>
        </p:nvSpPr>
        <p:spPr>
          <a:xfrm>
            <a:off x="3521884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/>
          <p:cNvSpPr/>
          <p:nvPr/>
        </p:nvSpPr>
        <p:spPr>
          <a:xfrm>
            <a:off x="3521884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/>
          <p:cNvSpPr/>
          <p:nvPr/>
        </p:nvSpPr>
        <p:spPr>
          <a:xfrm>
            <a:off x="3634396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/>
          <p:cNvSpPr/>
          <p:nvPr/>
        </p:nvSpPr>
        <p:spPr>
          <a:xfrm>
            <a:off x="3634396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/>
          <p:cNvSpPr/>
          <p:nvPr/>
        </p:nvSpPr>
        <p:spPr>
          <a:xfrm>
            <a:off x="3634396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3746909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/>
          <p:cNvSpPr/>
          <p:nvPr/>
        </p:nvSpPr>
        <p:spPr>
          <a:xfrm>
            <a:off x="3746909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/>
          <p:cNvSpPr/>
          <p:nvPr/>
        </p:nvSpPr>
        <p:spPr>
          <a:xfrm>
            <a:off x="3746909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3859421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3859421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3859421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8" name="Straight Arrow Connector 317"/>
          <p:cNvCxnSpPr/>
          <p:nvPr/>
        </p:nvCxnSpPr>
        <p:spPr>
          <a:xfrm>
            <a:off x="934096" y="4179084"/>
            <a:ext cx="0" cy="1150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/>
          <p:cNvCxnSpPr/>
          <p:nvPr/>
        </p:nvCxnSpPr>
        <p:spPr>
          <a:xfrm>
            <a:off x="1496658" y="4179084"/>
            <a:ext cx="0" cy="1150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/>
          <p:cNvCxnSpPr/>
          <p:nvPr/>
        </p:nvCxnSpPr>
        <p:spPr>
          <a:xfrm>
            <a:off x="2059221" y="4179084"/>
            <a:ext cx="0" cy="1150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/>
          <p:cNvCxnSpPr/>
          <p:nvPr/>
        </p:nvCxnSpPr>
        <p:spPr>
          <a:xfrm>
            <a:off x="2621783" y="4179084"/>
            <a:ext cx="0" cy="1150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/>
          <p:nvPr/>
        </p:nvCxnSpPr>
        <p:spPr>
          <a:xfrm>
            <a:off x="3184346" y="4179084"/>
            <a:ext cx="0" cy="1150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/>
          <p:cNvCxnSpPr/>
          <p:nvPr/>
        </p:nvCxnSpPr>
        <p:spPr>
          <a:xfrm>
            <a:off x="3746908" y="4179084"/>
            <a:ext cx="0" cy="1150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4984546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4984546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4984546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5097059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5097059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5097059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4984546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/>
          <p:cNvSpPr/>
          <p:nvPr/>
        </p:nvSpPr>
        <p:spPr>
          <a:xfrm>
            <a:off x="4984546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4984546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>
            <a:off x="5097059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/>
          <p:cNvSpPr/>
          <p:nvPr/>
        </p:nvSpPr>
        <p:spPr>
          <a:xfrm>
            <a:off x="5097059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/>
          <p:cNvSpPr/>
          <p:nvPr/>
        </p:nvSpPr>
        <p:spPr>
          <a:xfrm>
            <a:off x="5097059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/>
          <p:cNvSpPr/>
          <p:nvPr/>
        </p:nvSpPr>
        <p:spPr>
          <a:xfrm>
            <a:off x="5284579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/>
          <p:cNvSpPr/>
          <p:nvPr/>
        </p:nvSpPr>
        <p:spPr>
          <a:xfrm>
            <a:off x="5284579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/>
          <p:cNvSpPr/>
          <p:nvPr/>
        </p:nvSpPr>
        <p:spPr>
          <a:xfrm>
            <a:off x="5284579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5397092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/>
          <p:cNvSpPr/>
          <p:nvPr/>
        </p:nvSpPr>
        <p:spPr>
          <a:xfrm>
            <a:off x="5397092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/>
          <p:cNvSpPr/>
          <p:nvPr/>
        </p:nvSpPr>
        <p:spPr>
          <a:xfrm>
            <a:off x="5397092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/>
          <p:cNvSpPr/>
          <p:nvPr/>
        </p:nvSpPr>
        <p:spPr>
          <a:xfrm>
            <a:off x="5284579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/>
          <p:cNvSpPr/>
          <p:nvPr/>
        </p:nvSpPr>
        <p:spPr>
          <a:xfrm>
            <a:off x="5284579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/>
          <p:cNvSpPr/>
          <p:nvPr/>
        </p:nvSpPr>
        <p:spPr>
          <a:xfrm>
            <a:off x="5284579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/>
          <p:cNvSpPr/>
          <p:nvPr/>
        </p:nvSpPr>
        <p:spPr>
          <a:xfrm>
            <a:off x="5397092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>
            <a:off x="5397092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>
            <a:off x="5397092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5584613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/>
          <p:nvPr/>
        </p:nvSpPr>
        <p:spPr>
          <a:xfrm>
            <a:off x="5584613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/>
          <p:cNvSpPr/>
          <p:nvPr/>
        </p:nvSpPr>
        <p:spPr>
          <a:xfrm>
            <a:off x="5584613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/>
        </p:nvSpPr>
        <p:spPr>
          <a:xfrm>
            <a:off x="5697125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/>
        </p:nvSpPr>
        <p:spPr>
          <a:xfrm>
            <a:off x="5697125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/>
          <p:cNvSpPr/>
          <p:nvPr/>
        </p:nvSpPr>
        <p:spPr>
          <a:xfrm>
            <a:off x="5697125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/>
          <p:cNvSpPr/>
          <p:nvPr/>
        </p:nvSpPr>
        <p:spPr>
          <a:xfrm>
            <a:off x="5584613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/>
          <p:cNvSpPr/>
          <p:nvPr/>
        </p:nvSpPr>
        <p:spPr>
          <a:xfrm>
            <a:off x="5584613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/>
          <p:cNvSpPr/>
          <p:nvPr/>
        </p:nvSpPr>
        <p:spPr>
          <a:xfrm>
            <a:off x="5584613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/>
          <p:cNvSpPr/>
          <p:nvPr/>
        </p:nvSpPr>
        <p:spPr>
          <a:xfrm>
            <a:off x="5697125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/>
          <p:cNvSpPr/>
          <p:nvPr/>
        </p:nvSpPr>
        <p:spPr>
          <a:xfrm>
            <a:off x="5697125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/>
          <p:cNvSpPr/>
          <p:nvPr/>
        </p:nvSpPr>
        <p:spPr>
          <a:xfrm>
            <a:off x="5697125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/>
          <p:cNvSpPr/>
          <p:nvPr/>
        </p:nvSpPr>
        <p:spPr>
          <a:xfrm>
            <a:off x="5884646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/>
          <p:cNvSpPr/>
          <p:nvPr/>
        </p:nvSpPr>
        <p:spPr>
          <a:xfrm>
            <a:off x="5884646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/>
          <p:cNvSpPr/>
          <p:nvPr/>
        </p:nvSpPr>
        <p:spPr>
          <a:xfrm>
            <a:off x="5884646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/>
          <p:cNvSpPr/>
          <p:nvPr/>
        </p:nvSpPr>
        <p:spPr>
          <a:xfrm>
            <a:off x="5997159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/>
          <p:cNvSpPr/>
          <p:nvPr/>
        </p:nvSpPr>
        <p:spPr>
          <a:xfrm>
            <a:off x="5997159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/>
          <p:cNvSpPr/>
          <p:nvPr/>
        </p:nvSpPr>
        <p:spPr>
          <a:xfrm>
            <a:off x="5997159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/>
          <p:cNvSpPr/>
          <p:nvPr/>
        </p:nvSpPr>
        <p:spPr>
          <a:xfrm>
            <a:off x="5884646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5884646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>
            <a:off x="5884646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/>
          <p:cNvSpPr/>
          <p:nvPr/>
        </p:nvSpPr>
        <p:spPr>
          <a:xfrm>
            <a:off x="5997159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/>
          <p:cNvSpPr/>
          <p:nvPr/>
        </p:nvSpPr>
        <p:spPr>
          <a:xfrm>
            <a:off x="5997159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5997159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>
            <a:off x="6184679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/>
          <p:cNvSpPr/>
          <p:nvPr/>
        </p:nvSpPr>
        <p:spPr>
          <a:xfrm>
            <a:off x="6184679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/>
          <p:cNvSpPr/>
          <p:nvPr/>
        </p:nvSpPr>
        <p:spPr>
          <a:xfrm>
            <a:off x="6184679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/>
          <p:cNvSpPr/>
          <p:nvPr/>
        </p:nvSpPr>
        <p:spPr>
          <a:xfrm>
            <a:off x="6297192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/>
          <p:cNvSpPr/>
          <p:nvPr/>
        </p:nvSpPr>
        <p:spPr>
          <a:xfrm>
            <a:off x="6297192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/>
          <p:cNvSpPr/>
          <p:nvPr/>
        </p:nvSpPr>
        <p:spPr>
          <a:xfrm>
            <a:off x="6297192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/>
          <p:cNvSpPr/>
          <p:nvPr/>
        </p:nvSpPr>
        <p:spPr>
          <a:xfrm>
            <a:off x="6184679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/>
          <p:cNvSpPr/>
          <p:nvPr/>
        </p:nvSpPr>
        <p:spPr>
          <a:xfrm>
            <a:off x="6184679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/>
          <p:cNvSpPr/>
          <p:nvPr/>
        </p:nvSpPr>
        <p:spPr>
          <a:xfrm>
            <a:off x="6184679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/>
          <p:cNvSpPr/>
          <p:nvPr/>
        </p:nvSpPr>
        <p:spPr>
          <a:xfrm>
            <a:off x="6297192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/>
          <p:cNvSpPr/>
          <p:nvPr/>
        </p:nvSpPr>
        <p:spPr>
          <a:xfrm>
            <a:off x="6297192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/>
          <p:cNvSpPr/>
          <p:nvPr/>
        </p:nvSpPr>
        <p:spPr>
          <a:xfrm>
            <a:off x="6297192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/>
          <p:cNvSpPr/>
          <p:nvPr/>
        </p:nvSpPr>
        <p:spPr>
          <a:xfrm>
            <a:off x="6484713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/>
          <p:cNvSpPr/>
          <p:nvPr/>
        </p:nvSpPr>
        <p:spPr>
          <a:xfrm>
            <a:off x="6484713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/>
          <p:cNvSpPr/>
          <p:nvPr/>
        </p:nvSpPr>
        <p:spPr>
          <a:xfrm>
            <a:off x="6484713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/>
          <p:cNvSpPr/>
          <p:nvPr/>
        </p:nvSpPr>
        <p:spPr>
          <a:xfrm>
            <a:off x="6597225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/>
          <p:cNvSpPr/>
          <p:nvPr/>
        </p:nvSpPr>
        <p:spPr>
          <a:xfrm>
            <a:off x="6597225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/>
          <p:cNvSpPr/>
          <p:nvPr/>
        </p:nvSpPr>
        <p:spPr>
          <a:xfrm>
            <a:off x="6597225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/>
          <p:cNvSpPr/>
          <p:nvPr/>
        </p:nvSpPr>
        <p:spPr>
          <a:xfrm>
            <a:off x="6484713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/>
          <p:cNvSpPr/>
          <p:nvPr/>
        </p:nvSpPr>
        <p:spPr>
          <a:xfrm>
            <a:off x="6484713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Rectangle 392"/>
          <p:cNvSpPr/>
          <p:nvPr/>
        </p:nvSpPr>
        <p:spPr>
          <a:xfrm>
            <a:off x="6484713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/>
          <p:cNvSpPr/>
          <p:nvPr/>
        </p:nvSpPr>
        <p:spPr>
          <a:xfrm>
            <a:off x="6597225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/>
          <p:cNvSpPr/>
          <p:nvPr/>
        </p:nvSpPr>
        <p:spPr>
          <a:xfrm>
            <a:off x="6597225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/>
          <p:cNvSpPr/>
          <p:nvPr/>
        </p:nvSpPr>
        <p:spPr>
          <a:xfrm>
            <a:off x="6597225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/>
          <p:cNvSpPr/>
          <p:nvPr/>
        </p:nvSpPr>
        <p:spPr>
          <a:xfrm>
            <a:off x="6784746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/>
          <p:cNvSpPr/>
          <p:nvPr/>
        </p:nvSpPr>
        <p:spPr>
          <a:xfrm>
            <a:off x="6784746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ctangle 398"/>
          <p:cNvSpPr/>
          <p:nvPr/>
        </p:nvSpPr>
        <p:spPr>
          <a:xfrm>
            <a:off x="6784746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/>
          <p:cNvSpPr/>
          <p:nvPr/>
        </p:nvSpPr>
        <p:spPr>
          <a:xfrm>
            <a:off x="6897259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Rectangle 400"/>
          <p:cNvSpPr/>
          <p:nvPr/>
        </p:nvSpPr>
        <p:spPr>
          <a:xfrm>
            <a:off x="6897259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/>
          <p:cNvSpPr/>
          <p:nvPr/>
        </p:nvSpPr>
        <p:spPr>
          <a:xfrm>
            <a:off x="6897259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/>
          <p:cNvSpPr/>
          <p:nvPr/>
        </p:nvSpPr>
        <p:spPr>
          <a:xfrm>
            <a:off x="6784746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/>
          <p:cNvSpPr/>
          <p:nvPr/>
        </p:nvSpPr>
        <p:spPr>
          <a:xfrm>
            <a:off x="6784746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ctangle 404"/>
          <p:cNvSpPr/>
          <p:nvPr/>
        </p:nvSpPr>
        <p:spPr>
          <a:xfrm>
            <a:off x="6784746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/>
          <p:cNvSpPr/>
          <p:nvPr/>
        </p:nvSpPr>
        <p:spPr>
          <a:xfrm>
            <a:off x="6897259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Rectangle 406"/>
          <p:cNvSpPr/>
          <p:nvPr/>
        </p:nvSpPr>
        <p:spPr>
          <a:xfrm>
            <a:off x="6897259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/>
          <p:cNvSpPr/>
          <p:nvPr/>
        </p:nvSpPr>
        <p:spPr>
          <a:xfrm>
            <a:off x="6897259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/>
          <p:cNvSpPr/>
          <p:nvPr/>
        </p:nvSpPr>
        <p:spPr>
          <a:xfrm>
            <a:off x="7084779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>
            <a:off x="7084779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/>
          <p:nvPr/>
        </p:nvSpPr>
        <p:spPr>
          <a:xfrm>
            <a:off x="7084779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/>
          <p:cNvSpPr/>
          <p:nvPr/>
        </p:nvSpPr>
        <p:spPr>
          <a:xfrm>
            <a:off x="7197292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/>
          <p:cNvSpPr/>
          <p:nvPr/>
        </p:nvSpPr>
        <p:spPr>
          <a:xfrm>
            <a:off x="7197292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/>
          <p:cNvSpPr/>
          <p:nvPr/>
        </p:nvSpPr>
        <p:spPr>
          <a:xfrm>
            <a:off x="7197292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/>
          <p:cNvSpPr/>
          <p:nvPr/>
        </p:nvSpPr>
        <p:spPr>
          <a:xfrm>
            <a:off x="7084779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/>
          <p:cNvSpPr/>
          <p:nvPr/>
        </p:nvSpPr>
        <p:spPr>
          <a:xfrm>
            <a:off x="7084779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>
            <a:off x="7084779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/>
        </p:nvSpPr>
        <p:spPr>
          <a:xfrm>
            <a:off x="7197292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ectangle 418"/>
          <p:cNvSpPr/>
          <p:nvPr/>
        </p:nvSpPr>
        <p:spPr>
          <a:xfrm>
            <a:off x="7197292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7197292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/>
          <p:cNvSpPr/>
          <p:nvPr/>
        </p:nvSpPr>
        <p:spPr>
          <a:xfrm>
            <a:off x="7384813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>
            <a:off x="7384813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angle 422"/>
          <p:cNvSpPr/>
          <p:nvPr/>
        </p:nvSpPr>
        <p:spPr>
          <a:xfrm>
            <a:off x="7384813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/>
          <p:cNvSpPr/>
          <p:nvPr/>
        </p:nvSpPr>
        <p:spPr>
          <a:xfrm>
            <a:off x="7497325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 424"/>
          <p:cNvSpPr/>
          <p:nvPr/>
        </p:nvSpPr>
        <p:spPr>
          <a:xfrm>
            <a:off x="7497325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/>
          <p:cNvSpPr/>
          <p:nvPr/>
        </p:nvSpPr>
        <p:spPr>
          <a:xfrm>
            <a:off x="7497325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ectangle 426"/>
          <p:cNvSpPr/>
          <p:nvPr/>
        </p:nvSpPr>
        <p:spPr>
          <a:xfrm>
            <a:off x="7384813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/>
          <p:cNvSpPr/>
          <p:nvPr/>
        </p:nvSpPr>
        <p:spPr>
          <a:xfrm>
            <a:off x="7384813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ctangle 428"/>
          <p:cNvSpPr/>
          <p:nvPr/>
        </p:nvSpPr>
        <p:spPr>
          <a:xfrm>
            <a:off x="7384813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/>
          <p:cNvSpPr/>
          <p:nvPr/>
        </p:nvSpPr>
        <p:spPr>
          <a:xfrm>
            <a:off x="7497325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Rectangle 430"/>
          <p:cNvSpPr/>
          <p:nvPr/>
        </p:nvSpPr>
        <p:spPr>
          <a:xfrm>
            <a:off x="7497325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/>
          <p:cNvSpPr/>
          <p:nvPr/>
        </p:nvSpPr>
        <p:spPr>
          <a:xfrm>
            <a:off x="7497325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ectangle 432"/>
          <p:cNvSpPr/>
          <p:nvPr/>
        </p:nvSpPr>
        <p:spPr>
          <a:xfrm>
            <a:off x="7684846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/>
          <p:cNvSpPr/>
          <p:nvPr/>
        </p:nvSpPr>
        <p:spPr>
          <a:xfrm>
            <a:off x="7684846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Rectangle 434"/>
          <p:cNvSpPr/>
          <p:nvPr/>
        </p:nvSpPr>
        <p:spPr>
          <a:xfrm>
            <a:off x="7684846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 435"/>
          <p:cNvSpPr/>
          <p:nvPr/>
        </p:nvSpPr>
        <p:spPr>
          <a:xfrm>
            <a:off x="7797359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Rectangle 436"/>
          <p:cNvSpPr/>
          <p:nvPr/>
        </p:nvSpPr>
        <p:spPr>
          <a:xfrm>
            <a:off x="7797359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/>
          <p:cNvSpPr/>
          <p:nvPr/>
        </p:nvSpPr>
        <p:spPr>
          <a:xfrm>
            <a:off x="7797359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/>
          <p:cNvSpPr/>
          <p:nvPr/>
        </p:nvSpPr>
        <p:spPr>
          <a:xfrm>
            <a:off x="7684846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/>
          <p:cNvSpPr/>
          <p:nvPr/>
        </p:nvSpPr>
        <p:spPr>
          <a:xfrm>
            <a:off x="7684846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Rectangle 440"/>
          <p:cNvSpPr/>
          <p:nvPr/>
        </p:nvSpPr>
        <p:spPr>
          <a:xfrm>
            <a:off x="7684846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/>
          <p:cNvSpPr/>
          <p:nvPr/>
        </p:nvSpPr>
        <p:spPr>
          <a:xfrm>
            <a:off x="7797359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Rectangle 442"/>
          <p:cNvSpPr/>
          <p:nvPr/>
        </p:nvSpPr>
        <p:spPr>
          <a:xfrm>
            <a:off x="7797359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ctangle 443"/>
          <p:cNvSpPr/>
          <p:nvPr/>
        </p:nvSpPr>
        <p:spPr>
          <a:xfrm>
            <a:off x="7797359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Rectangle 444"/>
          <p:cNvSpPr/>
          <p:nvPr/>
        </p:nvSpPr>
        <p:spPr>
          <a:xfrm>
            <a:off x="7984879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/>
          <p:cNvSpPr/>
          <p:nvPr/>
        </p:nvSpPr>
        <p:spPr>
          <a:xfrm>
            <a:off x="7984879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Rectangle 446"/>
          <p:cNvSpPr/>
          <p:nvPr/>
        </p:nvSpPr>
        <p:spPr>
          <a:xfrm>
            <a:off x="7984879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/>
        </p:nvSpPr>
        <p:spPr>
          <a:xfrm>
            <a:off x="8097392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Rectangle 448"/>
          <p:cNvSpPr/>
          <p:nvPr/>
        </p:nvSpPr>
        <p:spPr>
          <a:xfrm>
            <a:off x="8097392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/>
          <p:cNvSpPr/>
          <p:nvPr/>
        </p:nvSpPr>
        <p:spPr>
          <a:xfrm>
            <a:off x="8097392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/>
          <p:cNvSpPr/>
          <p:nvPr/>
        </p:nvSpPr>
        <p:spPr>
          <a:xfrm>
            <a:off x="7984879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/>
          <p:cNvSpPr/>
          <p:nvPr/>
        </p:nvSpPr>
        <p:spPr>
          <a:xfrm>
            <a:off x="7984879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Rectangle 452"/>
          <p:cNvSpPr/>
          <p:nvPr/>
        </p:nvSpPr>
        <p:spPr>
          <a:xfrm>
            <a:off x="7984879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/>
          <p:cNvSpPr/>
          <p:nvPr/>
        </p:nvSpPr>
        <p:spPr>
          <a:xfrm>
            <a:off x="8097392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Rectangle 454"/>
          <p:cNvSpPr/>
          <p:nvPr/>
        </p:nvSpPr>
        <p:spPr>
          <a:xfrm>
            <a:off x="8097392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/>
          <p:cNvSpPr/>
          <p:nvPr/>
        </p:nvSpPr>
        <p:spPr>
          <a:xfrm>
            <a:off x="8097392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Rectangle 456"/>
          <p:cNvSpPr/>
          <p:nvPr/>
        </p:nvSpPr>
        <p:spPr>
          <a:xfrm>
            <a:off x="8284913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>
            <a:off x="8284913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Rectangle 458"/>
          <p:cNvSpPr/>
          <p:nvPr/>
        </p:nvSpPr>
        <p:spPr>
          <a:xfrm>
            <a:off x="8284913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/>
          <p:cNvSpPr/>
          <p:nvPr/>
        </p:nvSpPr>
        <p:spPr>
          <a:xfrm>
            <a:off x="8397425" y="312896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/>
          <p:cNvSpPr/>
          <p:nvPr/>
        </p:nvSpPr>
        <p:spPr>
          <a:xfrm>
            <a:off x="8397425" y="327898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/>
          <p:cNvSpPr/>
          <p:nvPr/>
        </p:nvSpPr>
        <p:spPr>
          <a:xfrm>
            <a:off x="8397425" y="342900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ctangle 462"/>
          <p:cNvSpPr/>
          <p:nvPr/>
        </p:nvSpPr>
        <p:spPr>
          <a:xfrm>
            <a:off x="8284913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/>
          <p:cNvSpPr/>
          <p:nvPr/>
        </p:nvSpPr>
        <p:spPr>
          <a:xfrm>
            <a:off x="8284913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Rectangle 464"/>
          <p:cNvSpPr/>
          <p:nvPr/>
        </p:nvSpPr>
        <p:spPr>
          <a:xfrm>
            <a:off x="8284913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>
            <a:off x="8397425" y="3579017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 466"/>
          <p:cNvSpPr/>
          <p:nvPr/>
        </p:nvSpPr>
        <p:spPr>
          <a:xfrm>
            <a:off x="8397425" y="3729034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/>
          <p:cNvSpPr/>
          <p:nvPr/>
        </p:nvSpPr>
        <p:spPr>
          <a:xfrm>
            <a:off x="8397425" y="3879050"/>
            <a:ext cx="112513" cy="150017"/>
          </a:xfrm>
          <a:prstGeom prst="rect">
            <a:avLst/>
          </a:prstGeom>
          <a:noFill/>
          <a:ln w="12700">
            <a:solidFill>
              <a:srgbClr val="FF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9" name="Straight Arrow Connector 468"/>
          <p:cNvCxnSpPr/>
          <p:nvPr/>
        </p:nvCxnSpPr>
        <p:spPr>
          <a:xfrm>
            <a:off x="5097058" y="4179084"/>
            <a:ext cx="0" cy="1150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Arrow Connector 469"/>
          <p:cNvCxnSpPr/>
          <p:nvPr/>
        </p:nvCxnSpPr>
        <p:spPr>
          <a:xfrm>
            <a:off x="5397092" y="4179084"/>
            <a:ext cx="0" cy="1150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Arrow Connector 470"/>
          <p:cNvCxnSpPr/>
          <p:nvPr/>
        </p:nvCxnSpPr>
        <p:spPr>
          <a:xfrm>
            <a:off x="5697125" y="4179084"/>
            <a:ext cx="0" cy="1150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/>
          <p:cNvCxnSpPr/>
          <p:nvPr/>
        </p:nvCxnSpPr>
        <p:spPr>
          <a:xfrm>
            <a:off x="5997158" y="4179084"/>
            <a:ext cx="0" cy="1150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Arrow Connector 472"/>
          <p:cNvCxnSpPr/>
          <p:nvPr/>
        </p:nvCxnSpPr>
        <p:spPr>
          <a:xfrm>
            <a:off x="6297192" y="4179084"/>
            <a:ext cx="0" cy="1150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/>
          <p:cNvCxnSpPr/>
          <p:nvPr/>
        </p:nvCxnSpPr>
        <p:spPr>
          <a:xfrm>
            <a:off x="6597225" y="4179084"/>
            <a:ext cx="0" cy="1150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/>
          <p:cNvCxnSpPr/>
          <p:nvPr/>
        </p:nvCxnSpPr>
        <p:spPr>
          <a:xfrm>
            <a:off x="6897258" y="4179084"/>
            <a:ext cx="0" cy="1150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/>
          <p:cNvCxnSpPr/>
          <p:nvPr/>
        </p:nvCxnSpPr>
        <p:spPr>
          <a:xfrm>
            <a:off x="7197292" y="4179084"/>
            <a:ext cx="0" cy="1150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Arrow Connector 476"/>
          <p:cNvCxnSpPr/>
          <p:nvPr/>
        </p:nvCxnSpPr>
        <p:spPr>
          <a:xfrm>
            <a:off x="7497325" y="4179084"/>
            <a:ext cx="0" cy="1150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Arrow Connector 477"/>
          <p:cNvCxnSpPr/>
          <p:nvPr/>
        </p:nvCxnSpPr>
        <p:spPr>
          <a:xfrm>
            <a:off x="7797358" y="4179084"/>
            <a:ext cx="0" cy="1150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/>
          <p:cNvCxnSpPr/>
          <p:nvPr/>
        </p:nvCxnSpPr>
        <p:spPr>
          <a:xfrm>
            <a:off x="8097392" y="4179084"/>
            <a:ext cx="0" cy="1150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/>
          <p:cNvCxnSpPr/>
          <p:nvPr/>
        </p:nvCxnSpPr>
        <p:spPr>
          <a:xfrm>
            <a:off x="8397425" y="4179084"/>
            <a:ext cx="0" cy="1150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1" name="TextBox 480"/>
          <p:cNvSpPr txBox="1"/>
          <p:nvPr/>
        </p:nvSpPr>
        <p:spPr>
          <a:xfrm>
            <a:off x="596558" y="5379217"/>
            <a:ext cx="352539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rebuchet MS"/>
                <a:cs typeface="Trebuchet MS"/>
              </a:rPr>
              <a:t>Less parallelism, more per-thread resources</a:t>
            </a:r>
          </a:p>
        </p:txBody>
      </p:sp>
      <p:sp>
        <p:nvSpPr>
          <p:cNvPr id="482" name="TextBox 481"/>
          <p:cNvSpPr txBox="1"/>
          <p:nvPr/>
        </p:nvSpPr>
        <p:spPr>
          <a:xfrm>
            <a:off x="4797025" y="5379217"/>
            <a:ext cx="393793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rebuchet MS"/>
                <a:cs typeface="Trebuchet MS"/>
              </a:rPr>
              <a:t>More parallelism, smaller per-thread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1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CUDA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create a CUDA stream: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76B900"/>
                </a:solidFill>
                <a:latin typeface="Courier New"/>
                <a:cs typeface="Courier New"/>
              </a:rPr>
              <a:t>  </a:t>
            </a:r>
            <a:r>
              <a:rPr lang="en-GB" sz="2000" b="1" dirty="0" err="1">
                <a:solidFill>
                  <a:srgbClr val="76B900"/>
                </a:solidFill>
                <a:latin typeface="Courier New"/>
                <a:cs typeface="Courier New"/>
              </a:rPr>
              <a:t>cudaError_t</a:t>
            </a:r>
            <a:r>
              <a:rPr lang="en-GB" sz="2000" b="1" dirty="0">
                <a:solidFill>
                  <a:srgbClr val="76B900"/>
                </a:solidFill>
                <a:latin typeface="Courier New"/>
                <a:cs typeface="Courier New"/>
              </a:rPr>
              <a:t> </a:t>
            </a:r>
            <a:r>
              <a:rPr lang="en-GB" sz="2000" b="1" dirty="0" err="1">
                <a:solidFill>
                  <a:srgbClr val="76B900"/>
                </a:solidFill>
                <a:latin typeface="Courier New"/>
                <a:cs typeface="Courier New"/>
              </a:rPr>
              <a:t>cudaStreamCreate</a:t>
            </a:r>
            <a:r>
              <a:rPr lang="en-GB" sz="2000" b="1" dirty="0">
                <a:solidFill>
                  <a:srgbClr val="76B900"/>
                </a:solidFill>
                <a:latin typeface="Courier New"/>
                <a:cs typeface="Courier New"/>
              </a:rPr>
              <a:t>(</a:t>
            </a:r>
            <a:r>
              <a:rPr lang="en-GB" sz="2000" b="1" dirty="0" err="1">
                <a:solidFill>
                  <a:srgbClr val="76B900"/>
                </a:solidFill>
                <a:latin typeface="Courier New"/>
                <a:cs typeface="Courier New"/>
              </a:rPr>
              <a:t>cudaStream_t</a:t>
            </a:r>
            <a:r>
              <a:rPr lang="en-GB" sz="2000" b="1" dirty="0">
                <a:solidFill>
                  <a:srgbClr val="76B900"/>
                </a:solidFill>
                <a:latin typeface="Courier New"/>
                <a:cs typeface="Courier New"/>
              </a:rPr>
              <a:t> *stream);</a:t>
            </a:r>
          </a:p>
          <a:p>
            <a:pPr marL="1774825" lvl="4" indent="0">
              <a:buNone/>
            </a:pPr>
            <a:endParaRPr lang="en-GB" sz="1600" b="1" dirty="0">
              <a:solidFill>
                <a:srgbClr val="76B900"/>
              </a:solidFill>
              <a:latin typeface="Courier New"/>
              <a:cs typeface="Courier New"/>
            </a:endParaRPr>
          </a:p>
          <a:p>
            <a:r>
              <a:rPr lang="en-GB" dirty="0"/>
              <a:t>To destroy a CUDA stream: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76B900"/>
                </a:solidFill>
                <a:latin typeface="Courier New"/>
                <a:cs typeface="Courier New"/>
              </a:rPr>
              <a:t>   </a:t>
            </a:r>
            <a:r>
              <a:rPr lang="en-GB" sz="2000" b="1" dirty="0" err="1">
                <a:solidFill>
                  <a:srgbClr val="76B900"/>
                </a:solidFill>
                <a:latin typeface="Courier New"/>
                <a:cs typeface="Courier New"/>
              </a:rPr>
              <a:t>cudaError_t</a:t>
            </a:r>
            <a:r>
              <a:rPr lang="en-GB" sz="2000" b="1" dirty="0">
                <a:solidFill>
                  <a:srgbClr val="76B900"/>
                </a:solidFill>
                <a:latin typeface="Courier New"/>
                <a:cs typeface="Courier New"/>
              </a:rPr>
              <a:t> </a:t>
            </a:r>
            <a:r>
              <a:rPr lang="en-GB" sz="2000" b="1" dirty="0" err="1">
                <a:solidFill>
                  <a:srgbClr val="76B900"/>
                </a:solidFill>
                <a:latin typeface="Courier New"/>
                <a:cs typeface="Courier New"/>
              </a:rPr>
              <a:t>cudaStreamDestroy</a:t>
            </a:r>
            <a:r>
              <a:rPr lang="en-GB" sz="2000" b="1" dirty="0">
                <a:solidFill>
                  <a:srgbClr val="76B900"/>
                </a:solidFill>
                <a:latin typeface="Courier New"/>
                <a:cs typeface="Courier New"/>
              </a:rPr>
              <a:t>(</a:t>
            </a:r>
            <a:r>
              <a:rPr lang="en-GB" sz="2000" b="1" dirty="0" err="1">
                <a:solidFill>
                  <a:srgbClr val="76B900"/>
                </a:solidFill>
                <a:latin typeface="Courier New"/>
                <a:cs typeface="Courier New"/>
              </a:rPr>
              <a:t>cudaStream_t</a:t>
            </a:r>
            <a:r>
              <a:rPr lang="en-GB" sz="2000" b="1" dirty="0">
                <a:solidFill>
                  <a:srgbClr val="76B900"/>
                </a:solidFill>
                <a:latin typeface="Courier New"/>
                <a:cs typeface="Courier New"/>
              </a:rPr>
              <a:t> stream);</a:t>
            </a:r>
          </a:p>
          <a:p>
            <a:pPr marL="1828800" lvl="8" indent="0">
              <a:buSzPct val="100000"/>
              <a:buNone/>
            </a:pPr>
            <a:endParaRPr lang="en-GB" dirty="0"/>
          </a:p>
          <a:p>
            <a:r>
              <a:rPr lang="en-GB" dirty="0"/>
              <a:t>To wait for all actions in a CUDA stream to finish: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76B900"/>
                </a:solidFill>
                <a:latin typeface="Courier New"/>
                <a:cs typeface="Courier New"/>
              </a:rPr>
              <a:t>   </a:t>
            </a:r>
            <a:r>
              <a:rPr lang="en-GB" sz="1800" b="1" dirty="0" err="1">
                <a:solidFill>
                  <a:srgbClr val="76B900"/>
                </a:solidFill>
                <a:latin typeface="Courier New"/>
                <a:cs typeface="Courier New"/>
              </a:rPr>
              <a:t>cudaError_t</a:t>
            </a:r>
            <a:r>
              <a:rPr lang="en-GB" sz="1800" b="1" dirty="0">
                <a:solidFill>
                  <a:srgbClr val="76B900"/>
                </a:solidFill>
                <a:latin typeface="Courier New"/>
                <a:cs typeface="Courier New"/>
              </a:rPr>
              <a:t> </a:t>
            </a:r>
            <a:r>
              <a:rPr lang="en-GB" sz="1800" b="1" dirty="0" err="1">
                <a:solidFill>
                  <a:srgbClr val="76B900"/>
                </a:solidFill>
                <a:latin typeface="Courier New"/>
                <a:cs typeface="Courier New"/>
              </a:rPr>
              <a:t>cudaStreamSynchronize</a:t>
            </a:r>
            <a:r>
              <a:rPr lang="en-GB" sz="1800" b="1" dirty="0">
                <a:solidFill>
                  <a:srgbClr val="76B900"/>
                </a:solidFill>
                <a:latin typeface="Courier New"/>
                <a:cs typeface="Courier New"/>
              </a:rPr>
              <a:t>(</a:t>
            </a:r>
            <a:r>
              <a:rPr lang="en-GB" sz="1800" b="1" dirty="0" err="1">
                <a:solidFill>
                  <a:srgbClr val="76B900"/>
                </a:solidFill>
                <a:latin typeface="Courier New"/>
                <a:cs typeface="Courier New"/>
              </a:rPr>
              <a:t>cudaStream_t</a:t>
            </a:r>
            <a:r>
              <a:rPr lang="en-GB" sz="1800" b="1" dirty="0">
                <a:solidFill>
                  <a:srgbClr val="76B900"/>
                </a:solidFill>
                <a:latin typeface="Courier New"/>
                <a:cs typeface="Courier New"/>
              </a:rPr>
              <a:t> stream);</a:t>
            </a:r>
          </a:p>
          <a:p>
            <a:pPr marL="1774825" lvl="4" indent="0">
              <a:buNone/>
            </a:pPr>
            <a:endParaRPr lang="en-GB" sz="1600" dirty="0"/>
          </a:p>
          <a:p>
            <a:r>
              <a:rPr lang="en-GB" dirty="0"/>
              <a:t>To check if all actions in a CUDA stream have finished: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76B900"/>
                </a:solidFill>
                <a:latin typeface="Courier New"/>
                <a:cs typeface="Courier New"/>
              </a:rPr>
              <a:t>   </a:t>
            </a:r>
            <a:r>
              <a:rPr lang="en-GB" sz="2000" b="1" dirty="0" err="1">
                <a:solidFill>
                  <a:srgbClr val="76B900"/>
                </a:solidFill>
                <a:latin typeface="Courier New"/>
                <a:cs typeface="Courier New"/>
              </a:rPr>
              <a:t>cudaError_t</a:t>
            </a:r>
            <a:r>
              <a:rPr lang="en-GB" sz="2000" b="1" dirty="0">
                <a:solidFill>
                  <a:srgbClr val="76B900"/>
                </a:solidFill>
                <a:latin typeface="Courier New"/>
                <a:cs typeface="Courier New"/>
              </a:rPr>
              <a:t> </a:t>
            </a:r>
            <a:r>
              <a:rPr lang="en-GB" sz="2000" b="1" dirty="0" err="1">
                <a:solidFill>
                  <a:srgbClr val="76B900"/>
                </a:solidFill>
                <a:latin typeface="Courier New"/>
                <a:cs typeface="Courier New"/>
              </a:rPr>
              <a:t>cudaStreamQuery</a:t>
            </a:r>
            <a:r>
              <a:rPr lang="en-GB" sz="2000" b="1" dirty="0">
                <a:solidFill>
                  <a:srgbClr val="76B900"/>
                </a:solidFill>
                <a:latin typeface="Courier New"/>
                <a:cs typeface="Courier New"/>
              </a:rPr>
              <a:t>(</a:t>
            </a:r>
            <a:r>
              <a:rPr lang="en-GB" sz="2000" b="1" dirty="0" err="1">
                <a:solidFill>
                  <a:srgbClr val="76B900"/>
                </a:solidFill>
                <a:latin typeface="Courier New"/>
                <a:cs typeface="Courier New"/>
              </a:rPr>
              <a:t>cudaStream_t</a:t>
            </a:r>
            <a:r>
              <a:rPr lang="en-GB" sz="2000" b="1" dirty="0">
                <a:solidFill>
                  <a:srgbClr val="76B900"/>
                </a:solidFill>
                <a:latin typeface="Courier New"/>
                <a:cs typeface="Courier New"/>
              </a:rPr>
              <a:t> stream);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026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Kernel-Level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more independent work per thread</a:t>
            </a:r>
          </a:p>
          <a:p>
            <a:pPr lvl="1"/>
            <a:r>
              <a:rPr lang="en-GB" dirty="0"/>
              <a:t>loop unrolling or other code transformations that expose instruction-level parallelism, </a:t>
            </a:r>
          </a:p>
          <a:p>
            <a:pPr lvl="1"/>
            <a:r>
              <a:rPr lang="en-GB" dirty="0"/>
              <a:t>But may also increase per-thread resource requirements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900" y="3048000"/>
            <a:ext cx="4102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6B900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76B900"/>
                </a:solidFill>
                <a:latin typeface="Courier New"/>
                <a:cs typeface="Courier New"/>
              </a:rPr>
              <a:t> sum = 0;</a:t>
            </a:r>
          </a:p>
          <a:p>
            <a:r>
              <a:rPr lang="en-US" b="1" dirty="0">
                <a:solidFill>
                  <a:srgbClr val="76B900"/>
                </a:solidFill>
                <a:latin typeface="Courier New"/>
                <a:cs typeface="Courier New"/>
              </a:rPr>
              <a:t>for (</a:t>
            </a:r>
            <a:r>
              <a:rPr lang="en-US" b="1" dirty="0" err="1">
                <a:solidFill>
                  <a:srgbClr val="76B900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76B9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76B900"/>
                </a:solidFill>
                <a:latin typeface="Courier New"/>
                <a:cs typeface="Courier New"/>
              </a:rPr>
              <a:t>i</a:t>
            </a:r>
            <a:r>
              <a:rPr lang="en-US" b="1" dirty="0">
                <a:solidFill>
                  <a:srgbClr val="76B900"/>
                </a:solidFill>
                <a:latin typeface="Courier New"/>
                <a:cs typeface="Courier New"/>
              </a:rPr>
              <a:t> = 0; </a:t>
            </a:r>
            <a:r>
              <a:rPr lang="en-US" b="1" dirty="0" err="1">
                <a:solidFill>
                  <a:srgbClr val="76B900"/>
                </a:solidFill>
                <a:latin typeface="Courier New"/>
                <a:cs typeface="Courier New"/>
              </a:rPr>
              <a:t>i</a:t>
            </a:r>
            <a:r>
              <a:rPr lang="en-US" b="1" dirty="0">
                <a:solidFill>
                  <a:srgbClr val="76B900"/>
                </a:solidFill>
                <a:latin typeface="Courier New"/>
                <a:cs typeface="Courier New"/>
              </a:rPr>
              <a:t> &lt; 4; </a:t>
            </a:r>
            <a:r>
              <a:rPr lang="en-US" b="1" dirty="0" err="1">
                <a:solidFill>
                  <a:srgbClr val="76B900"/>
                </a:solidFill>
                <a:latin typeface="Courier New"/>
                <a:cs typeface="Courier New"/>
              </a:rPr>
              <a:t>i</a:t>
            </a:r>
            <a:r>
              <a:rPr lang="en-US" b="1" dirty="0">
                <a:solidFill>
                  <a:srgbClr val="76B900"/>
                </a:solidFill>
                <a:latin typeface="Courier New"/>
                <a:cs typeface="Courier New"/>
              </a:rPr>
              <a:t>++) {</a:t>
            </a:r>
          </a:p>
          <a:p>
            <a:r>
              <a:rPr lang="en-US" b="1" dirty="0">
                <a:solidFill>
                  <a:srgbClr val="76B900"/>
                </a:solidFill>
                <a:latin typeface="Courier New"/>
                <a:cs typeface="Courier New"/>
              </a:rPr>
              <a:t>    sum += a[</a:t>
            </a:r>
            <a:r>
              <a:rPr lang="en-US" b="1" dirty="0" err="1">
                <a:solidFill>
                  <a:srgbClr val="76B900"/>
                </a:solidFill>
                <a:latin typeface="Courier New"/>
                <a:cs typeface="Courier New"/>
              </a:rPr>
              <a:t>i</a:t>
            </a:r>
            <a:r>
              <a:rPr lang="en-US" b="1" dirty="0">
                <a:solidFill>
                  <a:srgbClr val="76B900"/>
                </a:solidFill>
                <a:latin typeface="Courier New"/>
                <a:cs typeface="Courier New"/>
              </a:rPr>
              <a:t>];</a:t>
            </a:r>
          </a:p>
          <a:p>
            <a:r>
              <a:rPr lang="en-US" b="1" dirty="0">
                <a:solidFill>
                  <a:srgbClr val="76B9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21768" y="2979006"/>
            <a:ext cx="4069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6B900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76B900"/>
                </a:solidFill>
                <a:latin typeface="Courier New"/>
                <a:cs typeface="Courier New"/>
              </a:rPr>
              <a:t> i1 = a[0];</a:t>
            </a:r>
          </a:p>
          <a:p>
            <a:r>
              <a:rPr lang="en-US" b="1" dirty="0" err="1">
                <a:solidFill>
                  <a:srgbClr val="76B900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76B900"/>
                </a:solidFill>
                <a:latin typeface="Courier New"/>
                <a:cs typeface="Courier New"/>
              </a:rPr>
              <a:t> i2 = a[1];</a:t>
            </a:r>
          </a:p>
          <a:p>
            <a:r>
              <a:rPr lang="en-US" b="1" dirty="0" err="1">
                <a:solidFill>
                  <a:srgbClr val="76B900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76B900"/>
                </a:solidFill>
                <a:latin typeface="Courier New"/>
                <a:cs typeface="Courier New"/>
              </a:rPr>
              <a:t> i3 = a[2];</a:t>
            </a:r>
          </a:p>
          <a:p>
            <a:r>
              <a:rPr lang="en-US" b="1" dirty="0" err="1">
                <a:solidFill>
                  <a:srgbClr val="76B900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76B900"/>
                </a:solidFill>
                <a:latin typeface="Courier New"/>
                <a:cs typeface="Courier New"/>
              </a:rPr>
              <a:t> i4 = a[4];</a:t>
            </a:r>
          </a:p>
          <a:p>
            <a:r>
              <a:rPr lang="en-US" b="1" dirty="0" err="1">
                <a:solidFill>
                  <a:srgbClr val="76B900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76B900"/>
                </a:solidFill>
                <a:latin typeface="Courier New"/>
                <a:cs typeface="Courier New"/>
              </a:rPr>
              <a:t> sum = i1 + i2 + i3 + i4;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563406"/>
            <a:ext cx="3886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rebuchet MS"/>
                <a:cs typeface="Trebuchet MS"/>
              </a:rPr>
              <a:t>Requires 2 registers (</a:t>
            </a:r>
            <a:r>
              <a:rPr lang="en-US" sz="1600" b="1" dirty="0">
                <a:latin typeface="Courier New"/>
                <a:cs typeface="Courier New"/>
              </a:rPr>
              <a:t>sum</a:t>
            </a:r>
            <a:r>
              <a:rPr lang="en-US" sz="1600" b="1" dirty="0">
                <a:latin typeface="Trebuchet MS"/>
                <a:cs typeface="Trebuchet MS"/>
              </a:rPr>
              <a:t>, </a:t>
            </a:r>
            <a:r>
              <a:rPr lang="en-US" sz="1600" b="1" dirty="0" err="1">
                <a:latin typeface="Courier New"/>
                <a:cs typeface="Courier New"/>
              </a:rPr>
              <a:t>i</a:t>
            </a:r>
            <a:r>
              <a:rPr lang="en-US" sz="1600" b="1" dirty="0">
                <a:latin typeface="Trebuchet MS"/>
                <a:cs typeface="Trebuchet MS"/>
              </a:rPr>
              <a:t>), no instruction-level parallelism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21768" y="4732683"/>
            <a:ext cx="3777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rebuchet MS"/>
                <a:cs typeface="Trebuchet MS"/>
              </a:rPr>
              <a:t>Requires 5 registers (</a:t>
            </a:r>
            <a:r>
              <a:rPr lang="en-US" sz="1600" b="1" dirty="0">
                <a:latin typeface="Courier New"/>
                <a:cs typeface="Courier New"/>
              </a:rPr>
              <a:t>i1</a:t>
            </a:r>
            <a:r>
              <a:rPr lang="en-US" sz="1600" b="1" dirty="0">
                <a:latin typeface="Trebuchet MS"/>
                <a:cs typeface="Trebuchet MS"/>
              </a:rPr>
              <a:t>, </a:t>
            </a:r>
            <a:r>
              <a:rPr lang="en-US" sz="1600" b="1" dirty="0">
                <a:latin typeface="Courier New"/>
                <a:cs typeface="Courier New"/>
              </a:rPr>
              <a:t>i2</a:t>
            </a:r>
            <a:r>
              <a:rPr lang="en-US" sz="1600" b="1" dirty="0">
                <a:latin typeface="Trebuchet MS"/>
                <a:cs typeface="Trebuchet MS"/>
              </a:rPr>
              <a:t>, </a:t>
            </a:r>
            <a:r>
              <a:rPr lang="en-US" sz="1600" b="1" dirty="0">
                <a:latin typeface="Courier New"/>
                <a:cs typeface="Courier New"/>
              </a:rPr>
              <a:t>i3</a:t>
            </a:r>
            <a:r>
              <a:rPr lang="en-US" sz="1600" b="1" dirty="0">
                <a:latin typeface="Trebuchet MS"/>
                <a:cs typeface="Trebuchet MS"/>
              </a:rPr>
              <a:t>, </a:t>
            </a:r>
            <a:r>
              <a:rPr lang="en-US" sz="1600" b="1" dirty="0">
                <a:latin typeface="Courier New"/>
                <a:cs typeface="Courier New"/>
              </a:rPr>
              <a:t>i4</a:t>
            </a:r>
            <a:r>
              <a:rPr lang="en-US" sz="1600" b="1" dirty="0">
                <a:latin typeface="Trebuchet MS"/>
                <a:cs typeface="Trebuchet MS"/>
              </a:rPr>
              <a:t>, </a:t>
            </a:r>
            <a:r>
              <a:rPr lang="en-US" sz="1600" b="1" dirty="0">
                <a:latin typeface="Courier New"/>
                <a:cs typeface="Courier New"/>
              </a:rPr>
              <a:t>sum</a:t>
            </a:r>
            <a:r>
              <a:rPr lang="en-US" sz="1600" b="1" dirty="0">
                <a:latin typeface="Trebuchet MS"/>
                <a:cs typeface="Trebuchet MS"/>
              </a:rPr>
              <a:t>), four-way instruction-level parallelism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2685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Kernel-Level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Optimizing memory access to maximize:</a:t>
            </a:r>
          </a:p>
          <a:p>
            <a:pPr lvl="1"/>
            <a:r>
              <a:rPr lang="en-GB" dirty="0"/>
              <a:t>Memory bandwidth utilization (efficiency of memory access patterns)</a:t>
            </a:r>
          </a:p>
          <a:p>
            <a:pPr lvl="1"/>
            <a:r>
              <a:rPr lang="en-GB" dirty="0"/>
              <a:t>Memory access concurrency (sufficient memory requests to hide memory latency)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744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Kernel-Level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Aligned, coalesced global and shared memory accesses optimize memory bandwidth utilization</a:t>
            </a:r>
          </a:p>
          <a:p>
            <a:pPr lvl="1"/>
            <a:r>
              <a:rPr lang="en-GB" dirty="0"/>
              <a:t>Constant memory prefers a broadcast access pattern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146" y="3226957"/>
            <a:ext cx="6372200" cy="12569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146" y="4727124"/>
            <a:ext cx="6375708" cy="120215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2859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Kernel-Level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Optimizing Instruction Execution focuses on:</a:t>
            </a:r>
          </a:p>
          <a:p>
            <a:pPr lvl="1"/>
            <a:r>
              <a:rPr lang="en-GB" dirty="0"/>
              <a:t>Hiding instruction latency by keeping a sufficient number of warps active</a:t>
            </a:r>
          </a:p>
          <a:p>
            <a:pPr lvl="1"/>
            <a:r>
              <a:rPr lang="en-GB" dirty="0"/>
              <a:t>Avoiding divergent execution paths within warps</a:t>
            </a:r>
          </a:p>
          <a:p>
            <a:pPr lvl="2"/>
            <a:r>
              <a:rPr lang="en-GB" dirty="0"/>
              <a:t>If inside a kernel</a:t>
            </a:r>
          </a:p>
          <a:p>
            <a:endParaRPr lang="en-GB" dirty="0"/>
          </a:p>
          <a:p>
            <a:r>
              <a:rPr lang="en-GB" dirty="0"/>
              <a:t>Experimenting with thread execution configuration can produce unexpected performance gains from more or less active warps</a:t>
            </a:r>
          </a:p>
          <a:p>
            <a:endParaRPr lang="en-GB" dirty="0"/>
          </a:p>
          <a:p>
            <a:r>
              <a:rPr lang="en-GB" dirty="0"/>
              <a:t>Divergent execution within a warp produces reduced parallelism as warp execution of multiple code paths is serialized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1199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Profile-Driven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Profile-driven optimization is an iterative process to optimize program based on </a:t>
            </a:r>
            <a:r>
              <a:rPr lang="en-GB" b="1" dirty="0"/>
              <a:t>quantitative</a:t>
            </a:r>
            <a:r>
              <a:rPr lang="en-GB" dirty="0"/>
              <a:t> profiling info</a:t>
            </a:r>
          </a:p>
          <a:p>
            <a:pPr lvl="1"/>
            <a:r>
              <a:rPr lang="en-GB" dirty="0"/>
              <a:t>As we apply optimization techniques, we </a:t>
            </a:r>
            <a:r>
              <a:rPr lang="en-GB" dirty="0" err="1"/>
              <a:t>analyze</a:t>
            </a:r>
            <a:r>
              <a:rPr lang="en-GB" dirty="0"/>
              <a:t> the results using </a:t>
            </a:r>
            <a:r>
              <a:rPr lang="en-GB" dirty="0" err="1">
                <a:latin typeface="Courier New"/>
                <a:cs typeface="Courier New"/>
              </a:rPr>
              <a:t>nvprof</a:t>
            </a:r>
            <a:r>
              <a:rPr lang="en-GB" dirty="0"/>
              <a:t> and decide if they are beneficial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90819" y="5912669"/>
            <a:ext cx="2362763" cy="800089"/>
          </a:xfrm>
          <a:prstGeom prst="roundRect">
            <a:avLst/>
          </a:prstGeom>
          <a:solidFill>
            <a:srgbClr val="76B9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rebuchet MS"/>
                <a:cs typeface="Trebuchet MS"/>
              </a:rPr>
              <a:t>Determine performance inhibitors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303331" y="4312491"/>
            <a:ext cx="2137738" cy="800089"/>
          </a:xfrm>
          <a:prstGeom prst="roundRect">
            <a:avLst/>
          </a:prstGeom>
          <a:solidFill>
            <a:srgbClr val="76B9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rebuchet MS"/>
                <a:cs typeface="Trebuchet MS"/>
              </a:rPr>
              <a:t>Identify hotspots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728156" y="2862330"/>
            <a:ext cx="2137738" cy="800089"/>
          </a:xfrm>
          <a:prstGeom prst="roundRect">
            <a:avLst/>
          </a:prstGeom>
          <a:solidFill>
            <a:srgbClr val="76B9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rebuchet MS"/>
                <a:cs typeface="Trebuchet MS"/>
              </a:rPr>
              <a:t>Gather profiling information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27989" y="5912669"/>
            <a:ext cx="2137738" cy="800089"/>
          </a:xfrm>
          <a:prstGeom prst="roundRect">
            <a:avLst/>
          </a:prstGeom>
          <a:solidFill>
            <a:srgbClr val="76B9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rebuchet MS"/>
                <a:cs typeface="Trebuchet MS"/>
              </a:rPr>
              <a:t>Optimize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27989" y="4312491"/>
            <a:ext cx="2137738" cy="800089"/>
          </a:xfrm>
          <a:prstGeom prst="roundRect">
            <a:avLst/>
          </a:prstGeom>
          <a:solidFill>
            <a:srgbClr val="76B9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rebuchet MS"/>
                <a:cs typeface="Trebuchet MS"/>
              </a:rPr>
              <a:t>Repeat</a:t>
            </a:r>
          </a:p>
        </p:txBody>
      </p:sp>
      <p:cxnSp>
        <p:nvCxnSpPr>
          <p:cNvPr id="10" name="Elbow Connector 9"/>
          <p:cNvCxnSpPr>
            <a:stCxn id="7" idx="3"/>
            <a:endCxn id="6" idx="0"/>
          </p:cNvCxnSpPr>
          <p:nvPr/>
        </p:nvCxnSpPr>
        <p:spPr>
          <a:xfrm>
            <a:off x="5865895" y="3262375"/>
            <a:ext cx="506306" cy="1050117"/>
          </a:xfrm>
          <a:prstGeom prst="bentConnector2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0"/>
            <a:endCxn id="7" idx="1"/>
          </p:cNvCxnSpPr>
          <p:nvPr/>
        </p:nvCxnSpPr>
        <p:spPr>
          <a:xfrm rot="5400000" flipH="1" flipV="1">
            <a:off x="2987449" y="3571786"/>
            <a:ext cx="1050117" cy="431298"/>
          </a:xfrm>
          <a:prstGeom prst="bentConnector2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5" idx="0"/>
          </p:cNvCxnSpPr>
          <p:nvPr/>
        </p:nvCxnSpPr>
        <p:spPr>
          <a:xfrm>
            <a:off x="6372200" y="5112580"/>
            <a:ext cx="0" cy="80008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  <a:endCxn id="9" idx="2"/>
          </p:cNvCxnSpPr>
          <p:nvPr/>
        </p:nvCxnSpPr>
        <p:spPr>
          <a:xfrm flipV="1">
            <a:off x="3296858" y="5112580"/>
            <a:ext cx="0" cy="80008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1"/>
            <a:endCxn id="8" idx="3"/>
          </p:cNvCxnSpPr>
          <p:nvPr/>
        </p:nvCxnSpPr>
        <p:spPr>
          <a:xfrm flipH="1">
            <a:off x="4365728" y="6312714"/>
            <a:ext cx="8250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5037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Profile-Driven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key challenge in profile-driven optimization is to determine performance inhibitors in hotspots</a:t>
            </a:r>
          </a:p>
          <a:p>
            <a:pPr lvl="1"/>
            <a:r>
              <a:rPr lang="en-GB" dirty="0" err="1">
                <a:latin typeface="Courier New"/>
                <a:cs typeface="Courier New"/>
              </a:rPr>
              <a:t>nvvp</a:t>
            </a:r>
            <a:r>
              <a:rPr lang="en-GB" dirty="0"/>
              <a:t> and </a:t>
            </a:r>
            <a:r>
              <a:rPr lang="en-GB" dirty="0" err="1">
                <a:latin typeface="Courier New"/>
                <a:cs typeface="Courier New"/>
              </a:rPr>
              <a:t>nvprof</a:t>
            </a:r>
            <a:r>
              <a:rPr lang="en-GB" dirty="0"/>
              <a:t> are invaluable tools for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748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Profile-Driven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/>
                <a:cs typeface="Courier New"/>
              </a:rPr>
              <a:t>nvprof</a:t>
            </a:r>
            <a:r>
              <a:rPr lang="en-GB" dirty="0"/>
              <a:t> profiling modes:</a:t>
            </a:r>
          </a:p>
          <a:p>
            <a:pPr lvl="1"/>
            <a:r>
              <a:rPr lang="en-GB" i="1" dirty="0"/>
              <a:t>Summary Mode</a:t>
            </a:r>
            <a:r>
              <a:rPr lang="en-GB" dirty="0"/>
              <a:t>: default mode, displays execution time information on high-level actions such as kernels or data transfers</a:t>
            </a:r>
          </a:p>
          <a:p>
            <a:pPr lvl="1"/>
            <a:r>
              <a:rPr lang="en-GB" i="1" dirty="0"/>
              <a:t>Trace Mode</a:t>
            </a:r>
            <a:r>
              <a:rPr lang="en-GB" dirty="0"/>
              <a:t>: Provides a timeline of CUDA events or actions in chronological order</a:t>
            </a:r>
          </a:p>
          <a:p>
            <a:pPr lvl="1"/>
            <a:r>
              <a:rPr lang="en-GB" i="1" dirty="0"/>
              <a:t>Event/Metric Summary Mode</a:t>
            </a:r>
            <a:r>
              <a:rPr lang="en-GB" dirty="0"/>
              <a:t>: Aggregates event/metric counts across all kernel invocations</a:t>
            </a:r>
          </a:p>
          <a:p>
            <a:pPr lvl="1"/>
            <a:r>
              <a:rPr lang="en-GB" i="1" dirty="0"/>
              <a:t>Event/Metric Trace Mode</a:t>
            </a:r>
            <a:r>
              <a:rPr lang="en-GB" dirty="0"/>
              <a:t>: Displays event/metric counts for each kernel invocation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1994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Profile-Driven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Trebuchet MS"/>
              </a:rPr>
              <a:t>The NVIDIA Visual Profiler (</a:t>
            </a:r>
            <a:r>
              <a:rPr lang="en-GB" dirty="0" err="1">
                <a:cs typeface="Courier New"/>
              </a:rPr>
              <a:t>nvvp</a:t>
            </a:r>
            <a:r>
              <a:rPr lang="en-GB" dirty="0">
                <a:cs typeface="Trebuchet MS"/>
              </a:rPr>
              <a:t>) is also a powerful tool for guiding profile-driven optimization</a:t>
            </a:r>
          </a:p>
          <a:p>
            <a:pPr lvl="1"/>
            <a:r>
              <a:rPr lang="en-GB" dirty="0">
                <a:cs typeface="Trebuchet MS"/>
              </a:rPr>
              <a:t>Offers a number of views to inspect different parts of a CUDA application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19400"/>
            <a:ext cx="7378702" cy="3733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264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CUDA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Trebuchet MS"/>
              </a:rPr>
              <a:t>An important part of CUDA software development is the ability to debug CUDA applications</a:t>
            </a:r>
          </a:p>
          <a:p>
            <a:endParaRPr lang="en-GB" dirty="0">
              <a:cs typeface="Trebuchet MS"/>
            </a:endParaRPr>
          </a:p>
          <a:p>
            <a:r>
              <a:rPr lang="en-GB" dirty="0">
                <a:cs typeface="Trebuchet MS"/>
              </a:rPr>
              <a:t>CUDA offers a number of debugging tools, split into two categories:</a:t>
            </a:r>
          </a:p>
          <a:p>
            <a:pPr lvl="1"/>
            <a:r>
              <a:rPr lang="en-GB" dirty="0">
                <a:cs typeface="Trebuchet MS"/>
              </a:rPr>
              <a:t>Kernel Debugging</a:t>
            </a:r>
          </a:p>
          <a:p>
            <a:pPr lvl="1"/>
            <a:r>
              <a:rPr lang="en-GB" dirty="0">
                <a:cs typeface="Trebuchet MS"/>
              </a:rPr>
              <a:t>Memory 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4180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CUDA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cs typeface="Trebuchet MS"/>
            </a:endParaRPr>
          </a:p>
          <a:p>
            <a:r>
              <a:rPr lang="en-GB" dirty="0">
                <a:cs typeface="Trebuchet MS"/>
              </a:rPr>
              <a:t>Kernel Debugging tools help us to </a:t>
            </a:r>
            <a:r>
              <a:rPr lang="en-GB" dirty="0" err="1">
                <a:cs typeface="Trebuchet MS"/>
              </a:rPr>
              <a:t>analyze</a:t>
            </a:r>
            <a:r>
              <a:rPr lang="en-GB" dirty="0">
                <a:cs typeface="Trebuchet MS"/>
              </a:rPr>
              <a:t> the correctness of running CUDA kernels by inspecting running application state</a:t>
            </a:r>
          </a:p>
          <a:p>
            <a:endParaRPr lang="en-GB" dirty="0">
              <a:cs typeface="Trebuchet MS"/>
            </a:endParaRPr>
          </a:p>
          <a:p>
            <a:r>
              <a:rPr lang="en-GB" dirty="0">
                <a:cs typeface="Trebuchet MS"/>
              </a:rPr>
              <a:t>Memory Debugging Tools help us detect application bugs by observing irregular or out-of-bound memory accesses performed by CUDA kernels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1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CUDA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486400"/>
          </a:xfrm>
        </p:spPr>
        <p:txBody>
          <a:bodyPr>
            <a:normAutofit/>
          </a:bodyPr>
          <a:lstStyle/>
          <a:p>
            <a:r>
              <a:rPr lang="en-GB" b="1" dirty="0" err="1">
                <a:latin typeface="Courier New"/>
                <a:cs typeface="Courier New"/>
              </a:rPr>
              <a:t>cudaMemcpyAsync</a:t>
            </a:r>
            <a:r>
              <a:rPr lang="en-GB" dirty="0"/>
              <a:t>: Asynchronous </a:t>
            </a:r>
            <a:r>
              <a:rPr lang="en-GB" dirty="0" err="1"/>
              <a:t>memcpy</a:t>
            </a:r>
            <a:endParaRPr lang="en-GB" dirty="0"/>
          </a:p>
          <a:p>
            <a:pPr marL="0" indent="0">
              <a:buNone/>
            </a:pPr>
            <a:r>
              <a:rPr lang="en-GB" sz="1800" b="1" dirty="0" err="1">
                <a:solidFill>
                  <a:srgbClr val="76B900"/>
                </a:solidFill>
                <a:latin typeface="Courier New"/>
                <a:cs typeface="Courier New"/>
              </a:rPr>
              <a:t>cudaError_t</a:t>
            </a:r>
            <a:r>
              <a:rPr lang="en-GB" sz="1800" b="1" dirty="0">
                <a:solidFill>
                  <a:srgbClr val="76B900"/>
                </a:solidFill>
                <a:latin typeface="Courier New"/>
                <a:cs typeface="Courier New"/>
              </a:rPr>
              <a:t> </a:t>
            </a:r>
            <a:r>
              <a:rPr lang="en-GB" sz="1800" b="1" dirty="0" err="1">
                <a:solidFill>
                  <a:srgbClr val="76B900"/>
                </a:solidFill>
                <a:latin typeface="Courier New"/>
                <a:cs typeface="Courier New"/>
              </a:rPr>
              <a:t>cudaMemcpyAsync</a:t>
            </a:r>
            <a:r>
              <a:rPr lang="en-GB" sz="1800" b="1" dirty="0">
                <a:solidFill>
                  <a:srgbClr val="76B900"/>
                </a:solidFill>
                <a:latin typeface="Courier New"/>
                <a:cs typeface="Courier New"/>
              </a:rPr>
              <a:t>(void *</a:t>
            </a:r>
            <a:r>
              <a:rPr lang="en-GB" sz="1800" b="1" dirty="0" err="1">
                <a:solidFill>
                  <a:srgbClr val="76B900"/>
                </a:solidFill>
                <a:latin typeface="Courier New"/>
                <a:cs typeface="Courier New"/>
              </a:rPr>
              <a:t>dst</a:t>
            </a:r>
            <a:r>
              <a:rPr lang="en-GB" sz="1800" b="1" dirty="0">
                <a:solidFill>
                  <a:srgbClr val="76B900"/>
                </a:solidFill>
                <a:latin typeface="Courier New"/>
                <a:cs typeface="Courier New"/>
              </a:rPr>
              <a:t>, </a:t>
            </a:r>
            <a:r>
              <a:rPr lang="en-GB" sz="1800" b="1" dirty="0" err="1">
                <a:solidFill>
                  <a:srgbClr val="76B900"/>
                </a:solidFill>
                <a:latin typeface="Courier New"/>
                <a:cs typeface="Courier New"/>
              </a:rPr>
              <a:t>const</a:t>
            </a:r>
            <a:r>
              <a:rPr lang="en-GB" sz="1800" b="1" dirty="0">
                <a:solidFill>
                  <a:srgbClr val="76B900"/>
                </a:solidFill>
                <a:latin typeface="Courier New"/>
                <a:cs typeface="Courier New"/>
              </a:rPr>
              <a:t> void *</a:t>
            </a:r>
            <a:r>
              <a:rPr lang="en-GB" sz="1800" b="1" dirty="0" err="1">
                <a:solidFill>
                  <a:srgbClr val="76B900"/>
                </a:solidFill>
                <a:latin typeface="Courier New"/>
                <a:cs typeface="Courier New"/>
              </a:rPr>
              <a:t>src</a:t>
            </a:r>
            <a:r>
              <a:rPr lang="en-GB" sz="1800" b="1" dirty="0">
                <a:solidFill>
                  <a:srgbClr val="76B900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1800" b="1" dirty="0" err="1">
                <a:solidFill>
                  <a:srgbClr val="76B900"/>
                </a:solidFill>
                <a:latin typeface="Courier New"/>
                <a:cs typeface="Courier New"/>
              </a:rPr>
              <a:t>size_t</a:t>
            </a:r>
            <a:r>
              <a:rPr lang="en-GB" sz="1800" b="1" dirty="0">
                <a:solidFill>
                  <a:srgbClr val="76B900"/>
                </a:solidFill>
                <a:latin typeface="Courier New"/>
                <a:cs typeface="Courier New"/>
              </a:rPr>
              <a:t> count, </a:t>
            </a:r>
            <a:r>
              <a:rPr lang="en-GB" sz="1800" b="1" dirty="0" err="1">
                <a:solidFill>
                  <a:srgbClr val="76B900"/>
                </a:solidFill>
                <a:latin typeface="Courier New"/>
                <a:cs typeface="Courier New"/>
              </a:rPr>
              <a:t>cudaMemcpyKind</a:t>
            </a:r>
            <a:r>
              <a:rPr lang="en-GB" sz="1800" b="1" dirty="0">
                <a:solidFill>
                  <a:srgbClr val="76B900"/>
                </a:solidFill>
                <a:latin typeface="Courier New"/>
                <a:cs typeface="Courier New"/>
              </a:rPr>
              <a:t> kind, </a:t>
            </a:r>
            <a:r>
              <a:rPr lang="en-GB" sz="1800" b="1" dirty="0" err="1">
                <a:solidFill>
                  <a:srgbClr val="76B900"/>
                </a:solidFill>
                <a:latin typeface="Courier New"/>
                <a:cs typeface="Courier New"/>
              </a:rPr>
              <a:t>cudaStream_t</a:t>
            </a:r>
            <a:r>
              <a:rPr lang="en-GB" sz="1800" b="1" dirty="0">
                <a:solidFill>
                  <a:srgbClr val="76B900"/>
                </a:solidFill>
                <a:latin typeface="Courier New"/>
                <a:cs typeface="Courier New"/>
              </a:rPr>
              <a:t> stream = 0);</a:t>
            </a:r>
          </a:p>
          <a:p>
            <a:endParaRPr lang="en-GB" dirty="0"/>
          </a:p>
          <a:p>
            <a:r>
              <a:rPr lang="en-GB" b="1" dirty="0" err="1">
                <a:latin typeface="Courier New"/>
                <a:cs typeface="Courier New"/>
              </a:rPr>
              <a:t>cudaMemcpyAsync</a:t>
            </a:r>
            <a:r>
              <a:rPr lang="en-GB" dirty="0"/>
              <a:t> does the same as </a:t>
            </a:r>
            <a:r>
              <a:rPr lang="en-GB" dirty="0" err="1">
                <a:latin typeface="Courier New"/>
                <a:cs typeface="Courier New"/>
              </a:rPr>
              <a:t>cudaMemcpy</a:t>
            </a:r>
            <a:r>
              <a:rPr lang="en-GB" dirty="0"/>
              <a:t>, but may return before the transfer is actually complete</a:t>
            </a:r>
          </a:p>
          <a:p>
            <a:endParaRPr lang="en-GB" dirty="0"/>
          </a:p>
          <a:p>
            <a:r>
              <a:rPr lang="en-GB" dirty="0"/>
              <a:t>Pinned host memory is a requirement for </a:t>
            </a:r>
            <a:r>
              <a:rPr lang="en-GB" dirty="0" err="1">
                <a:latin typeface="Courier New"/>
                <a:cs typeface="Courier New"/>
              </a:rPr>
              <a:t>cudaMemcpyAsync</a:t>
            </a:r>
          </a:p>
          <a:p>
            <a:pPr lvl="1"/>
            <a:r>
              <a:rPr lang="en-GB" dirty="0"/>
              <a:t>Memory that is resident in physical memory pages, and cannot be swapped out, also referred as page-locked</a:t>
            </a:r>
          </a:p>
          <a:p>
            <a:pPr lvl="2"/>
            <a:r>
              <a:rPr lang="en-GB" dirty="0"/>
              <a:t>Recall </a:t>
            </a:r>
            <a:r>
              <a:rPr lang="en-GB" dirty="0" err="1"/>
              <a:t>malloc</a:t>
            </a:r>
            <a:r>
              <a:rPr lang="en-GB" dirty="0"/>
              <a:t> normally reserve virtual address space first and then actually physical pages are allocated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4235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CUDA Kernel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Trebuchet MS"/>
              </a:rPr>
              <a:t>Primary tool for the job: </a:t>
            </a:r>
            <a:r>
              <a:rPr lang="en-GB" b="1" dirty="0" err="1">
                <a:latin typeface="Courier New"/>
                <a:cs typeface="Courier New"/>
              </a:rPr>
              <a:t>cuda-gdb</a:t>
            </a:r>
            <a:endParaRPr lang="en-GB" b="1" dirty="0">
              <a:latin typeface="Courier New"/>
              <a:cs typeface="Courier New"/>
            </a:endParaRPr>
          </a:p>
          <a:p>
            <a:pPr lvl="1"/>
            <a:r>
              <a:rPr lang="en-GB" dirty="0">
                <a:cs typeface="Trebuchet MS"/>
              </a:rPr>
              <a:t>Intentionally built to be similar to the host debugging tool </a:t>
            </a:r>
            <a:r>
              <a:rPr lang="en-GB" dirty="0" err="1">
                <a:cs typeface="Courier New"/>
              </a:rPr>
              <a:t>gdb</a:t>
            </a:r>
            <a:endParaRPr lang="en-GB" dirty="0">
              <a:cs typeface="Courier New"/>
            </a:endParaRPr>
          </a:p>
          <a:p>
            <a:pPr lvl="1"/>
            <a:r>
              <a:rPr lang="en-GB" dirty="0">
                <a:cs typeface="Trebuchet MS"/>
              </a:rPr>
              <a:t>Requires compilation with special flags to be useful:</a:t>
            </a:r>
          </a:p>
          <a:p>
            <a:pPr marL="1089025" lvl="2" indent="0">
              <a:buNone/>
            </a:pP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$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nvcc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 –g –G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foo.cu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 -o foo</a:t>
            </a:r>
          </a:p>
          <a:p>
            <a:pPr lvl="1"/>
            <a:endParaRPr lang="en-GB" dirty="0">
              <a:latin typeface="Trebuchet MS"/>
              <a:cs typeface="Trebuchet MS"/>
            </a:endParaRPr>
          </a:p>
          <a:p>
            <a:r>
              <a:rPr lang="en-GB" dirty="0">
                <a:cs typeface="Trebuchet MS"/>
              </a:rPr>
              <a:t>Once an application is compiled in debug mode, running it under </a:t>
            </a:r>
            <a:r>
              <a:rPr lang="en-GB" b="1" dirty="0" err="1">
                <a:latin typeface="Courier New"/>
                <a:cs typeface="Courier New"/>
              </a:rPr>
              <a:t>cuda-gdb</a:t>
            </a:r>
            <a:r>
              <a:rPr lang="en-GB" dirty="0">
                <a:latin typeface="Courier New"/>
                <a:cs typeface="Courier New"/>
              </a:rPr>
              <a:t> </a:t>
            </a:r>
            <a:r>
              <a:rPr lang="en-GB" dirty="0">
                <a:cs typeface="Trebuchet MS"/>
              </a:rPr>
              <a:t>is possible using:</a:t>
            </a:r>
          </a:p>
          <a:p>
            <a:pPr marL="1028700" lvl="2" indent="0">
              <a:buNone/>
            </a:pP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$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cuda-gdb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 foo</a:t>
            </a:r>
          </a:p>
          <a:p>
            <a:pPr marL="1028700" lvl="2" indent="0">
              <a:buNone/>
            </a:pP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...</a:t>
            </a:r>
          </a:p>
          <a:p>
            <a:pPr marL="1028700" lvl="2" indent="0">
              <a:buNone/>
            </a:pP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(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cuda-gdb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457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CUDA Kernel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/>
                <a:cs typeface="Courier New"/>
              </a:rPr>
              <a:t>cuda-gdb</a:t>
            </a:r>
            <a:r>
              <a:rPr lang="en-GB" dirty="0">
                <a:latin typeface="Trebuchet MS"/>
                <a:cs typeface="Trebuchet MS"/>
              </a:rPr>
              <a:t> </a:t>
            </a:r>
            <a:r>
              <a:rPr lang="en-GB" dirty="0">
                <a:cs typeface="Trebuchet MS"/>
              </a:rPr>
              <a:t>uses most of the same commands as </a:t>
            </a:r>
            <a:r>
              <a:rPr lang="en-GB" dirty="0" err="1">
                <a:latin typeface="Courier New"/>
                <a:cs typeface="Courier New"/>
              </a:rPr>
              <a:t>gdb</a:t>
            </a:r>
            <a:endParaRPr lang="en-GB" dirty="0">
              <a:latin typeface="Courier New"/>
              <a:cs typeface="Courier New"/>
            </a:endParaRPr>
          </a:p>
          <a:p>
            <a:endParaRPr lang="en-GB" dirty="0">
              <a:latin typeface="Trebuchet MS"/>
              <a:cs typeface="Trebuchet MS"/>
            </a:endParaRPr>
          </a:p>
          <a:p>
            <a:r>
              <a:rPr lang="en-GB" dirty="0">
                <a:cs typeface="Trebuchet MS"/>
              </a:rPr>
              <a:t>One main difference is the idea of CUDA Focus, or the current thread that </a:t>
            </a:r>
            <a:r>
              <a:rPr lang="en-GB" dirty="0" err="1">
                <a:latin typeface="Courier New"/>
                <a:cs typeface="Courier New"/>
              </a:rPr>
              <a:t>cuda-gdb</a:t>
            </a:r>
            <a:r>
              <a:rPr lang="en-GB" dirty="0">
                <a:latin typeface="Trebuchet MS"/>
                <a:cs typeface="Trebuchet MS"/>
              </a:rPr>
              <a:t> </a:t>
            </a:r>
            <a:r>
              <a:rPr lang="en-GB" dirty="0">
                <a:cs typeface="Trebuchet MS"/>
              </a:rPr>
              <a:t>is focused on and against which all commands run</a:t>
            </a:r>
          </a:p>
          <a:p>
            <a:pPr lvl="1"/>
            <a:r>
              <a:rPr lang="en-GB" dirty="0">
                <a:cs typeface="Trebuchet MS"/>
              </a:rPr>
              <a:t>Query the current focus using:</a:t>
            </a:r>
          </a:p>
          <a:p>
            <a:pPr marL="1089025" lvl="2" indent="0">
              <a:buNone/>
            </a:pPr>
            <a:r>
              <a:rPr lang="en-GB" dirty="0">
                <a:solidFill>
                  <a:srgbClr val="76B900"/>
                </a:solidFill>
                <a:latin typeface="Courier New"/>
                <a:cs typeface="Courier New"/>
              </a:rPr>
              <a:t>(</a:t>
            </a:r>
            <a:r>
              <a:rPr lang="en-GB" dirty="0" err="1">
                <a:solidFill>
                  <a:srgbClr val="76B900"/>
                </a:solidFill>
                <a:latin typeface="Courier New"/>
                <a:cs typeface="Courier New"/>
              </a:rPr>
              <a:t>cuda-gdb</a:t>
            </a:r>
            <a:r>
              <a:rPr lang="en-GB" dirty="0">
                <a:solidFill>
                  <a:srgbClr val="76B900"/>
                </a:solidFill>
                <a:latin typeface="Courier New"/>
                <a:cs typeface="Courier New"/>
              </a:rPr>
              <a:t>) </a:t>
            </a:r>
            <a:r>
              <a:rPr lang="en-GB" dirty="0" err="1">
                <a:solidFill>
                  <a:srgbClr val="76B900"/>
                </a:solidFill>
                <a:latin typeface="Courier New"/>
                <a:cs typeface="Courier New"/>
              </a:rPr>
              <a:t>cuda</a:t>
            </a:r>
            <a:r>
              <a:rPr lang="en-GB" dirty="0">
                <a:solidFill>
                  <a:srgbClr val="76B900"/>
                </a:solidFill>
                <a:latin typeface="Courier New"/>
                <a:cs typeface="Courier New"/>
              </a:rPr>
              <a:t> thread lane warp block </a:t>
            </a:r>
            <a:r>
              <a:rPr lang="en-GB" dirty="0" err="1">
                <a:solidFill>
                  <a:srgbClr val="76B900"/>
                </a:solidFill>
                <a:latin typeface="Courier New"/>
                <a:cs typeface="Courier New"/>
              </a:rPr>
              <a:t>sm</a:t>
            </a:r>
            <a:r>
              <a:rPr lang="en-GB" dirty="0">
                <a:solidFill>
                  <a:srgbClr val="76B900"/>
                </a:solidFill>
                <a:latin typeface="Courier New"/>
                <a:cs typeface="Courier New"/>
              </a:rPr>
              <a:t> grid device kernel </a:t>
            </a:r>
          </a:p>
          <a:p>
            <a:pPr lvl="1"/>
            <a:r>
              <a:rPr lang="en-GB" dirty="0">
                <a:cs typeface="Trebuchet MS"/>
              </a:rPr>
              <a:t>Example of setting focus to the 128</a:t>
            </a:r>
            <a:r>
              <a:rPr lang="en-GB" baseline="30000" dirty="0">
                <a:cs typeface="Trebuchet MS"/>
              </a:rPr>
              <a:t>th</a:t>
            </a:r>
            <a:r>
              <a:rPr lang="en-GB" dirty="0">
                <a:cs typeface="Trebuchet MS"/>
              </a:rPr>
              <a:t> thread in the current block:</a:t>
            </a:r>
          </a:p>
          <a:p>
            <a:pPr marL="1089025" lvl="2" indent="0">
              <a:buNone/>
            </a:pPr>
            <a:r>
              <a:rPr lang="en-GB" dirty="0">
                <a:solidFill>
                  <a:srgbClr val="76B900"/>
                </a:solidFill>
                <a:latin typeface="Courier New"/>
                <a:cs typeface="Courier New"/>
              </a:rPr>
              <a:t>(</a:t>
            </a:r>
            <a:r>
              <a:rPr lang="en-GB" dirty="0" err="1">
                <a:solidFill>
                  <a:srgbClr val="76B900"/>
                </a:solidFill>
                <a:latin typeface="Courier New"/>
                <a:cs typeface="Courier New"/>
              </a:rPr>
              <a:t>cuda-gdb</a:t>
            </a:r>
            <a:r>
              <a:rPr lang="en-GB" dirty="0">
                <a:solidFill>
                  <a:srgbClr val="76B900"/>
                </a:solidFill>
                <a:latin typeface="Courier New"/>
                <a:cs typeface="Courier New"/>
              </a:rPr>
              <a:t>) </a:t>
            </a:r>
            <a:r>
              <a:rPr lang="en-GB" dirty="0" err="1">
                <a:solidFill>
                  <a:srgbClr val="76B900"/>
                </a:solidFill>
                <a:latin typeface="Courier New"/>
                <a:cs typeface="Courier New"/>
              </a:rPr>
              <a:t>cuda</a:t>
            </a:r>
            <a:r>
              <a:rPr lang="en-GB" dirty="0">
                <a:solidFill>
                  <a:srgbClr val="76B900"/>
                </a:solidFill>
                <a:latin typeface="Courier New"/>
                <a:cs typeface="Courier New"/>
              </a:rPr>
              <a:t> thread (128)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547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CUDA Kernel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solidFill>
                  <a:srgbClr val="76B900"/>
                </a:solidFill>
                <a:latin typeface="Courier New"/>
                <a:cs typeface="Courier New"/>
              </a:rPr>
              <a:t>printf</a:t>
            </a:r>
            <a:r>
              <a:rPr lang="en-GB" dirty="0">
                <a:cs typeface="Trebuchet MS"/>
              </a:rPr>
              <a:t> is another form of CUDA Kernel Debugging</a:t>
            </a:r>
          </a:p>
          <a:p>
            <a:pPr lvl="1"/>
            <a:r>
              <a:rPr lang="en-GB" dirty="0">
                <a:cs typeface="Trebuchet MS"/>
              </a:rPr>
              <a:t>Only available on devices of compute capability 2.0 or higher</a:t>
            </a:r>
          </a:p>
          <a:p>
            <a:endParaRPr lang="en-GB" dirty="0">
              <a:cs typeface="Trebuchet MS"/>
            </a:endParaRPr>
          </a:p>
          <a:p>
            <a:r>
              <a:rPr lang="en-GB" dirty="0">
                <a:cs typeface="Trebuchet MS"/>
              </a:rPr>
              <a:t>Prints are buffered on the device and periodically transferred back to the host for display</a:t>
            </a:r>
          </a:p>
          <a:p>
            <a:pPr lvl="1"/>
            <a:r>
              <a:rPr lang="en-GB" dirty="0">
                <a:cs typeface="Trebuchet MS"/>
              </a:rPr>
              <a:t>Size of this buffer configurable with </a:t>
            </a:r>
            <a:r>
              <a:rPr lang="en-GB" dirty="0" err="1">
                <a:solidFill>
                  <a:srgbClr val="76B900"/>
                </a:solidFill>
                <a:latin typeface="Courier New"/>
                <a:cs typeface="Courier New"/>
              </a:rPr>
              <a:t>cudaSetDeviceLimit</a:t>
            </a:r>
            <a:endParaRPr lang="en-GB" dirty="0">
              <a:solidFill>
                <a:srgbClr val="76B900"/>
              </a:solidFill>
              <a:latin typeface="Courier New"/>
              <a:cs typeface="Courier New"/>
            </a:endParaRPr>
          </a:p>
          <a:p>
            <a:endParaRPr lang="en-GB" dirty="0">
              <a:cs typeface="Trebuchet MS"/>
            </a:endParaRPr>
          </a:p>
          <a:p>
            <a:r>
              <a:rPr lang="en-GB" dirty="0">
                <a:cs typeface="Trebuchet MS"/>
              </a:rPr>
              <a:t>Buffer contents are transferred to the host after any CUDA kernel launch, any host-side explicit synchronization, any synchronous memory copies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4520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CUDA Memory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Trebuchet MS"/>
              </a:rPr>
              <a:t>Memory Debugging detects memory errors in CUDA kernels that are likely indicative of bugs in the code</a:t>
            </a:r>
          </a:p>
          <a:p>
            <a:pPr lvl="1"/>
            <a:r>
              <a:rPr lang="en-GB" dirty="0">
                <a:cs typeface="Trebuchet MS"/>
              </a:rPr>
              <a:t>For example: out-of-bounds memory accesses</a:t>
            </a:r>
          </a:p>
          <a:p>
            <a:endParaRPr lang="en-GB" dirty="0">
              <a:cs typeface="Trebuchet MS"/>
            </a:endParaRPr>
          </a:p>
          <a:p>
            <a:r>
              <a:rPr lang="en-GB" dirty="0">
                <a:cs typeface="Trebuchet MS"/>
              </a:rPr>
              <a:t>There is a single tool for Memory Debugging, </a:t>
            </a:r>
            <a:r>
              <a:rPr lang="en-GB" dirty="0" err="1">
                <a:solidFill>
                  <a:srgbClr val="76B900"/>
                </a:solidFill>
                <a:latin typeface="Courier New"/>
                <a:cs typeface="Courier New"/>
              </a:rPr>
              <a:t>cuda-memcheck</a:t>
            </a:r>
            <a:r>
              <a:rPr lang="en-GB" dirty="0">
                <a:cs typeface="Trebuchet MS"/>
              </a:rPr>
              <a:t>, which contains two utilities:</a:t>
            </a:r>
          </a:p>
          <a:p>
            <a:pPr lvl="1"/>
            <a:r>
              <a:rPr lang="en-GB" dirty="0">
                <a:cs typeface="Trebuchet MS"/>
              </a:rPr>
              <a:t>The </a:t>
            </a:r>
            <a:r>
              <a:rPr lang="en-GB" dirty="0" err="1">
                <a:latin typeface="Courier New"/>
                <a:cs typeface="Courier New"/>
              </a:rPr>
              <a:t>memcheck</a:t>
            </a:r>
            <a:r>
              <a:rPr lang="en-GB" dirty="0">
                <a:cs typeface="Trebuchet MS"/>
              </a:rPr>
              <a:t> tool</a:t>
            </a:r>
          </a:p>
          <a:p>
            <a:pPr lvl="1"/>
            <a:r>
              <a:rPr lang="en-GB" dirty="0">
                <a:cs typeface="Trebuchet MS"/>
              </a:rPr>
              <a:t>The </a:t>
            </a:r>
            <a:r>
              <a:rPr lang="en-GB" dirty="0" err="1">
                <a:latin typeface="Courier New"/>
                <a:cs typeface="Courier New"/>
              </a:rPr>
              <a:t>racecheck</a:t>
            </a:r>
            <a:r>
              <a:rPr lang="en-GB" dirty="0">
                <a:cs typeface="Trebuchet MS"/>
              </a:rPr>
              <a:t>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3309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CUDA Memory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Trebuchet MS"/>
              </a:rPr>
              <a:t>The compilation process for </a:t>
            </a:r>
            <a:r>
              <a:rPr lang="en-GB" dirty="0" err="1">
                <a:latin typeface="Courier New"/>
                <a:cs typeface="Courier New"/>
              </a:rPr>
              <a:t>cuda-memcheck</a:t>
            </a:r>
            <a:r>
              <a:rPr lang="en-GB" dirty="0">
                <a:latin typeface="Courier New"/>
                <a:cs typeface="Courier New"/>
              </a:rPr>
              <a:t> </a:t>
            </a:r>
            <a:r>
              <a:rPr lang="en-GB" dirty="0">
                <a:cs typeface="Trebuchet MS"/>
              </a:rPr>
              <a:t>is more involved than for </a:t>
            </a:r>
            <a:r>
              <a:rPr lang="en-GB" dirty="0" err="1">
                <a:latin typeface="Courier New"/>
                <a:cs typeface="Courier New"/>
              </a:rPr>
              <a:t>cuda-gdb</a:t>
            </a:r>
            <a:endParaRPr lang="en-GB" dirty="0">
              <a:latin typeface="Courier New"/>
              <a:cs typeface="Courier New"/>
            </a:endParaRPr>
          </a:p>
          <a:p>
            <a:pPr lvl="1"/>
            <a:r>
              <a:rPr lang="en-GB" dirty="0">
                <a:cs typeface="Trebuchet MS"/>
              </a:rPr>
              <a:t>Building with full debug options affects performance, which may make memory errors harder to hit</a:t>
            </a:r>
          </a:p>
          <a:p>
            <a:pPr lvl="1"/>
            <a:r>
              <a:rPr lang="en-GB" dirty="0">
                <a:cs typeface="Trebuchet MS"/>
              </a:rPr>
              <a:t>Applications should always be compiled with </a:t>
            </a:r>
            <a:r>
              <a:rPr lang="en-GB" dirty="0">
                <a:solidFill>
                  <a:srgbClr val="76B900"/>
                </a:solidFill>
                <a:latin typeface="Courier New"/>
                <a:cs typeface="Courier New"/>
              </a:rPr>
              <a:t>-</a:t>
            </a:r>
            <a:r>
              <a:rPr lang="en-GB" dirty="0" err="1">
                <a:solidFill>
                  <a:srgbClr val="76B900"/>
                </a:solidFill>
                <a:latin typeface="Courier New"/>
                <a:cs typeface="Courier New"/>
              </a:rPr>
              <a:t>lineinfo</a:t>
            </a:r>
            <a:endParaRPr lang="en-GB" dirty="0">
              <a:solidFill>
                <a:srgbClr val="76B900"/>
              </a:solidFill>
              <a:latin typeface="Courier New"/>
              <a:cs typeface="Courier New"/>
            </a:endParaRPr>
          </a:p>
          <a:p>
            <a:pPr lvl="1"/>
            <a:r>
              <a:rPr lang="en-GB" dirty="0">
                <a:cs typeface="Trebuchet MS"/>
              </a:rPr>
              <a:t>Applications should also be compiled to include symbol information, but doing this varies by platform</a:t>
            </a:r>
          </a:p>
          <a:p>
            <a:pPr lvl="2"/>
            <a:r>
              <a:rPr lang="en-GB" dirty="0">
                <a:cs typeface="Trebuchet MS"/>
              </a:rPr>
              <a:t>Linux: </a:t>
            </a:r>
            <a:r>
              <a:rPr lang="en-GB" dirty="0">
                <a:solidFill>
                  <a:srgbClr val="76B900"/>
                </a:solidFill>
                <a:cs typeface="Courier New"/>
              </a:rPr>
              <a:t>-</a:t>
            </a:r>
            <a:r>
              <a:rPr lang="en-GB" dirty="0" err="1">
                <a:solidFill>
                  <a:srgbClr val="76B900"/>
                </a:solidFill>
                <a:cs typeface="Courier New"/>
              </a:rPr>
              <a:t>Xcompiler</a:t>
            </a:r>
            <a:r>
              <a:rPr lang="en-GB" dirty="0">
                <a:solidFill>
                  <a:srgbClr val="76B900"/>
                </a:solidFill>
                <a:cs typeface="Courier New"/>
              </a:rPr>
              <a:t> –</a:t>
            </a:r>
            <a:r>
              <a:rPr lang="en-GB" dirty="0" err="1">
                <a:solidFill>
                  <a:srgbClr val="76B900"/>
                </a:solidFill>
                <a:cs typeface="Courier New"/>
              </a:rPr>
              <a:t>rdynamic</a:t>
            </a:r>
            <a:endParaRPr lang="en-GB" dirty="0">
              <a:solidFill>
                <a:srgbClr val="76B900"/>
              </a:solidFill>
              <a:cs typeface="Courier New"/>
            </a:endParaRPr>
          </a:p>
          <a:p>
            <a:pPr lvl="2"/>
            <a:r>
              <a:rPr lang="en-GB" dirty="0">
                <a:cs typeface="Trebuchet MS"/>
              </a:rPr>
              <a:t>Windows: </a:t>
            </a:r>
            <a:r>
              <a:rPr lang="en-GB" dirty="0">
                <a:solidFill>
                  <a:srgbClr val="76B900"/>
                </a:solidFill>
                <a:cs typeface="Courier New"/>
              </a:rPr>
              <a:t>-</a:t>
            </a:r>
            <a:r>
              <a:rPr lang="en-GB" dirty="0" err="1">
                <a:solidFill>
                  <a:srgbClr val="76B900"/>
                </a:solidFill>
                <a:cs typeface="Courier New"/>
              </a:rPr>
              <a:t>Xcompiler</a:t>
            </a:r>
            <a:r>
              <a:rPr lang="en-GB" dirty="0">
                <a:solidFill>
                  <a:srgbClr val="76B900"/>
                </a:solidFill>
                <a:cs typeface="Courier New"/>
              </a:rPr>
              <a:t> /</a:t>
            </a:r>
            <a:r>
              <a:rPr lang="en-GB" dirty="0" err="1">
                <a:solidFill>
                  <a:srgbClr val="76B900"/>
                </a:solidFill>
                <a:cs typeface="Courier New"/>
              </a:rPr>
              <a:t>Zi</a:t>
            </a:r>
            <a:endParaRPr lang="en-GB" dirty="0">
              <a:solidFill>
                <a:srgbClr val="76B900"/>
              </a:solidFill>
              <a:cs typeface="Courier New"/>
            </a:endParaRPr>
          </a:p>
          <a:p>
            <a:pPr lvl="2"/>
            <a:r>
              <a:rPr lang="en-GB" dirty="0">
                <a:cs typeface="Trebuchet MS"/>
              </a:rPr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637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CUDA Memory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Trebuchet MS"/>
              </a:rPr>
              <a:t>Once the application is compiled, </a:t>
            </a:r>
            <a:r>
              <a:rPr lang="en-GB" dirty="0" err="1">
                <a:latin typeface="Courier New"/>
                <a:cs typeface="Courier New"/>
              </a:rPr>
              <a:t>memcheck</a:t>
            </a:r>
            <a:r>
              <a:rPr lang="en-GB" dirty="0">
                <a:cs typeface="Trebuchet MS"/>
              </a:rPr>
              <a:t> can be used to check for 6 different types of memory errors: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GB" u="sng" dirty="0">
                <a:cs typeface="Trebuchet MS"/>
              </a:rPr>
              <a:t>Memory Access Error</a:t>
            </a:r>
            <a:r>
              <a:rPr lang="en-GB" dirty="0">
                <a:cs typeface="Trebuchet MS"/>
              </a:rPr>
              <a:t>: Out-of-bounds or misaligned memory access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GB" u="sng" dirty="0">
                <a:cs typeface="Trebuchet MS"/>
              </a:rPr>
              <a:t>Hardware Exception</a:t>
            </a:r>
            <a:r>
              <a:rPr lang="en-GB" dirty="0">
                <a:cs typeface="Trebuchet MS"/>
              </a:rPr>
              <a:t>: Error reported by hardware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GB" dirty="0" err="1">
                <a:latin typeface="Courier New"/>
                <a:cs typeface="Courier New"/>
              </a:rPr>
              <a:t>malloc</a:t>
            </a:r>
            <a:r>
              <a:rPr lang="en-GB" u="sng" dirty="0">
                <a:cs typeface="Trebuchet MS"/>
              </a:rPr>
              <a:t>/</a:t>
            </a:r>
            <a:r>
              <a:rPr lang="en-GB" dirty="0">
                <a:latin typeface="Courier New"/>
                <a:cs typeface="Courier New"/>
              </a:rPr>
              <a:t>free</a:t>
            </a:r>
            <a:r>
              <a:rPr lang="en-GB" u="sng" dirty="0">
                <a:cs typeface="Trebuchet MS"/>
              </a:rPr>
              <a:t> Errors</a:t>
            </a:r>
            <a:r>
              <a:rPr lang="en-GB" dirty="0">
                <a:cs typeface="Trebuchet MS"/>
              </a:rPr>
              <a:t>: Improper use of CUDA dynamic memory allocation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GB" u="sng" dirty="0">
                <a:cs typeface="Trebuchet MS"/>
              </a:rPr>
              <a:t>CUDA API Errors</a:t>
            </a:r>
            <a:r>
              <a:rPr lang="en-GB" dirty="0">
                <a:cs typeface="Trebuchet MS"/>
              </a:rPr>
              <a:t>: Any error return code from a CUDA API call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GB" u="sng" dirty="0" err="1">
                <a:cs typeface="Trebuchet MS"/>
              </a:rPr>
              <a:t>cudaMalloc</a:t>
            </a:r>
            <a:r>
              <a:rPr lang="en-GB" u="sng" dirty="0">
                <a:cs typeface="Trebuchet MS"/>
              </a:rPr>
              <a:t> Memory Leaks</a:t>
            </a:r>
            <a:r>
              <a:rPr lang="en-GB" dirty="0">
                <a:cs typeface="Trebuchet MS"/>
              </a:rPr>
              <a:t>: </a:t>
            </a:r>
            <a:r>
              <a:rPr lang="en-GB" dirty="0" err="1">
                <a:latin typeface="Courier New"/>
                <a:cs typeface="Courier New"/>
              </a:rPr>
              <a:t>cudaMalloc</a:t>
            </a:r>
            <a:r>
              <a:rPr lang="en-GB" dirty="0">
                <a:cs typeface="Trebuchet MS"/>
              </a:rPr>
              <a:t> allocations that are not </a:t>
            </a:r>
            <a:r>
              <a:rPr lang="en-GB" dirty="0" err="1">
                <a:latin typeface="Courier New"/>
                <a:cs typeface="Courier New"/>
              </a:rPr>
              <a:t>cudaFree’d</a:t>
            </a:r>
            <a:endParaRPr lang="en-GB" dirty="0">
              <a:latin typeface="Courier New"/>
              <a:cs typeface="Courier New"/>
            </a:endParaRPr>
          </a:p>
          <a:p>
            <a:pPr marL="1028700" lvl="1" indent="-457200">
              <a:buFont typeface="+mj-lt"/>
              <a:buAutoNum type="arabicPeriod"/>
            </a:pPr>
            <a:r>
              <a:rPr lang="en-GB" u="sng" dirty="0">
                <a:cs typeface="Trebuchet MS"/>
              </a:rPr>
              <a:t>Device Heap Memory Leaks</a:t>
            </a:r>
            <a:r>
              <a:rPr lang="en-GB" dirty="0">
                <a:cs typeface="Trebuchet MS"/>
              </a:rPr>
              <a:t>: Dynamic memory allocations that are never freed</a:t>
            </a:r>
          </a:p>
          <a:p>
            <a:pPr marL="1028700" lvl="1" indent="-457200">
              <a:buFont typeface="+mj-lt"/>
              <a:buAutoNum type="arabicPeriod"/>
            </a:pPr>
            <a:endParaRPr lang="en-GB" dirty="0">
              <a:cs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991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CUDA Memory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Trebuchet MS"/>
              </a:rPr>
              <a:t>The two </a:t>
            </a:r>
            <a:r>
              <a:rPr lang="en-GB" dirty="0" err="1">
                <a:latin typeface="Courier New"/>
                <a:cs typeface="Courier New"/>
              </a:rPr>
              <a:t>cuda-memcheck</a:t>
            </a:r>
            <a:r>
              <a:rPr lang="en-GB" dirty="0">
                <a:latin typeface="Courier New"/>
                <a:cs typeface="Courier New"/>
              </a:rPr>
              <a:t> </a:t>
            </a:r>
            <a:r>
              <a:rPr lang="en-GB" dirty="0">
                <a:cs typeface="Trebuchet MS"/>
              </a:rPr>
              <a:t>utilities offer very different capabilities:</a:t>
            </a:r>
          </a:p>
          <a:p>
            <a:pPr lvl="1"/>
            <a:r>
              <a:rPr lang="en-GB" b="1" dirty="0" err="1">
                <a:latin typeface="Courier New"/>
                <a:cs typeface="Courier New"/>
              </a:rPr>
              <a:t>memcheck</a:t>
            </a:r>
            <a:r>
              <a:rPr lang="en-GB" dirty="0">
                <a:cs typeface="Trebuchet MS"/>
              </a:rPr>
              <a:t> performs a wide range of memory correctness checks</a:t>
            </a:r>
          </a:p>
          <a:p>
            <a:pPr lvl="1"/>
            <a:r>
              <a:rPr lang="en-GB" b="1" dirty="0" err="1">
                <a:latin typeface="Courier New"/>
                <a:cs typeface="Courier New"/>
              </a:rPr>
              <a:t>racecheck</a:t>
            </a:r>
            <a:r>
              <a:rPr lang="en-GB" dirty="0">
                <a:cs typeface="Trebuchet MS"/>
              </a:rPr>
              <a:t> verifies that </a:t>
            </a:r>
            <a:r>
              <a:rPr lang="en-GB" dirty="0">
                <a:latin typeface="Courier New"/>
                <a:cs typeface="Courier New"/>
              </a:rPr>
              <a:t>__shared__</a:t>
            </a:r>
            <a:r>
              <a:rPr lang="en-GB" dirty="0">
                <a:cs typeface="Trebuchet MS"/>
              </a:rPr>
              <a:t> memory usage is correct in an application, a particularly difficult task to perform manually</a:t>
            </a:r>
          </a:p>
          <a:p>
            <a:endParaRPr lang="en-GB" dirty="0">
              <a:cs typeface="Trebuchet MS"/>
            </a:endParaRPr>
          </a:p>
          <a:p>
            <a:r>
              <a:rPr lang="en-GB" dirty="0" err="1">
                <a:latin typeface="Courier New"/>
                <a:cs typeface="Courier New"/>
              </a:rPr>
              <a:t>cuda-memcheck</a:t>
            </a:r>
            <a:r>
              <a:rPr lang="en-GB" dirty="0">
                <a:latin typeface="Courier New"/>
                <a:cs typeface="Courier New"/>
              </a:rPr>
              <a:t> </a:t>
            </a:r>
            <a:r>
              <a:rPr lang="en-GB" dirty="0">
                <a:cs typeface="Trebuchet MS"/>
              </a:rPr>
              <a:t>offers a more automated approach to debugging than </a:t>
            </a:r>
            <a:r>
              <a:rPr lang="en-GB" dirty="0" err="1">
                <a:latin typeface="Courier New"/>
                <a:cs typeface="Courier New"/>
              </a:rPr>
              <a:t>cuda-gdb</a:t>
            </a:r>
            <a:endParaRPr lang="en-GB" dirty="0">
              <a:cs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222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CUDA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cs typeface="Trebuchet MS"/>
              </a:rPr>
              <a:t>Proper error handling is an important part of robust CUDA deployment</a:t>
            </a:r>
          </a:p>
          <a:p>
            <a:pPr lvl="1"/>
            <a:r>
              <a:rPr lang="en-GB" dirty="0">
                <a:cs typeface="Trebuchet MS"/>
              </a:rPr>
              <a:t>Every CUDA function returns an error code that must be checked</a:t>
            </a:r>
          </a:p>
          <a:p>
            <a:pPr lvl="1"/>
            <a:r>
              <a:rPr lang="en-GB" dirty="0">
                <a:cs typeface="Trebuchet MS"/>
              </a:rPr>
              <a:t>If asynchronous operations are used, this error may be a result of a different asynchronous operation failing</a:t>
            </a:r>
          </a:p>
          <a:p>
            <a:pPr lvl="1"/>
            <a:r>
              <a:rPr lang="en-GB" dirty="0">
                <a:cs typeface="Trebuchet MS"/>
              </a:rPr>
              <a:t>Return code of </a:t>
            </a:r>
            <a:r>
              <a:rPr lang="en-GB" dirty="0" err="1">
                <a:latin typeface="Courier New"/>
                <a:cs typeface="Courier New"/>
              </a:rPr>
              <a:t>cudaSuccess</a:t>
            </a:r>
            <a:r>
              <a:rPr lang="en-GB" dirty="0">
                <a:cs typeface="Trebuchet MS"/>
              </a:rPr>
              <a:t> indicates success</a:t>
            </a:r>
          </a:p>
          <a:p>
            <a:endParaRPr lang="en-GB" dirty="0">
              <a:cs typeface="Trebuchet MS"/>
            </a:endParaRPr>
          </a:p>
          <a:p>
            <a:r>
              <a:rPr lang="en-GB" dirty="0">
                <a:cs typeface="Trebuchet MS"/>
              </a:rPr>
              <a:t>CUDA also offers a number of error-handling functions</a:t>
            </a:r>
          </a:p>
          <a:p>
            <a:pPr lvl="1"/>
            <a:endParaRPr lang="en-GB" dirty="0">
              <a:cs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719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CUDA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cudaError_t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cudaGetLastError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();</a:t>
            </a:r>
          </a:p>
          <a:p>
            <a:pPr lvl="1"/>
            <a:r>
              <a:rPr lang="en-GB" dirty="0">
                <a:cs typeface="Courier New"/>
              </a:rPr>
              <a:t>Retrieve the latest CUDA error, clearing the CUDA runtime’s internal error state to be </a:t>
            </a:r>
            <a:r>
              <a:rPr lang="en-GB" dirty="0" err="1">
                <a:latin typeface="Courier New"/>
                <a:cs typeface="Courier New"/>
              </a:rPr>
              <a:t>cudaSuccess</a:t>
            </a:r>
            <a:endParaRPr lang="en-GB" dirty="0">
              <a:latin typeface="Courier New"/>
              <a:cs typeface="Courier New"/>
            </a:endParaRPr>
          </a:p>
          <a:p>
            <a:pPr lvl="1"/>
            <a:endParaRPr lang="en-GB" dirty="0">
              <a:latin typeface="Trebuchet MS"/>
              <a:cs typeface="Trebuchet MS"/>
            </a:endParaRPr>
          </a:p>
          <a:p>
            <a:pPr marL="0" indent="0">
              <a:buNone/>
            </a:pP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cudaError_t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cudaPeekLastError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();</a:t>
            </a:r>
          </a:p>
          <a:p>
            <a:pPr lvl="1"/>
            <a:r>
              <a:rPr lang="en-GB" dirty="0">
                <a:cs typeface="Courier New"/>
              </a:rPr>
              <a:t>Retrieve the latest CUDA error, but do not clear the CUDA runtime’s internal error state</a:t>
            </a:r>
          </a:p>
          <a:p>
            <a:pPr lvl="1"/>
            <a:endParaRPr lang="en-GB" dirty="0">
              <a:latin typeface="Trebuchet MS"/>
              <a:cs typeface="Trebuchet MS"/>
            </a:endParaRPr>
          </a:p>
          <a:p>
            <a:pPr marL="0" indent="0">
              <a:buNone/>
            </a:pP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 char *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cudaGetErrorString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(</a:t>
            </a:r>
            <a:r>
              <a:rPr lang="en-GB" b="1" dirty="0" err="1">
                <a:solidFill>
                  <a:srgbClr val="76B900"/>
                </a:solidFill>
                <a:latin typeface="Courier New"/>
                <a:cs typeface="Courier New"/>
              </a:rPr>
              <a:t>cudaError_t</a:t>
            </a:r>
            <a:r>
              <a:rPr lang="en-GB" b="1" dirty="0">
                <a:solidFill>
                  <a:srgbClr val="76B900"/>
                </a:solidFill>
                <a:latin typeface="Courier New"/>
                <a:cs typeface="Courier New"/>
              </a:rPr>
              <a:t> error);</a:t>
            </a:r>
          </a:p>
          <a:p>
            <a:pPr lvl="1"/>
            <a:r>
              <a:rPr lang="en-GB" dirty="0">
                <a:cs typeface="Courier New"/>
              </a:rPr>
              <a:t>Fetch a human-readable string for the provided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701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Suggested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Chapter 10 in </a:t>
            </a:r>
            <a:r>
              <a:rPr lang="en-US" sz="2000" i="1" dirty="0"/>
              <a:t>Professional CUDA C Programming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Adam </a:t>
            </a:r>
            <a:r>
              <a:rPr lang="en-US" sz="2000" dirty="0" err="1"/>
              <a:t>DeConinck</a:t>
            </a:r>
            <a:r>
              <a:rPr lang="en-US" sz="2000" dirty="0"/>
              <a:t>. </a:t>
            </a:r>
            <a:r>
              <a:rPr lang="en-US" sz="2000" i="1" dirty="0"/>
              <a:t>Introduction to the CUDA Toolkit as an Application Build Tool</a:t>
            </a:r>
            <a:r>
              <a:rPr lang="en-US" sz="2000" dirty="0"/>
              <a:t>. GTC 2013. http://on-</a:t>
            </a:r>
            <a:r>
              <a:rPr lang="en-US" sz="2000" dirty="0" err="1"/>
              <a:t>demand.gputechconf.com</a:t>
            </a:r>
            <a:r>
              <a:rPr lang="en-US" sz="2000" dirty="0"/>
              <a:t>/</a:t>
            </a:r>
            <a:r>
              <a:rPr lang="en-US" sz="2000" dirty="0" err="1"/>
              <a:t>gtc</a:t>
            </a:r>
            <a:r>
              <a:rPr lang="en-US" sz="2000" dirty="0"/>
              <a:t>/2013/webinar/</a:t>
            </a:r>
            <a:r>
              <a:rPr lang="en-US" sz="2000" dirty="0" err="1"/>
              <a:t>cuda</a:t>
            </a:r>
            <a:r>
              <a:rPr lang="en-US" sz="2000" dirty="0"/>
              <a:t>-toolkit-as-build- </a:t>
            </a:r>
            <a:r>
              <a:rPr lang="en-US" sz="2000" dirty="0" err="1"/>
              <a:t>tool.pdf</a:t>
            </a: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Sandarbh</a:t>
            </a:r>
            <a:r>
              <a:rPr lang="en-US" sz="2000" dirty="0"/>
              <a:t> Jain. </a:t>
            </a:r>
            <a:r>
              <a:rPr lang="en-US" sz="2000" i="1" dirty="0"/>
              <a:t>CUDA Profiling Tools</a:t>
            </a:r>
            <a:r>
              <a:rPr lang="en-US" sz="2000" dirty="0"/>
              <a:t>. GTC 2014. http://on-</a:t>
            </a:r>
            <a:r>
              <a:rPr lang="en-US" sz="2000" dirty="0" err="1"/>
              <a:t>demand.gputechconf.com</a:t>
            </a:r>
            <a:r>
              <a:rPr lang="en-US" sz="2000" dirty="0"/>
              <a:t>/ </a:t>
            </a:r>
            <a:r>
              <a:rPr lang="en-US" sz="2000" dirty="0" err="1"/>
              <a:t>gtc</a:t>
            </a:r>
            <a:r>
              <a:rPr lang="en-US" sz="2000" dirty="0"/>
              <a:t>/2014/presentations/S4587-cuda-profiling-tools.pdf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Thomas Bradley. </a:t>
            </a:r>
            <a:r>
              <a:rPr lang="en-US" sz="2000" i="1" dirty="0"/>
              <a:t>GPU Performance Analysis and Optimization</a:t>
            </a:r>
            <a:r>
              <a:rPr lang="en-US" sz="2000" dirty="0"/>
              <a:t>. 2012. http://</a:t>
            </a:r>
            <a:r>
              <a:rPr lang="en-US" sz="2000" dirty="0" err="1"/>
              <a:t>people.maths</a:t>
            </a:r>
            <a:r>
              <a:rPr lang="en-US" sz="2000" dirty="0"/>
              <a:t> .</a:t>
            </a:r>
            <a:r>
              <a:rPr lang="en-US" sz="2000" dirty="0" err="1"/>
              <a:t>ox.ac.uk</a:t>
            </a:r>
            <a:r>
              <a:rPr lang="en-US" sz="2000" dirty="0"/>
              <a:t>/</a:t>
            </a:r>
            <a:r>
              <a:rPr lang="en-US" sz="2000" dirty="0" err="1"/>
              <a:t>gilesm</a:t>
            </a:r>
            <a:r>
              <a:rPr lang="en-US" sz="2000" dirty="0"/>
              <a:t>/</a:t>
            </a:r>
            <a:r>
              <a:rPr lang="en-US" sz="2000" dirty="0" err="1"/>
              <a:t>cuda</a:t>
            </a:r>
            <a:r>
              <a:rPr lang="en-US" sz="2000" dirty="0"/>
              <a:t>/</a:t>
            </a:r>
            <a:r>
              <a:rPr lang="en-US" sz="2000" dirty="0" err="1"/>
              <a:t>lecs</a:t>
            </a:r>
            <a:r>
              <a:rPr lang="en-US" sz="2000" dirty="0"/>
              <a:t>/</a:t>
            </a:r>
            <a:r>
              <a:rPr lang="en-US" sz="2000" dirty="0" err="1"/>
              <a:t>NV_Profiling_lowres.pdf</a:t>
            </a: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Julien</a:t>
            </a:r>
            <a:r>
              <a:rPr lang="en-US" sz="2000" dirty="0"/>
              <a:t> </a:t>
            </a:r>
            <a:r>
              <a:rPr lang="en-US" sz="2000" dirty="0" err="1"/>
              <a:t>Demouth</a:t>
            </a:r>
            <a:r>
              <a:rPr lang="en-US" sz="2000" dirty="0"/>
              <a:t>. </a:t>
            </a:r>
            <a:r>
              <a:rPr lang="en-US" sz="2000" i="1" dirty="0"/>
              <a:t>CUDA Optimization with NVIDIA </a:t>
            </a:r>
            <a:r>
              <a:rPr lang="en-US" sz="2000" i="1" dirty="0" err="1"/>
              <a:t>Nsight</a:t>
            </a:r>
            <a:r>
              <a:rPr lang="en-US" sz="2000" i="1" dirty="0"/>
              <a:t>(TM) Visual Studio Edition: A Case Study</a:t>
            </a:r>
            <a:r>
              <a:rPr lang="en-US" sz="2000" dirty="0"/>
              <a:t>. GTC 2014. http://on-</a:t>
            </a:r>
            <a:r>
              <a:rPr lang="en-US" sz="2000" dirty="0" err="1"/>
              <a:t>demand.gputechconf.com</a:t>
            </a:r>
            <a:r>
              <a:rPr lang="en-US" sz="2000" dirty="0"/>
              <a:t>/</a:t>
            </a:r>
            <a:r>
              <a:rPr lang="en-US" sz="2000" dirty="0" err="1"/>
              <a:t>gtc</a:t>
            </a:r>
            <a:r>
              <a:rPr lang="en-US" sz="2000" dirty="0"/>
              <a:t>/2014/presentations/S4160- </a:t>
            </a:r>
            <a:r>
              <a:rPr lang="en-US" sz="2000" dirty="0" err="1"/>
              <a:t>cuda</a:t>
            </a:r>
            <a:r>
              <a:rPr lang="en-US" sz="2000" dirty="0"/>
              <a:t>-optimization-</a:t>
            </a:r>
            <a:r>
              <a:rPr lang="en-US" sz="2000" dirty="0" err="1"/>
              <a:t>nvidia</a:t>
            </a:r>
            <a:r>
              <a:rPr lang="en-US" sz="2000" dirty="0"/>
              <a:t>-</a:t>
            </a:r>
            <a:r>
              <a:rPr lang="en-US" sz="2000" dirty="0" err="1"/>
              <a:t>nsight</a:t>
            </a:r>
            <a:r>
              <a:rPr lang="en-US" sz="2000" dirty="0"/>
              <a:t>-</a:t>
            </a:r>
            <a:r>
              <a:rPr lang="en-US" sz="2000" dirty="0" err="1"/>
              <a:t>vse</a:t>
            </a:r>
            <a:r>
              <a:rPr lang="en-US" sz="2000" dirty="0"/>
              <a:t>-case-</a:t>
            </a:r>
            <a:r>
              <a:rPr lang="en-US" sz="2000" dirty="0" err="1"/>
              <a:t>study.pdf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47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CUDA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Performing a </a:t>
            </a:r>
            <a:r>
              <a:rPr lang="en-GB" dirty="0" err="1">
                <a:latin typeface="Courier New"/>
                <a:cs typeface="Courier New"/>
              </a:rPr>
              <a:t>cudaMemcpyAsync</a:t>
            </a:r>
            <a:r>
              <a:rPr lang="en-GB" dirty="0"/>
              <a:t>:</a:t>
            </a:r>
          </a:p>
          <a:p>
            <a:pPr marL="571500" lvl="1" indent="0">
              <a:buNone/>
            </a:pPr>
            <a:endParaRPr lang="en-GB" sz="1600" dirty="0">
              <a:latin typeface="Courier New"/>
              <a:cs typeface="Courier New"/>
            </a:endParaRPr>
          </a:p>
          <a:p>
            <a:pPr lvl="1" indent="0">
              <a:buNone/>
            </a:pPr>
            <a:r>
              <a:rPr lang="en-GB" sz="2000" b="1" dirty="0" err="1">
                <a:latin typeface="Courier New"/>
                <a:cs typeface="Courier New"/>
              </a:rPr>
              <a:t>int</a:t>
            </a:r>
            <a:r>
              <a:rPr lang="en-GB" sz="2000" b="1" dirty="0">
                <a:latin typeface="Courier New"/>
                <a:cs typeface="Courier New"/>
              </a:rPr>
              <a:t> *</a:t>
            </a:r>
            <a:r>
              <a:rPr lang="en-GB" sz="2000" b="1" dirty="0" err="1">
                <a:latin typeface="Courier New"/>
                <a:cs typeface="Courier New"/>
              </a:rPr>
              <a:t>h_arr</a:t>
            </a:r>
            <a:r>
              <a:rPr lang="en-GB" sz="2000" b="1" dirty="0">
                <a:latin typeface="Courier New"/>
                <a:cs typeface="Courier New"/>
              </a:rPr>
              <a:t>, *</a:t>
            </a:r>
            <a:r>
              <a:rPr lang="en-GB" sz="2000" b="1" dirty="0" err="1">
                <a:latin typeface="Courier New"/>
                <a:cs typeface="Courier New"/>
              </a:rPr>
              <a:t>d_arr</a:t>
            </a:r>
            <a:r>
              <a:rPr lang="en-GB" sz="2000" b="1" dirty="0">
                <a:latin typeface="Courier New"/>
                <a:cs typeface="Courier New"/>
              </a:rPr>
              <a:t>;</a:t>
            </a:r>
          </a:p>
          <a:p>
            <a:pPr lvl="1" indent="0">
              <a:buNone/>
            </a:pPr>
            <a:r>
              <a:rPr lang="en-GB" sz="2000" b="1" dirty="0" err="1">
                <a:latin typeface="Courier New"/>
                <a:cs typeface="Courier New"/>
              </a:rPr>
              <a:t>cudaStream_t</a:t>
            </a:r>
            <a:r>
              <a:rPr lang="en-GB" sz="2000" b="1" dirty="0">
                <a:latin typeface="Courier New"/>
                <a:cs typeface="Courier New"/>
              </a:rPr>
              <a:t> stream;</a:t>
            </a:r>
          </a:p>
          <a:p>
            <a:pPr lvl="1" indent="0">
              <a:buNone/>
            </a:pPr>
            <a:r>
              <a:rPr lang="en-GB" sz="2000" b="1" dirty="0" err="1">
                <a:latin typeface="Courier New"/>
                <a:cs typeface="Courier New"/>
              </a:rPr>
              <a:t>cudaMalloc</a:t>
            </a:r>
            <a:r>
              <a:rPr lang="en-GB" sz="2000" b="1" dirty="0">
                <a:latin typeface="Courier New"/>
                <a:cs typeface="Courier New"/>
              </a:rPr>
              <a:t>((void **)&amp;</a:t>
            </a:r>
            <a:r>
              <a:rPr lang="en-GB" sz="2000" b="1" dirty="0" err="1">
                <a:latin typeface="Courier New"/>
                <a:cs typeface="Courier New"/>
              </a:rPr>
              <a:t>d_arr</a:t>
            </a:r>
            <a:r>
              <a:rPr lang="en-GB" sz="2000" b="1" dirty="0">
                <a:latin typeface="Courier New"/>
                <a:cs typeface="Courier New"/>
              </a:rPr>
              <a:t>, </a:t>
            </a:r>
            <a:r>
              <a:rPr lang="en-GB" sz="2000" b="1" dirty="0" err="1">
                <a:latin typeface="Courier New"/>
                <a:cs typeface="Courier New"/>
              </a:rPr>
              <a:t>nbytes</a:t>
            </a:r>
            <a:r>
              <a:rPr lang="en-GB" sz="2000" b="1" dirty="0">
                <a:latin typeface="Courier New"/>
                <a:cs typeface="Courier New"/>
              </a:rPr>
              <a:t>);</a:t>
            </a:r>
          </a:p>
          <a:p>
            <a:pPr lvl="1" indent="0">
              <a:buNone/>
            </a:pPr>
            <a:r>
              <a:rPr lang="en-GB" sz="2000" b="1" dirty="0" err="1">
                <a:solidFill>
                  <a:srgbClr val="76B900"/>
                </a:solidFill>
                <a:latin typeface="Courier New"/>
                <a:cs typeface="Courier New"/>
              </a:rPr>
              <a:t>cudaMallocHost</a:t>
            </a:r>
            <a:r>
              <a:rPr lang="en-GB" sz="2000" b="1" dirty="0">
                <a:latin typeface="Courier New"/>
                <a:cs typeface="Courier New"/>
              </a:rPr>
              <a:t>((void **)&amp;</a:t>
            </a:r>
            <a:r>
              <a:rPr lang="en-GB" sz="2000" b="1" dirty="0" err="1">
                <a:latin typeface="Courier New"/>
                <a:cs typeface="Courier New"/>
              </a:rPr>
              <a:t>h_arr</a:t>
            </a:r>
            <a:r>
              <a:rPr lang="en-GB" sz="2000" b="1" dirty="0">
                <a:latin typeface="Courier New"/>
                <a:cs typeface="Courier New"/>
              </a:rPr>
              <a:t>, </a:t>
            </a:r>
            <a:r>
              <a:rPr lang="en-GB" sz="2000" b="1" dirty="0" err="1">
                <a:latin typeface="Courier New"/>
                <a:cs typeface="Courier New"/>
              </a:rPr>
              <a:t>nbytes</a:t>
            </a:r>
            <a:r>
              <a:rPr lang="en-GB" sz="2000" b="1" dirty="0">
                <a:latin typeface="Courier New"/>
                <a:cs typeface="Courier New"/>
              </a:rPr>
              <a:t>);</a:t>
            </a:r>
          </a:p>
          <a:p>
            <a:pPr lvl="1" indent="0">
              <a:buNone/>
            </a:pPr>
            <a:r>
              <a:rPr lang="en-GB" sz="2000" b="1" dirty="0" err="1">
                <a:solidFill>
                  <a:srgbClr val="76B900"/>
                </a:solidFill>
                <a:latin typeface="Courier New"/>
                <a:cs typeface="Courier New"/>
              </a:rPr>
              <a:t>cudaStreamCreate</a:t>
            </a:r>
            <a:r>
              <a:rPr lang="en-GB" sz="2000" b="1" dirty="0">
                <a:latin typeface="Courier New"/>
                <a:cs typeface="Courier New"/>
              </a:rPr>
              <a:t>(&amp;stream);</a:t>
            </a:r>
          </a:p>
          <a:p>
            <a:pPr lvl="1" indent="0">
              <a:buNone/>
            </a:pPr>
            <a:endParaRPr lang="en-GB" sz="2000" b="1" dirty="0">
              <a:latin typeface="Courier New"/>
              <a:cs typeface="Courier New"/>
            </a:endParaRPr>
          </a:p>
          <a:p>
            <a:pPr lvl="1" indent="0">
              <a:buNone/>
            </a:pPr>
            <a:r>
              <a:rPr lang="en-GB" sz="2000" b="1" dirty="0" err="1">
                <a:solidFill>
                  <a:srgbClr val="76B900"/>
                </a:solidFill>
                <a:latin typeface="Courier New"/>
                <a:cs typeface="Courier New"/>
              </a:rPr>
              <a:t>cudaMemcpyAsync</a:t>
            </a:r>
            <a:r>
              <a:rPr lang="en-GB" sz="2000" b="1" dirty="0">
                <a:latin typeface="Courier New"/>
                <a:cs typeface="Courier New"/>
              </a:rPr>
              <a:t>(</a:t>
            </a:r>
            <a:r>
              <a:rPr lang="en-GB" sz="2000" b="1" dirty="0" err="1">
                <a:latin typeface="Courier New"/>
                <a:cs typeface="Courier New"/>
              </a:rPr>
              <a:t>d_arr</a:t>
            </a:r>
            <a:r>
              <a:rPr lang="en-GB" sz="2000" b="1" dirty="0">
                <a:latin typeface="Courier New"/>
                <a:cs typeface="Courier New"/>
              </a:rPr>
              <a:t>, </a:t>
            </a:r>
            <a:r>
              <a:rPr lang="en-GB" sz="2000" b="1" dirty="0" err="1">
                <a:latin typeface="Courier New"/>
                <a:cs typeface="Courier New"/>
              </a:rPr>
              <a:t>h_arr</a:t>
            </a:r>
            <a:r>
              <a:rPr lang="en-GB" sz="2000" b="1" dirty="0">
                <a:latin typeface="Courier New"/>
                <a:cs typeface="Courier New"/>
              </a:rPr>
              <a:t>, </a:t>
            </a:r>
            <a:r>
              <a:rPr lang="en-GB" sz="2000" b="1" dirty="0" err="1">
                <a:latin typeface="Courier New"/>
                <a:cs typeface="Courier New"/>
              </a:rPr>
              <a:t>nbytes</a:t>
            </a:r>
            <a:r>
              <a:rPr lang="en-GB" sz="2000" b="1" dirty="0">
                <a:latin typeface="Courier New"/>
                <a:cs typeface="Courier New"/>
              </a:rPr>
              <a:t>, </a:t>
            </a:r>
            <a:r>
              <a:rPr lang="en-GB" sz="2000" b="1" dirty="0" err="1">
                <a:latin typeface="Courier New"/>
                <a:cs typeface="Courier New"/>
              </a:rPr>
              <a:t>cudaMemcpyHostToDevice</a:t>
            </a:r>
            <a:r>
              <a:rPr lang="en-GB" sz="2000" b="1" dirty="0">
                <a:latin typeface="Courier New"/>
                <a:cs typeface="Courier New"/>
              </a:rPr>
              <a:t>, </a:t>
            </a:r>
            <a:r>
              <a:rPr lang="en-GB" sz="2000" b="1" dirty="0">
                <a:solidFill>
                  <a:srgbClr val="76B900"/>
                </a:solidFill>
                <a:latin typeface="Courier New"/>
                <a:cs typeface="Courier New"/>
              </a:rPr>
              <a:t>stream</a:t>
            </a:r>
            <a:r>
              <a:rPr lang="en-GB" sz="2000" b="1" dirty="0">
                <a:latin typeface="Courier New"/>
                <a:cs typeface="Courier New"/>
              </a:rPr>
              <a:t>);</a:t>
            </a:r>
          </a:p>
          <a:p>
            <a:pPr lvl="1" indent="0">
              <a:buNone/>
            </a:pPr>
            <a:r>
              <a:rPr lang="en-GB" sz="2000" b="1" dirty="0">
                <a:latin typeface="Courier New"/>
                <a:cs typeface="Courier New"/>
              </a:rPr>
              <a:t>...</a:t>
            </a:r>
          </a:p>
          <a:p>
            <a:pPr lvl="1" indent="0">
              <a:buNone/>
            </a:pPr>
            <a:r>
              <a:rPr lang="en-GB" sz="2000" b="1" dirty="0" err="1">
                <a:solidFill>
                  <a:srgbClr val="76B900"/>
                </a:solidFill>
                <a:latin typeface="Courier New"/>
                <a:cs typeface="Courier New"/>
              </a:rPr>
              <a:t>cudaStreamSynchronize</a:t>
            </a:r>
            <a:r>
              <a:rPr lang="en-GB" sz="2000" b="1" dirty="0">
                <a:latin typeface="Courier New"/>
                <a:cs typeface="Courier New"/>
              </a:rPr>
              <a:t>(stream);</a:t>
            </a:r>
          </a:p>
          <a:p>
            <a:pPr lvl="1" indent="0">
              <a:buNone/>
            </a:pPr>
            <a:r>
              <a:rPr lang="en-GB" sz="2000" b="1" dirty="0" err="1">
                <a:latin typeface="Courier New"/>
                <a:cs typeface="Courier New"/>
              </a:rPr>
              <a:t>cudaFree</a:t>
            </a:r>
            <a:r>
              <a:rPr lang="en-GB" sz="2000" b="1" dirty="0">
                <a:latin typeface="Courier New"/>
                <a:cs typeface="Courier New"/>
              </a:rPr>
              <a:t>(</a:t>
            </a:r>
            <a:r>
              <a:rPr lang="en-GB" sz="2000" b="1" dirty="0" err="1">
                <a:latin typeface="Courier New"/>
                <a:cs typeface="Courier New"/>
              </a:rPr>
              <a:t>d_arr</a:t>
            </a:r>
            <a:r>
              <a:rPr lang="en-GB" sz="2000" b="1" dirty="0">
                <a:latin typeface="Courier New"/>
                <a:cs typeface="Courier New"/>
              </a:rPr>
              <a:t>); </a:t>
            </a:r>
            <a:r>
              <a:rPr lang="en-GB" sz="2000" b="1" dirty="0" err="1">
                <a:solidFill>
                  <a:srgbClr val="76B900"/>
                </a:solidFill>
                <a:latin typeface="Courier New"/>
                <a:cs typeface="Courier New"/>
              </a:rPr>
              <a:t>cudaFreeHost</a:t>
            </a:r>
            <a:r>
              <a:rPr lang="en-GB" sz="2000" b="1" dirty="0">
                <a:latin typeface="Courier New"/>
                <a:cs typeface="Courier New"/>
              </a:rPr>
              <a:t>(</a:t>
            </a:r>
            <a:r>
              <a:rPr lang="en-GB" sz="2000" b="1" dirty="0" err="1">
                <a:latin typeface="Courier New"/>
                <a:cs typeface="Courier New"/>
              </a:rPr>
              <a:t>h_arr</a:t>
            </a:r>
            <a:r>
              <a:rPr lang="en-GB" sz="2000" b="1" dirty="0">
                <a:latin typeface="Courier New"/>
                <a:cs typeface="Courier New"/>
              </a:rPr>
              <a:t>); </a:t>
            </a:r>
            <a:r>
              <a:rPr lang="en-GB" sz="2000" b="1" dirty="0" err="1">
                <a:solidFill>
                  <a:srgbClr val="76B900"/>
                </a:solidFill>
                <a:latin typeface="Courier New"/>
                <a:cs typeface="Courier New"/>
              </a:rPr>
              <a:t>cudaStreamDestroy</a:t>
            </a:r>
            <a:r>
              <a:rPr lang="en-GB" sz="2000" b="1" dirty="0">
                <a:latin typeface="Courier New"/>
                <a:cs typeface="Courier New"/>
              </a:rPr>
              <a:t>(stream);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09800" y="1688068"/>
            <a:ext cx="6794396" cy="1359932"/>
            <a:chOff x="2209800" y="1688068"/>
            <a:chExt cx="6794396" cy="1359932"/>
          </a:xfrm>
        </p:grpSpPr>
        <p:sp>
          <p:nvSpPr>
            <p:cNvPr id="4" name="Rectangle 3"/>
            <p:cNvSpPr/>
            <p:nvPr/>
          </p:nvSpPr>
          <p:spPr>
            <a:xfrm>
              <a:off x="5867400" y="1688068"/>
              <a:ext cx="3136796" cy="369332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GB" dirty="0"/>
                <a:t>page-locked memory allocation</a:t>
              </a:r>
              <a:endParaRPr lang="en-US" dirty="0"/>
            </a:p>
          </p:txBody>
        </p:sp>
        <p:cxnSp>
          <p:nvCxnSpPr>
            <p:cNvPr id="8" name="Curved Connector 7"/>
            <p:cNvCxnSpPr/>
            <p:nvPr/>
          </p:nvCxnSpPr>
          <p:spPr>
            <a:xfrm flipV="1">
              <a:off x="2209800" y="1905000"/>
              <a:ext cx="3657600" cy="1143000"/>
            </a:xfrm>
            <a:prstGeom prst="curvedConnector3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429000" y="3593068"/>
            <a:ext cx="5716620" cy="597932"/>
            <a:chOff x="3429000" y="3593068"/>
            <a:chExt cx="5716620" cy="597932"/>
          </a:xfrm>
        </p:grpSpPr>
        <p:sp>
          <p:nvSpPr>
            <p:cNvPr id="5" name="Rectangle 4"/>
            <p:cNvSpPr/>
            <p:nvPr/>
          </p:nvSpPr>
          <p:spPr>
            <a:xfrm>
              <a:off x="5562600" y="3593068"/>
              <a:ext cx="3583020" cy="369332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GB" dirty="0"/>
                <a:t>Call return before transfer complete</a:t>
              </a:r>
              <a:endParaRPr lang="en-US" dirty="0"/>
            </a:p>
          </p:txBody>
        </p:sp>
        <p:cxnSp>
          <p:nvCxnSpPr>
            <p:cNvPr id="10" name="Curved Connector 9"/>
            <p:cNvCxnSpPr/>
            <p:nvPr/>
          </p:nvCxnSpPr>
          <p:spPr>
            <a:xfrm flipV="1">
              <a:off x="3429000" y="3733800"/>
              <a:ext cx="2133600" cy="457200"/>
            </a:xfrm>
            <a:prstGeom prst="curvedConnector3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676400" y="4648200"/>
            <a:ext cx="7571307" cy="369332"/>
            <a:chOff x="1676400" y="4648200"/>
            <a:chExt cx="7571307" cy="369332"/>
          </a:xfrm>
        </p:grpSpPr>
        <p:sp>
          <p:nvSpPr>
            <p:cNvPr id="6" name="Rectangle 5"/>
            <p:cNvSpPr/>
            <p:nvPr/>
          </p:nvSpPr>
          <p:spPr>
            <a:xfrm>
              <a:off x="5257800" y="4648200"/>
              <a:ext cx="3989907" cy="369332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GB" dirty="0"/>
                <a:t>Do something while data is being moved</a:t>
              </a:r>
              <a:endParaRPr lang="en-US" dirty="0"/>
            </a:p>
          </p:txBody>
        </p:sp>
        <p:cxnSp>
          <p:nvCxnSpPr>
            <p:cNvPr id="13" name="Curved Connector 12"/>
            <p:cNvCxnSpPr/>
            <p:nvPr/>
          </p:nvCxnSpPr>
          <p:spPr>
            <a:xfrm flipV="1">
              <a:off x="1676400" y="4800600"/>
              <a:ext cx="3581400" cy="76200"/>
            </a:xfrm>
            <a:prstGeom prst="curvedConnector3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76600" y="5181600"/>
            <a:ext cx="5872710" cy="1174750"/>
            <a:chOff x="3276600" y="5181600"/>
            <a:chExt cx="5872710" cy="1174750"/>
          </a:xfrm>
        </p:grpSpPr>
        <p:sp>
          <p:nvSpPr>
            <p:cNvPr id="18" name="Rectangle 17"/>
            <p:cNvSpPr/>
            <p:nvPr/>
          </p:nvSpPr>
          <p:spPr>
            <a:xfrm>
              <a:off x="5257800" y="5987018"/>
              <a:ext cx="3891510" cy="369332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GB" dirty="0"/>
                <a:t>Sync to make sure operations complete</a:t>
              </a:r>
              <a:endParaRPr lang="en-US" dirty="0"/>
            </a:p>
          </p:txBody>
        </p:sp>
        <p:cxnSp>
          <p:nvCxnSpPr>
            <p:cNvPr id="19" name="Curved Connector 18"/>
            <p:cNvCxnSpPr/>
            <p:nvPr/>
          </p:nvCxnSpPr>
          <p:spPr>
            <a:xfrm>
              <a:off x="3276600" y="5181600"/>
              <a:ext cx="1981200" cy="957818"/>
            </a:xfrm>
            <a:prstGeom prst="curvedConnector3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CUDA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562600"/>
          </a:xfrm>
        </p:spPr>
        <p:txBody>
          <a:bodyPr>
            <a:normAutofit/>
          </a:bodyPr>
          <a:lstStyle/>
          <a:p>
            <a:r>
              <a:rPr lang="en-GB" dirty="0"/>
              <a:t>Associate kernel launches with a non-NULL stream</a:t>
            </a:r>
          </a:p>
          <a:p>
            <a:pPr lvl="1"/>
            <a:r>
              <a:rPr lang="en-GB" dirty="0"/>
              <a:t>Note that kernels are always asynchronous</a:t>
            </a:r>
          </a:p>
          <a:p>
            <a:pPr marL="5715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b="1" dirty="0">
                <a:latin typeface="Courier New"/>
                <a:cs typeface="Courier New"/>
              </a:rPr>
              <a:t>kernel&lt;&lt;&lt;</a:t>
            </a:r>
            <a:r>
              <a:rPr lang="en-GB" sz="2400" b="1" dirty="0" err="1">
                <a:latin typeface="Courier New"/>
                <a:cs typeface="Courier New"/>
              </a:rPr>
              <a:t>nblocks</a:t>
            </a:r>
            <a:r>
              <a:rPr lang="en-GB" sz="2400" b="1" dirty="0">
                <a:latin typeface="Courier New"/>
                <a:cs typeface="Courier New"/>
              </a:rPr>
              <a:t>, </a:t>
            </a:r>
            <a:r>
              <a:rPr lang="en-GB" sz="2400" b="1" dirty="0" err="1">
                <a:latin typeface="Courier New"/>
                <a:cs typeface="Courier New"/>
              </a:rPr>
              <a:t>threads_per_block</a:t>
            </a:r>
            <a:r>
              <a:rPr lang="en-GB" sz="2400" b="1" dirty="0">
                <a:latin typeface="Courier New"/>
                <a:cs typeface="Courier New"/>
              </a:rPr>
              <a:t>, </a:t>
            </a:r>
            <a:r>
              <a:rPr lang="en-GB" sz="2400" b="1" dirty="0" err="1">
                <a:latin typeface="Courier New"/>
                <a:cs typeface="Courier New"/>
              </a:rPr>
              <a:t>smem_size</a:t>
            </a:r>
            <a:r>
              <a:rPr lang="en-GB" sz="2400" b="1" dirty="0">
                <a:latin typeface="Courier New"/>
                <a:cs typeface="Courier New"/>
              </a:rPr>
              <a:t>, </a:t>
            </a:r>
            <a:r>
              <a:rPr lang="en-GB" sz="2400" b="1" dirty="0">
                <a:solidFill>
                  <a:srgbClr val="76B900"/>
                </a:solidFill>
                <a:latin typeface="Courier New"/>
                <a:cs typeface="Courier New"/>
              </a:rPr>
              <a:t>stream</a:t>
            </a:r>
            <a:r>
              <a:rPr lang="en-GB" sz="2400" b="1" dirty="0">
                <a:latin typeface="Courier New"/>
                <a:cs typeface="Courier New"/>
              </a:rPr>
              <a:t>&gt;&gt;&gt;(...);</a:t>
            </a:r>
          </a:p>
          <a:p>
            <a:pPr marL="0" indent="0">
              <a:buNone/>
            </a:pPr>
            <a:endParaRPr lang="en-GB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sz="2400" dirty="0">
              <a:latin typeface="Courier New"/>
              <a:cs typeface="Courier New"/>
            </a:endParaRPr>
          </a:p>
          <a:p>
            <a:r>
              <a:rPr lang="en-GB" dirty="0"/>
              <a:t>The effects of </a:t>
            </a:r>
            <a:r>
              <a:rPr lang="en-GB" sz="2400" dirty="0" err="1">
                <a:latin typeface="Courier New"/>
                <a:cs typeface="Courier New"/>
              </a:rPr>
              <a:t>cudaMemcpyAsync</a:t>
            </a:r>
            <a:r>
              <a:rPr lang="en-GB" dirty="0"/>
              <a:t> and kernel launching</a:t>
            </a:r>
          </a:p>
          <a:p>
            <a:pPr lvl="1"/>
            <a:r>
              <a:rPr lang="en-GB" dirty="0"/>
              <a:t>Operations are put in the stream queue for execution</a:t>
            </a:r>
          </a:p>
          <a:p>
            <a:pPr lvl="1"/>
            <a:r>
              <a:rPr lang="en-GB" dirty="0"/>
              <a:t>Actually operations may not happen yet</a:t>
            </a:r>
          </a:p>
          <a:p>
            <a:pPr lvl="1"/>
            <a:endParaRPr lang="en-GB" dirty="0"/>
          </a:p>
          <a:p>
            <a:r>
              <a:rPr lang="en-GB" dirty="0"/>
              <a:t>Host-side timer to time those operations</a:t>
            </a:r>
          </a:p>
          <a:p>
            <a:pPr lvl="1"/>
            <a:r>
              <a:rPr lang="en-GB" dirty="0"/>
              <a:t>Not the actual time of the operations</a:t>
            </a:r>
          </a:p>
          <a:p>
            <a:pPr marL="0" indent="0">
              <a:buNone/>
            </a:pPr>
            <a:endParaRPr lang="en-GB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sz="24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91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44350</TotalTime>
  <Words>5262</Words>
  <Application>Microsoft Office PowerPoint</Application>
  <PresentationFormat>Affichage à l'écran (4:3)</PresentationFormat>
  <Paragraphs>798</Paragraphs>
  <Slides>79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79</vt:i4>
      </vt:variant>
    </vt:vector>
  </HeadingPairs>
  <TitlesOfParts>
    <vt:vector size="84" baseType="lpstr">
      <vt:lpstr>Arial</vt:lpstr>
      <vt:lpstr>Calibri</vt:lpstr>
      <vt:lpstr>Courier New</vt:lpstr>
      <vt:lpstr>Trebuchet MS</vt:lpstr>
      <vt:lpstr>Office Theme</vt:lpstr>
      <vt:lpstr>Lecture 13: Manycore GPU Architectures and Programming, Part 3 -- Streaming, Library and Tuning</vt:lpstr>
      <vt:lpstr>Overlapping Communication and Computation</vt:lpstr>
      <vt:lpstr>Abstract Concurrency</vt:lpstr>
      <vt:lpstr>CUDA Streams</vt:lpstr>
      <vt:lpstr>CUDA Streams</vt:lpstr>
      <vt:lpstr>CUDA Streams</vt:lpstr>
      <vt:lpstr>CUDA Streams</vt:lpstr>
      <vt:lpstr>CUDA Streams</vt:lpstr>
      <vt:lpstr>CUDA Streams</vt:lpstr>
      <vt:lpstr>CUDA Streams</vt:lpstr>
      <vt:lpstr>CUDA Streams</vt:lpstr>
      <vt:lpstr>CUDA Events</vt:lpstr>
      <vt:lpstr>CUDA Events</vt:lpstr>
      <vt:lpstr>CUDA Events</vt:lpstr>
      <vt:lpstr>CUDA Events</vt:lpstr>
      <vt:lpstr>Implicit and Explicit Synchronization</vt:lpstr>
      <vt:lpstr>Implicit and Explicit Synchronization</vt:lpstr>
      <vt:lpstr>Implicit and Explicit Synchronization</vt:lpstr>
      <vt:lpstr>Implicit and Explicit Synchronization</vt:lpstr>
      <vt:lpstr>Suggested Readings</vt:lpstr>
      <vt:lpstr>Manycore GPU Architectures and Programming: Outline</vt:lpstr>
      <vt:lpstr>CUDA Libraries</vt:lpstr>
      <vt:lpstr>CUDA Libraries</vt:lpstr>
      <vt:lpstr>CUDA Libraries</vt:lpstr>
      <vt:lpstr>Workflow to Use CUDA Library</vt:lpstr>
      <vt:lpstr>Common Library Workflow</vt:lpstr>
      <vt:lpstr>Common Library Workflow</vt:lpstr>
      <vt:lpstr>Common Library Workflow</vt:lpstr>
      <vt:lpstr>Common Library Workflow</vt:lpstr>
      <vt:lpstr>Common Library Workflow</vt:lpstr>
      <vt:lpstr>cuBLAS</vt:lpstr>
      <vt:lpstr>cuBLAS Idiosyncracies</vt:lpstr>
      <vt:lpstr>cuBLAS Data Management</vt:lpstr>
      <vt:lpstr>cuBLAS Data Management</vt:lpstr>
      <vt:lpstr>cuBLAS Data Management</vt:lpstr>
      <vt:lpstr>cuBLAS Data Management</vt:lpstr>
      <vt:lpstr>cuBLAS Data Management</vt:lpstr>
      <vt:lpstr>cuBLAS Example</vt:lpstr>
      <vt:lpstr>cuBLAS Example</vt:lpstr>
      <vt:lpstr>cuBLAS Portability</vt:lpstr>
      <vt:lpstr>cuBLAS Portability</vt:lpstr>
      <vt:lpstr>cuBLAS Summary</vt:lpstr>
      <vt:lpstr>cuFFT</vt:lpstr>
      <vt:lpstr>cuFFT Configuration</vt:lpstr>
      <vt:lpstr>cuFFT Configuration</vt:lpstr>
      <vt:lpstr>cuFFT Example</vt:lpstr>
      <vt:lpstr>cuFFT Example</vt:lpstr>
      <vt:lpstr>cuFFT Summary</vt:lpstr>
      <vt:lpstr>Drop-In CUDA Libraries</vt:lpstr>
      <vt:lpstr>Drop-In CUDA Libraries</vt:lpstr>
      <vt:lpstr>Survey of CUDA Library Performance</vt:lpstr>
      <vt:lpstr>Survey of CUDA Library Performance</vt:lpstr>
      <vt:lpstr>Survey of CUDA Library Performance</vt:lpstr>
      <vt:lpstr>Suggested Readings</vt:lpstr>
      <vt:lpstr>Manycore GPU Architectures and Programming: Outline</vt:lpstr>
      <vt:lpstr>GPU Parallelization</vt:lpstr>
      <vt:lpstr>Optimization Opportunities</vt:lpstr>
      <vt:lpstr>Kernel-Level Optimization</vt:lpstr>
      <vt:lpstr>Kernel-Level Optimization</vt:lpstr>
      <vt:lpstr>Kernel-Level Optimization</vt:lpstr>
      <vt:lpstr>Kernel-Level Optimization</vt:lpstr>
      <vt:lpstr>Kernel-Level Optimization</vt:lpstr>
      <vt:lpstr>Kernel-Level Optimization</vt:lpstr>
      <vt:lpstr>Profile-Driven Optimization</vt:lpstr>
      <vt:lpstr>Profile-Driven Optimization</vt:lpstr>
      <vt:lpstr>Profile-Driven Optimization</vt:lpstr>
      <vt:lpstr>Profile-Driven Optimization</vt:lpstr>
      <vt:lpstr>CUDA Debugging</vt:lpstr>
      <vt:lpstr>CUDA Debugging</vt:lpstr>
      <vt:lpstr>CUDA Kernel Debugging</vt:lpstr>
      <vt:lpstr>CUDA Kernel Debugging</vt:lpstr>
      <vt:lpstr>CUDA Kernel Debugging</vt:lpstr>
      <vt:lpstr>CUDA Memory Debugging</vt:lpstr>
      <vt:lpstr>CUDA Memory Debugging</vt:lpstr>
      <vt:lpstr>CUDA Memory Debugging</vt:lpstr>
      <vt:lpstr>CUDA Memory Debugging</vt:lpstr>
      <vt:lpstr>CUDA Error Handling</vt:lpstr>
      <vt:lpstr>CUDA Error Handling</vt:lpstr>
      <vt:lpstr>Suggested Readings</vt:lpstr>
    </vt:vector>
  </TitlesOfParts>
  <Company>Rice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Keith Cooper</dc:creator>
  <cp:lastModifiedBy>Damien DUBUC</cp:lastModifiedBy>
  <cp:revision>2153</cp:revision>
  <cp:lastPrinted>2015-02-16T22:05:51Z</cp:lastPrinted>
  <dcterms:created xsi:type="dcterms:W3CDTF">2009-05-06T11:59:01Z</dcterms:created>
  <dcterms:modified xsi:type="dcterms:W3CDTF">2020-11-10T17:20:05Z</dcterms:modified>
</cp:coreProperties>
</file>