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401" r:id="rId3"/>
    <p:sldId id="402" r:id="rId4"/>
    <p:sldId id="312" r:id="rId6"/>
    <p:sldId id="410" r:id="rId7"/>
    <p:sldId id="411" r:id="rId8"/>
    <p:sldId id="413" r:id="rId9"/>
    <p:sldId id="414" r:id="rId10"/>
    <p:sldId id="424" r:id="rId11"/>
    <p:sldId id="427" r:id="rId12"/>
    <p:sldId id="417" r:id="rId13"/>
    <p:sldId id="418" r:id="rId14"/>
    <p:sldId id="420" r:id="rId15"/>
    <p:sldId id="419" r:id="rId16"/>
    <p:sldId id="421" r:id="rId17"/>
    <p:sldId id="408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AA86F"/>
    <a:srgbClr val="F83EF8"/>
    <a:srgbClr val="2AB46F"/>
    <a:srgbClr val="C8A306"/>
    <a:srgbClr val="00B050"/>
    <a:srgbClr val="99CC00"/>
    <a:srgbClr val="0066CC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6423" autoAdjust="0"/>
  </p:normalViewPr>
  <p:slideViewPr>
    <p:cSldViewPr>
      <p:cViewPr>
        <p:scale>
          <a:sx n="100" d="100"/>
          <a:sy n="100" d="100"/>
        </p:scale>
        <p:origin x="-1056" y="210"/>
      </p:cViewPr>
      <p:guideLst>
        <p:guide orient="horz" pos="2235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D46B29B-9650-447D-9B39-2B709BE99E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6DBEB1-36BE-41E9-B509-8A413671D57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0CFE98-30B8-4B07-9D48-90D847C7D2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C4F9CC-1745-4EF3-8807-78C917F1E73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971A15-821F-4526-ABA6-2FB18E25944A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971A15-821F-4526-ABA6-2FB18E25944A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solidFill>
              <a:srgbClr val="000000"/>
            </a:solidFill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endParaRPr lang="en-US" altLang="zh-CN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5D926D4-6BFE-4681-B01B-768BBD4B7DA0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781300"/>
            <a:ext cx="9144000" cy="1079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7" name="Picture 26" descr="C:\Users\Administrator.BARBARAMS001-PC\Desktop\转曲8.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" y="3501008"/>
            <a:ext cx="5906814" cy="31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77010"/>
            <a:ext cx="6296744" cy="166179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501528"/>
            <a:ext cx="8060432" cy="81952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18EDBA-E3FC-45E7-AC24-0BB43CBDF23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781300"/>
            <a:ext cx="9144000" cy="1079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7" name="Picture 26" descr="C:\Users\Administrator.BARBARAMS001-PC\Desktop\转曲8.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3976688"/>
            <a:ext cx="547528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97510"/>
            <a:ext cx="7772400" cy="819522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77010"/>
            <a:ext cx="6296744" cy="166179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163240"/>
            <a:ext cx="6623050" cy="64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44"/>
          <p:cNvGrpSpPr/>
          <p:nvPr userDrawn="1"/>
        </p:nvGrpSpPr>
        <p:grpSpPr bwMode="auto">
          <a:xfrm>
            <a:off x="0" y="763588"/>
            <a:ext cx="9144000" cy="288925"/>
            <a:chOff x="0" y="763588"/>
            <a:chExt cx="9144000" cy="288925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835025"/>
              <a:ext cx="6877050" cy="1397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861175" y="835025"/>
              <a:ext cx="2282825" cy="1397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H="1">
              <a:off x="6753225" y="763588"/>
              <a:ext cx="195263" cy="28892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组合 43"/>
          <p:cNvGrpSpPr/>
          <p:nvPr userDrawn="1"/>
        </p:nvGrpSpPr>
        <p:grpSpPr bwMode="auto">
          <a:xfrm>
            <a:off x="454025" y="260350"/>
            <a:ext cx="360363" cy="339725"/>
            <a:chOff x="467544" y="260648"/>
            <a:chExt cx="360363" cy="339263"/>
          </a:xfrm>
        </p:grpSpPr>
        <p:sp>
          <p:nvSpPr>
            <p:cNvPr id="12" name="矩形 11"/>
            <p:cNvSpPr/>
            <p:nvPr/>
          </p:nvSpPr>
          <p:spPr bwMode="auto">
            <a:xfrm>
              <a:off x="467544" y="260648"/>
              <a:ext cx="144463" cy="1442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67544" y="452475"/>
              <a:ext cx="144463" cy="1442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83444" y="455645"/>
              <a:ext cx="144463" cy="1442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028" name="Picture 15" descr="E:\History\市场推广\艾普工华VI\艾普工华企业logo\艾普工华.jpg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7" b="-17352"/>
          <a:stretch>
            <a:fillRect/>
          </a:stretch>
        </p:blipFill>
        <p:spPr bwMode="auto">
          <a:xfrm>
            <a:off x="7678738" y="347663"/>
            <a:ext cx="1141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组合 40"/>
          <p:cNvGrpSpPr/>
          <p:nvPr userDrawn="1"/>
        </p:nvGrpSpPr>
        <p:grpSpPr bwMode="auto">
          <a:xfrm>
            <a:off x="0" y="6381750"/>
            <a:ext cx="7235825" cy="217488"/>
            <a:chOff x="0" y="6381328"/>
            <a:chExt cx="7236181" cy="217908"/>
          </a:xfrm>
        </p:grpSpPr>
        <p:cxnSp>
          <p:nvCxnSpPr>
            <p:cNvPr id="18" name="直接连接符 17"/>
            <p:cNvCxnSpPr/>
            <p:nvPr/>
          </p:nvCxnSpPr>
          <p:spPr bwMode="auto">
            <a:xfrm flipV="1">
              <a:off x="0" y="6597645"/>
              <a:ext cx="716474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7163152" y="6381328"/>
              <a:ext cx="0" cy="21790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flipH="1" flipV="1">
              <a:off x="7236181" y="6452904"/>
              <a:ext cx="0" cy="1463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43"/>
          <p:cNvSpPr txBox="1">
            <a:spLocks noChangeArrowheads="1"/>
          </p:cNvSpPr>
          <p:nvPr userDrawn="1"/>
        </p:nvSpPr>
        <p:spPr bwMode="auto">
          <a:xfrm>
            <a:off x="7288213" y="6381750"/>
            <a:ext cx="1455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i="1" dirty="0" smtClean="0">
                <a:solidFill>
                  <a:srgbClr val="7F7F7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www.epichust.com</a:t>
            </a:r>
            <a:endParaRPr lang="zh-CN" altLang="en-US" sz="1200" i="1" smtClean="0">
              <a:solidFill>
                <a:srgbClr val="7F7F7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163513"/>
            <a:ext cx="6623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pic>
        <p:nvPicPr>
          <p:cNvPr id="1032" name="Picture 26" descr="C:\Users\Administrator.BARBARAMS001-PC\Desktop\转曲8.0.pn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7215187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097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2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n"/>
        <a:defRPr lang="zh-CN" sz="2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p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Char char="–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 bwMode="auto">
          <a:xfrm>
            <a:off x="5867400" y="5287963"/>
            <a:ext cx="2439988" cy="1150883"/>
            <a:chOff x="5868144" y="5288452"/>
            <a:chExt cx="2439491" cy="1150611"/>
          </a:xfrm>
        </p:grpSpPr>
        <p:sp>
          <p:nvSpPr>
            <p:cNvPr id="6150" name="TextBox 14"/>
            <p:cNvSpPr txBox="1">
              <a:spLocks noChangeArrowheads="1"/>
            </p:cNvSpPr>
            <p:nvPr/>
          </p:nvSpPr>
          <p:spPr bwMode="auto">
            <a:xfrm>
              <a:off x="5868144" y="5786437"/>
              <a:ext cx="2439491" cy="65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B050"/>
                </a:buClr>
                <a:buFont typeface="Wingdings" panose="05000000000000000000" pitchFamily="2" charset="2"/>
                <a:buChar char="ü"/>
                <a:defRPr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B050"/>
                </a:buClr>
                <a:buChar char="–"/>
                <a:defRPr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0" dirty="0"/>
                <a:t>艾普工华科技（武汉）有限公司</a:t>
              </a:r>
              <a:endParaRPr lang="en-US" altLang="zh-CN" sz="1200" b="0" dirty="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0" dirty="0"/>
                <a:t>姓名</a:t>
              </a:r>
              <a:r>
                <a:rPr lang="zh-CN" altLang="en-US" sz="1200" b="0" dirty="0" smtClean="0"/>
                <a:t>：杨威</a:t>
              </a:r>
              <a:endParaRPr lang="en-US" altLang="zh-CN" sz="1200" b="0" dirty="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0" dirty="0"/>
                <a:t>日期  </a:t>
              </a:r>
              <a:r>
                <a:rPr lang="en-US" altLang="zh-CN" sz="1200" b="0" dirty="0"/>
                <a:t>: </a:t>
              </a:r>
              <a:r>
                <a:rPr lang="en-US" altLang="zh-CN" sz="1200" b="0" dirty="0" smtClean="0"/>
                <a:t>2016-09-19</a:t>
              </a:r>
              <a:endParaRPr lang="zh-CN" altLang="en-US" sz="1200" b="0" dirty="0"/>
            </a:p>
          </p:txBody>
        </p:sp>
        <p:pic>
          <p:nvPicPr>
            <p:cNvPr id="6151" name="Picture 15" descr="E:\History\市场推广\艾普工华VI\艾普工华企业logo\艾普工华.jpg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580" b="-110"/>
            <a:stretch>
              <a:fillRect/>
            </a:stretch>
          </p:blipFill>
          <p:spPr bwMode="auto">
            <a:xfrm>
              <a:off x="5940153" y="5288452"/>
              <a:ext cx="1368152" cy="40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22825" y="3416616"/>
            <a:ext cx="4032448" cy="460102"/>
          </a:xfrm>
        </p:spPr>
        <p:txBody>
          <a:bodyPr/>
          <a:lstStyle/>
          <a:p>
            <a:pPr>
              <a:defRPr/>
            </a:pPr>
            <a:r>
              <a:rPr altLang="en-US" kern="0" dirty="0" smtClean="0">
                <a:solidFill>
                  <a:srgbClr val="002060"/>
                </a:solidFill>
                <a:latin typeface="宋体" panose="02010600030101010101" pitchFamily="2" charset="-122"/>
              </a:rPr>
              <a:t>将中国制造业带入一个崭新的领域</a:t>
            </a:r>
            <a:endParaRPr altLang="en-US" kern="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501528"/>
            <a:ext cx="7228384" cy="819522"/>
          </a:xfrm>
        </p:spPr>
        <p:txBody>
          <a:bodyPr/>
          <a:lstStyle/>
          <a:p>
            <a:pPr>
              <a:defRPr/>
            </a:pPr>
            <a:r>
              <a:rPr altLang="en-US" sz="3600" kern="0" spc="300" dirty="0">
                <a:solidFill>
                  <a:srgbClr val="002060"/>
                </a:solidFill>
                <a:latin typeface="宋体" panose="02010600030101010101" pitchFamily="2" charset="-122"/>
              </a:rPr>
              <a:t>专注离散制造业，用心</a:t>
            </a:r>
            <a:r>
              <a:rPr altLang="en-US" sz="3600" kern="0" spc="300" dirty="0" smtClean="0">
                <a:solidFill>
                  <a:srgbClr val="002060"/>
                </a:solidFill>
                <a:latin typeface="宋体" panose="02010600030101010101" pitchFamily="2" charset="-122"/>
              </a:rPr>
              <a:t>服务</a:t>
            </a:r>
            <a:endParaRPr altLang="en-US" sz="36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357694"/>
            <a:ext cx="4246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生产执行模块介绍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sp>
        <p:nvSpPr>
          <p:cNvPr id="219" name=" 219"/>
          <p:cNvSpPr/>
          <p:nvPr/>
        </p:nvSpPr>
        <p:spPr>
          <a:xfrm>
            <a:off x="179070" y="1196975"/>
            <a:ext cx="3456940" cy="7918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生产执行流程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 3"/>
          <p:cNvSpPr/>
          <p:nvPr/>
        </p:nvSpPr>
        <p:spPr>
          <a:xfrm>
            <a:off x="1182370" y="2303145"/>
            <a:ext cx="6409055" cy="12242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开工：记录信息，根据模板创建自检任务。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 3"/>
          <p:cNvSpPr/>
          <p:nvPr/>
        </p:nvSpPr>
        <p:spPr>
          <a:xfrm>
            <a:off x="1182370" y="3841115"/>
            <a:ext cx="6409055" cy="12242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报工：记录信息，根据自检结果添加不良明细。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 3"/>
          <p:cNvSpPr/>
          <p:nvPr/>
        </p:nvSpPr>
        <p:spPr>
          <a:xfrm>
            <a:off x="1182370" y="5272405"/>
            <a:ext cx="6409055" cy="12242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完工：记录信息，根据模板创建专检任务。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1460" y="1340485"/>
            <a:ext cx="1224280" cy="5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开工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59205" y="2493010"/>
            <a:ext cx="6913245" cy="338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FF0000"/>
                </a:solidFill>
              </a:rPr>
              <a:t>开工、根据检测模板条数判断是否可开工。开工后根据检测模板创建自检任务。需求单拉动发布。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735" y="21273"/>
            <a:ext cx="6623050" cy="644525"/>
          </a:xfrm>
        </p:spPr>
        <p:txBody>
          <a:bodyPr/>
          <a:p>
            <a:r>
              <a:rPr lang="zh-CN" altLang="en-US"/>
              <a:t>单数据采集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1460" y="1053465"/>
            <a:ext cx="1224280" cy="5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自检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530" y="2205990"/>
            <a:ext cx="2520315" cy="100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自检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重复自检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996055" y="3213735"/>
            <a:ext cx="215900" cy="1152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3452495" y="4366260"/>
            <a:ext cx="1302385" cy="1017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是否合格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16200000">
            <a:off x="2273300" y="3773805"/>
            <a:ext cx="1738630" cy="6197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9190" y="3781425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716145" y="4726305"/>
            <a:ext cx="1583690" cy="287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92090" y="4361180"/>
            <a:ext cx="431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72225" y="4582160"/>
            <a:ext cx="93599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不良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996055" y="5374005"/>
            <a:ext cx="215900" cy="864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91865" y="6236970"/>
            <a:ext cx="126365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报工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63950" y="5622925"/>
            <a:ext cx="255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51460" y="1340485"/>
            <a:ext cx="1224280" cy="5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报工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530" y="2348865"/>
            <a:ext cx="215519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报工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分批报工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851910" y="2997200"/>
            <a:ext cx="144145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3065780" y="3916680"/>
            <a:ext cx="1710690" cy="9359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委外工序</a:t>
            </a:r>
            <a:endParaRPr lang="zh-CN" altLang="en-US">
              <a:solidFill>
                <a:srgbClr val="FF0000"/>
              </a:solidFill>
              <a:effectLst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851910" y="4869180"/>
            <a:ext cx="144145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7100" y="4980940"/>
            <a:ext cx="312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13430" y="5445125"/>
            <a:ext cx="1221740" cy="53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调用接口报工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572000" y="5661025"/>
            <a:ext cx="86423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36235" y="5346700"/>
            <a:ext cx="1656715" cy="78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已报工数量合计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计划数量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直角上箭头 16"/>
          <p:cNvSpPr/>
          <p:nvPr/>
        </p:nvSpPr>
        <p:spPr>
          <a:xfrm rot="16200000">
            <a:off x="4041775" y="3361055"/>
            <a:ext cx="2943860" cy="1028700"/>
          </a:xfrm>
          <a:prstGeom prst="bentUpArrow">
            <a:avLst>
              <a:gd name="adj1" fmla="val 25000"/>
              <a:gd name="adj2" fmla="val 24373"/>
              <a:gd name="adj3" fmla="val 26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085840" y="3727450"/>
            <a:ext cx="430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092315" y="5661025"/>
            <a:ext cx="115189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73620" y="5313680"/>
            <a:ext cx="582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244205" y="5516880"/>
            <a:ext cx="79184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完工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8960000">
            <a:off x="5057140" y="4262120"/>
            <a:ext cx="198120" cy="118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30165" y="4486275"/>
            <a:ext cx="3778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1460" y="1340485"/>
            <a:ext cx="1224280" cy="57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完工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59205" y="2493010"/>
            <a:ext cx="6913245" cy="338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FF0000"/>
                </a:solidFill>
              </a:rPr>
              <a:t>完工、完工后根据检测模板创建专检任务。并且根据是否有不良明细将工单进行隔离。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需求单拉动发布。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zh-CN">
                <a:solidFill>
                  <a:srgbClr val="FF0000"/>
                </a:solidFill>
              </a:rPr>
              <a:t>当完工时，既没有不良产生也没有专检任务时，则调用</a:t>
            </a:r>
            <a:r>
              <a:rPr lang="en-US" altLang="zh-CN">
                <a:solidFill>
                  <a:srgbClr val="FF0000"/>
                </a:solidFill>
              </a:rPr>
              <a:t>SAP</a:t>
            </a:r>
            <a:r>
              <a:rPr lang="zh-CN" altLang="en-US">
                <a:solidFill>
                  <a:srgbClr val="FF0000"/>
                </a:solidFill>
              </a:rPr>
              <a:t>接口报工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5"/>
          <p:cNvSpPr>
            <a:spLocks noGrp="1" noChangeArrowheads="1"/>
          </p:cNvSpPr>
          <p:nvPr>
            <p:ph type="ctrTitle" idx="4294967295"/>
          </p:nvPr>
        </p:nvSpPr>
        <p:spPr>
          <a:xfrm>
            <a:off x="473075" y="2492375"/>
            <a:ext cx="8059738" cy="819150"/>
          </a:xfrm>
        </p:spPr>
        <p:txBody>
          <a:bodyPr/>
          <a:lstStyle/>
          <a:p>
            <a:pPr algn="ctr" eaLnBrk="1" hangingPunct="1"/>
            <a:r>
              <a:rPr lang="zh-CN" altLang="en-US" sz="4400" smtClean="0">
                <a:solidFill>
                  <a:srgbClr val="002060"/>
                </a:solidFill>
                <a:latin typeface="宋体" panose="02010600030101010101" pitchFamily="2" charset="-122"/>
              </a:rPr>
              <a:t>谢谢聆听！</a:t>
            </a:r>
            <a:endParaRPr lang="zh-CN" altLang="zh-CN" sz="4400" smtClean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pic>
        <p:nvPicPr>
          <p:cNvPr id="27651" name="Picture 15" descr="E:\History\市场推广\艾普工华VI\艾普工华企业logo\艾普工华.jpg"/>
          <p:cNvPicPr>
            <a:picLocks noChangeAspect="1" noChangeArrowheads="1"/>
          </p:cNvPicPr>
          <p:nvPr/>
        </p:nvPicPr>
        <p:blipFill>
          <a:blip r:embed="rId1" cstate="print"/>
          <a:srcRect r="53580" b="-110"/>
          <a:stretch>
            <a:fillRect/>
          </a:stretch>
        </p:blipFill>
        <p:spPr bwMode="auto">
          <a:xfrm>
            <a:off x="611188" y="5715000"/>
            <a:ext cx="273685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/>
          <p:cNvGrpSpPr/>
          <p:nvPr/>
        </p:nvGrpSpPr>
        <p:grpSpPr bwMode="auto">
          <a:xfrm>
            <a:off x="468313" y="260350"/>
            <a:ext cx="360362" cy="334963"/>
            <a:chOff x="467544" y="260648"/>
            <a:chExt cx="360363" cy="334963"/>
          </a:xfrm>
        </p:grpSpPr>
        <p:sp>
          <p:nvSpPr>
            <p:cNvPr id="31" name="矩形 30"/>
            <p:cNvSpPr/>
            <p:nvPr/>
          </p:nvSpPr>
          <p:spPr bwMode="auto">
            <a:xfrm>
              <a:off x="467544" y="260648"/>
              <a:ext cx="144462" cy="139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67544" y="452736"/>
              <a:ext cx="144462" cy="139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83445" y="455911"/>
              <a:ext cx="144462" cy="139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7114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623050" cy="644525"/>
          </a:xfrm>
        </p:spPr>
        <p:txBody>
          <a:bodyPr/>
          <a:lstStyle/>
          <a:p>
            <a:pPr lvl="0"/>
            <a:r>
              <a:rPr lang="zh-CN" altLang="en-US" dirty="0" smtClean="0"/>
              <a:t>生产执行模块简介</a:t>
            </a:r>
            <a:endParaRPr lang="zh-CN" altLang="zh-CN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269875" y="1113155"/>
            <a:ext cx="8568690" cy="136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b="1" dirty="0" smtClean="0"/>
              <a:t>	</a:t>
            </a:r>
            <a:r>
              <a:rPr lang="zh-CN" altLang="zh-CN" b="1" dirty="0" smtClean="0"/>
              <a:t>生产执行模块主要完成对车间在制生产过程的跟踪。产品管理是以实现生产现场控制为基本要求，对生产过程进行跟踪和过程控制，对在制品进行精细化管理，最终实现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透明化工厂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的目标。通过多种采集方案对产品、物料在车间的移动进行管控，同时通过作业指导、返修管理、进度跟踪来实现生产过程精细化控制。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69935" y="3326177"/>
            <a:ext cx="8604448" cy="11912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2297430"/>
            <a:ext cx="8228330" cy="41046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11" name="组合 29"/>
          <p:cNvGrpSpPr/>
          <p:nvPr/>
        </p:nvGrpSpPr>
        <p:grpSpPr bwMode="auto">
          <a:xfrm>
            <a:off x="468313" y="260350"/>
            <a:ext cx="360362" cy="334963"/>
            <a:chOff x="467544" y="260648"/>
            <a:chExt cx="360363" cy="334963"/>
          </a:xfrm>
        </p:grpSpPr>
        <p:sp>
          <p:nvSpPr>
            <p:cNvPr id="31" name="矩形 30"/>
            <p:cNvSpPr/>
            <p:nvPr/>
          </p:nvSpPr>
          <p:spPr bwMode="auto">
            <a:xfrm>
              <a:off x="467544" y="260648"/>
              <a:ext cx="144462" cy="139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67544" y="452736"/>
              <a:ext cx="144462" cy="139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683445" y="455911"/>
              <a:ext cx="144462" cy="1397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7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业务流程</a:t>
            </a:r>
            <a:endParaRPr lang="zh-CN" altLang="zh-CN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1204595"/>
            <a:ext cx="8638540" cy="426529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2938145" y="3931920"/>
            <a:ext cx="5328920" cy="1742440"/>
          </a:xfrm>
          <a:prstGeom prst="wedgeEllipseCallout">
            <a:avLst>
              <a:gd name="adj1" fmla="val -24530"/>
              <a:gd name="adj2" fmla="val -815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显示派工单信息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单数据采集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083945"/>
            <a:ext cx="8179435" cy="5062855"/>
          </a:xfrm>
          <a:prstGeom prst="rect">
            <a:avLst/>
          </a:prstGeom>
        </p:spPr>
      </p:pic>
      <p:sp>
        <p:nvSpPr>
          <p:cNvPr id="167" name=" 167"/>
          <p:cNvSpPr/>
          <p:nvPr/>
        </p:nvSpPr>
        <p:spPr>
          <a:xfrm>
            <a:off x="2627630" y="3284855"/>
            <a:ext cx="5832475" cy="19443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派工单进行开工，并将信息记录下来。每操作一次，数据显示在执行工单列表上。更新其生产状态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225550"/>
            <a:ext cx="7639685" cy="4601845"/>
          </a:xfrm>
          <a:prstGeom prst="rect">
            <a:avLst/>
          </a:prstGeom>
        </p:spPr>
      </p:pic>
      <p:sp>
        <p:nvSpPr>
          <p:cNvPr id="4" name=" 4"/>
          <p:cNvSpPr/>
          <p:nvPr/>
        </p:nvSpPr>
        <p:spPr>
          <a:xfrm>
            <a:off x="3615690" y="2562860"/>
            <a:ext cx="4320540" cy="13677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单数据采集界面处理自检任务。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035050"/>
            <a:ext cx="8442325" cy="5247640"/>
          </a:xfrm>
          <a:prstGeom prst="rect">
            <a:avLst/>
          </a:prstGeom>
        </p:spPr>
      </p:pic>
      <p:sp>
        <p:nvSpPr>
          <p:cNvPr id="184" name=" 184"/>
          <p:cNvSpPr/>
          <p:nvPr/>
        </p:nvSpPr>
        <p:spPr>
          <a:xfrm>
            <a:off x="3624580" y="2961005"/>
            <a:ext cx="5256530" cy="1512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0000"/>
                </a:solidFill>
              </a:rPr>
              <a:t>此时，根据自检结果判断是否添加不良。进行报工处理。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>
                <a:sym typeface="+mn-ea"/>
              </a:rPr>
              <a:t>单数据采集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1170940"/>
            <a:ext cx="857504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数据来源</a:t>
            </a:r>
            <a:endParaRPr altLang="zh-CN"/>
          </a:p>
        </p:txBody>
      </p:sp>
      <p:sp>
        <p:nvSpPr>
          <p:cNvPr id="4" name="圆角矩形 3"/>
          <p:cNvSpPr/>
          <p:nvPr/>
        </p:nvSpPr>
        <p:spPr>
          <a:xfrm>
            <a:off x="395605" y="1412875"/>
            <a:ext cx="17278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订单管理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40050" y="3296920"/>
            <a:ext cx="2011045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订单数据来源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1205" y="2564765"/>
            <a:ext cx="118237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SAP</a:t>
            </a:r>
            <a:r>
              <a:rPr lang="zh-CN" altLang="en-US">
                <a:solidFill>
                  <a:srgbClr val="FF0000"/>
                </a:solidFill>
              </a:rPr>
              <a:t>导入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94555" y="2564765"/>
            <a:ext cx="128905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手工录入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11525" y="1821180"/>
            <a:ext cx="1296670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Excel</a:t>
            </a:r>
            <a:r>
              <a:rPr lang="zh-CN" altLang="en-US">
                <a:solidFill>
                  <a:srgbClr val="FF0000"/>
                </a:solidFill>
              </a:rPr>
              <a:t>导入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78835" y="2564765"/>
            <a:ext cx="122872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订单同步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3851910" y="2204720"/>
            <a:ext cx="14414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851910" y="2924810"/>
            <a:ext cx="75565" cy="36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8180000">
            <a:off x="2943225" y="2825115"/>
            <a:ext cx="75565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2760000">
            <a:off x="5146675" y="2863850"/>
            <a:ext cx="75565" cy="575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779520" y="3789045"/>
            <a:ext cx="147955" cy="864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025775" y="4653280"/>
            <a:ext cx="1727835" cy="50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订单发布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79520" y="5156835"/>
            <a:ext cx="144145" cy="864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987675" y="6021070"/>
            <a:ext cx="172847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订单撤销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>
                <a:sym typeface="+mn-ea"/>
              </a:rPr>
              <a:t>数据来源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5605" y="1412875"/>
            <a:ext cx="158369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工单管理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50210" y="1990090"/>
            <a:ext cx="18002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订单发布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779520" y="2420620"/>
            <a:ext cx="144145" cy="720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21965" y="3140710"/>
            <a:ext cx="165671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工单排程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779520" y="3573145"/>
            <a:ext cx="144145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59430" y="4436745"/>
            <a:ext cx="158432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发布序列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779520" y="4940935"/>
            <a:ext cx="144145" cy="792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094355" y="5733415"/>
            <a:ext cx="15843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工单撤销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全屏显示(4:3)</PresentationFormat>
  <Paragraphs>131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默认设计模板</vt:lpstr>
      <vt:lpstr>专注离散制造业，用心服务</vt:lpstr>
      <vt:lpstr>生产执行模块简介</vt:lpstr>
      <vt:lpstr>业务流程</vt:lpstr>
      <vt:lpstr>单数据采集</vt:lpstr>
      <vt:lpstr>单数据采集</vt:lpstr>
      <vt:lpstr>单数据采集</vt:lpstr>
      <vt:lpstr>单数据采集</vt:lpstr>
      <vt:lpstr>数据来源</vt:lpstr>
      <vt:lpstr>数据来源</vt:lpstr>
      <vt:lpstr>单数据采集</vt:lpstr>
      <vt:lpstr>单数据采集</vt:lpstr>
      <vt:lpstr>单数据采集</vt:lpstr>
      <vt:lpstr>单数据采集</vt:lpstr>
      <vt:lpstr>单数据采集</vt:lpstr>
      <vt:lpstr>谢谢聆听！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艾普工华科技（武汉）有限公司介绍</dc:title>
  <dc:creator>Barbara Xiong</dc:creator>
  <cp:lastModifiedBy>Administrator</cp:lastModifiedBy>
  <cp:revision>1181</cp:revision>
  <cp:lastPrinted>2411-12-30T00:00:00Z</cp:lastPrinted>
  <dcterms:created xsi:type="dcterms:W3CDTF">2011-09-13T11:12:00Z</dcterms:created>
  <dcterms:modified xsi:type="dcterms:W3CDTF">2016-09-21T03:54:03Z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