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9F7"/>
    <a:srgbClr val="4BA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1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2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1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A51F-DC17-4D45-8B82-BCACCA1A999D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9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312" y="116632"/>
            <a:ext cx="9144624" cy="585356"/>
            <a:chOff x="-112" y="251356"/>
            <a:chExt cx="9144624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1691680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A plataforma de investimentos mais completa do mercado está disponível 24h por dia para atender você!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9512" y="251356"/>
              <a:ext cx="2069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MARKET</a:t>
              </a: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75396" y="1054809"/>
            <a:ext cx="8689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itchFamily="34" charset="0"/>
                <a:cs typeface="Arial" pitchFamily="34" charset="0"/>
              </a:rPr>
              <a:t>Olá USUÁRIO!</a:t>
            </a:r>
          </a:p>
          <a:p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r>
              <a:rPr lang="pt-BR" sz="1400" b="1" dirty="0">
                <a:latin typeface="Arial" pitchFamily="34" charset="0"/>
                <a:cs typeface="Arial" pitchFamily="34" charset="0"/>
              </a:rPr>
              <a:t>Bem-vindo ao home broker da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Invest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Market!</a:t>
            </a:r>
          </a:p>
          <a:p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r>
              <a:rPr lang="pt-BR" sz="1400" b="1" dirty="0">
                <a:latin typeface="Arial" pitchFamily="34" charset="0"/>
                <a:cs typeface="Arial" pitchFamily="34" charset="0"/>
              </a:rPr>
              <a:t>Para começar a investir na Bolsa de Valores, precisamos que você preencha um formulário para armazenar seus dados cadastrais e entender melhor seus objetivos no mercado financeiro!</a:t>
            </a:r>
          </a:p>
          <a:p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r>
              <a:rPr lang="pt-BR" sz="1400" b="1" dirty="0">
                <a:latin typeface="Arial" pitchFamily="34" charset="0"/>
                <a:cs typeface="Arial" pitchFamily="34" charset="0"/>
              </a:rPr>
              <a:t>Todas as informações são confidenciais e serão utilizadas para traçar o seu perfil. O formulário ficará disponível e poderá ser atualizado assim que você quiser. </a:t>
            </a:r>
          </a:p>
          <a:p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r>
              <a:rPr lang="pt-BR" sz="1400" b="1" dirty="0">
                <a:latin typeface="Arial" pitchFamily="34" charset="0"/>
                <a:cs typeface="Arial" pitchFamily="34" charset="0"/>
              </a:rPr>
              <a:t>Nosso robô utilizará seus conhecimentos e expectativas para acompanhar suas movimentações financeiras no home broker, com o intuito de evitar extrapolação de metas!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" y="5301328"/>
            <a:ext cx="844714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A0E7485C-A7FA-4F17-8047-CFF70D982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365184"/>
            <a:ext cx="720000" cy="7200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0C356B-310F-4C34-B8F0-9EAC584B0ED6}"/>
              </a:ext>
            </a:extLst>
          </p:cNvPr>
          <p:cNvSpPr txBox="1"/>
          <p:nvPr/>
        </p:nvSpPr>
        <p:spPr>
          <a:xfrm>
            <a:off x="6012160" y="3933056"/>
            <a:ext cx="1800000" cy="57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CLIQUE AQUI PARA TRAÇAR O PERFIL DO INVESTIDOR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7118EA1-1D0D-4D57-98B5-13471C266285}"/>
              </a:ext>
            </a:extLst>
          </p:cNvPr>
          <p:cNvSpPr/>
          <p:nvPr/>
        </p:nvSpPr>
        <p:spPr>
          <a:xfrm>
            <a:off x="6642160" y="4545064"/>
            <a:ext cx="540000" cy="18000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26572EC-C1E7-4765-BE6D-6DC12B3830CA}"/>
              </a:ext>
            </a:extLst>
          </p:cNvPr>
          <p:cNvSpPr txBox="1"/>
          <p:nvPr/>
        </p:nvSpPr>
        <p:spPr>
          <a:xfrm>
            <a:off x="275396" y="3789040"/>
            <a:ext cx="590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itchFamily="34" charset="0"/>
                <a:cs typeface="Arial" pitchFamily="34" charset="0"/>
              </a:rPr>
              <a:t>Nosso robô utilizará seus conhecimentos e expectativas para acompanhar suas movimentações financeiras no home broker, com o intuito de evitar extrapolação de metas! </a:t>
            </a:r>
          </a:p>
          <a:p>
            <a:endParaRPr lang="pt-BR" sz="1400" b="1" dirty="0">
              <a:latin typeface="Arial" pitchFamily="34" charset="0"/>
              <a:cs typeface="Arial" pitchFamily="34" charset="0"/>
            </a:endParaRPr>
          </a:p>
          <a:p>
            <a:r>
              <a:rPr lang="pt-BR" sz="1400" b="1" dirty="0">
                <a:latin typeface="Arial" pitchFamily="34" charset="0"/>
                <a:cs typeface="Arial" pitchFamily="34" charset="0"/>
              </a:rPr>
              <a:t>Qualquer dúvida, por favor entre em contato com a nossa equipe!</a:t>
            </a:r>
          </a:p>
        </p:txBody>
      </p:sp>
    </p:spTree>
    <p:extLst>
      <p:ext uri="{BB962C8B-B14F-4D97-AF65-F5344CB8AC3E}">
        <p14:creationId xmlns:p14="http://schemas.microsoft.com/office/powerpoint/2010/main" val="41705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312" y="116632"/>
            <a:ext cx="9144624" cy="585356"/>
            <a:chOff x="-112" y="251356"/>
            <a:chExt cx="9144624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1691680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Arial" pitchFamily="34" charset="0"/>
                  <a:cs typeface="Arial" pitchFamily="34" charset="0"/>
                </a:rPr>
                <a:t>A plataforma de investimentos mais completa do mercado está disponível 24h por dia para atender você!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9512" y="251356"/>
              <a:ext cx="2069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MARKET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29022BA6-EE4F-43C5-8B7C-3581798E71EE}"/>
              </a:ext>
            </a:extLst>
          </p:cNvPr>
          <p:cNvSpPr/>
          <p:nvPr/>
        </p:nvSpPr>
        <p:spPr>
          <a:xfrm>
            <a:off x="323528" y="836712"/>
            <a:ext cx="8532000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A78BA5-0D61-4FA5-BBDB-15FBCF90815E}"/>
              </a:ext>
            </a:extLst>
          </p:cNvPr>
          <p:cNvSpPr txBox="1"/>
          <p:nvPr/>
        </p:nvSpPr>
        <p:spPr>
          <a:xfrm>
            <a:off x="323528" y="836712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Seção – Dados Cadastrais: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33C97322-5814-46E2-A93D-4B66F4300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88264"/>
              </p:ext>
            </p:extLst>
          </p:nvPr>
        </p:nvGraphicFramePr>
        <p:xfrm>
          <a:off x="420270" y="1142062"/>
          <a:ext cx="4140000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45638955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88608602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 Cadastrais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069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completo: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3453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34427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CPF: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302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de nascimento: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19998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6F25A9EE-61CC-4763-9CF1-64611A7D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09303"/>
              </p:ext>
            </p:extLst>
          </p:nvPr>
        </p:nvGraphicFramePr>
        <p:xfrm>
          <a:off x="4608296" y="1142062"/>
          <a:ext cx="4140000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45638955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88608602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 Cadastrais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069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3453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34427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302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Cidade e Estado: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19998"/>
                  </a:ext>
                </a:extLst>
              </a:tr>
            </a:tbl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15FDD897-A9D6-4252-A8EF-BD91C32E3718}"/>
              </a:ext>
            </a:extLst>
          </p:cNvPr>
          <p:cNvSpPr/>
          <p:nvPr/>
        </p:nvSpPr>
        <p:spPr>
          <a:xfrm>
            <a:off x="323528" y="2780928"/>
            <a:ext cx="8532000" cy="21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88DAD85-7079-4C59-B771-CC368251FC9D}"/>
              </a:ext>
            </a:extLst>
          </p:cNvPr>
          <p:cNvSpPr txBox="1"/>
          <p:nvPr/>
        </p:nvSpPr>
        <p:spPr>
          <a:xfrm>
            <a:off x="323528" y="2780928"/>
            <a:ext cx="464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Seção – O que você conhece sobre o mercado financeiro?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3810FEED-6E6A-470A-B72A-F300CFC2E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64720"/>
              </p:ext>
            </p:extLst>
          </p:nvPr>
        </p:nvGraphicFramePr>
        <p:xfrm>
          <a:off x="467544" y="3076557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45638955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86086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Você conhece o mercado de ações?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sim ou não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44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Você conhece sobre o mercado de derivativos?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sim ou não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302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Você conhece sobre o mercado de renda fixa?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sim ou não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319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Você sabe como funciona uma negociação?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sim ou não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48375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A2CC6F9A-AF54-4EEE-8E67-C45DDF59E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65391"/>
              </p:ext>
            </p:extLst>
          </p:nvPr>
        </p:nvGraphicFramePr>
        <p:xfrm>
          <a:off x="4691282" y="3076557"/>
          <a:ext cx="392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456389559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886086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Você tem interesse em negociar ações?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sim ou não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44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Você tem interesse em negociar derivativos?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sim ou não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302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Você tem interesse em negociar renda fixa?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sim ou não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3199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Você lê notícias relacionadas mercado?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sim ou não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48375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2620D2D5-4987-4364-BEC5-0F00BBA1412F}"/>
              </a:ext>
            </a:extLst>
          </p:cNvPr>
          <p:cNvSpPr/>
          <p:nvPr/>
        </p:nvSpPr>
        <p:spPr>
          <a:xfrm>
            <a:off x="323528" y="5013176"/>
            <a:ext cx="8532000" cy="169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17860A-4B19-40F4-B737-62108B2DC531}"/>
              </a:ext>
            </a:extLst>
          </p:cNvPr>
          <p:cNvSpPr txBox="1"/>
          <p:nvPr/>
        </p:nvSpPr>
        <p:spPr>
          <a:xfrm>
            <a:off x="323528" y="5059929"/>
            <a:ext cx="2824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Seção – Planejamento financeiro: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941155CC-D33B-40ED-AF3A-F9CD4598C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04424"/>
              </p:ext>
            </p:extLst>
          </p:nvPr>
        </p:nvGraphicFramePr>
        <p:xfrm>
          <a:off x="395536" y="5301208"/>
          <a:ext cx="41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45638955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88608602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Profissão: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0694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Profissão: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3453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de trabalho: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34427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Renda bruta: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aqui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30241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1F21F262-2948-47A9-8E4A-FBB5D27FA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62741"/>
              </p:ext>
            </p:extLst>
          </p:nvPr>
        </p:nvGraphicFramePr>
        <p:xfrm>
          <a:off x="4583562" y="5301208"/>
          <a:ext cx="4140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45638955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886086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Investimento mensal: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quanto você vai destinar para investir no home broker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4533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esperado: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 qual o retorno que você espera conseguir com esse valor.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44278"/>
                  </a:ext>
                </a:extLst>
              </a:tr>
            </a:tbl>
          </a:graphicData>
        </a:graphic>
      </p:graphicFrame>
      <p:pic>
        <p:nvPicPr>
          <p:cNvPr id="20" name="Imagem 19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B16E8FCB-D7C1-4676-B3DA-E2CCD5749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04" y="630938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71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377</Words>
  <Application>Microsoft Office PowerPoint</Application>
  <PresentationFormat>Apresentação na tela 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</dc:creator>
  <cp:lastModifiedBy>Barbara Mota Resende</cp:lastModifiedBy>
  <cp:revision>21</cp:revision>
  <dcterms:created xsi:type="dcterms:W3CDTF">2019-09-30T23:54:12Z</dcterms:created>
  <dcterms:modified xsi:type="dcterms:W3CDTF">2019-10-18T18:05:06Z</dcterms:modified>
</cp:coreProperties>
</file>