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6" roundtripDataSignature="AMtx7mgBPe+FK2OSmY/J2r4CYDIjQzx8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20" Type="http://schemas.openxmlformats.org/officeDocument/2006/relationships/slide" Target="slides/slide15.xml"/><Relationship Id="rId42" Type="http://schemas.openxmlformats.org/officeDocument/2006/relationships/font" Target="fonts/Lato-regular.fntdata"/><Relationship Id="rId41" Type="http://schemas.openxmlformats.org/officeDocument/2006/relationships/font" Target="fonts/Raleway-boldItalic.fntdata"/><Relationship Id="rId22" Type="http://schemas.openxmlformats.org/officeDocument/2006/relationships/slide" Target="slides/slide17.xml"/><Relationship Id="rId44" Type="http://schemas.openxmlformats.org/officeDocument/2006/relationships/font" Target="fonts/Lato-italic.fntdata"/><Relationship Id="rId21" Type="http://schemas.openxmlformats.org/officeDocument/2006/relationships/slide" Target="slides/slide16.xml"/><Relationship Id="rId43" Type="http://schemas.openxmlformats.org/officeDocument/2006/relationships/font" Target="fonts/Lato-bold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bold.fntdata"/><Relationship Id="rId16" Type="http://schemas.openxmlformats.org/officeDocument/2006/relationships/slide" Target="slides/slide11.xml"/><Relationship Id="rId38" Type="http://schemas.openxmlformats.org/officeDocument/2006/relationships/font" Target="fonts/Raleway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593d383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593d383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571f79e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0571f79e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0571f79e3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0571f79e3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593d383d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593d383d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571f79e3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0571f79e3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571f79e3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571f79e3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0571f79e3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0571f79e3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0571f79e3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0571f79e3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0571f79e3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0571f79e3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0571f79e3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0571f79e3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3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3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2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2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2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2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3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3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3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3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Git e GitHub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Anderson Matos</a:t>
            </a:r>
            <a:endParaRPr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3133713"/>
            <a:ext cx="5715000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8121000" y="4743300"/>
            <a:ext cx="10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Fonte: G1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593d383d8_0_0"/>
          <p:cNvSpPr txBox="1"/>
          <p:nvPr>
            <p:ph type="title"/>
          </p:nvPr>
        </p:nvSpPr>
        <p:spPr>
          <a:xfrm>
            <a:off x="357750" y="52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Onde usar</a:t>
            </a:r>
            <a:endParaRPr/>
          </a:p>
        </p:txBody>
      </p:sp>
      <p:pic>
        <p:nvPicPr>
          <p:cNvPr id="159" name="Google Shape;159;g20593d383d8_0_0"/>
          <p:cNvPicPr preferRelativeResize="0"/>
          <p:nvPr/>
        </p:nvPicPr>
        <p:blipFill rotWithShape="1">
          <a:blip r:embed="rId3">
            <a:alphaModFix/>
          </a:blip>
          <a:srcRect b="0" l="0" r="73940" t="27267"/>
          <a:stretch/>
        </p:blipFill>
        <p:spPr>
          <a:xfrm>
            <a:off x="357750" y="892075"/>
            <a:ext cx="2382874" cy="374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20593d383d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9250" y="769525"/>
            <a:ext cx="4702275" cy="152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0593d383d8_0_0"/>
          <p:cNvPicPr preferRelativeResize="0"/>
          <p:nvPr/>
        </p:nvPicPr>
        <p:blipFill rotWithShape="1">
          <a:blip r:embed="rId5">
            <a:alphaModFix/>
          </a:blip>
          <a:srcRect b="8793" l="0" r="0" t="8875"/>
          <a:stretch/>
        </p:blipFill>
        <p:spPr>
          <a:xfrm>
            <a:off x="3670450" y="2621975"/>
            <a:ext cx="4719874" cy="2185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g20593d383d8_0_0"/>
          <p:cNvCxnSpPr/>
          <p:nvPr/>
        </p:nvCxnSpPr>
        <p:spPr>
          <a:xfrm flipH="1" rot="10800000">
            <a:off x="2965550" y="2834875"/>
            <a:ext cx="2360700" cy="20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Configurar o ambiente:</a:t>
            </a:r>
            <a:endParaRPr/>
          </a:p>
        </p:txBody>
      </p:sp>
      <p:sp>
        <p:nvSpPr>
          <p:cNvPr id="168" name="Google Shape;168;p9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Utilizar o Git Bash em seu computador. Os comandos são feitos no Git.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/>
              <a:t>Crie uma pasta e navegue até ela pelo git. O comando </a:t>
            </a:r>
            <a:r>
              <a:rPr b="1" lang="pt-BR"/>
              <a:t>pwd </a:t>
            </a:r>
            <a:r>
              <a:rPr lang="pt-BR"/>
              <a:t>mostra o diretório atual.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/>
              <a:t>No git digitar (usuário e e-mail GitHub):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/>
              <a:t>git config --global user.name "Seu Usuário"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/>
              <a:t>git config --global user.email "seu-email@teste.com.br"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Verificar usuário e e-mail</a:t>
            </a:r>
            <a:endParaRPr/>
          </a:p>
        </p:txBody>
      </p:sp>
      <p:sp>
        <p:nvSpPr>
          <p:cNvPr id="174" name="Google Shape;174;p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Confira se seu usuário e e-mail estão configurados certos: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pt-BR"/>
              <a:t>git config --list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Forma mais fácil:</a:t>
            </a:r>
            <a:endParaRPr/>
          </a:p>
        </p:txBody>
      </p:sp>
      <p:sp>
        <p:nvSpPr>
          <p:cNvPr id="180" name="Google Shape;180;p11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clonar o repositório feito. Copiar o endereço https do repositório e trocar no endereço abaixo: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/>
              <a:t>git clone </a:t>
            </a:r>
            <a:r>
              <a:rPr b="1" lang="pt-BR">
                <a:solidFill>
                  <a:srgbClr val="FF0000"/>
                </a:solidFill>
              </a:rPr>
              <a:t>https://github.com/andersonadelson/aulaads.git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/>
              <a:t>A pasta foi clonada em seu computador. Acesse a pasta pelo git.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/>
              <a:t>Vamos trabalhar com essa pasta. E ao  final da aula salvar no github.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Status</a:t>
            </a:r>
            <a:endParaRPr/>
          </a:p>
        </p:txBody>
      </p:sp>
      <p:sp>
        <p:nvSpPr>
          <p:cNvPr id="186" name="Google Shape;186;p12"/>
          <p:cNvSpPr txBox="1"/>
          <p:nvPr>
            <p:ph idx="1" type="body"/>
          </p:nvPr>
        </p:nvSpPr>
        <p:spPr>
          <a:xfrm>
            <a:off x="729450" y="2078875"/>
            <a:ext cx="7688700" cy="27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no terminal digite: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/>
              <a:t>git status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/>
              <a:t>“Untracked files” são as alterações pendentes, nós precisamos </a:t>
            </a:r>
            <a:r>
              <a:rPr lang="pt-BR"/>
              <a:t>adicioná-las</a:t>
            </a:r>
            <a:r>
              <a:rPr lang="pt-BR"/>
              <a:t> à área de staging (uma localização temporária onde os dados dos sistemas de origem são copiados). As alterações que estão no staging são as que serão commitadas futuramente.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Add</a:t>
            </a:r>
            <a:endParaRPr/>
          </a:p>
        </p:txBody>
      </p:sp>
      <p:sp>
        <p:nvSpPr>
          <p:cNvPr id="192" name="Google Shape;192;p13"/>
          <p:cNvSpPr txBox="1"/>
          <p:nvPr>
            <p:ph idx="1" type="body"/>
          </p:nvPr>
        </p:nvSpPr>
        <p:spPr>
          <a:xfrm>
            <a:off x="729450" y="2078875"/>
            <a:ext cx="7688700" cy="29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para adicionar todos os arquivos execute o comando: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/>
              <a:t>git add 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/>
              <a:t>git add não afeta diretamente o repositório, pois ele ainda não “salvou” as alterações, apenas às moveu para a área de staging. O ponto ao final significa “tudo”.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Commit - </a:t>
            </a:r>
            <a:endParaRPr/>
          </a:p>
        </p:txBody>
      </p:sp>
      <p:sp>
        <p:nvSpPr>
          <p:cNvPr id="198" name="Google Shape;198;p14"/>
          <p:cNvSpPr txBox="1"/>
          <p:nvPr>
            <p:ph idx="1" type="body"/>
          </p:nvPr>
        </p:nvSpPr>
        <p:spPr>
          <a:xfrm>
            <a:off x="729450" y="2078875"/>
            <a:ext cx="7688700" cy="28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Commit  torna permanente um conjunto de alterações. Confirmar as alterações: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/>
              <a:t>git commit -m "Nome para meu commit"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/>
              <a:t>O -m é para informar uma mensagem que será gravada junto ao commit. Dentro das aspas pode utilizar qualquer texto (é um controle do que foi feito).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Status</a:t>
            </a:r>
            <a:endParaRPr/>
          </a:p>
        </p:txBody>
      </p:sp>
      <p:sp>
        <p:nvSpPr>
          <p:cNvPr id="204" name="Google Shape;204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digite: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/>
              <a:t>git status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/>
              <a:t>Veja que o resultado foi modificado - 1 commit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0571f79e33_0_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linux Gerar um token</a:t>
            </a:r>
            <a:endParaRPr/>
          </a:p>
        </p:txBody>
      </p:sp>
      <p:pic>
        <p:nvPicPr>
          <p:cNvPr id="210" name="Google Shape;210;g20571f79e33_0_0"/>
          <p:cNvPicPr preferRelativeResize="0"/>
          <p:nvPr/>
        </p:nvPicPr>
        <p:blipFill rotWithShape="1">
          <a:blip r:embed="rId3">
            <a:alphaModFix/>
          </a:blip>
          <a:srcRect b="27004" l="83288" r="0" t="7704"/>
          <a:stretch/>
        </p:blipFill>
        <p:spPr>
          <a:xfrm>
            <a:off x="6119075" y="109124"/>
            <a:ext cx="2241125" cy="49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g20571f79e33_0_6"/>
          <p:cNvPicPr preferRelativeResize="0"/>
          <p:nvPr/>
        </p:nvPicPr>
        <p:blipFill rotWithShape="1">
          <a:blip r:embed="rId3">
            <a:alphaModFix/>
          </a:blip>
          <a:srcRect b="41983" l="6191" r="71151" t="8191"/>
          <a:stretch/>
        </p:blipFill>
        <p:spPr>
          <a:xfrm>
            <a:off x="3960075" y="987875"/>
            <a:ext cx="3022925" cy="3739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g20571f79e33_0_6"/>
          <p:cNvCxnSpPr/>
          <p:nvPr/>
        </p:nvCxnSpPr>
        <p:spPr>
          <a:xfrm>
            <a:off x="1157275" y="3230750"/>
            <a:ext cx="2973600" cy="9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593d383d8_0_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</p:txBody>
      </p:sp>
      <p:pic>
        <p:nvPicPr>
          <p:cNvPr id="95" name="Google Shape;95;g20593d383d8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703" y="1723878"/>
            <a:ext cx="8186925" cy="19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20593d383d8_0_15"/>
          <p:cNvSpPr txBox="1"/>
          <p:nvPr/>
        </p:nvSpPr>
        <p:spPr>
          <a:xfrm>
            <a:off x="4044625" y="4121425"/>
            <a:ext cx="2280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Lato"/>
                <a:ea typeface="Lato"/>
                <a:cs typeface="Lato"/>
                <a:sym typeface="Lato"/>
              </a:rPr>
              <a:t>Desenvolvimento de Aplicações</a:t>
            </a:r>
            <a:endParaRPr b="1"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g20593d383d8_0_15"/>
          <p:cNvSpPr txBox="1"/>
          <p:nvPr/>
        </p:nvSpPr>
        <p:spPr>
          <a:xfrm>
            <a:off x="1247725" y="4350025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Front end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g20593d383d8_0_15"/>
          <p:cNvSpPr txBox="1"/>
          <p:nvPr/>
        </p:nvSpPr>
        <p:spPr>
          <a:xfrm>
            <a:off x="6485800" y="4273825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Back end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g20593d383d8_0_15"/>
          <p:cNvSpPr/>
          <p:nvPr/>
        </p:nvSpPr>
        <p:spPr>
          <a:xfrm>
            <a:off x="2171950" y="4064550"/>
            <a:ext cx="1496700" cy="9645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JavaScript 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etc…</a:t>
            </a:r>
            <a:endParaRPr/>
          </a:p>
        </p:txBody>
      </p:sp>
      <p:sp>
        <p:nvSpPr>
          <p:cNvPr id="100" name="Google Shape;100;g20593d383d8_0_15"/>
          <p:cNvSpPr/>
          <p:nvPr/>
        </p:nvSpPr>
        <p:spPr>
          <a:xfrm>
            <a:off x="7347325" y="3850450"/>
            <a:ext cx="1496700" cy="12930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PHP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NodeJS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etc…</a:t>
            </a:r>
            <a:endParaRPr/>
          </a:p>
        </p:txBody>
      </p:sp>
      <p:sp>
        <p:nvSpPr>
          <p:cNvPr id="101" name="Google Shape;101;g20593d383d8_0_15"/>
          <p:cNvSpPr txBox="1"/>
          <p:nvPr/>
        </p:nvSpPr>
        <p:spPr>
          <a:xfrm>
            <a:off x="4420200" y="4844375"/>
            <a:ext cx="132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Full Stack</a:t>
            </a:r>
            <a:endParaRPr u="sng"/>
          </a:p>
        </p:txBody>
      </p:sp>
      <p:cxnSp>
        <p:nvCxnSpPr>
          <p:cNvPr id="102" name="Google Shape;102;g20593d383d8_0_15"/>
          <p:cNvCxnSpPr>
            <a:stCxn id="101" idx="1"/>
          </p:cNvCxnSpPr>
          <p:nvPr/>
        </p:nvCxnSpPr>
        <p:spPr>
          <a:xfrm rot="10800000">
            <a:off x="3719100" y="4767575"/>
            <a:ext cx="701100" cy="2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g20593d383d8_0_15"/>
          <p:cNvCxnSpPr/>
          <p:nvPr/>
        </p:nvCxnSpPr>
        <p:spPr>
          <a:xfrm flipH="1" rot="10800000">
            <a:off x="5396650" y="4808025"/>
            <a:ext cx="1798200" cy="2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20571f79e33_0_13"/>
          <p:cNvPicPr preferRelativeResize="0"/>
          <p:nvPr/>
        </p:nvPicPr>
        <p:blipFill rotWithShape="1">
          <a:blip r:embed="rId3">
            <a:alphaModFix/>
          </a:blip>
          <a:srcRect b="56102" l="7828" r="71500" t="23135"/>
          <a:stretch/>
        </p:blipFill>
        <p:spPr>
          <a:xfrm>
            <a:off x="243100" y="1754000"/>
            <a:ext cx="3414000" cy="1928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g20571f79e33_0_13"/>
          <p:cNvCxnSpPr/>
          <p:nvPr/>
        </p:nvCxnSpPr>
        <p:spPr>
          <a:xfrm flipH="1">
            <a:off x="3417625" y="2325600"/>
            <a:ext cx="3305100" cy="4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3" name="Google Shape;223;g20571f79e33_0_13"/>
          <p:cNvPicPr preferRelativeResize="0"/>
          <p:nvPr/>
        </p:nvPicPr>
        <p:blipFill rotWithShape="1">
          <a:blip r:embed="rId4">
            <a:alphaModFix/>
          </a:blip>
          <a:srcRect b="49329" l="5310" r="71200" t="19349"/>
          <a:stretch/>
        </p:blipFill>
        <p:spPr>
          <a:xfrm>
            <a:off x="3904875" y="3200602"/>
            <a:ext cx="2330602" cy="1747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g20571f79e33_0_13"/>
          <p:cNvCxnSpPr/>
          <p:nvPr/>
        </p:nvCxnSpPr>
        <p:spPr>
          <a:xfrm flipH="1">
            <a:off x="5971075" y="4185125"/>
            <a:ext cx="2559900" cy="3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g20571f79e33_0_22"/>
          <p:cNvPicPr preferRelativeResize="0"/>
          <p:nvPr/>
        </p:nvPicPr>
        <p:blipFill rotWithShape="1">
          <a:blip r:embed="rId3">
            <a:alphaModFix/>
          </a:blip>
          <a:srcRect b="45930" l="0" r="0" t="14828"/>
          <a:stretch/>
        </p:blipFill>
        <p:spPr>
          <a:xfrm>
            <a:off x="423625" y="1985050"/>
            <a:ext cx="8602123" cy="1898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g20571f79e33_0_22"/>
          <p:cNvCxnSpPr/>
          <p:nvPr/>
        </p:nvCxnSpPr>
        <p:spPr>
          <a:xfrm>
            <a:off x="4753725" y="659000"/>
            <a:ext cx="1557000" cy="19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g20571f79e33_0_22"/>
          <p:cNvCxnSpPr/>
          <p:nvPr/>
        </p:nvCxnSpPr>
        <p:spPr>
          <a:xfrm>
            <a:off x="3608475" y="1101025"/>
            <a:ext cx="1878600" cy="20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g20571f79e33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75" y="152400"/>
            <a:ext cx="84536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0571f79e33_0_36"/>
          <p:cNvSpPr txBox="1"/>
          <p:nvPr>
            <p:ph type="title"/>
          </p:nvPr>
        </p:nvSpPr>
        <p:spPr>
          <a:xfrm>
            <a:off x="727650" y="1348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Copiar o token</a:t>
            </a:r>
            <a:endParaRPr/>
          </a:p>
        </p:txBody>
      </p:sp>
      <p:sp>
        <p:nvSpPr>
          <p:cNvPr id="242" name="Google Shape;242;g20571f79e33_0_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g20571f79e33_0_36"/>
          <p:cNvPicPr preferRelativeResize="0"/>
          <p:nvPr/>
        </p:nvPicPr>
        <p:blipFill rotWithShape="1">
          <a:blip r:embed="rId3">
            <a:alphaModFix/>
          </a:blip>
          <a:srcRect b="47941" l="0" r="0" t="0"/>
          <a:stretch/>
        </p:blipFill>
        <p:spPr>
          <a:xfrm>
            <a:off x="916175" y="2007400"/>
            <a:ext cx="811530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0571f79e33_0_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Edite o código abaixo e cole no terminal</a:t>
            </a:r>
            <a:endParaRPr/>
          </a:p>
        </p:txBody>
      </p:sp>
      <p:sp>
        <p:nvSpPr>
          <p:cNvPr id="249" name="Google Shape;249;g20571f79e33_0_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remote set-url origin https://</a:t>
            </a:r>
            <a:r>
              <a:rPr lang="pt-BR">
                <a:solidFill>
                  <a:srgbClr val="FF0000"/>
                </a:solidFill>
              </a:rPr>
              <a:t>&lt;token&gt;</a:t>
            </a:r>
            <a:r>
              <a:rPr lang="pt-BR"/>
              <a:t>@github.com/</a:t>
            </a:r>
            <a:r>
              <a:rPr lang="pt-BR">
                <a:solidFill>
                  <a:srgbClr val="FF0000"/>
                </a:solidFill>
              </a:rPr>
              <a:t>&lt;usuario&gt;</a:t>
            </a:r>
            <a:r>
              <a:rPr lang="pt-BR"/>
              <a:t>/</a:t>
            </a:r>
            <a:r>
              <a:rPr lang="pt-BR">
                <a:solidFill>
                  <a:srgbClr val="FF0000"/>
                </a:solidFill>
              </a:rPr>
              <a:t>&lt;repositório&gt;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Publicação</a:t>
            </a:r>
            <a:endParaRPr/>
          </a:p>
        </p:txBody>
      </p:sp>
      <p:sp>
        <p:nvSpPr>
          <p:cNvPr id="255" name="Google Shape;255;p16"/>
          <p:cNvSpPr txBox="1"/>
          <p:nvPr>
            <p:ph idx="1" type="body"/>
          </p:nvPr>
        </p:nvSpPr>
        <p:spPr>
          <a:xfrm>
            <a:off x="729450" y="2078875"/>
            <a:ext cx="7688700" cy="28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para publicar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/>
              <a:t>git push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/>
              <a:t>Irá pedir para logar no GitHub se for windows.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/>
              <a:t>Após finalizado. Volte ao github e ao repositório. Atualize o navegador e verifique se seu arquivo foi hospedado.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Modificações</a:t>
            </a:r>
            <a:endParaRPr/>
          </a:p>
        </p:txBody>
      </p:sp>
      <p:sp>
        <p:nvSpPr>
          <p:cNvPr id="261" name="Google Shape;26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verificar se existe modificação no repositório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/>
              <a:t>git pull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Pull request</a:t>
            </a:r>
            <a:endParaRPr/>
          </a:p>
        </p:txBody>
      </p:sp>
      <p:sp>
        <p:nvSpPr>
          <p:cNvPr id="267" name="Google Shape;26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pt-BR"/>
              <a:t>No repositório procure pelo botão Pull request. Pull request é uma sugestão de uma alteração, ou seja, você está pedindo para que aquele repositório que você enviou os arquivos faça um pull com as suas alterações. Só é válido para repositórios que você for participar como desenvolvedor ou </a:t>
            </a:r>
            <a:r>
              <a:rPr b="1" lang="pt-BR"/>
              <a:t>Fork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Fork</a:t>
            </a:r>
            <a:endParaRPr/>
          </a:p>
        </p:txBody>
      </p:sp>
      <p:sp>
        <p:nvSpPr>
          <p:cNvPr id="273" name="Google Shape;27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No GitHub quando você clica em fork no repositório de alguém, o repositório completo dessa pessoa é copiado para sua conta GitHub, lá você poderá editar esses arquivos e depois devolver a essa pessoa com as suas edições, se a pessoa aceitar, suas alterações também entram no repositório dele.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pt-BR"/>
              <a:t>Você irá fazer um Pull request e caso aprovado suas modificações irão entrar no repositório original.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Branches</a:t>
            </a:r>
            <a:endParaRPr/>
          </a:p>
        </p:txBody>
      </p:sp>
      <p:sp>
        <p:nvSpPr>
          <p:cNvPr id="279" name="Google Shape;279;p20"/>
          <p:cNvSpPr txBox="1"/>
          <p:nvPr>
            <p:ph idx="1" type="body"/>
          </p:nvPr>
        </p:nvSpPr>
        <p:spPr>
          <a:xfrm>
            <a:off x="729450" y="2078875"/>
            <a:ext cx="54789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Branch - Ramificação significa que você diverge da linha principal de desenvolvimento e continua a trabalhar sem alterar essa linha principal.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pt-BR"/>
              <a:t>Não usaremos por enquanto. Só para conhecimento.</a:t>
            </a:r>
            <a:endParaRPr/>
          </a:p>
        </p:txBody>
      </p:sp>
      <p:pic>
        <p:nvPicPr>
          <p:cNvPr id="280" name="Google Shape;28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250" y="3249925"/>
            <a:ext cx="6263164" cy="18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Versionamento de Código</a:t>
            </a:r>
            <a:endParaRPr/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729450" y="2078875"/>
            <a:ext cx="39921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pt-BR"/>
              <a:t>Um sistema de versionamento permite que várias pessoas trabalhem no mesmo conjunto de arquivos (repositório) ao mesmo tempo em que evita conflitos entre as alterações. </a:t>
            </a:r>
            <a:endParaRPr/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5474" y="873376"/>
            <a:ext cx="3039015" cy="226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Remover credenciais do computador windows</a:t>
            </a:r>
            <a:endParaRPr/>
          </a:p>
        </p:txBody>
      </p:sp>
      <p:pic>
        <p:nvPicPr>
          <p:cNvPr id="286" name="Google Shape;286;p21"/>
          <p:cNvPicPr preferRelativeResize="0"/>
          <p:nvPr/>
        </p:nvPicPr>
        <p:blipFill rotWithShape="1">
          <a:blip r:embed="rId3">
            <a:alphaModFix/>
          </a:blip>
          <a:srcRect b="16994" l="13956" r="13315" t="14058"/>
          <a:stretch/>
        </p:blipFill>
        <p:spPr>
          <a:xfrm>
            <a:off x="826000" y="1466700"/>
            <a:ext cx="6650400" cy="354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0571f79e33_0_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Remover credenciais linux</a:t>
            </a:r>
            <a:endParaRPr/>
          </a:p>
        </p:txBody>
      </p:sp>
      <p:sp>
        <p:nvSpPr>
          <p:cNvPr id="292" name="Google Shape;292;g20571f79e33_0_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config --global --unset-all credential.helper</a:t>
            </a:r>
            <a:endParaRPr/>
          </a:p>
        </p:txBody>
      </p:sp>
      <p:pic>
        <p:nvPicPr>
          <p:cNvPr id="293" name="Google Shape;293;g20571f79e33_0_48"/>
          <p:cNvPicPr preferRelativeResize="0"/>
          <p:nvPr/>
        </p:nvPicPr>
        <p:blipFill rotWithShape="1">
          <a:blip r:embed="rId3">
            <a:alphaModFix/>
          </a:blip>
          <a:srcRect b="0" l="25130" r="28358" t="0"/>
          <a:stretch/>
        </p:blipFill>
        <p:spPr>
          <a:xfrm>
            <a:off x="4841825" y="495625"/>
            <a:ext cx="3576325" cy="38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"/>
          <p:cNvSpPr txBox="1"/>
          <p:nvPr>
            <p:ph type="title"/>
          </p:nvPr>
        </p:nvSpPr>
        <p:spPr>
          <a:xfrm>
            <a:off x="729450" y="1318650"/>
            <a:ext cx="46149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Durante as aulas sempre utilizar o Git + GitHub</a:t>
            </a:r>
            <a:endParaRPr/>
          </a:p>
        </p:txBody>
      </p:sp>
      <p:pic>
        <p:nvPicPr>
          <p:cNvPr id="299" name="Google Shape;299;p22"/>
          <p:cNvPicPr preferRelativeResize="0"/>
          <p:nvPr/>
        </p:nvPicPr>
        <p:blipFill rotWithShape="1">
          <a:blip r:embed="rId3">
            <a:alphaModFix/>
          </a:blip>
          <a:srcRect b="4289" l="2785" r="3105" t="10422"/>
          <a:stretch/>
        </p:blipFill>
        <p:spPr>
          <a:xfrm>
            <a:off x="775525" y="2346725"/>
            <a:ext cx="5434825" cy="25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Git</a:t>
            </a:r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729450" y="2078875"/>
            <a:ext cx="3710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pt-BR"/>
              <a:t>O sistema de controle de versão moderno mais usado no mundo hoje é o Git. O Git é um projeto de código aberto maduro e com manutenção ativa desenvolvido em 2005 por Linus Torvalds, o famoso criador do kernel do sistema operacional Linux.</a:t>
            </a:r>
            <a:endParaRPr/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7125" y="1415400"/>
            <a:ext cx="29848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Instalar o Git</a:t>
            </a:r>
            <a:endParaRPr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729450" y="2078875"/>
            <a:ext cx="36705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Baixar o software: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pt-BR"/>
              <a:t>https://git-scm.com/downloads</a:t>
            </a:r>
            <a:endParaRPr/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b="47342" l="56357" r="20107" t="18863"/>
          <a:stretch/>
        </p:blipFill>
        <p:spPr>
          <a:xfrm>
            <a:off x="3967975" y="802675"/>
            <a:ext cx="4523602" cy="36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GitHub</a:t>
            </a:r>
            <a:endParaRPr/>
          </a:p>
        </p:txBody>
      </p:sp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729450" y="2078875"/>
            <a:ext cx="37911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pt-BR"/>
              <a:t>GitHub é um serviço baseado em nuvem que hospeda um sistema de controle de versão (VCS) chamado Git. Ele permite que os desenvolvedores colaborem e façam mudanças em projetos compartilhados enquanto mantêm um registro detalhado do seu progresso.</a:t>
            </a:r>
            <a:endParaRPr/>
          </a:p>
        </p:txBody>
      </p:sp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625" y="1079325"/>
            <a:ext cx="3590798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Fazer uma conta no GitHub</a:t>
            </a:r>
            <a:endParaRPr/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729450" y="2078875"/>
            <a:ext cx="41931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Após fazer uma conta clicar no botão + no canto superior direito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/>
              <a:t>Clicar em new repository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pt-BR"/>
              <a:t>Colocar um nome para o repositório</a:t>
            </a:r>
            <a:endParaRPr/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9850" y="871075"/>
            <a:ext cx="2152650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450" y="3799050"/>
            <a:ext cx="6549651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Repositório Público e Privado</a:t>
            </a:r>
            <a:endParaRPr/>
          </a:p>
        </p:txBody>
      </p: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729450" y="2078875"/>
            <a:ext cx="79302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Público - todos podem acessar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/>
              <a:t>Privado - você escolhe quem pode acessar e utilizar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pt-BR"/>
              <a:t>Em nosso exemplo escolher público. Add a README file e clique em create (botão ao final da página).</a:t>
            </a:r>
            <a:endParaRPr/>
          </a:p>
        </p:txBody>
      </p:sp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19588" t="0"/>
          <a:stretch/>
        </p:blipFill>
        <p:spPr>
          <a:xfrm>
            <a:off x="407098" y="3367350"/>
            <a:ext cx="7237826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Acessar o repositório</a:t>
            </a:r>
            <a:endParaRPr/>
          </a:p>
        </p:txBody>
      </p:sp>
      <p:sp>
        <p:nvSpPr>
          <p:cNvPr id="152" name="Google Shape;152;p8"/>
          <p:cNvSpPr txBox="1"/>
          <p:nvPr>
            <p:ph idx="1" type="body"/>
          </p:nvPr>
        </p:nvSpPr>
        <p:spPr>
          <a:xfrm>
            <a:off x="729450" y="2078875"/>
            <a:ext cx="43539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No canto superior direito clicar em “Your repositories”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pt-BR"/>
              <a:t>Na lista que irá abrir escolher o repositório desejado.</a:t>
            </a:r>
            <a:endParaRPr/>
          </a:p>
        </p:txBody>
      </p:sp>
      <p:pic>
        <p:nvPicPr>
          <p:cNvPr id="153" name="Google Shape;1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0975" y="536000"/>
            <a:ext cx="2343150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